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362" r:id="rId2"/>
    <p:sldId id="445" r:id="rId3"/>
    <p:sldId id="446" r:id="rId4"/>
    <p:sldId id="462" r:id="rId5"/>
    <p:sldId id="385" r:id="rId6"/>
    <p:sldId id="375" r:id="rId7"/>
    <p:sldId id="387" r:id="rId8"/>
    <p:sldId id="448" r:id="rId9"/>
    <p:sldId id="449" r:id="rId10"/>
    <p:sldId id="450" r:id="rId11"/>
    <p:sldId id="451" r:id="rId12"/>
    <p:sldId id="452" r:id="rId13"/>
    <p:sldId id="453" r:id="rId14"/>
    <p:sldId id="454" r:id="rId15"/>
    <p:sldId id="463" r:id="rId16"/>
    <p:sldId id="258" r:id="rId17"/>
    <p:sldId id="404" r:id="rId18"/>
    <p:sldId id="455" r:id="rId19"/>
    <p:sldId id="456" r:id="rId20"/>
    <p:sldId id="457" r:id="rId21"/>
    <p:sldId id="458" r:id="rId22"/>
    <p:sldId id="459" r:id="rId23"/>
    <p:sldId id="460" r:id="rId24"/>
    <p:sldId id="461" r:id="rId25"/>
    <p:sldId id="350" r:id="rId26"/>
    <p:sldId id="413" r:id="rId27"/>
    <p:sldId id="416" r:id="rId28"/>
    <p:sldId id="262" r:id="rId29"/>
    <p:sldId id="447" r:id="rId30"/>
    <p:sldId id="417" r:id="rId31"/>
  </p:sldIdLst>
  <p:sldSz cx="12192000" cy="6858000"/>
  <p:notesSz cx="6858000" cy="9144000"/>
  <p:embeddedFontLst>
    <p:embeddedFont>
      <p:font typeface="#9Slide03 AllRoundGothic" panose="020B0703020202020104" pitchFamily="34" charset="0"/>
      <p:regular r:id="rId33"/>
    </p:embeddedFont>
    <p:embeddedFont>
      <p:font typeface="#9Slide04 Alfa Slab One" panose="00000500000000000000" pitchFamily="2" charset="0"/>
      <p:regular r:id="rId34"/>
    </p:embeddedFont>
    <p:embeddedFont>
      <p:font typeface="SVN-The Voice Heavy" panose="02040603050506020204" pitchFamily="18" charset="0"/>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6" userDrawn="1">
          <p15:clr>
            <a:srgbClr val="A4A3A4"/>
          </p15:clr>
        </p15:guide>
        <p15:guide id="2" pos="3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EA7"/>
    <a:srgbClr val="FDD86A"/>
    <a:srgbClr val="F61A9D"/>
    <a:srgbClr val="9BFFCB"/>
    <a:srgbClr val="F1F18F"/>
    <a:srgbClr val="ACFB85"/>
    <a:srgbClr val="ACDAEE"/>
    <a:srgbClr val="3A3A3A"/>
    <a:srgbClr val="FFC165"/>
    <a:srgbClr val="D3D6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87680" autoAdjust="0"/>
  </p:normalViewPr>
  <p:slideViewPr>
    <p:cSldViewPr showGuides="1">
      <p:cViewPr varScale="1">
        <p:scale>
          <a:sx n="57" d="100"/>
          <a:sy n="57" d="100"/>
        </p:scale>
        <p:origin x="1242" y="102"/>
      </p:cViewPr>
      <p:guideLst>
        <p:guide orient="horz" pos="2186"/>
        <p:guide pos="3880"/>
      </p:guideLst>
    </p:cSldViewPr>
  </p:slideViewPr>
  <p:notesTextViewPr>
    <p:cViewPr>
      <p:scale>
        <a:sx n="1" d="1"/>
        <a:sy n="1" d="1"/>
      </p:scale>
      <p:origin x="0" y="0"/>
    </p:cViewPr>
  </p:notesTextViewPr>
  <p:sorterViewPr>
    <p:cViewPr>
      <p:scale>
        <a:sx n="100" d="100"/>
        <a:sy n="100" d="100"/>
      </p:scale>
      <p:origin x="0" y="-27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55F7B5-D936-4B1E-AB35-2DF40428C163}" type="datetimeFigureOut">
              <a:rPr lang="en-US" smtClean="0"/>
              <a:t>05/10/2024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0CCFD5-E350-446A-A599-E26514AA59E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84139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38009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819265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152194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665639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679718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EE0CCFD5-E350-446A-A599-E26514AA59EC}" type="slidenum">
              <a:rPr lang="en-US" smtClean="0"/>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600557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08438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58541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18700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17440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961046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71114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42764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05/10/2024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05/10/2024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05/10/2024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05/10/2024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05/10/2024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05/10/2024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05/10/2024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3D2B427-8695-5102-BBBD-9A598AD14BD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5.png"/><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3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1.sv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45.emf"/><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emf"/><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7.svg"/><Relationship Id="rId9" Type="http://schemas.openxmlformats.org/officeDocument/2006/relationships/image" Target="../media/image11.sv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xml"/><Relationship Id="rId7" Type="http://schemas.openxmlformats.org/officeDocument/2006/relationships/image" Target="../media/image49.GIF"/><Relationship Id="rId12"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emf"/><Relationship Id="rId11" Type="http://schemas.openxmlformats.org/officeDocument/2006/relationships/image" Target="../media/image51.png"/><Relationship Id="rId5" Type="http://schemas.openxmlformats.org/officeDocument/2006/relationships/image" Target="../media/image2.png"/><Relationship Id="rId10" Type="http://schemas.openxmlformats.org/officeDocument/2006/relationships/image" Target="../media/image50.png"/><Relationship Id="rId4" Type="http://schemas.openxmlformats.org/officeDocument/2006/relationships/image" Target="../media/image25.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9.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5.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7.sv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9.svg"/><Relationship Id="rId4" Type="http://schemas.openxmlformats.org/officeDocument/2006/relationships/image" Target="../media/image26.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7.png"/><Relationship Id="rId7" Type="http://schemas.openxmlformats.org/officeDocument/2006/relationships/image" Target="../media/image22.png"/><Relationship Id="rId12" Type="http://schemas.openxmlformats.org/officeDocument/2006/relationships/image" Target="../media/image11.sv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svg"/><Relationship Id="rId11" Type="http://schemas.openxmlformats.org/officeDocument/2006/relationships/image" Target="../media/image10.png"/><Relationship Id="rId5" Type="http://schemas.openxmlformats.org/officeDocument/2006/relationships/image" Target="../media/image29.png"/><Relationship Id="rId10" Type="http://schemas.openxmlformats.org/officeDocument/2006/relationships/image" Target="../media/image5.svg"/><Relationship Id="rId4" Type="http://schemas.openxmlformats.org/officeDocument/2006/relationships/image" Target="../media/image28.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3505200" y="2883535"/>
            <a:ext cx="1790065" cy="2630170"/>
          </a:xfrm>
          <a:prstGeom prst="rect">
            <a:avLst/>
          </a:prstGeom>
        </p:spPr>
      </p:pic>
      <p:pic>
        <p:nvPicPr>
          <p:cNvPr id="3"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06000" y="2743200"/>
            <a:ext cx="1453515" cy="2911475"/>
          </a:xfrm>
          <a:prstGeom prst="rect">
            <a:avLst/>
          </a:prstGeom>
        </p:spPr>
      </p:pic>
      <p:grpSp>
        <p:nvGrpSpPr>
          <p:cNvPr id="4" name="Group 3"/>
          <p:cNvGrpSpPr/>
          <p:nvPr/>
        </p:nvGrpSpPr>
        <p:grpSpPr>
          <a:xfrm>
            <a:off x="3478412" y="381000"/>
            <a:ext cx="6852163" cy="2454275"/>
            <a:chOff x="7324" y="600"/>
            <a:chExt cx="5502" cy="3865"/>
          </a:xfrm>
          <a:solidFill>
            <a:schemeClr val="accent4">
              <a:lumMod val="60000"/>
              <a:lumOff val="40000"/>
            </a:schemeClr>
          </a:solidFill>
        </p:grpSpPr>
        <p:pic>
          <p:nvPicPr>
            <p:cNvPr id="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45" y="600"/>
              <a:ext cx="5481" cy="3865"/>
            </a:xfrm>
            <a:prstGeom prst="rect">
              <a:avLst/>
            </a:prstGeom>
          </p:spPr>
        </p:pic>
        <p:sp>
          <p:nvSpPr>
            <p:cNvPr id="16" name="Text Box 15"/>
            <p:cNvSpPr txBox="1"/>
            <p:nvPr/>
          </p:nvSpPr>
          <p:spPr>
            <a:xfrm>
              <a:off x="7324" y="1200"/>
              <a:ext cx="5490" cy="2082"/>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indent="457200"/>
              <a:r>
                <a:rPr lang="en-US" sz="4000">
                  <a:latin typeface="Arial" panose="020B0604020202020204" pitchFamily="34" charset="0"/>
                  <a:cs typeface="Arial" panose="020B0604020202020204" pitchFamily="34" charset="0"/>
                </a:rPr>
                <a:t>Chào các bạn! Hãy cùng đến trường với chúng tớ nào!</a:t>
              </a:r>
            </a:p>
          </p:txBody>
        </p:sp>
      </p:grpSp>
      <p:grpSp>
        <p:nvGrpSpPr>
          <p:cNvPr id="5" name="Group 4"/>
          <p:cNvGrpSpPr/>
          <p:nvPr/>
        </p:nvGrpSpPr>
        <p:grpSpPr>
          <a:xfrm>
            <a:off x="5410200" y="457200"/>
            <a:ext cx="4855210" cy="2453640"/>
            <a:chOff x="8832" y="4800"/>
            <a:chExt cx="7646" cy="3864"/>
          </a:xfrm>
        </p:grpSpPr>
        <p:pic>
          <p:nvPicPr>
            <p:cNvPr id="6"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2" y="4800"/>
              <a:ext cx="7216" cy="3865"/>
            </a:xfrm>
            <a:prstGeom prst="rect">
              <a:avLst/>
            </a:prstGeom>
          </p:spPr>
        </p:pic>
        <p:sp>
          <p:nvSpPr>
            <p:cNvPr id="8" name="Text Box 7"/>
            <p:cNvSpPr txBox="1"/>
            <p:nvPr/>
          </p:nvSpPr>
          <p:spPr>
            <a:xfrm>
              <a:off x="9102" y="5040"/>
              <a:ext cx="7377" cy="3052"/>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      Trước khi đi chúng ta hãy cùng khởi động nhé!</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000"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4800" y="533400"/>
            <a:ext cx="11582400" cy="60960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C6B6D288-3167-9A99-ACDF-F62AFECE6AF7}"/>
              </a:ext>
            </a:extLst>
          </p:cNvPr>
          <p:cNvSpPr/>
          <p:nvPr/>
        </p:nvSpPr>
        <p:spPr>
          <a:xfrm>
            <a:off x="8534400" y="685800"/>
            <a:ext cx="6858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72FA52BA-A20A-22C1-AB89-75B03A568CDE}"/>
              </a:ext>
            </a:extLst>
          </p:cNvPr>
          <p:cNvSpPr/>
          <p:nvPr/>
        </p:nvSpPr>
        <p:spPr>
          <a:xfrm>
            <a:off x="702564" y="3178790"/>
            <a:ext cx="10629900" cy="54918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rgbClr val="FF0000"/>
                </a:solidFill>
              </a:rPr>
              <a:t>+ Từ “và” dùng để nối “các loài chim bạn” với “vườn cây”.</a:t>
            </a:r>
            <a:endParaRPr lang="en-US" sz="3200">
              <a:solidFill>
                <a:srgbClr val="FF0000"/>
              </a:solidFill>
            </a:endParaRPr>
          </a:p>
        </p:txBody>
      </p:sp>
      <p:sp>
        <p:nvSpPr>
          <p:cNvPr id="5" name="Rectangle 4">
            <a:extLst>
              <a:ext uri="{FF2B5EF4-FFF2-40B4-BE49-F238E27FC236}">
                <a16:creationId xmlns:a16="http://schemas.microsoft.com/office/drawing/2014/main" id="{6C664C33-7466-806B-D6D9-95AD8072064E}"/>
              </a:ext>
            </a:extLst>
          </p:cNvPr>
          <p:cNvSpPr/>
          <p:nvPr/>
        </p:nvSpPr>
        <p:spPr>
          <a:xfrm>
            <a:off x="2971800" y="1191768"/>
            <a:ext cx="13716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DCB9FCB-089C-4A34-60AA-248F58505583}"/>
              </a:ext>
            </a:extLst>
          </p:cNvPr>
          <p:cNvSpPr/>
          <p:nvPr/>
        </p:nvSpPr>
        <p:spPr>
          <a:xfrm>
            <a:off x="702564" y="3892998"/>
            <a:ext cx="10629900" cy="54918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a:solidFill>
                  <a:srgbClr val="FF0000"/>
                </a:solidFill>
              </a:rPr>
              <a:t>+ Từ “nhưng” dùng để nối câu 2 với câu 1.</a:t>
            </a:r>
            <a:endParaRPr lang="en-US" sz="3200">
              <a:solidFill>
                <a:srgbClr val="FF0000"/>
              </a:solidFill>
            </a:endParaRPr>
          </a:p>
        </p:txBody>
      </p:sp>
      <p:sp>
        <p:nvSpPr>
          <p:cNvPr id="7" name="Rectangle 6">
            <a:extLst>
              <a:ext uri="{FF2B5EF4-FFF2-40B4-BE49-F238E27FC236}">
                <a16:creationId xmlns:a16="http://schemas.microsoft.com/office/drawing/2014/main" id="{FDCD8C75-7980-0AFA-0B3F-D5326895E01A}"/>
              </a:ext>
            </a:extLst>
          </p:cNvPr>
          <p:cNvSpPr/>
          <p:nvPr/>
        </p:nvSpPr>
        <p:spPr>
          <a:xfrm>
            <a:off x="8534400" y="1191768"/>
            <a:ext cx="6858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7B0CB98-11D1-E49B-492A-F2A3132CE323}"/>
              </a:ext>
            </a:extLst>
          </p:cNvPr>
          <p:cNvSpPr/>
          <p:nvPr/>
        </p:nvSpPr>
        <p:spPr>
          <a:xfrm>
            <a:off x="717804" y="4578798"/>
            <a:ext cx="10629900" cy="54918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a:solidFill>
                  <a:srgbClr val="FF0000"/>
                </a:solidFill>
              </a:rPr>
              <a:t>+ Từ “của” dùng để nối “chú” với “trí nhớ thơ ngây”.</a:t>
            </a:r>
            <a:endParaRPr lang="en-US" sz="3200">
              <a:solidFill>
                <a:srgbClr val="FF0000"/>
              </a:solidFill>
            </a:endParaRPr>
          </a:p>
        </p:txBody>
      </p:sp>
      <p:sp>
        <p:nvSpPr>
          <p:cNvPr id="10" name="Rectangle 9">
            <a:extLst>
              <a:ext uri="{FF2B5EF4-FFF2-40B4-BE49-F238E27FC236}">
                <a16:creationId xmlns:a16="http://schemas.microsoft.com/office/drawing/2014/main" id="{4855BB03-41F0-057D-67C2-F2797277C2AF}"/>
              </a:ext>
            </a:extLst>
          </p:cNvPr>
          <p:cNvSpPr/>
          <p:nvPr/>
        </p:nvSpPr>
        <p:spPr>
          <a:xfrm>
            <a:off x="3505200" y="2180570"/>
            <a:ext cx="6858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6513AA4-21B0-914E-A957-3CEA9C37A14D}"/>
              </a:ext>
            </a:extLst>
          </p:cNvPr>
          <p:cNvSpPr/>
          <p:nvPr/>
        </p:nvSpPr>
        <p:spPr>
          <a:xfrm>
            <a:off x="699516" y="5324856"/>
            <a:ext cx="10629900" cy="99060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a:solidFill>
                  <a:srgbClr val="FF0000"/>
                </a:solidFill>
              </a:rPr>
              <a:t>+ Từ “để” dùng để nối “báo trước mùa xuân tới” với “một cành hoa mận trắng, biết nở cuối đông”</a:t>
            </a:r>
            <a:endParaRPr lang="en-US" sz="3200">
              <a:solidFill>
                <a:srgbClr val="FF0000"/>
              </a:solidFill>
            </a:endParaRPr>
          </a:p>
        </p:txBody>
      </p:sp>
      <p:sp>
        <p:nvSpPr>
          <p:cNvPr id="9" name="TextBox 8">
            <a:extLst>
              <a:ext uri="{FF2B5EF4-FFF2-40B4-BE49-F238E27FC236}">
                <a16:creationId xmlns:a16="http://schemas.microsoft.com/office/drawing/2014/main" id="{3C1658F5-5D6A-CC78-FC48-80EC1ED5E8E9}"/>
              </a:ext>
            </a:extLst>
          </p:cNvPr>
          <p:cNvSpPr txBox="1"/>
          <p:nvPr/>
        </p:nvSpPr>
        <p:spPr>
          <a:xfrm>
            <a:off x="1047750" y="685800"/>
            <a:ext cx="9829800" cy="249299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MT"/>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Chú chim sâu vui cùng vườn cây </a:t>
            </a:r>
            <a:r>
              <a:rPr kumimoji="0" lang="vi-VN" sz="3200" b="1" i="0" u="none" strike="noStrike" kern="1200" cap="none" spc="0" normalizeH="0" baseline="0" noProof="0">
                <a:ln>
                  <a:noFill/>
                </a:ln>
                <a:solidFill>
                  <a:srgbClr val="000000"/>
                </a:solidFill>
                <a:effectLst/>
                <a:uLnTx/>
                <a:uFillTx/>
                <a:latin typeface="Arial-BoldMT"/>
                <a:ea typeface="+mn-ea"/>
                <a:cs typeface="+mn-cs"/>
              </a:rPr>
              <a:t>và </a:t>
            </a:r>
            <a:r>
              <a:rPr kumimoji="0" lang="vi-VN" sz="3200" b="0" i="0" u="none" strike="noStrike" kern="1200" cap="none" spc="0" normalizeH="0" baseline="0" noProof="0">
                <a:ln>
                  <a:noFill/>
                </a:ln>
                <a:solidFill>
                  <a:srgbClr val="000000"/>
                </a:solidFill>
                <a:effectLst/>
                <a:uLnTx/>
                <a:uFillTx/>
                <a:latin typeface="ArialMT"/>
                <a:ea typeface="+mn-ea"/>
                <a:cs typeface="+mn-cs"/>
              </a:rPr>
              <a:t>các loài chim bạn. </a:t>
            </a:r>
            <a:r>
              <a:rPr kumimoji="0" lang="vi-VN" sz="3200" b="1" i="0" u="none" strike="noStrike" kern="1200" cap="none" spc="0" normalizeH="0" baseline="0" noProof="0">
                <a:ln>
                  <a:noFill/>
                </a:ln>
                <a:solidFill>
                  <a:srgbClr val="000000"/>
                </a:solidFill>
                <a:effectLst/>
                <a:uLnTx/>
                <a:uFillTx/>
                <a:latin typeface="Arial-BoldMT"/>
                <a:ea typeface="+mn-ea"/>
                <a:cs typeface="+mn-cs"/>
              </a:rPr>
              <a:t>Nhưng </a:t>
            </a:r>
            <a:r>
              <a:rPr kumimoji="0" lang="vi-VN" sz="3200" b="0" i="0" u="none" strike="noStrike" kern="1200" cap="none" spc="0" normalizeH="0" baseline="0" noProof="0">
                <a:ln>
                  <a:noFill/>
                </a:ln>
                <a:solidFill>
                  <a:srgbClr val="000000"/>
                </a:solidFill>
                <a:effectLst/>
                <a:uLnTx/>
                <a:uFillTx/>
                <a:latin typeface="ArialMT"/>
                <a:ea typeface="+mn-ea"/>
                <a:cs typeface="+mn-cs"/>
              </a:rPr>
              <a:t>trong</a:t>
            </a:r>
            <a:r>
              <a:rPr kumimoji="0" lang="en-US" sz="3200" b="0" i="0" u="none" strike="noStrike" kern="1200" cap="none" spc="0" normalizeH="0" baseline="0" noProof="0">
                <a:ln>
                  <a:noFill/>
                </a:ln>
                <a:solidFill>
                  <a:srgbClr val="000000"/>
                </a:solidFill>
                <a:effectLst/>
                <a:uLnTx/>
                <a:uFillTx/>
                <a:latin typeface="ArialMT"/>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trí nhớ thơ ngây </a:t>
            </a:r>
            <a:r>
              <a:rPr kumimoji="0" lang="vi-VN" sz="3200" b="1" i="0" u="none" strike="noStrike" kern="1200" cap="none" spc="0" normalizeH="0" baseline="0" noProof="0">
                <a:ln>
                  <a:noFill/>
                </a:ln>
                <a:solidFill>
                  <a:srgbClr val="000000"/>
                </a:solidFill>
                <a:effectLst/>
                <a:uLnTx/>
                <a:uFillTx/>
                <a:latin typeface="Arial-BoldMT"/>
                <a:ea typeface="+mn-ea"/>
                <a:cs typeface="+mn-cs"/>
              </a:rPr>
              <a:t>của </a:t>
            </a:r>
            <a:r>
              <a:rPr kumimoji="0" lang="vi-VN" sz="3200" b="0" i="0" u="none" strike="noStrike" kern="1200" cap="none" spc="0" normalizeH="0" baseline="0" noProof="0">
                <a:ln>
                  <a:noFill/>
                </a:ln>
                <a:solidFill>
                  <a:srgbClr val="000000"/>
                </a:solidFill>
                <a:effectLst/>
                <a:uLnTx/>
                <a:uFillTx/>
                <a:latin typeface="ArialMT"/>
                <a:ea typeface="+mn-ea"/>
                <a:cs typeface="+mn-cs"/>
              </a:rPr>
              <a:t>chú còn mãi sáng ngời hình ảnh một cành hoa mận</a:t>
            </a:r>
            <a:r>
              <a:rPr kumimoji="0" lang="en-US" sz="3200" b="0" i="0" u="none" strike="noStrike" kern="1200" cap="none" spc="0" normalizeH="0" baseline="0" noProof="0">
                <a:ln>
                  <a:noFill/>
                </a:ln>
                <a:solidFill>
                  <a:srgbClr val="000000"/>
                </a:solidFill>
                <a:effectLst/>
                <a:uLnTx/>
                <a:uFillTx/>
                <a:latin typeface="ArialMT"/>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trắng, biết nở cuối đông </a:t>
            </a:r>
            <a:r>
              <a:rPr kumimoji="0" lang="vi-VN" sz="3200" b="1" i="0" u="none" strike="noStrike" kern="1200" cap="none" spc="0" normalizeH="0" baseline="0" noProof="0">
                <a:ln>
                  <a:noFill/>
                </a:ln>
                <a:solidFill>
                  <a:srgbClr val="000000"/>
                </a:solidFill>
                <a:effectLst/>
                <a:uLnTx/>
                <a:uFillTx/>
                <a:latin typeface="Arial-BoldMT"/>
                <a:ea typeface="+mn-ea"/>
                <a:cs typeface="+mn-cs"/>
              </a:rPr>
              <a:t>để </a:t>
            </a:r>
            <a:r>
              <a:rPr kumimoji="0" lang="vi-VN" sz="3200" b="0" i="0" u="none" strike="noStrike" kern="1200" cap="none" spc="0" normalizeH="0" baseline="0" noProof="0">
                <a:ln>
                  <a:noFill/>
                </a:ln>
                <a:solidFill>
                  <a:srgbClr val="000000"/>
                </a:solidFill>
                <a:effectLst/>
                <a:uLnTx/>
                <a:uFillTx/>
                <a:latin typeface="ArialMT"/>
                <a:ea typeface="+mn-ea"/>
                <a:cs typeface="+mn-cs"/>
              </a:rPr>
              <a:t>báo trước mùa xuân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MT"/>
                <a:ea typeface="+mn-ea"/>
                <a:cs typeface="+mn-cs"/>
              </a:rPr>
              <a:t>								Nguyễn Kiên</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7877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C1658F5-5D6A-CC78-FC48-80EC1ED5E8E9}"/>
              </a:ext>
            </a:extLst>
          </p:cNvPr>
          <p:cNvSpPr txBox="1"/>
          <p:nvPr/>
        </p:nvSpPr>
        <p:spPr>
          <a:xfrm>
            <a:off x="1047750" y="1180788"/>
            <a:ext cx="9829800" cy="4496424"/>
          </a:xfrm>
          <a:prstGeom prst="rect">
            <a:avLst/>
          </a:prstGeom>
          <a:noFill/>
        </p:spPr>
        <p:txBody>
          <a:bodyPr wrap="square" rtlCol="0">
            <a:spAutoFit/>
          </a:bodyPr>
          <a:lstStyle/>
          <a:p>
            <a:pPr algn="just"/>
            <a:r>
              <a:rPr lang="en-US" sz="4000" i="0" u="none" strike="noStrike" baseline="0">
                <a:solidFill>
                  <a:srgbClr val="FF00FF"/>
                </a:solidFill>
                <a:latin typeface="Arial-Rounded-Bold"/>
              </a:rPr>
              <a:t>2. </a:t>
            </a:r>
            <a:r>
              <a:rPr lang="en-US" sz="3600" i="0" u="none" strike="noStrike" baseline="0">
                <a:solidFill>
                  <a:srgbClr val="002060"/>
                </a:solidFill>
                <a:latin typeface="Arial-BoldMT"/>
              </a:rPr>
              <a:t>Trong mỗi câu sau, các từ in đậm có tác dụng gì?</a:t>
            </a:r>
          </a:p>
          <a:p>
            <a:pPr algn="just">
              <a:lnSpc>
                <a:spcPct val="150000"/>
              </a:lnSpc>
            </a:pPr>
            <a:r>
              <a:rPr lang="en-US" sz="3600" b="0" i="0" u="none" strike="noStrike" baseline="0">
                <a:solidFill>
                  <a:srgbClr val="000000"/>
                </a:solidFill>
                <a:latin typeface="ArialMT"/>
              </a:rPr>
              <a:t>a. </a:t>
            </a:r>
            <a:r>
              <a:rPr lang="en-US" sz="3600" b="1" i="0" u="none" strike="noStrike" baseline="0">
                <a:solidFill>
                  <a:srgbClr val="000000"/>
                </a:solidFill>
                <a:latin typeface="Arial-BoldMT"/>
              </a:rPr>
              <a:t>Vì </a:t>
            </a:r>
            <a:r>
              <a:rPr lang="en-US" sz="3600" b="0" i="0" u="none" strike="noStrike" baseline="0">
                <a:solidFill>
                  <a:srgbClr val="000000"/>
                </a:solidFill>
                <a:latin typeface="ArialMT"/>
              </a:rPr>
              <a:t>rùa biết mình chậm chạp </a:t>
            </a:r>
            <a:r>
              <a:rPr lang="en-US" sz="3600" b="1" i="0" u="none" strike="noStrike" baseline="0">
                <a:solidFill>
                  <a:srgbClr val="000000"/>
                </a:solidFill>
                <a:latin typeface="Arial-BoldMT"/>
              </a:rPr>
              <a:t>nên </a:t>
            </a:r>
            <a:r>
              <a:rPr lang="en-US" sz="3600" b="0" i="0" u="none" strike="noStrike" baseline="0">
                <a:solidFill>
                  <a:srgbClr val="000000"/>
                </a:solidFill>
                <a:latin typeface="ArialMT"/>
              </a:rPr>
              <a:t>nó cố sức chạy thật nhanh.</a:t>
            </a:r>
          </a:p>
          <a:p>
            <a:pPr algn="just">
              <a:lnSpc>
                <a:spcPct val="150000"/>
              </a:lnSpc>
            </a:pPr>
            <a:r>
              <a:rPr lang="vi-VN" sz="3600" b="0" i="0" u="none" strike="noStrike" baseline="0">
                <a:solidFill>
                  <a:srgbClr val="000000"/>
                </a:solidFill>
                <a:latin typeface="ArialMT"/>
              </a:rPr>
              <a:t>b. </a:t>
            </a:r>
            <a:r>
              <a:rPr lang="vi-VN" sz="3600" b="1" i="0" u="none" strike="noStrike" baseline="0">
                <a:solidFill>
                  <a:srgbClr val="000000"/>
                </a:solidFill>
                <a:latin typeface="Arial-BoldMT"/>
              </a:rPr>
              <a:t>Nếu </a:t>
            </a:r>
            <a:r>
              <a:rPr lang="vi-VN" sz="3600" b="0" i="0" u="none" strike="noStrike" baseline="0">
                <a:solidFill>
                  <a:srgbClr val="000000"/>
                </a:solidFill>
                <a:latin typeface="ArialMT"/>
              </a:rPr>
              <a:t>trời mưa to </a:t>
            </a:r>
            <a:r>
              <a:rPr lang="vi-VN" sz="3600" b="1" i="0" u="none" strike="noStrike" baseline="0">
                <a:solidFill>
                  <a:srgbClr val="000000"/>
                </a:solidFill>
                <a:latin typeface="Arial-BoldMT"/>
              </a:rPr>
              <a:t>thì </a:t>
            </a:r>
            <a:r>
              <a:rPr lang="vi-VN" sz="3600" b="0" i="0" u="none" strike="noStrike" baseline="0">
                <a:solidFill>
                  <a:srgbClr val="000000"/>
                </a:solidFill>
                <a:latin typeface="ArialMT"/>
              </a:rPr>
              <a:t>buổi cắm trại của chúng tôi sẽ phải hoãn lại.</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110305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C1658F5-5D6A-CC78-FC48-80EC1ED5E8E9}"/>
              </a:ext>
            </a:extLst>
          </p:cNvPr>
          <p:cNvSpPr txBox="1"/>
          <p:nvPr/>
        </p:nvSpPr>
        <p:spPr>
          <a:xfrm>
            <a:off x="1148080" y="1089185"/>
            <a:ext cx="9829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FF"/>
                </a:solidFill>
                <a:effectLst/>
                <a:uLnTx/>
                <a:uFillTx/>
                <a:latin typeface="Arial-Rounded-Bold"/>
                <a:ea typeface="+mn-ea"/>
                <a:cs typeface="+mn-cs"/>
              </a:rPr>
              <a:t>Thảo luận n</a:t>
            </a:r>
            <a:r>
              <a:rPr kumimoji="0" lang="vi-VN" sz="6000" b="0" i="0" u="none" strike="noStrike" kern="1200" cap="none" spc="0" normalizeH="0" baseline="0" noProof="0">
                <a:ln>
                  <a:noFill/>
                </a:ln>
                <a:solidFill>
                  <a:srgbClr val="FF00FF"/>
                </a:solidFill>
                <a:effectLst/>
                <a:uLnTx/>
                <a:uFillTx/>
                <a:latin typeface="Arial-Rounded-Bold"/>
                <a:ea typeface="+mn-ea"/>
                <a:cs typeface="+mn-cs"/>
              </a:rPr>
              <a:t>hóm đôi. </a:t>
            </a:r>
            <a:endParaRPr kumimoji="0" lang="en-US" sz="5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Graphic 1">
            <a:extLst>
              <a:ext uri="{FF2B5EF4-FFF2-40B4-BE49-F238E27FC236}">
                <a16:creationId xmlns:a16="http://schemas.microsoft.com/office/drawing/2014/main" id="{7FE756BF-68E6-08BA-8418-088A516CA7BF}"/>
              </a:ext>
            </a:extLst>
          </p:cNvPr>
          <p:cNvPicPr>
            <a:picLocks noChangeAspect="1"/>
          </p:cNvPicPr>
          <p:nvPr/>
        </p:nvPicPr>
        <p:blipFill>
          <a:blip r:embed="rId3"/>
          <a:stretch>
            <a:fillRect/>
          </a:stretch>
        </p:blipFill>
        <p:spPr>
          <a:xfrm>
            <a:off x="4495800" y="2391406"/>
            <a:ext cx="1567180" cy="3138805"/>
          </a:xfrm>
          <a:prstGeom prst="rect">
            <a:avLst/>
          </a:prstGeom>
        </p:spPr>
      </p:pic>
      <p:pic>
        <p:nvPicPr>
          <p:cNvPr id="3" name="Picture 2" descr="A picture containing text, doll, toy&#10;&#10;Description automatically generated">
            <a:extLst>
              <a:ext uri="{FF2B5EF4-FFF2-40B4-BE49-F238E27FC236}">
                <a16:creationId xmlns:a16="http://schemas.microsoft.com/office/drawing/2014/main" id="{9BE1471F-314D-2FD5-CE25-987377A5B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2467606"/>
            <a:ext cx="1869440" cy="3138805"/>
          </a:xfrm>
          <a:prstGeom prst="rect">
            <a:avLst/>
          </a:prstGeom>
        </p:spPr>
      </p:pic>
    </p:spTree>
    <p:extLst>
      <p:ext uri="{BB962C8B-B14F-4D97-AF65-F5344CB8AC3E}">
        <p14:creationId xmlns:p14="http://schemas.microsoft.com/office/powerpoint/2010/main" val="163651283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4453684E-DCFD-1E95-0B9F-15A5D2F25A89}"/>
              </a:ext>
            </a:extLst>
          </p:cNvPr>
          <p:cNvSpPr/>
          <p:nvPr/>
        </p:nvSpPr>
        <p:spPr>
          <a:xfrm>
            <a:off x="1524000" y="685800"/>
            <a:ext cx="6858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3D7727-A077-563A-FE8C-D3BEBD469C69}"/>
              </a:ext>
            </a:extLst>
          </p:cNvPr>
          <p:cNvSpPr/>
          <p:nvPr/>
        </p:nvSpPr>
        <p:spPr>
          <a:xfrm>
            <a:off x="7620000" y="762000"/>
            <a:ext cx="9144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54642E-786F-40A7-57D8-71E4722CE5EE}"/>
              </a:ext>
            </a:extLst>
          </p:cNvPr>
          <p:cNvSpPr/>
          <p:nvPr/>
        </p:nvSpPr>
        <p:spPr>
          <a:xfrm>
            <a:off x="1560576" y="2438400"/>
            <a:ext cx="954024"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B72556-DCEE-DB5A-70DD-BDE404BBC97A}"/>
              </a:ext>
            </a:extLst>
          </p:cNvPr>
          <p:cNvSpPr/>
          <p:nvPr/>
        </p:nvSpPr>
        <p:spPr>
          <a:xfrm>
            <a:off x="5029200" y="2438400"/>
            <a:ext cx="7620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1658F5-5D6A-CC78-FC48-80EC1ED5E8E9}"/>
              </a:ext>
            </a:extLst>
          </p:cNvPr>
          <p:cNvSpPr txBox="1"/>
          <p:nvPr/>
        </p:nvSpPr>
        <p:spPr>
          <a:xfrm>
            <a:off x="1047750" y="563880"/>
            <a:ext cx="9829800" cy="33268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MT"/>
                <a:ea typeface="+mn-ea"/>
                <a:cs typeface="+mn-cs"/>
              </a:rPr>
              <a:t>a. </a:t>
            </a:r>
            <a:r>
              <a:rPr kumimoji="0" lang="en-US" sz="3600" b="1" i="0" u="none" strike="noStrike" kern="1200" cap="none" spc="0" normalizeH="0" baseline="0" noProof="0">
                <a:ln>
                  <a:noFill/>
                </a:ln>
                <a:solidFill>
                  <a:srgbClr val="000000"/>
                </a:solidFill>
                <a:effectLst/>
                <a:uLnTx/>
                <a:uFillTx/>
                <a:latin typeface="Arial-BoldMT"/>
                <a:ea typeface="+mn-ea"/>
                <a:cs typeface="+mn-cs"/>
              </a:rPr>
              <a:t>Vì </a:t>
            </a:r>
            <a:r>
              <a:rPr kumimoji="0" lang="en-US" sz="3600" b="0" i="0" u="none" strike="noStrike" kern="1200" cap="none" spc="0" normalizeH="0" baseline="0" noProof="0">
                <a:ln>
                  <a:noFill/>
                </a:ln>
                <a:solidFill>
                  <a:srgbClr val="000000"/>
                </a:solidFill>
                <a:effectLst/>
                <a:uLnTx/>
                <a:uFillTx/>
                <a:latin typeface="ArialMT"/>
                <a:ea typeface="+mn-ea"/>
                <a:cs typeface="+mn-cs"/>
              </a:rPr>
              <a:t>rùa biết mình chậm chạp </a:t>
            </a:r>
            <a:r>
              <a:rPr kumimoji="0" lang="en-US" sz="3600" b="1" i="0" u="none" strike="noStrike" kern="1200" cap="none" spc="0" normalizeH="0" baseline="0" noProof="0">
                <a:ln>
                  <a:noFill/>
                </a:ln>
                <a:solidFill>
                  <a:srgbClr val="000000"/>
                </a:solidFill>
                <a:effectLst/>
                <a:uLnTx/>
                <a:uFillTx/>
                <a:latin typeface="Arial-BoldMT"/>
                <a:ea typeface="+mn-ea"/>
                <a:cs typeface="+mn-cs"/>
              </a:rPr>
              <a:t>nên </a:t>
            </a:r>
            <a:r>
              <a:rPr kumimoji="0" lang="en-US" sz="3600" b="0" i="0" u="none" strike="noStrike" kern="1200" cap="none" spc="0" normalizeH="0" baseline="0" noProof="0">
                <a:ln>
                  <a:noFill/>
                </a:ln>
                <a:solidFill>
                  <a:srgbClr val="000000"/>
                </a:solidFill>
                <a:effectLst/>
                <a:uLnTx/>
                <a:uFillTx/>
                <a:latin typeface="ArialMT"/>
                <a:ea typeface="+mn-ea"/>
                <a:cs typeface="+mn-cs"/>
              </a:rPr>
              <a:t>nó cố sức chạy thật nhanh.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MT"/>
                <a:ea typeface="+mn-ea"/>
                <a:cs typeface="+mn-cs"/>
              </a:rPr>
              <a:t>b. </a:t>
            </a:r>
            <a:r>
              <a:rPr kumimoji="0" lang="vi-VN" sz="3600" b="1" i="0" u="none" strike="noStrike" kern="1200" cap="none" spc="0" normalizeH="0" baseline="0" noProof="0">
                <a:ln>
                  <a:noFill/>
                </a:ln>
                <a:solidFill>
                  <a:srgbClr val="000000"/>
                </a:solidFill>
                <a:effectLst/>
                <a:uLnTx/>
                <a:uFillTx/>
                <a:latin typeface="Arial-BoldMT"/>
                <a:ea typeface="+mn-ea"/>
                <a:cs typeface="+mn-cs"/>
              </a:rPr>
              <a:t>Nếu </a:t>
            </a:r>
            <a:r>
              <a:rPr kumimoji="0" lang="vi-VN" sz="3600" b="0" i="0" u="none" strike="noStrike" kern="1200" cap="none" spc="0" normalizeH="0" baseline="0" noProof="0">
                <a:ln>
                  <a:noFill/>
                </a:ln>
                <a:solidFill>
                  <a:srgbClr val="000000"/>
                </a:solidFill>
                <a:effectLst/>
                <a:uLnTx/>
                <a:uFillTx/>
                <a:latin typeface="ArialMT"/>
                <a:ea typeface="+mn-ea"/>
                <a:cs typeface="+mn-cs"/>
              </a:rPr>
              <a:t>trời mưa to </a:t>
            </a:r>
            <a:r>
              <a:rPr kumimoji="0" lang="vi-VN" sz="3600" b="1" i="0" u="none" strike="noStrike" kern="1200" cap="none" spc="0" normalizeH="0" baseline="0" noProof="0">
                <a:ln>
                  <a:noFill/>
                </a:ln>
                <a:solidFill>
                  <a:srgbClr val="000000"/>
                </a:solidFill>
                <a:effectLst/>
                <a:uLnTx/>
                <a:uFillTx/>
                <a:latin typeface="Arial-BoldMT"/>
                <a:ea typeface="+mn-ea"/>
                <a:cs typeface="+mn-cs"/>
              </a:rPr>
              <a:t>thì </a:t>
            </a:r>
            <a:r>
              <a:rPr kumimoji="0" lang="vi-VN" sz="3600" b="0" i="0" u="none" strike="noStrike" kern="1200" cap="none" spc="0" normalizeH="0" baseline="0" noProof="0">
                <a:ln>
                  <a:noFill/>
                </a:ln>
                <a:solidFill>
                  <a:srgbClr val="000000"/>
                </a:solidFill>
                <a:effectLst/>
                <a:uLnTx/>
                <a:uFillTx/>
                <a:latin typeface="ArialMT"/>
                <a:ea typeface="+mn-ea"/>
                <a:cs typeface="+mn-cs"/>
              </a:rPr>
              <a:t>buổi cắm trại của chúng tôi sẽ phải hoãn lại.</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0BBDEC6B-0E2E-8C89-2DBF-E91282D61327}"/>
              </a:ext>
            </a:extLst>
          </p:cNvPr>
          <p:cNvSpPr/>
          <p:nvPr/>
        </p:nvSpPr>
        <p:spPr>
          <a:xfrm>
            <a:off x="1475232" y="3890753"/>
            <a:ext cx="8974836" cy="208483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rgbClr val="C00000"/>
                </a:solidFill>
              </a:rPr>
              <a:t>Các từ in đậm có tác dụng </a:t>
            </a:r>
            <a:r>
              <a:rPr lang="vi-VN" sz="3600">
                <a:solidFill>
                  <a:srgbClr val="0070C0"/>
                </a:solidFill>
              </a:rPr>
              <a:t>nối các từ ngữ (các ý) trong câu</a:t>
            </a:r>
            <a:r>
              <a:rPr lang="vi-VN" sz="3600">
                <a:solidFill>
                  <a:srgbClr val="C00000"/>
                </a:solidFill>
              </a:rPr>
              <a:t>, nhằm</a:t>
            </a:r>
            <a:r>
              <a:rPr lang="vi-VN" sz="3600">
                <a:solidFill>
                  <a:srgbClr val="7030A0"/>
                </a:solidFill>
              </a:rPr>
              <a:t> thể hiện mối quan hệ giữa các từ ngữ đó với nhau</a:t>
            </a:r>
            <a:r>
              <a:rPr lang="vi-VN" sz="3600">
                <a:solidFill>
                  <a:srgbClr val="C00000"/>
                </a:solidFill>
              </a:rPr>
              <a:t>.</a:t>
            </a:r>
            <a:endParaRPr lang="en-US" sz="3600">
              <a:solidFill>
                <a:srgbClr val="C00000"/>
              </a:solidFill>
            </a:endParaRPr>
          </a:p>
        </p:txBody>
      </p:sp>
    </p:spTree>
    <p:extLst>
      <p:ext uri="{BB962C8B-B14F-4D97-AF65-F5344CB8AC3E}">
        <p14:creationId xmlns:p14="http://schemas.microsoft.com/office/powerpoint/2010/main" val="91886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0BBDEC6B-0E2E-8C89-2DBF-E91282D61327}"/>
              </a:ext>
            </a:extLst>
          </p:cNvPr>
          <p:cNvSpPr/>
          <p:nvPr/>
        </p:nvSpPr>
        <p:spPr>
          <a:xfrm>
            <a:off x="1181100" y="1752600"/>
            <a:ext cx="9829800" cy="42229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C00000"/>
                </a:solidFill>
              </a:rPr>
              <a:t>Kết từ </a:t>
            </a:r>
            <a:r>
              <a:rPr lang="vi-VN" sz="3600">
                <a:solidFill>
                  <a:schemeClr val="tx1"/>
                </a:solidFill>
              </a:rPr>
              <a:t>là từ nối các từ ngữ hoặc các câu, nhằm thể hiện mối quan hệ</a:t>
            </a:r>
            <a:r>
              <a:rPr lang="en-US" sz="3600">
                <a:solidFill>
                  <a:schemeClr val="tx1"/>
                </a:solidFill>
              </a:rPr>
              <a:t> </a:t>
            </a:r>
            <a:r>
              <a:rPr lang="vi-VN" sz="3600">
                <a:solidFill>
                  <a:schemeClr val="tx1"/>
                </a:solidFill>
              </a:rPr>
              <a:t>giữa các từ ngữ hoặc các câu đó với nhau.</a:t>
            </a:r>
          </a:p>
          <a:p>
            <a:pPr lvl="0" algn="just"/>
            <a:r>
              <a:rPr lang="vi-VN" sz="3600">
                <a:solidFill>
                  <a:srgbClr val="C00000"/>
                </a:solidFill>
              </a:rPr>
              <a:t>Một số kết từ thường dùng: </a:t>
            </a:r>
            <a:r>
              <a:rPr lang="vi-VN" sz="3600">
                <a:solidFill>
                  <a:schemeClr val="tx1"/>
                </a:solidFill>
              </a:rPr>
              <a:t>và, với, hoặc, của, mà, để, về,...</a:t>
            </a:r>
          </a:p>
          <a:p>
            <a:pPr lvl="0" algn="just"/>
            <a:r>
              <a:rPr lang="vi-VN" sz="3600">
                <a:solidFill>
                  <a:srgbClr val="C00000"/>
                </a:solidFill>
              </a:rPr>
              <a:t>Một số cặp kết từ thường dùng: </a:t>
            </a:r>
            <a:r>
              <a:rPr lang="vi-VN" sz="3600">
                <a:solidFill>
                  <a:schemeClr val="tx1"/>
                </a:solidFill>
              </a:rPr>
              <a:t>vì … nên …</a:t>
            </a:r>
            <a:r>
              <a:rPr lang="en-US" sz="3600">
                <a:solidFill>
                  <a:schemeClr val="tx1"/>
                </a:solidFill>
              </a:rPr>
              <a:t>;</a:t>
            </a:r>
            <a:r>
              <a:rPr lang="vi-VN" sz="3600">
                <a:solidFill>
                  <a:schemeClr val="tx1"/>
                </a:solidFill>
              </a:rPr>
              <a:t> nếu … thì …</a:t>
            </a:r>
            <a:r>
              <a:rPr lang="en-US" sz="3600">
                <a:solidFill>
                  <a:schemeClr val="tx1"/>
                </a:solidFill>
              </a:rPr>
              <a:t>;</a:t>
            </a:r>
            <a:r>
              <a:rPr lang="vi-VN" sz="3600">
                <a:solidFill>
                  <a:schemeClr val="tx1"/>
                </a:solidFill>
              </a:rPr>
              <a:t> không những</a:t>
            </a:r>
            <a:r>
              <a:rPr lang="en-US" sz="3600">
                <a:solidFill>
                  <a:schemeClr val="tx1"/>
                </a:solidFill>
              </a:rPr>
              <a:t> </a:t>
            </a:r>
            <a:r>
              <a:rPr lang="vi-VN" sz="3600">
                <a:solidFill>
                  <a:schemeClr val="tx1"/>
                </a:solidFill>
              </a:rPr>
              <a:t>… mà còn …</a:t>
            </a:r>
            <a:r>
              <a:rPr lang="en-US" sz="3600">
                <a:solidFill>
                  <a:schemeClr val="tx1"/>
                </a:solidFill>
              </a:rPr>
              <a:t>;</a:t>
            </a:r>
            <a:r>
              <a:rPr lang="vi-VN" sz="3600">
                <a:solidFill>
                  <a:schemeClr val="tx1"/>
                </a:solidFill>
              </a:rPr>
              <a:t>…</a:t>
            </a:r>
            <a:endParaRPr kumimoji="0" lang="en-US" sz="3600" b="0" i="0" u="none" strike="noStrike" kern="1200" cap="none" spc="0" normalizeH="0" baseline="0" noProof="0">
              <a:ln>
                <a:noFill/>
              </a:ln>
              <a:solidFill>
                <a:schemeClr val="tx1"/>
              </a:solidFill>
              <a:effectLst/>
              <a:uLnTx/>
              <a:uFillTx/>
              <a:latin typeface="Calibri"/>
            </a:endParaRPr>
          </a:p>
        </p:txBody>
      </p:sp>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CAA0A789-43D4-4A6E-593C-227F815710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77184">
            <a:off x="574220" y="565385"/>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67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9CEB3-F6B7-213B-8B2E-FAD77DE19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589872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24384000" cy="6858000"/>
            <a:chOff x="-19812000" y="174529"/>
            <a:chExt cx="24384000" cy="685800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19812000" y="174529"/>
              <a:ext cx="12192000" cy="685800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620000" y="174529"/>
              <a:ext cx="12192000" cy="6858000"/>
            </a:xfrm>
            <a:prstGeom prst="rect">
              <a:avLst/>
            </a:prstGeom>
          </p:spPr>
        </p:pic>
      </p:grpSp>
      <p:pic>
        <p:nvPicPr>
          <p:cNvPr id="9" name="CAUDI"/>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74545" y="4166631"/>
            <a:ext cx="3524192" cy="1632647"/>
          </a:xfrm>
          <a:prstGeom prst="rect">
            <a:avLst/>
          </a:prstGeom>
        </p:spPr>
      </p:pic>
      <p:pic>
        <p:nvPicPr>
          <p:cNvPr id="30" name="CAUD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pic>
        <p:nvPicPr>
          <p:cNvPr id="41" name="Picture 4" descr="Káº¿t quáº£ hÃ¬nh áº£nh cho right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80112" y="1617255"/>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6200" y="2133600"/>
            <a:ext cx="3708400" cy="3482340"/>
            <a:chOff x="120" y="3360"/>
            <a:chExt cx="5840" cy="5484"/>
          </a:xfrm>
        </p:grpSpPr>
        <p:pic>
          <p:nvPicPr>
            <p:cNvPr id="6" name="Graphic 5"/>
            <p:cNvPicPr>
              <a:picLocks noChangeAspect="1"/>
            </p:cNvPicPr>
            <p:nvPr/>
          </p:nvPicPr>
          <p:blipFill>
            <a:blip r:embed="rId7"/>
            <a:stretch>
              <a:fillRect/>
            </a:stretch>
          </p:blipFill>
          <p:spPr>
            <a:xfrm flipH="1">
              <a:off x="2640" y="3360"/>
              <a:ext cx="3321" cy="5400"/>
            </a:xfrm>
            <a:prstGeom prst="rect">
              <a:avLst/>
            </a:prstGeom>
          </p:spPr>
        </p:pic>
        <p:pic>
          <p:nvPicPr>
            <p:cNvPr id="7" name="Graphic 6"/>
            <p:cNvPicPr>
              <a:picLocks noChangeAspect="1"/>
            </p:cNvPicPr>
            <p:nvPr/>
          </p:nvPicPr>
          <p:blipFill>
            <a:blip r:embed="rId8"/>
            <a:stretch>
              <a:fillRect/>
            </a:stretch>
          </p:blipFill>
          <p:spPr>
            <a:xfrm flipH="1">
              <a:off x="120" y="3720"/>
              <a:ext cx="3487" cy="5124"/>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par>
                          <p:cTn id="7" fill="hold">
                            <p:stCondLst>
                              <p:cond delay="0"/>
                            </p:stCondLst>
                            <p:childTnLst>
                              <p:par>
                                <p:cTn id="8" presetID="10" presetClass="exit" presetSubtype="0" fill="hold" nodeType="after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par>
                          <p:cTn id="14" fill="hold">
                            <p:stCondLst>
                              <p:cond delay="500"/>
                            </p:stCondLst>
                            <p:childTnLst>
                              <p:par>
                                <p:cTn id="15" presetID="35" presetClass="path" presetSubtype="0" fill="hold" nodeType="afterEffect">
                                  <p:stCondLst>
                                    <p:cond delay="0"/>
                                  </p:stCondLst>
                                  <p:childTnLst>
                                    <p:animMotion origin="layout" path="M 0 0 L -1 0 " pathEditMode="relative" rAng="0" ptsTypes="AA">
                                      <p:cBhvr>
                                        <p:cTn id="16" dur="3000" fill="hold"/>
                                        <p:tgtEl>
                                          <p:spTgt spid="31"/>
                                        </p:tgtEl>
                                        <p:attrNameLst>
                                          <p:attrName>ppt_x</p:attrName>
                                          <p:attrName>ppt_y</p:attrName>
                                        </p:attrNameLst>
                                      </p:cBhvr>
                                      <p:rCtr x="-50000" y="0"/>
                                    </p:animMotion>
                                  </p:childTnLst>
                                </p:cTn>
                              </p:par>
                              <p:par>
                                <p:cTn id="17" presetID="35" presetClass="path" presetSubtype="0" fill="hold" nodeType="withEffect">
                                  <p:stCondLst>
                                    <p:cond delay="0"/>
                                  </p:stCondLst>
                                  <p:childTnLst>
                                    <p:animMotion origin="layout" path="M -4.16667E-6 -2.96296E-6 L -1 -2.96296E-6 " pathEditMode="relative" rAng="0" ptsTypes="AA">
                                      <p:cBhvr>
                                        <p:cTn id="18" dur="3000" fill="hold"/>
                                        <p:tgtEl>
                                          <p:spTgt spid="30"/>
                                        </p:tgtEl>
                                        <p:attrNameLst>
                                          <p:attrName>ppt_x</p:attrName>
                                          <p:attrName>ppt_y</p:attrName>
                                        </p:attrNameLst>
                                      </p:cBhvr>
                                      <p:rCtr x="-50000" y="0"/>
                                    </p:animMotion>
                                  </p:childTnLst>
                                </p:cTn>
                              </p:par>
                              <p:par>
                                <p:cTn id="19" presetID="32" presetClass="emph" presetSubtype="0" repeatCount="4000" fill="hold" nodeType="with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AUDI"/>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337248" y="2912897"/>
            <a:ext cx="4003758" cy="3163824"/>
          </a:xfrm>
          <a:prstGeom prst="rect">
            <a:avLst/>
          </a:prstGeom>
        </p:spPr>
      </p:pic>
      <p:grpSp>
        <p:nvGrpSpPr>
          <p:cNvPr id="19" name="Group 18"/>
          <p:cNvGrpSpPr/>
          <p:nvPr/>
        </p:nvGrpSpPr>
        <p:grpSpPr>
          <a:xfrm flipH="1">
            <a:off x="2616835" y="304800"/>
            <a:ext cx="6485255" cy="2454275"/>
            <a:chOff x="-2187" y="120"/>
            <a:chExt cx="10213" cy="3865"/>
          </a:xfrm>
        </p:grpSpPr>
        <p:pic>
          <p:nvPicPr>
            <p:cNvPr id="17"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87" y="120"/>
              <a:ext cx="10213" cy="3865"/>
            </a:xfrm>
            <a:prstGeom prst="rect">
              <a:avLst/>
            </a:prstGeom>
          </p:spPr>
        </p:pic>
        <p:sp>
          <p:nvSpPr>
            <p:cNvPr id="18" name="Text Box 17"/>
            <p:cNvSpPr txBox="1"/>
            <p:nvPr/>
          </p:nvSpPr>
          <p:spPr>
            <a:xfrm>
              <a:off x="-1806" y="240"/>
              <a:ext cx="9183" cy="3052"/>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      Bác Gấu có thể giúp chúng cháu di chuyển các tảng đá không ạ?</a:t>
              </a:r>
            </a:p>
          </p:txBody>
        </p:sp>
      </p:grpSp>
      <p:grpSp>
        <p:nvGrpSpPr>
          <p:cNvPr id="3" name="Group 2"/>
          <p:cNvGrpSpPr/>
          <p:nvPr/>
        </p:nvGrpSpPr>
        <p:grpSpPr>
          <a:xfrm>
            <a:off x="2730817" y="215646"/>
            <a:ext cx="6951344" cy="2865120"/>
            <a:chOff x="3483" y="0"/>
            <a:chExt cx="12605" cy="4512"/>
          </a:xfrm>
        </p:grpSpPr>
        <p:pic>
          <p:nvPicPr>
            <p:cNvPr id="12"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3" y="0"/>
              <a:ext cx="12605" cy="4512"/>
            </a:xfrm>
            <a:prstGeom prst="rect">
              <a:avLst/>
            </a:prstGeom>
          </p:spPr>
        </p:pic>
        <p:sp>
          <p:nvSpPr>
            <p:cNvPr id="10" name="Text Box 9"/>
            <p:cNvSpPr txBox="1"/>
            <p:nvPr/>
          </p:nvSpPr>
          <p:spPr>
            <a:xfrm>
              <a:off x="3770" y="545"/>
              <a:ext cx="11609" cy="3726"/>
            </a:xfrm>
            <a:prstGeom prst="rect">
              <a:avLst/>
            </a:prstGeom>
            <a:noFill/>
          </p:spPr>
          <p:txBody>
            <a:bodyPr wrap="square" rtlCol="0">
              <a:noAutofit/>
            </a:bodyPr>
            <a:lstStyle/>
            <a:p>
              <a:pPr algn="just"/>
              <a:r>
                <a:rPr lang="en-US" sz="4000">
                  <a:latin typeface="Arial" panose="020B0604020202020204" pitchFamily="34" charset="0"/>
                  <a:cs typeface="Arial" panose="020B0604020202020204" pitchFamily="34" charset="0"/>
                  <a:sym typeface="+mn-ea"/>
                </a:rPr>
                <a:t>     Các cháu hãy giải bài tập 3 và 4 giúp bác nhé!</a:t>
              </a:r>
              <a:endParaRPr lang="en-US" sz="4000">
                <a:latin typeface="Arial" panose="020B0604020202020204" pitchFamily="34" charset="0"/>
                <a:cs typeface="Arial" panose="020B0604020202020204" pitchFamily="34" charset="0"/>
              </a:endParaRPr>
            </a:p>
            <a:p>
              <a:pPr algn="just"/>
              <a:r>
                <a:rPr lang="en-US" sz="4000">
                  <a:latin typeface="Arial" panose="020B0604020202020204" pitchFamily="34" charset="0"/>
                  <a:cs typeface="Arial" panose="020B0604020202020204" pitchFamily="34" charset="0"/>
                </a:rPr>
                <a:t> </a:t>
              </a:r>
            </a:p>
          </p:txBody>
        </p:sp>
      </p:grpSp>
      <p:grpSp>
        <p:nvGrpSpPr>
          <p:cNvPr id="2" name="Group 1"/>
          <p:cNvGrpSpPr/>
          <p:nvPr/>
        </p:nvGrpSpPr>
        <p:grpSpPr>
          <a:xfrm>
            <a:off x="76200" y="2133600"/>
            <a:ext cx="3708400" cy="3482340"/>
            <a:chOff x="120" y="3360"/>
            <a:chExt cx="5840" cy="5484"/>
          </a:xfrm>
        </p:grpSpPr>
        <p:pic>
          <p:nvPicPr>
            <p:cNvPr id="6" name="Graphic 5"/>
            <p:cNvPicPr>
              <a:picLocks noChangeAspect="1"/>
            </p:cNvPicPr>
            <p:nvPr/>
          </p:nvPicPr>
          <p:blipFill>
            <a:blip r:embed="rId7"/>
            <a:stretch>
              <a:fillRect/>
            </a:stretch>
          </p:blipFill>
          <p:spPr>
            <a:xfrm flipH="1">
              <a:off x="2640" y="3360"/>
              <a:ext cx="3321" cy="5400"/>
            </a:xfrm>
            <a:prstGeom prst="rect">
              <a:avLst/>
            </a:prstGeom>
          </p:spPr>
        </p:pic>
        <p:pic>
          <p:nvPicPr>
            <p:cNvPr id="7" name="Graphic 6"/>
            <p:cNvPicPr>
              <a:picLocks noChangeAspect="1"/>
            </p:cNvPicPr>
            <p:nvPr/>
          </p:nvPicPr>
          <p:blipFill>
            <a:blip r:embed="rId8"/>
            <a:stretch>
              <a:fillRect/>
            </a:stretch>
          </p:blipFill>
          <p:spPr>
            <a:xfrm flipH="1">
              <a:off x="120" y="3720"/>
              <a:ext cx="3487" cy="5124"/>
            </a:xfrm>
            <a:prstGeom prst="rect">
              <a:avLst/>
            </a:prstGeom>
          </p:spPr>
        </p:pic>
      </p:grpSp>
      <p:pic>
        <p:nvPicPr>
          <p:cNvPr id="13" name="Picture 12"/>
          <p:cNvPicPr>
            <a:picLocks noChangeAspect="1"/>
          </p:cNvPicPr>
          <p:nvPr/>
        </p:nvPicPr>
        <p:blipFill>
          <a:blip r:embed="rId9"/>
          <a:stretch>
            <a:fillRect/>
          </a:stretch>
        </p:blipFill>
        <p:spPr>
          <a:xfrm rot="480000">
            <a:off x="8170545" y="1848485"/>
            <a:ext cx="3835400" cy="3800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C1658F5-5D6A-CC78-FC48-80EC1ED5E8E9}"/>
              </a:ext>
            </a:extLst>
          </p:cNvPr>
          <p:cNvSpPr txBox="1"/>
          <p:nvPr/>
        </p:nvSpPr>
        <p:spPr>
          <a:xfrm>
            <a:off x="1066800" y="797510"/>
            <a:ext cx="9925050" cy="5262979"/>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ArialMT"/>
                <a:ea typeface="+mn-ea"/>
                <a:cs typeface="+mn-cs"/>
              </a:rPr>
              <a:t>3. Tìm kết từ trong mỗi đoạn văn sau:</a:t>
            </a:r>
          </a:p>
          <a:p>
            <a:pPr marL="0" marR="0" lvl="0" indent="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ArialMT"/>
                <a:ea typeface="+mn-ea"/>
                <a:cs typeface="+mn-cs"/>
              </a:rPr>
              <a:t>a. Chị Na nhấc ba đôi dép mới, khẽ nói:</a:t>
            </a:r>
          </a:p>
          <a:p>
            <a:pPr marL="0" marR="0" lvl="0" indent="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ArialMT"/>
                <a:ea typeface="+mn-ea"/>
                <a:cs typeface="+mn-cs"/>
              </a:rPr>
              <a:t>– Đây là đôi của anh cả, còn đây là của chị em mình. Mẹ bảo mùng một</a:t>
            </a:r>
            <a:r>
              <a:rPr kumimoji="0" lang="en-US" sz="2800" b="0" i="0" u="none" strike="noStrike" kern="1200" cap="none" spc="0" normalizeH="0" noProof="0">
                <a:ln>
                  <a:noFill/>
                </a:ln>
                <a:solidFill>
                  <a:srgbClr val="0070C0"/>
                </a:solidFill>
                <a:effectLst/>
                <a:uLnTx/>
                <a:uFillTx/>
                <a:latin typeface="ArialMT"/>
                <a:ea typeface="+mn-ea"/>
                <a:cs typeface="+mn-cs"/>
              </a:rPr>
              <a:t> </a:t>
            </a:r>
            <a:r>
              <a:rPr kumimoji="0" lang="vi-VN" sz="2800" b="0" i="0" u="none" strike="noStrike" kern="1200" cap="none" spc="0" normalizeH="0" baseline="0" noProof="0">
                <a:ln>
                  <a:noFill/>
                </a:ln>
                <a:solidFill>
                  <a:srgbClr val="0070C0"/>
                </a:solidFill>
                <a:effectLst/>
                <a:uLnTx/>
                <a:uFillTx/>
                <a:latin typeface="ArialMT"/>
                <a:ea typeface="+mn-ea"/>
                <a:cs typeface="+mn-cs"/>
              </a:rPr>
              <a:t>mới được đi. Nhưng giờ mình đi thử một tí rồi lại cất lên.</a:t>
            </a:r>
          </a:p>
          <a:p>
            <a:pPr marL="0" marR="0" lvl="0" indent="0" algn="just"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MT"/>
                <a:ea typeface="+mn-ea"/>
                <a:cs typeface="+mn-cs"/>
              </a:rPr>
              <a:t>					</a:t>
            </a:r>
            <a:r>
              <a:rPr kumimoji="0" lang="vi-VN" sz="2400" b="0" i="1" u="none" strike="noStrike" kern="1200" cap="none" spc="0" normalizeH="0" baseline="0" noProof="0">
                <a:ln>
                  <a:noFill/>
                </a:ln>
                <a:solidFill>
                  <a:srgbClr val="000000"/>
                </a:solidFill>
                <a:effectLst/>
                <a:uLnTx/>
                <a:uFillTx/>
                <a:latin typeface="ArialMT"/>
                <a:ea typeface="+mn-ea"/>
                <a:cs typeface="+mn-cs"/>
              </a:rPr>
              <a:t>Theo Cao Nguyệt Nguyên</a:t>
            </a:r>
            <a:endParaRPr kumimoji="0" lang="vi-VN" sz="2800" b="0" i="1" u="none" strike="noStrike" kern="1200" cap="none" spc="0" normalizeH="0" baseline="0" noProof="0">
              <a:ln>
                <a:noFill/>
              </a:ln>
              <a:solidFill>
                <a:srgbClr val="000000"/>
              </a:solidFill>
              <a:effectLst/>
              <a:uLnTx/>
              <a:uFillTx/>
              <a:latin typeface="ArialMT"/>
              <a:ea typeface="+mn-ea"/>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ArialMT"/>
                <a:ea typeface="+mn-ea"/>
                <a:cs typeface="+mn-cs"/>
              </a:rPr>
              <a:t>b. Trăng cuối tháng vàng và nhọn như một chiếc ngà non đã ló ra khỏi</a:t>
            </a:r>
            <a:r>
              <a:rPr kumimoji="0" lang="en-US" sz="2800" b="0" i="0" u="none" strike="noStrike" kern="1200" cap="none" spc="0" normalizeH="0" noProof="0">
                <a:ln>
                  <a:noFill/>
                </a:ln>
                <a:solidFill>
                  <a:srgbClr val="002060"/>
                </a:solidFill>
                <a:effectLst/>
                <a:uLnTx/>
                <a:uFillTx/>
                <a:latin typeface="ArialMT"/>
                <a:ea typeface="+mn-ea"/>
                <a:cs typeface="+mn-cs"/>
              </a:rPr>
              <a:t> </a:t>
            </a:r>
            <a:r>
              <a:rPr kumimoji="0" lang="vi-VN" sz="2800" b="0" i="0" u="none" strike="noStrike" kern="1200" cap="none" spc="0" normalizeH="0" baseline="0" noProof="0">
                <a:ln>
                  <a:noFill/>
                </a:ln>
                <a:solidFill>
                  <a:srgbClr val="002060"/>
                </a:solidFill>
                <a:effectLst/>
                <a:uLnTx/>
                <a:uFillTx/>
                <a:latin typeface="ArialMT"/>
                <a:ea typeface="+mn-ea"/>
                <a:cs typeface="+mn-cs"/>
              </a:rPr>
              <a:t>đỉnh núi. Trời đầy sao. Gió lộng trên những ngọn cây cao nhưng trong rừng</a:t>
            </a:r>
            <a:r>
              <a:rPr kumimoji="0" lang="en-US" sz="2800" b="0" i="0" u="none" strike="noStrike" kern="1200" cap="none" spc="0" normalizeH="0" noProof="0">
                <a:ln>
                  <a:noFill/>
                </a:ln>
                <a:solidFill>
                  <a:srgbClr val="002060"/>
                </a:solidFill>
                <a:effectLst/>
                <a:uLnTx/>
                <a:uFillTx/>
                <a:latin typeface="ArialMT"/>
                <a:ea typeface="+mn-ea"/>
                <a:cs typeface="+mn-cs"/>
              </a:rPr>
              <a:t> </a:t>
            </a:r>
            <a:r>
              <a:rPr kumimoji="0" lang="vi-VN" sz="2800" b="0" i="0" u="none" strike="noStrike" kern="1200" cap="none" spc="0" normalizeH="0" baseline="0" noProof="0">
                <a:ln>
                  <a:noFill/>
                </a:ln>
                <a:solidFill>
                  <a:srgbClr val="002060"/>
                </a:solidFill>
                <a:effectLst/>
                <a:uLnTx/>
                <a:uFillTx/>
                <a:latin typeface="ArialMT"/>
                <a:ea typeface="+mn-ea"/>
                <a:cs typeface="+mn-cs"/>
              </a:rPr>
              <a:t>thì hoàn toàn yên tĩnh. Hoa lá, quả chín, những vạt nấm ẩm ướt đua nhau</a:t>
            </a:r>
            <a:r>
              <a:rPr kumimoji="0" lang="en-US" sz="2800" b="0" i="0" u="none" strike="noStrike" kern="1200" cap="none" spc="0" normalizeH="0" noProof="0">
                <a:ln>
                  <a:noFill/>
                </a:ln>
                <a:solidFill>
                  <a:srgbClr val="002060"/>
                </a:solidFill>
                <a:effectLst/>
                <a:uLnTx/>
                <a:uFillTx/>
                <a:latin typeface="ArialMT"/>
                <a:ea typeface="+mn-ea"/>
                <a:cs typeface="+mn-cs"/>
              </a:rPr>
              <a:t> </a:t>
            </a:r>
            <a:r>
              <a:rPr kumimoji="0" lang="vi-VN" sz="2800" b="0" i="0" u="none" strike="noStrike" kern="1200" cap="none" spc="0" normalizeH="0" baseline="0" noProof="0">
                <a:ln>
                  <a:noFill/>
                </a:ln>
                <a:solidFill>
                  <a:srgbClr val="002060"/>
                </a:solidFill>
                <a:effectLst/>
                <a:uLnTx/>
                <a:uFillTx/>
                <a:latin typeface="ArialMT"/>
                <a:ea typeface="+mn-ea"/>
                <a:cs typeface="+mn-cs"/>
              </a:rPr>
              <a:t>toả mùi thơm. Những đốm sáng lân tinh trên gỗ và trên lá mục lấp lánh.</a:t>
            </a:r>
          </a:p>
          <a:p>
            <a:pPr marL="0" marR="0" lvl="0" indent="0" algn="just"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MT"/>
                <a:ea typeface="+mn-ea"/>
                <a:cs typeface="+mn-cs"/>
              </a:rPr>
              <a:t>					</a:t>
            </a:r>
            <a:r>
              <a:rPr kumimoji="0" lang="vi-VN" sz="2400" b="0" i="1" u="none" strike="noStrike" kern="1200" cap="none" spc="0" normalizeH="0" baseline="0" noProof="0">
                <a:ln>
                  <a:noFill/>
                </a:ln>
                <a:solidFill>
                  <a:srgbClr val="000000"/>
                </a:solidFill>
                <a:effectLst/>
                <a:uLnTx/>
                <a:uFillTx/>
                <a:latin typeface="ArialMT"/>
                <a:ea typeface="+mn-ea"/>
                <a:cs typeface="+mn-cs"/>
              </a:rPr>
              <a:t>Theo Vũ Hùng</a:t>
            </a:r>
            <a:endParaRPr kumimoji="0" lang="en-US" sz="2400" b="0" i="1"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021482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C1658F5-5D6A-CC78-FC48-80EC1ED5E8E9}"/>
              </a:ext>
            </a:extLst>
          </p:cNvPr>
          <p:cNvSpPr txBox="1"/>
          <p:nvPr/>
        </p:nvSpPr>
        <p:spPr>
          <a:xfrm>
            <a:off x="1148080" y="1089185"/>
            <a:ext cx="9829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FF"/>
                </a:solidFill>
                <a:effectLst/>
                <a:uLnTx/>
                <a:uFillTx/>
                <a:latin typeface="Arial-Rounded-Bold"/>
                <a:ea typeface="+mn-ea"/>
                <a:cs typeface="+mn-cs"/>
              </a:rPr>
              <a:t>Thảo luận n</a:t>
            </a:r>
            <a:r>
              <a:rPr kumimoji="0" lang="vi-VN" sz="6000" b="0" i="0" u="none" strike="noStrike" kern="1200" cap="none" spc="0" normalizeH="0" baseline="0" noProof="0">
                <a:ln>
                  <a:noFill/>
                </a:ln>
                <a:solidFill>
                  <a:srgbClr val="FF00FF"/>
                </a:solidFill>
                <a:effectLst/>
                <a:uLnTx/>
                <a:uFillTx/>
                <a:latin typeface="Arial-Rounded-Bold"/>
                <a:ea typeface="+mn-ea"/>
                <a:cs typeface="+mn-cs"/>
              </a:rPr>
              <a:t>hóm </a:t>
            </a:r>
            <a:r>
              <a:rPr kumimoji="0" lang="en-US" sz="6000" b="0" i="0" u="none" strike="noStrike" kern="1200" cap="none" spc="0" normalizeH="0" baseline="0" noProof="0">
                <a:ln>
                  <a:noFill/>
                </a:ln>
                <a:solidFill>
                  <a:srgbClr val="FF00FF"/>
                </a:solidFill>
                <a:effectLst/>
                <a:uLnTx/>
                <a:uFillTx/>
                <a:latin typeface="Arial-Rounded-Bold"/>
                <a:ea typeface="+mn-ea"/>
                <a:cs typeface="+mn-cs"/>
              </a:rPr>
              <a:t>4</a:t>
            </a:r>
            <a:r>
              <a:rPr kumimoji="0" lang="vi-VN" sz="6000" b="0" i="0" u="none" strike="noStrike" kern="1200" cap="none" spc="0" normalizeH="0" baseline="0" noProof="0">
                <a:ln>
                  <a:noFill/>
                </a:ln>
                <a:solidFill>
                  <a:srgbClr val="FF00FF"/>
                </a:solidFill>
                <a:effectLst/>
                <a:uLnTx/>
                <a:uFillTx/>
                <a:latin typeface="Arial-Rounded-Bold"/>
                <a:ea typeface="+mn-ea"/>
                <a:cs typeface="+mn-cs"/>
              </a:rPr>
              <a:t>. </a:t>
            </a:r>
            <a:endParaRPr kumimoji="0" lang="en-US" sz="54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Thực hành áp dụng kĩ thuật dạy học">
            <a:extLst>
              <a:ext uri="{FF2B5EF4-FFF2-40B4-BE49-F238E27FC236}">
                <a16:creationId xmlns:a16="http://schemas.microsoft.com/office/drawing/2014/main" id="{E82ECAF2-A1DE-3469-6D1E-53902B532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405" y="2095412"/>
            <a:ext cx="615315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90068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443230" y="690880"/>
            <a:ext cx="4852035" cy="1323439"/>
          </a:xfrm>
          <a:prstGeom prst="rect">
            <a:avLst/>
          </a:prstGeom>
          <a:noFill/>
        </p:spPr>
        <p:txBody>
          <a:bodyPr wrap="square" rtlCol="0">
            <a:spAutoFit/>
          </a:bodyPr>
          <a:lstStyle/>
          <a:p>
            <a:pPr lvl="0"/>
            <a:r>
              <a:rPr lang="en-US" sz="4000" b="1" dirty="0">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a:t>
            </a:r>
            <a:r>
              <a:rPr lang="en-US" sz="4000" b="1">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Tiết LTVC trước chúng ta học về gì?</a:t>
            </a: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LT về</a:t>
            </a:r>
            <a:r>
              <a:rPr kumimoji="0" lang="en-US" sz="3200" b="1" i="0" u="none" strike="noStrike" kern="1200" cap="none" spc="0" normalizeH="0" noProof="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sz="3200" b="1">
                <a:ln w="0"/>
                <a:solidFill>
                  <a:schemeClr val="accent5">
                    <a:lumMod val="50000"/>
                  </a:scheme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Đại từ</a:t>
            </a:r>
            <a:endParaRPr kumimoji="0" lang="en-US" sz="3200" b="1" i="0" u="none" strike="noStrike" kern="1200" cap="none" spc="0" normalizeH="0" baseline="0" noProof="0" dirty="0" err="1">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p:cNvSpPr/>
          <p:nvPr/>
        </p:nvSpPr>
        <p:spPr>
          <a:xfrm>
            <a:off x="8863287" y="1366902"/>
            <a:ext cx="3023021"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kumimoji="0" lang="en-US" sz="3200" b="1" i="0" u="none" strike="noStrike" kern="1200" cap="none" spc="0" normalizeH="0" baseline="0" noProof="0" dirty="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3200" b="1">
                <a:ln w="0"/>
                <a:solidFill>
                  <a:schemeClr val="accent5">
                    <a:lumMod val="50000"/>
                  </a:scheme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LT về </a:t>
            </a:r>
          </a:p>
          <a:p>
            <a:pPr lvl="0" algn="ctr">
              <a:defRPr/>
            </a:pPr>
            <a:r>
              <a:rPr lang="en-US" sz="3200" b="1">
                <a:ln w="0"/>
                <a:solidFill>
                  <a:schemeClr val="accent5">
                    <a:lumMod val="50000"/>
                  </a:scheme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Danh từ</a:t>
            </a:r>
            <a:endParaRPr kumimoji="0" lang="en-US" sz="3200" b="1" i="0" u="none" strike="noStrike" kern="1200" cap="none" spc="0" normalizeH="0" baseline="0" noProof="0" dirty="0" err="1">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kumimoji="0" lang="en-US" sz="3200" b="1" i="0" u="none" strike="noStrike" kern="1200" cap="none" spc="0" normalizeH="0" baseline="0" noProof="0" dirty="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3200" b="1">
                <a:ln w="0"/>
                <a:solidFill>
                  <a:schemeClr val="accent5">
                    <a:lumMod val="50000"/>
                  </a:scheme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LT về</a:t>
            </a:r>
          </a:p>
          <a:p>
            <a:pPr lvl="0" algn="ctr">
              <a:defRPr/>
            </a:pPr>
            <a:r>
              <a:rPr lang="en-US" sz="3200" b="1">
                <a:ln w="0"/>
                <a:solidFill>
                  <a:schemeClr val="accent5">
                    <a:lumMod val="50000"/>
                  </a:scheme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Tính từ</a:t>
            </a:r>
            <a:endParaRPr kumimoji="0" lang="en-US" sz="3200" b="1" i="0" u="none" strike="noStrike" kern="1200" cap="none" spc="0" normalizeH="0" baseline="0" noProof="0" dirty="0" err="1">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LT về</a:t>
            </a:r>
            <a:r>
              <a:rPr kumimoji="0" lang="en-US" sz="3200" b="1" i="0" u="none" strike="noStrike" kern="1200" cap="none" spc="0" normalizeH="0" noProof="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noProof="0">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hoá</a:t>
            </a:r>
            <a:endParaRPr kumimoji="0" lang="en-US" sz="3200" b="1" i="0" u="none" strike="noStrike" kern="1200" cap="none" spc="0" normalizeH="0" baseline="0" noProof="0" dirty="0" err="1">
              <a:ln w="0"/>
              <a:solidFill>
                <a:schemeClr val="accent5">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5119" y="175552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5119" y="69920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220" y="1772475"/>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04800" y="6096635"/>
            <a:ext cx="4370854" cy="761365"/>
            <a:chOff x="248" y="8974"/>
            <a:chExt cx="3596" cy="1589"/>
          </a:xfrm>
        </p:grpSpPr>
        <p:sp>
          <p:nvSpPr>
            <p:cNvPr id="8" name="Rounded Rectangle 7"/>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0" name="Text Box 9"/>
            <p:cNvSpPr txBox="1"/>
            <p:nvPr/>
          </p:nvSpPr>
          <p:spPr>
            <a:xfrm>
              <a:off x="766" y="8991"/>
              <a:ext cx="2797" cy="1475"/>
            </a:xfrm>
            <a:prstGeom prst="rect">
              <a:avLst/>
            </a:prstGeom>
            <a:noFill/>
          </p:spPr>
          <p:txBody>
            <a:bodyPr wrap="square" rtlCol="0">
              <a:spAutoFit/>
            </a:bodyPr>
            <a:lstStyle/>
            <a:p>
              <a:r>
                <a:rPr lang="en-US" sz="4000">
                  <a:solidFill>
                    <a:schemeClr val="bg1"/>
                  </a:solidFill>
                  <a:latin typeface="SVN-The Voice Heavy" panose="02040603050506020204" charset="0"/>
                  <a:cs typeface="SVN-The Voice Heavy" panose="02040603050506020204" charset="0"/>
                </a:rPr>
                <a:t>Khởi động</a:t>
              </a:r>
            </a:p>
          </p:txBody>
        </p:sp>
      </p:grpSp>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randombar(horizontal)">
                                      <p:cBhvr>
                                        <p:cTn id="11" dur="500"/>
                                        <p:tgtEl>
                                          <p:spTgt spid="3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randombar(horizontal)">
                                      <p:cBhvr>
                                        <p:cTn id="14" dur="500"/>
                                        <p:tgtEl>
                                          <p:spTgt spid="3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randombar(horizontal)">
                                      <p:cBhvr>
                                        <p:cTn id="20" dur="500"/>
                                        <p:tgtEl>
                                          <p:spTgt spid="3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9"/>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39"/>
                                        </p:tgtEl>
                                        <p:attrNameLst>
                                          <p:attrName>fillcolor</p:attrName>
                                        </p:attrNameLst>
                                      </p:cBhvr>
                                      <p:to>
                                        <a:srgbClr val="FF7C80"/>
                                      </p:to>
                                    </p:animClr>
                                    <p:set>
                                      <p:cBhvr>
                                        <p:cTn id="32" dur="200" fill="hold"/>
                                        <p:tgtEl>
                                          <p:spTgt spid="39"/>
                                        </p:tgtEl>
                                        <p:attrNameLst>
                                          <p:attrName>fill.type</p:attrName>
                                        </p:attrNameLst>
                                      </p:cBhvr>
                                      <p:to>
                                        <p:strVal val="solid"/>
                                      </p:to>
                                    </p:set>
                                    <p:set>
                                      <p:cBhvr>
                                        <p:cTn id="33" dur="200" fill="hold"/>
                                        <p:tgtEl>
                                          <p:spTgt spid="39"/>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40"/>
                                        </p:tgtEl>
                                        <p:attrNameLst>
                                          <p:attrName>fillcolor</p:attrName>
                                        </p:attrNameLst>
                                      </p:cBhvr>
                                      <p:to>
                                        <a:srgbClr val="FF7C80"/>
                                      </p:to>
                                    </p:animClr>
                                    <p:set>
                                      <p:cBhvr>
                                        <p:cTn id="41" dur="200" fill="hold"/>
                                        <p:tgtEl>
                                          <p:spTgt spid="40"/>
                                        </p:tgtEl>
                                        <p:attrNameLst>
                                          <p:attrName>fill.type</p:attrName>
                                        </p:attrNameLst>
                                      </p:cBhvr>
                                      <p:to>
                                        <p:strVal val="solid"/>
                                      </p:to>
                                    </p:set>
                                    <p:set>
                                      <p:cBhvr>
                                        <p:cTn id="42" dur="200" fill="hold"/>
                                        <p:tgtEl>
                                          <p:spTgt spid="40"/>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45" restart="whenNotActive" fill="hold" evtFilter="cancelBubble" nodeType="interactiveSeq">
                <p:stCondLst>
                  <p:cond evt="onClick" delay="0">
                    <p:tgtEl>
                      <p:spTgt spid="38"/>
                    </p:tgtEl>
                  </p:cond>
                </p:stCondLst>
                <p:endSync evt="end" delay="0">
                  <p:rtn val="all"/>
                </p:endSync>
                <p:childTnLst>
                  <p:par>
                    <p:cTn id="46" fill="hold">
                      <p:stCondLst>
                        <p:cond delay="0"/>
                      </p:stCondLst>
                      <p:childTnLst>
                        <p:par>
                          <p:cTn id="47" fill="hold">
                            <p:stCondLst>
                              <p:cond delay="0"/>
                            </p:stCondLst>
                            <p:childTnLst>
                              <p:par>
                                <p:cTn id="48" presetID="1" presetClass="emph" presetSubtype="2" repeatCount="4000" fill="hold" nodeType="clickEffect">
                                  <p:stCondLst>
                                    <p:cond delay="0"/>
                                  </p:stCondLst>
                                  <p:childTnLst>
                                    <p:animClr clrSpc="rgb" dir="cw">
                                      <p:cBhvr>
                                        <p:cTn id="49" dur="200" fill="hold"/>
                                        <p:tgtEl>
                                          <p:spTgt spid="38"/>
                                        </p:tgtEl>
                                        <p:attrNameLst>
                                          <p:attrName>fillcolor</p:attrName>
                                        </p:attrNameLst>
                                      </p:cBhvr>
                                      <p:to>
                                        <a:srgbClr val="FF7C80"/>
                                      </p:to>
                                    </p:animClr>
                                    <p:set>
                                      <p:cBhvr>
                                        <p:cTn id="50" dur="200" fill="hold"/>
                                        <p:tgtEl>
                                          <p:spTgt spid="38"/>
                                        </p:tgtEl>
                                        <p:attrNameLst>
                                          <p:attrName>fill.type</p:attrName>
                                        </p:attrNameLst>
                                      </p:cBhvr>
                                      <p:to>
                                        <p:strVal val="solid"/>
                                      </p:to>
                                    </p:set>
                                    <p:set>
                                      <p:cBhvr>
                                        <p:cTn id="51" dur="200" fill="hold"/>
                                        <p:tgtEl>
                                          <p:spTgt spid="3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par>
                                <p:cTn id="52" presetID="1"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54" restart="whenNotActive" fill="hold" evtFilter="cancelBubble" nodeType="interactiveSeq">
                <p:stCondLst>
                  <p:cond evt="onClick" delay="0">
                    <p:tgtEl>
                      <p:spTgt spid="3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repeatCount="4000" fill="hold" nodeType="clickEffect">
                                  <p:stCondLst>
                                    <p:cond delay="0"/>
                                  </p:stCondLst>
                                  <p:childTnLst>
                                    <p:animClr clrSpc="rgb" dir="cw">
                                      <p:cBhvr>
                                        <p:cTn id="58" dur="200" fill="hold"/>
                                        <p:tgtEl>
                                          <p:spTgt spid="37"/>
                                        </p:tgtEl>
                                        <p:attrNameLst>
                                          <p:attrName>fillcolor</p:attrName>
                                        </p:attrNameLst>
                                      </p:cBhvr>
                                      <p:to>
                                        <a:srgbClr val="00FF00"/>
                                      </p:to>
                                    </p:animClr>
                                    <p:set>
                                      <p:cBhvr>
                                        <p:cTn id="59" dur="200" fill="hold"/>
                                        <p:tgtEl>
                                          <p:spTgt spid="37"/>
                                        </p:tgtEl>
                                        <p:attrNameLst>
                                          <p:attrName>fill.type</p:attrName>
                                        </p:attrNameLst>
                                      </p:cBhvr>
                                      <p:to>
                                        <p:strVal val="solid"/>
                                      </p:to>
                                    </p:set>
                                    <p:set>
                                      <p:cBhvr>
                                        <p:cTn id="60" dur="200" fill="hold"/>
                                        <p:tgtEl>
                                          <p:spTgt spid="3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m-thanh-tra-loi-dung-www_nhacchuongvui_com.wav"/>
                                        </p:tgtEl>
                                      </p:cMediaNode>
                                    </p:audio>
                                  </p:sub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800"/>
                            </p:stCondLst>
                            <p:childTnLst>
                              <p:par>
                                <p:cTn id="64" presetID="14" presetClass="exit" presetSubtype="10" fill="hold" grpId="1" nodeType="afterEffect">
                                  <p:stCondLst>
                                    <p:cond delay="0"/>
                                  </p:stCondLst>
                                  <p:childTnLst>
                                    <p:animEffect transition="out" filter="randombar(horizontal)">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par>
                                <p:cTn id="67" presetID="14" presetClass="exit" presetSubtype="10" fill="hold" grpId="1" nodeType="withEffect">
                                  <p:stCondLst>
                                    <p:cond delay="0"/>
                                  </p:stCondLst>
                                  <p:childTnLst>
                                    <p:animEffect transition="out" filter="randombar(horizontal)">
                                      <p:cBhvr>
                                        <p:cTn id="68" dur="500"/>
                                        <p:tgtEl>
                                          <p:spTgt spid="40"/>
                                        </p:tgtEl>
                                      </p:cBhvr>
                                    </p:animEffect>
                                    <p:set>
                                      <p:cBhvr>
                                        <p:cTn id="69" dur="1" fill="hold">
                                          <p:stCondLst>
                                            <p:cond delay="499"/>
                                          </p:stCondLst>
                                        </p:cTn>
                                        <p:tgtEl>
                                          <p:spTgt spid="40"/>
                                        </p:tgtEl>
                                        <p:attrNameLst>
                                          <p:attrName>style.visibility</p:attrName>
                                        </p:attrNameLst>
                                      </p:cBhvr>
                                      <p:to>
                                        <p:strVal val="hidden"/>
                                      </p:to>
                                    </p:set>
                                  </p:childTnLst>
                                </p:cTn>
                              </p:par>
                              <p:par>
                                <p:cTn id="70" presetID="14" presetClass="exit" presetSubtype="10" fill="hold" grpId="1" nodeType="withEffect">
                                  <p:stCondLst>
                                    <p:cond delay="0"/>
                                  </p:stCondLst>
                                  <p:childTnLst>
                                    <p:animEffect transition="out" filter="randombar(horizontal)">
                                      <p:cBhvr>
                                        <p:cTn id="71" dur="500"/>
                                        <p:tgtEl>
                                          <p:spTgt spid="38"/>
                                        </p:tgtEl>
                                      </p:cBhvr>
                                    </p:animEffect>
                                    <p:set>
                                      <p:cBhvr>
                                        <p:cTn id="72" dur="1" fill="hold">
                                          <p:stCondLst>
                                            <p:cond delay="499"/>
                                          </p:stCondLst>
                                        </p:cTn>
                                        <p:tgtEl>
                                          <p:spTgt spid="38"/>
                                        </p:tgtEl>
                                        <p:attrNameLst>
                                          <p:attrName>style.visibility</p:attrName>
                                        </p:attrNameLst>
                                      </p:cBhvr>
                                      <p:to>
                                        <p:strVal val="hidden"/>
                                      </p:to>
                                    </p:set>
                                  </p:childTnLst>
                                </p:cTn>
                              </p:par>
                              <p:par>
                                <p:cTn id="73" presetID="14" presetClass="exit" presetSubtype="10" fill="hold" nodeType="withEffect">
                                  <p:stCondLst>
                                    <p:cond delay="0"/>
                                  </p:stCondLst>
                                  <p:childTnLst>
                                    <p:animEffect transition="out" filter="randombar(horizontal)">
                                      <p:cBhvr>
                                        <p:cTn id="74" dur="500"/>
                                        <p:tgtEl>
                                          <p:spTgt spid="44"/>
                                        </p:tgtEl>
                                      </p:cBhvr>
                                    </p:animEffect>
                                    <p:set>
                                      <p:cBhvr>
                                        <p:cTn id="75" dur="1" fill="hold">
                                          <p:stCondLst>
                                            <p:cond delay="499"/>
                                          </p:stCondLst>
                                        </p:cTn>
                                        <p:tgtEl>
                                          <p:spTgt spid="44"/>
                                        </p:tgtEl>
                                        <p:attrNameLst>
                                          <p:attrName>style.visibility</p:attrName>
                                        </p:attrNameLst>
                                      </p:cBhvr>
                                      <p:to>
                                        <p:strVal val="hidden"/>
                                      </p:to>
                                    </p:set>
                                  </p:childTnLst>
                                </p:cTn>
                              </p:par>
                              <p:par>
                                <p:cTn id="76" presetID="14" presetClass="exit" presetSubtype="10" fill="hold" nodeType="withEffect">
                                  <p:stCondLst>
                                    <p:cond delay="0"/>
                                  </p:stCondLst>
                                  <p:childTnLst>
                                    <p:animEffect transition="out" filter="randombar(horizontal)">
                                      <p:cBhvr>
                                        <p:cTn id="77" dur="500"/>
                                        <p:tgtEl>
                                          <p:spTgt spid="43"/>
                                        </p:tgtEl>
                                      </p:cBhvr>
                                    </p:animEffect>
                                    <p:set>
                                      <p:cBhvr>
                                        <p:cTn id="78" dur="1" fill="hold">
                                          <p:stCondLst>
                                            <p:cond delay="499"/>
                                          </p:stCondLst>
                                        </p:cTn>
                                        <p:tgtEl>
                                          <p:spTgt spid="43"/>
                                        </p:tgtEl>
                                        <p:attrNameLst>
                                          <p:attrName>style.visibility</p:attrName>
                                        </p:attrNameLst>
                                      </p:cBhvr>
                                      <p:to>
                                        <p:strVal val="hidden"/>
                                      </p:to>
                                    </p:set>
                                  </p:childTnLst>
                                </p:cTn>
                              </p:par>
                              <p:par>
                                <p:cTn id="79" presetID="14" presetClass="exit" presetSubtype="10" fill="hold" nodeType="withEffect">
                                  <p:stCondLst>
                                    <p:cond delay="0"/>
                                  </p:stCondLst>
                                  <p:childTnLst>
                                    <p:animEffect transition="out" filter="randombar(horizontal)">
                                      <p:cBhvr>
                                        <p:cTn id="80" dur="500"/>
                                        <p:tgtEl>
                                          <p:spTgt spid="42"/>
                                        </p:tgtEl>
                                      </p:cBhvr>
                                    </p:animEffect>
                                    <p:set>
                                      <p:cBhvr>
                                        <p:cTn id="8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8" grpId="0" bldLvl="0" animBg="1"/>
      <p:bldP spid="38" grpId="1" bldLvl="0" animBg="1"/>
      <p:bldP spid="39" grpId="0" bldLvl="0" animBg="1"/>
      <p:bldP spid="39" grpId="1" bldLvl="0" animBg="1"/>
      <p:bldP spid="40" grpId="0" bldLvl="0" animBg="1"/>
      <p:bldP spid="40"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B71F9252-7366-D30C-1C8E-91B8D9AAA6DE}"/>
              </a:ext>
            </a:extLst>
          </p:cNvPr>
          <p:cNvSpPr/>
          <p:nvPr/>
        </p:nvSpPr>
        <p:spPr>
          <a:xfrm>
            <a:off x="3886200" y="2848302"/>
            <a:ext cx="8382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1BFBA52-CBC1-0FFD-C7ED-C63F54A49883}"/>
              </a:ext>
            </a:extLst>
          </p:cNvPr>
          <p:cNvSpPr/>
          <p:nvPr/>
        </p:nvSpPr>
        <p:spPr>
          <a:xfrm>
            <a:off x="9144000" y="2848302"/>
            <a:ext cx="8382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6B0104C-018B-7479-DACF-D1593045F6C3}"/>
              </a:ext>
            </a:extLst>
          </p:cNvPr>
          <p:cNvSpPr/>
          <p:nvPr/>
        </p:nvSpPr>
        <p:spPr>
          <a:xfrm>
            <a:off x="1000125" y="4038600"/>
            <a:ext cx="1743076"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ED9D23-44FE-591F-DF60-3F644CE26282}"/>
              </a:ext>
            </a:extLst>
          </p:cNvPr>
          <p:cNvSpPr/>
          <p:nvPr/>
        </p:nvSpPr>
        <p:spPr>
          <a:xfrm>
            <a:off x="7696200" y="4029402"/>
            <a:ext cx="7620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1658F5-5D6A-CC78-FC48-80EC1ED5E8E9}"/>
              </a:ext>
            </a:extLst>
          </p:cNvPr>
          <p:cNvSpPr txBox="1"/>
          <p:nvPr/>
        </p:nvSpPr>
        <p:spPr>
          <a:xfrm>
            <a:off x="1000125" y="914400"/>
            <a:ext cx="992505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C00000"/>
                </a:solidFill>
                <a:effectLst/>
                <a:uLnTx/>
                <a:uFillTx/>
                <a:latin typeface="ArialMT"/>
                <a:ea typeface="+mn-ea"/>
                <a:cs typeface="+mn-cs"/>
              </a:rPr>
              <a:t>3. Tìm kết từ trong mỗi đoạn văn sau:</a:t>
            </a:r>
            <a:endParaRPr kumimoji="0" lang="en-US" sz="4000" b="1" i="0" u="none" strike="noStrike" kern="1200" cap="none" spc="0" normalizeH="0" baseline="0" noProof="0">
              <a:ln>
                <a:noFill/>
              </a:ln>
              <a:solidFill>
                <a:srgbClr val="C00000"/>
              </a:solidFill>
              <a:effectLst/>
              <a:uLnTx/>
              <a:uFillTx/>
              <a:latin typeface="ArialM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C00000"/>
              </a:solidFill>
              <a:effectLst/>
              <a:uLnTx/>
              <a:uFillTx/>
              <a:latin typeface="ArialM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ArialMT"/>
                <a:ea typeface="+mn-ea"/>
                <a:cs typeface="+mn-cs"/>
              </a:rPr>
              <a:t>a. Chị Na nhấc ba đôi dép mới, khẽ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ArialMT"/>
                <a:ea typeface="+mn-ea"/>
                <a:cs typeface="+mn-cs"/>
              </a:rPr>
              <a:t>– Đây là đôi của anh cả, còn đây là của chị em mình. Mẹ bảo mùng một</a:t>
            </a:r>
            <a:r>
              <a:rPr kumimoji="0" lang="en-US" sz="4000" b="0" i="0" u="none" strike="noStrike" kern="1200" cap="none" spc="0" normalizeH="0" baseline="0" noProof="0">
                <a:ln>
                  <a:noFill/>
                </a:ln>
                <a:solidFill>
                  <a:srgbClr val="0070C0"/>
                </a:solidFill>
                <a:effectLst/>
                <a:uLnTx/>
                <a:uFillTx/>
                <a:latin typeface="ArialMT"/>
                <a:ea typeface="+mn-ea"/>
                <a:cs typeface="+mn-cs"/>
              </a:rPr>
              <a:t> </a:t>
            </a:r>
            <a:r>
              <a:rPr kumimoji="0" lang="vi-VN" sz="4000" b="0" i="0" u="none" strike="noStrike" kern="1200" cap="none" spc="0" normalizeH="0" baseline="0" noProof="0">
                <a:ln>
                  <a:noFill/>
                </a:ln>
                <a:solidFill>
                  <a:srgbClr val="0070C0"/>
                </a:solidFill>
                <a:effectLst/>
                <a:uLnTx/>
                <a:uFillTx/>
                <a:latin typeface="ArialMT"/>
                <a:ea typeface="+mn-ea"/>
                <a:cs typeface="+mn-cs"/>
              </a:rPr>
              <a:t>mới được đi. Nhưng giờ mình đi thử một tí rồi lại cất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MT"/>
                <a:ea typeface="+mn-ea"/>
                <a:cs typeface="+mn-cs"/>
              </a:rPr>
              <a:t>			</a:t>
            </a:r>
            <a:r>
              <a:rPr kumimoji="0" lang="vi-VN" sz="3600" b="0" i="1" u="none" strike="noStrike" kern="1200" cap="none" spc="0" normalizeH="0" baseline="0" noProof="0">
                <a:ln>
                  <a:noFill/>
                </a:ln>
                <a:solidFill>
                  <a:srgbClr val="000000"/>
                </a:solidFill>
                <a:effectLst/>
                <a:uLnTx/>
                <a:uFillTx/>
                <a:latin typeface="ArialMT"/>
                <a:ea typeface="+mn-ea"/>
                <a:cs typeface="+mn-cs"/>
              </a:rPr>
              <a:t>Theo Cao Nguyệt Nguyên</a:t>
            </a:r>
            <a:endParaRPr kumimoji="0" lang="vi-VN" sz="4000" b="0" i="1" u="none" strike="noStrike" kern="1200" cap="none" spc="0" normalizeH="0" baseline="0" noProof="0">
              <a:ln>
                <a:noFill/>
              </a:ln>
              <a:solidFill>
                <a:srgbClr val="000000"/>
              </a:solidFill>
              <a:effectLst/>
              <a:uLnTx/>
              <a:uFillTx/>
              <a:latin typeface="ArialMT"/>
              <a:ea typeface="+mn-ea"/>
              <a:cs typeface="+mn-cs"/>
            </a:endParaRPr>
          </a:p>
        </p:txBody>
      </p:sp>
    </p:spTree>
    <p:extLst>
      <p:ext uri="{BB962C8B-B14F-4D97-AF65-F5344CB8AC3E}">
        <p14:creationId xmlns:p14="http://schemas.microsoft.com/office/powerpoint/2010/main" val="1747286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B71F9252-7366-D30C-1C8E-91B8D9AAA6DE}"/>
              </a:ext>
            </a:extLst>
          </p:cNvPr>
          <p:cNvSpPr/>
          <p:nvPr/>
        </p:nvSpPr>
        <p:spPr>
          <a:xfrm>
            <a:off x="6781800" y="1524000"/>
            <a:ext cx="8382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1BFBA52-CBC1-0FFD-C7ED-C63F54A49883}"/>
              </a:ext>
            </a:extLst>
          </p:cNvPr>
          <p:cNvSpPr/>
          <p:nvPr/>
        </p:nvSpPr>
        <p:spPr>
          <a:xfrm>
            <a:off x="8853486" y="1524000"/>
            <a:ext cx="976313"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6B0104C-018B-7479-DACF-D1593045F6C3}"/>
              </a:ext>
            </a:extLst>
          </p:cNvPr>
          <p:cNvSpPr/>
          <p:nvPr/>
        </p:nvSpPr>
        <p:spPr>
          <a:xfrm>
            <a:off x="9370217" y="2667000"/>
            <a:ext cx="1743076"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1ED9D23-44FE-591F-DF60-3F644CE26282}"/>
              </a:ext>
            </a:extLst>
          </p:cNvPr>
          <p:cNvSpPr/>
          <p:nvPr/>
        </p:nvSpPr>
        <p:spPr>
          <a:xfrm>
            <a:off x="3352800" y="3162300"/>
            <a:ext cx="762000"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0140B03-1A3E-D06B-F4F5-D3630291FBCF}"/>
              </a:ext>
            </a:extLst>
          </p:cNvPr>
          <p:cNvSpPr/>
          <p:nvPr/>
        </p:nvSpPr>
        <p:spPr>
          <a:xfrm>
            <a:off x="9341642" y="4229100"/>
            <a:ext cx="640558" cy="5334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3C1658F5-5D6A-CC78-FC48-80EC1ED5E8E9}"/>
              </a:ext>
            </a:extLst>
          </p:cNvPr>
          <p:cNvSpPr txBox="1"/>
          <p:nvPr/>
        </p:nvSpPr>
        <p:spPr>
          <a:xfrm>
            <a:off x="1000125" y="914400"/>
            <a:ext cx="9925050"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C00000"/>
                </a:solidFill>
                <a:effectLst/>
                <a:uLnTx/>
                <a:uFillTx/>
                <a:latin typeface="ArialMT"/>
                <a:ea typeface="+mn-ea"/>
                <a:cs typeface="+mn-cs"/>
              </a:rPr>
              <a:t>3. Tìm kết từ trong mỗi đoạn văn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ArialMT"/>
                <a:ea typeface="+mn-ea"/>
                <a:cs typeface="+mn-cs"/>
              </a:rPr>
              <a:t>b. Trăng cuối tháng vàng và nhọn như một chiếc ngà non đã ló ra khỏi đỉnh núi. Trời đầy sao. Gió lộng trên những ngọn cây cao nhưng trong rừng thì hoàn toàn yên tĩnh. Hoa lá, quả chín, những vạt nấm ẩm ướt đua nhau toả mùi thơm. Những đốm sáng lân tinh trên gỗ và trên lá mục lấp lánh.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ArialMT"/>
                <a:ea typeface="+mn-ea"/>
                <a:cs typeface="+mn-cs"/>
              </a:rPr>
              <a:t>					Theo Vũ Hùng</a:t>
            </a:r>
          </a:p>
        </p:txBody>
      </p:sp>
    </p:spTree>
    <p:extLst>
      <p:ext uri="{BB962C8B-B14F-4D97-AF65-F5344CB8AC3E}">
        <p14:creationId xmlns:p14="http://schemas.microsoft.com/office/powerpoint/2010/main" val="3531868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C1658F5-5D6A-CC78-FC48-80EC1ED5E8E9}"/>
              </a:ext>
            </a:extLst>
          </p:cNvPr>
          <p:cNvSpPr txBox="1"/>
          <p:nvPr/>
        </p:nvSpPr>
        <p:spPr>
          <a:xfrm>
            <a:off x="1039898" y="859065"/>
            <a:ext cx="10112203" cy="5139869"/>
          </a:xfrm>
          <a:prstGeom prst="rect">
            <a:avLst/>
          </a:prstGeom>
          <a:noFill/>
        </p:spPr>
        <p:txBody>
          <a:bodyPr wrap="square" rtlCol="0">
            <a:spAutoFit/>
          </a:bodyPr>
          <a:lstStyle/>
          <a:p>
            <a:pPr algn="l"/>
            <a:r>
              <a:rPr lang="en-US" sz="3200" b="1" i="0" u="none" strike="noStrike" baseline="0">
                <a:solidFill>
                  <a:srgbClr val="FF00FF"/>
                </a:solidFill>
                <a:latin typeface="Arial-Rounded-Bold"/>
              </a:rPr>
              <a:t>4. </a:t>
            </a:r>
            <a:r>
              <a:rPr lang="en-US" sz="2800" b="1" i="0" u="none" strike="noStrike" baseline="0">
                <a:solidFill>
                  <a:srgbClr val="000000"/>
                </a:solidFill>
                <a:latin typeface="Arial-BoldMT"/>
              </a:rPr>
              <a:t>Chọn cặp kết từ phù hợp trong khung thay cho hai </a:t>
            </a:r>
            <a:r>
              <a:rPr lang="en-US" sz="4000" b="0" i="0" u="none" strike="noStrike" baseline="0">
                <a:solidFill>
                  <a:srgbClr val="FF00FF"/>
                </a:solidFill>
                <a:latin typeface="Wingdings-Regular"/>
              </a:rPr>
              <a:t> </a:t>
            </a:r>
            <a:r>
              <a:rPr lang="en-US" sz="2800" b="1" i="0" u="none" strike="noStrike" baseline="0">
                <a:solidFill>
                  <a:srgbClr val="000000"/>
                </a:solidFill>
                <a:latin typeface="Arial-BoldMT"/>
              </a:rPr>
              <a:t>trong mỗi câu sau:</a:t>
            </a:r>
          </a:p>
          <a:p>
            <a:pPr algn="l"/>
            <a:endParaRPr lang="en-US" sz="2800" b="0" i="0" u="none" strike="noStrike" baseline="0">
              <a:solidFill>
                <a:srgbClr val="000000"/>
              </a:solidFill>
              <a:latin typeface="ArialMT"/>
            </a:endParaRPr>
          </a:p>
          <a:p>
            <a:pPr algn="l"/>
            <a:endParaRPr lang="en-US" sz="2800">
              <a:solidFill>
                <a:srgbClr val="000000"/>
              </a:solidFill>
              <a:latin typeface="ArialMT"/>
            </a:endParaRPr>
          </a:p>
          <a:p>
            <a:pPr algn="l"/>
            <a:r>
              <a:rPr lang="en-US" sz="2800" b="0" i="0" u="none" strike="noStrike" baseline="0">
                <a:solidFill>
                  <a:srgbClr val="000000"/>
                </a:solidFill>
                <a:latin typeface="ArialMT"/>
              </a:rPr>
              <a:t>a. </a:t>
            </a:r>
            <a:r>
              <a:rPr lang="en-US" sz="4000" b="0" i="0" u="none" strike="noStrike" baseline="0">
                <a:solidFill>
                  <a:srgbClr val="FF00FF"/>
                </a:solidFill>
                <a:latin typeface="Wingdings-Regular"/>
              </a:rPr>
              <a:t> </a:t>
            </a:r>
            <a:r>
              <a:rPr lang="en-US" sz="2800" b="0" i="0" u="none" strike="noStrike" baseline="0">
                <a:solidFill>
                  <a:srgbClr val="000000"/>
                </a:solidFill>
                <a:latin typeface="ArialMT"/>
              </a:rPr>
              <a:t>chăm chỉ luyện tập </a:t>
            </a:r>
            <a:r>
              <a:rPr lang="en-US" sz="4000" b="0" i="0" u="none" strike="noStrike" baseline="0">
                <a:solidFill>
                  <a:srgbClr val="FF00FF"/>
                </a:solidFill>
                <a:latin typeface="Wingdings-Regular"/>
              </a:rPr>
              <a:t> </a:t>
            </a:r>
            <a:r>
              <a:rPr lang="en-US" sz="2800" b="0" i="0" u="none" strike="noStrike" baseline="0">
                <a:solidFill>
                  <a:srgbClr val="000000"/>
                </a:solidFill>
                <a:latin typeface="ArialMT"/>
              </a:rPr>
              <a:t>đội bóng đá nữ của lớp 5C đã đoạt giải Nhất.</a:t>
            </a:r>
          </a:p>
          <a:p>
            <a:pPr algn="l"/>
            <a:r>
              <a:rPr lang="vi-VN" sz="2800" b="0" i="0" u="none" strike="noStrike" baseline="0">
                <a:solidFill>
                  <a:srgbClr val="000000"/>
                </a:solidFill>
                <a:latin typeface="ArialMT"/>
              </a:rPr>
              <a:t>b. </a:t>
            </a:r>
            <a:r>
              <a:rPr lang="vi-VN" sz="4000" b="0" i="0" u="none" strike="noStrike" baseline="0">
                <a:solidFill>
                  <a:srgbClr val="FF00FF"/>
                </a:solidFill>
                <a:latin typeface="Wingdings-Regular"/>
              </a:rPr>
              <a:t> </a:t>
            </a:r>
            <a:r>
              <a:rPr lang="vi-VN" sz="2800" b="0" i="0" u="none" strike="noStrike" baseline="0">
                <a:solidFill>
                  <a:srgbClr val="000000"/>
                </a:solidFill>
                <a:latin typeface="ArialMT"/>
              </a:rPr>
              <a:t>trời ấm dần lên </a:t>
            </a:r>
            <a:r>
              <a:rPr lang="vi-VN" sz="4000" b="0" i="0" u="none" strike="noStrike" baseline="0">
                <a:solidFill>
                  <a:srgbClr val="FF00FF"/>
                </a:solidFill>
                <a:latin typeface="Wingdings-Regular"/>
              </a:rPr>
              <a:t> </a:t>
            </a:r>
            <a:r>
              <a:rPr lang="vi-VN" sz="2800" b="0" i="0" u="none" strike="noStrike" baseline="0">
                <a:solidFill>
                  <a:srgbClr val="000000"/>
                </a:solidFill>
                <a:latin typeface="ArialMT"/>
              </a:rPr>
              <a:t>những ruộng mạ sẽ lên xanh mướt.</a:t>
            </a:r>
          </a:p>
          <a:p>
            <a:pPr algn="l"/>
            <a:r>
              <a:rPr lang="vi-VN" sz="2800" b="0" i="0" u="none" strike="noStrike" baseline="0">
                <a:solidFill>
                  <a:srgbClr val="000000"/>
                </a:solidFill>
                <a:latin typeface="ArialMT"/>
              </a:rPr>
              <a:t>c. </a:t>
            </a:r>
            <a:r>
              <a:rPr lang="vi-VN" sz="4000" b="0" i="0" u="none" strike="noStrike" baseline="0">
                <a:solidFill>
                  <a:srgbClr val="FF00FF"/>
                </a:solidFill>
                <a:latin typeface="Wingdings-Regular"/>
              </a:rPr>
              <a:t> </a:t>
            </a:r>
            <a:r>
              <a:rPr lang="vi-VN" sz="2800" b="0" i="0" u="none" strike="noStrike" baseline="0">
                <a:solidFill>
                  <a:srgbClr val="000000"/>
                </a:solidFill>
                <a:latin typeface="ArialMT"/>
              </a:rPr>
              <a:t>trời còn mù sương </a:t>
            </a:r>
            <a:r>
              <a:rPr lang="vi-VN" sz="4000" b="0" i="0" u="none" strike="noStrike" baseline="0">
                <a:solidFill>
                  <a:srgbClr val="FF00FF"/>
                </a:solidFill>
                <a:latin typeface="Wingdings-Regular"/>
              </a:rPr>
              <a:t> </a:t>
            </a:r>
            <a:r>
              <a:rPr lang="vi-VN" sz="2800" b="0" i="0" u="none" strike="noStrike" baseline="0">
                <a:solidFill>
                  <a:srgbClr val="000000"/>
                </a:solidFill>
                <a:latin typeface="ArialMT"/>
              </a:rPr>
              <a:t>đám thanh niên trong làng đã í ới gọi nhau</a:t>
            </a:r>
            <a:r>
              <a:rPr lang="en-US" sz="2800" b="0" i="0" u="none" strike="noStrike" baseline="0">
                <a:solidFill>
                  <a:srgbClr val="000000"/>
                </a:solidFill>
                <a:latin typeface="ArialMT"/>
              </a:rPr>
              <a:t> </a:t>
            </a:r>
            <a:r>
              <a:rPr lang="vi-VN" sz="2800" b="0" i="0" u="none" strike="noStrike" baseline="0">
                <a:solidFill>
                  <a:srgbClr val="000000"/>
                </a:solidFill>
                <a:latin typeface="ArialMT"/>
              </a:rPr>
              <a:t>lên nương.</a:t>
            </a:r>
            <a:endParaRPr kumimoji="0" lang="en-US" sz="2400" b="0" i="1"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26808CF-9ADA-ABDD-D0B5-E2A72A7CB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9721" y="2057400"/>
            <a:ext cx="9305858" cy="609600"/>
          </a:xfrm>
          <a:prstGeom prst="rect">
            <a:avLst/>
          </a:prstGeom>
        </p:spPr>
      </p:pic>
      <p:pic>
        <p:nvPicPr>
          <p:cNvPr id="6" name="Picture 5">
            <a:extLst>
              <a:ext uri="{FF2B5EF4-FFF2-40B4-BE49-F238E27FC236}">
                <a16:creationId xmlns:a16="http://schemas.microsoft.com/office/drawing/2014/main" id="{39F49A0C-6B9F-94B1-43D7-4216C46BB2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9754" y="3461555"/>
            <a:ext cx="192491" cy="234889"/>
          </a:xfrm>
          <a:prstGeom prst="rect">
            <a:avLst/>
          </a:prstGeom>
        </p:spPr>
      </p:pic>
    </p:spTree>
    <p:extLst>
      <p:ext uri="{BB962C8B-B14F-4D97-AF65-F5344CB8AC3E}">
        <p14:creationId xmlns:p14="http://schemas.microsoft.com/office/powerpoint/2010/main" val="332546585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C1658F5-5D6A-CC78-FC48-80EC1ED5E8E9}"/>
              </a:ext>
            </a:extLst>
          </p:cNvPr>
          <p:cNvSpPr txBox="1"/>
          <p:nvPr/>
        </p:nvSpPr>
        <p:spPr>
          <a:xfrm>
            <a:off x="1148080" y="1089185"/>
            <a:ext cx="9829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FF"/>
                </a:solidFill>
                <a:effectLst/>
                <a:uLnTx/>
                <a:uFillTx/>
                <a:latin typeface="Arial-Rounded-Bold"/>
                <a:ea typeface="+mn-ea"/>
                <a:cs typeface="+mn-cs"/>
              </a:rPr>
              <a:t>Thảo luận n</a:t>
            </a:r>
            <a:r>
              <a:rPr kumimoji="0" lang="vi-VN" sz="6000" b="0" i="0" u="none" strike="noStrike" kern="1200" cap="none" spc="0" normalizeH="0" baseline="0" noProof="0">
                <a:ln>
                  <a:noFill/>
                </a:ln>
                <a:solidFill>
                  <a:srgbClr val="FF00FF"/>
                </a:solidFill>
                <a:effectLst/>
                <a:uLnTx/>
                <a:uFillTx/>
                <a:latin typeface="Arial-Rounded-Bold"/>
                <a:ea typeface="+mn-ea"/>
                <a:cs typeface="+mn-cs"/>
              </a:rPr>
              <a:t>hóm đôi. </a:t>
            </a:r>
            <a:endParaRPr kumimoji="0" lang="en-US" sz="5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Graphic 1">
            <a:extLst>
              <a:ext uri="{FF2B5EF4-FFF2-40B4-BE49-F238E27FC236}">
                <a16:creationId xmlns:a16="http://schemas.microsoft.com/office/drawing/2014/main" id="{7FE756BF-68E6-08BA-8418-088A516CA7BF}"/>
              </a:ext>
            </a:extLst>
          </p:cNvPr>
          <p:cNvPicPr>
            <a:picLocks noChangeAspect="1"/>
          </p:cNvPicPr>
          <p:nvPr/>
        </p:nvPicPr>
        <p:blipFill>
          <a:blip r:embed="rId3"/>
          <a:stretch>
            <a:fillRect/>
          </a:stretch>
        </p:blipFill>
        <p:spPr>
          <a:xfrm>
            <a:off x="4495800" y="2391406"/>
            <a:ext cx="1567180" cy="3138805"/>
          </a:xfrm>
          <a:prstGeom prst="rect">
            <a:avLst/>
          </a:prstGeom>
        </p:spPr>
      </p:pic>
      <p:pic>
        <p:nvPicPr>
          <p:cNvPr id="3" name="Picture 2" descr="A picture containing text, doll, toy&#10;&#10;Description automatically generated">
            <a:extLst>
              <a:ext uri="{FF2B5EF4-FFF2-40B4-BE49-F238E27FC236}">
                <a16:creationId xmlns:a16="http://schemas.microsoft.com/office/drawing/2014/main" id="{9BE1471F-314D-2FD5-CE25-987377A5B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2467606"/>
            <a:ext cx="1869440" cy="3138805"/>
          </a:xfrm>
          <a:prstGeom prst="rect">
            <a:avLst/>
          </a:prstGeom>
        </p:spPr>
      </p:pic>
    </p:spTree>
    <p:extLst>
      <p:ext uri="{BB962C8B-B14F-4D97-AF65-F5344CB8AC3E}">
        <p14:creationId xmlns:p14="http://schemas.microsoft.com/office/powerpoint/2010/main" val="4793006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C1658F5-5D6A-CC78-FC48-80EC1ED5E8E9}"/>
              </a:ext>
            </a:extLst>
          </p:cNvPr>
          <p:cNvSpPr txBox="1"/>
          <p:nvPr/>
        </p:nvSpPr>
        <p:spPr>
          <a:xfrm>
            <a:off x="1039898" y="859065"/>
            <a:ext cx="10112203"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ArialMT"/>
                <a:ea typeface="+mn-ea"/>
                <a:cs typeface="+mn-cs"/>
              </a:rPr>
              <a:t>a. </a:t>
            </a:r>
            <a:r>
              <a:rPr kumimoji="0" lang="en-US" sz="4400" b="0" i="0" u="none" strike="noStrike" kern="1200" cap="none" spc="0" normalizeH="0" baseline="0" noProof="0">
                <a:ln>
                  <a:noFill/>
                </a:ln>
                <a:solidFill>
                  <a:srgbClr val="FF00FF"/>
                </a:solidFill>
                <a:effectLst/>
                <a:uLnTx/>
                <a:uFillTx/>
                <a:latin typeface="Wingdings-Regular"/>
                <a:ea typeface="+mn-ea"/>
                <a:cs typeface="+mn-cs"/>
              </a:rPr>
              <a:t> </a:t>
            </a:r>
            <a:r>
              <a:rPr kumimoji="0" lang="en-US" sz="3200" b="0" i="0" u="none" strike="noStrike" kern="1200" cap="none" spc="0" normalizeH="0" baseline="0" noProof="0">
                <a:ln>
                  <a:noFill/>
                </a:ln>
                <a:solidFill>
                  <a:srgbClr val="000000"/>
                </a:solidFill>
                <a:effectLst/>
                <a:uLnTx/>
                <a:uFillTx/>
                <a:latin typeface="ArialMT"/>
                <a:ea typeface="+mn-ea"/>
                <a:cs typeface="+mn-cs"/>
              </a:rPr>
              <a:t>chăm chỉ luyện tập </a:t>
            </a:r>
            <a:r>
              <a:rPr kumimoji="0" lang="en-US" sz="4400" b="0" i="0" u="none" strike="noStrike" kern="1200" cap="none" spc="0" normalizeH="0" baseline="0" noProof="0">
                <a:ln>
                  <a:noFill/>
                </a:ln>
                <a:solidFill>
                  <a:srgbClr val="FF00FF"/>
                </a:solidFill>
                <a:effectLst/>
                <a:uLnTx/>
                <a:uFillTx/>
                <a:latin typeface="Wingdings-Regular"/>
                <a:ea typeface="+mn-ea"/>
                <a:cs typeface="+mn-cs"/>
              </a:rPr>
              <a:t> </a:t>
            </a:r>
            <a:r>
              <a:rPr kumimoji="0" lang="en-US" sz="3200" b="0" i="0" u="none" strike="noStrike" kern="1200" cap="none" spc="0" normalizeH="0" baseline="0" noProof="0">
                <a:ln>
                  <a:noFill/>
                </a:ln>
                <a:solidFill>
                  <a:srgbClr val="000000"/>
                </a:solidFill>
                <a:effectLst/>
                <a:uLnTx/>
                <a:uFillTx/>
                <a:latin typeface="ArialMT"/>
                <a:ea typeface="+mn-ea"/>
                <a:cs typeface="+mn-cs"/>
              </a:rPr>
              <a:t>đội bóng đá nữ của lớp 5C đã đoạt giải Nhất.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ArialMT"/>
                <a:ea typeface="+mn-ea"/>
                <a:cs typeface="+mn-cs"/>
              </a:rPr>
              <a:t>b. </a:t>
            </a:r>
            <a:r>
              <a:rPr kumimoji="0" lang="vi-VN" sz="4400" b="0" i="0" u="none" strike="noStrike" kern="1200" cap="none" spc="0" normalizeH="0" baseline="0" noProof="0">
                <a:ln>
                  <a:noFill/>
                </a:ln>
                <a:solidFill>
                  <a:srgbClr val="FF00FF"/>
                </a:solidFill>
                <a:effectLst/>
                <a:uLnTx/>
                <a:uFillTx/>
                <a:latin typeface="Wingdings-Regular"/>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trời ấm dần lên </a:t>
            </a:r>
            <a:r>
              <a:rPr kumimoji="0" lang="vi-VN" sz="4400" b="0" i="0" u="none" strike="noStrike" kern="1200" cap="none" spc="0" normalizeH="0" baseline="0" noProof="0">
                <a:ln>
                  <a:noFill/>
                </a:ln>
                <a:solidFill>
                  <a:srgbClr val="FF00FF"/>
                </a:solidFill>
                <a:effectLst/>
                <a:uLnTx/>
                <a:uFillTx/>
                <a:latin typeface="Wingdings-Regular"/>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những ruộng mạ sẽ lên xanh mướt.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ArialMT"/>
                <a:ea typeface="+mn-ea"/>
                <a:cs typeface="+mn-cs"/>
              </a:rPr>
              <a:t>c. </a:t>
            </a:r>
            <a:r>
              <a:rPr kumimoji="0" lang="vi-VN" sz="4400" b="0" i="0" u="none" strike="noStrike" kern="1200" cap="none" spc="0" normalizeH="0" baseline="0" noProof="0">
                <a:ln>
                  <a:noFill/>
                </a:ln>
                <a:solidFill>
                  <a:srgbClr val="FF00FF"/>
                </a:solidFill>
                <a:effectLst/>
                <a:uLnTx/>
                <a:uFillTx/>
                <a:latin typeface="Wingdings-Regular"/>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trời còn mù sương </a:t>
            </a:r>
            <a:r>
              <a:rPr kumimoji="0" lang="en-US" sz="3200" b="0" i="0" u="none" strike="noStrike" kern="1200" cap="none" spc="0" normalizeH="0" baseline="0" noProof="0">
                <a:ln>
                  <a:noFill/>
                </a:ln>
                <a:solidFill>
                  <a:srgbClr val="000000"/>
                </a:solidFill>
                <a:effectLst/>
                <a:uLnTx/>
                <a:uFillTx/>
                <a:latin typeface="ArialMT"/>
                <a:ea typeface="+mn-ea"/>
                <a:cs typeface="+mn-cs"/>
              </a:rPr>
              <a:t>   </a:t>
            </a:r>
            <a:r>
              <a:rPr kumimoji="0" lang="vi-VN" sz="4400" b="0" i="0" u="none" strike="noStrike" kern="1200" cap="none" spc="0" normalizeH="0" baseline="0" noProof="0">
                <a:ln>
                  <a:noFill/>
                </a:ln>
                <a:solidFill>
                  <a:srgbClr val="FF00FF"/>
                </a:solidFill>
                <a:effectLst/>
                <a:uLnTx/>
                <a:uFillTx/>
                <a:latin typeface="Wingdings-Regular"/>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đám thanh niên trong làng đã í ới gọi nhau</a:t>
            </a:r>
            <a:r>
              <a:rPr kumimoji="0" lang="en-US" sz="3200" b="0" i="0" u="none" strike="noStrike" kern="1200" cap="none" spc="0" normalizeH="0" baseline="0" noProof="0">
                <a:ln>
                  <a:noFill/>
                </a:ln>
                <a:solidFill>
                  <a:srgbClr val="000000"/>
                </a:solidFill>
                <a:effectLst/>
                <a:uLnTx/>
                <a:uFillTx/>
                <a:latin typeface="ArialMT"/>
                <a:ea typeface="+mn-ea"/>
                <a:cs typeface="+mn-cs"/>
              </a:rPr>
              <a:t> </a:t>
            </a:r>
            <a:r>
              <a:rPr kumimoji="0" lang="vi-VN" sz="3200" b="0" i="0" u="none" strike="noStrike" kern="1200" cap="none" spc="0" normalizeH="0" baseline="0" noProof="0">
                <a:ln>
                  <a:noFill/>
                </a:ln>
                <a:solidFill>
                  <a:srgbClr val="000000"/>
                </a:solidFill>
                <a:effectLst/>
                <a:uLnTx/>
                <a:uFillTx/>
                <a:latin typeface="ArialMT"/>
                <a:ea typeface="+mn-ea"/>
                <a:cs typeface="+mn-cs"/>
              </a:rPr>
              <a:t>lên nương.</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26808CF-9ADA-ABDD-D0B5-E2A72A7CB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9721" y="1071137"/>
            <a:ext cx="9305858" cy="609600"/>
          </a:xfrm>
          <a:prstGeom prst="rect">
            <a:avLst/>
          </a:prstGeom>
        </p:spPr>
      </p:pic>
      <p:sp>
        <p:nvSpPr>
          <p:cNvPr id="5" name="TextBox 4">
            <a:extLst>
              <a:ext uri="{FF2B5EF4-FFF2-40B4-BE49-F238E27FC236}">
                <a16:creationId xmlns:a16="http://schemas.microsoft.com/office/drawing/2014/main" id="{552E94CF-4E03-94B8-62CF-964A07A1A359}"/>
              </a:ext>
            </a:extLst>
          </p:cNvPr>
          <p:cNvSpPr txBox="1"/>
          <p:nvPr/>
        </p:nvSpPr>
        <p:spPr>
          <a:xfrm>
            <a:off x="1430722" y="1981200"/>
            <a:ext cx="111808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MT"/>
                <a:ea typeface="+mn-ea"/>
                <a:cs typeface="+mn-cs"/>
              </a:rPr>
              <a:t>Nhờ</a:t>
            </a:r>
            <a:endParaRPr kumimoji="0" lang="en-US" sz="2800" b="0" i="1" u="none" strike="noStrike" kern="1200" cap="none" spc="0" normalizeH="0" baseline="0" noProof="0">
              <a:ln>
                <a:noFill/>
              </a:ln>
              <a:solidFill>
                <a:srgbClr val="FF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1C191FC4-ABCB-CD1D-9D11-83E4670F901F}"/>
              </a:ext>
            </a:extLst>
          </p:cNvPr>
          <p:cNvSpPr txBox="1"/>
          <p:nvPr/>
        </p:nvSpPr>
        <p:spPr>
          <a:xfrm>
            <a:off x="6096000" y="1981200"/>
            <a:ext cx="98473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ArialMT"/>
              </a:rPr>
              <a:t>nên</a:t>
            </a:r>
            <a:endParaRPr kumimoji="0" lang="en-US" sz="2800" b="0" i="1" u="none" strike="noStrike" kern="1200" cap="none" spc="0" normalizeH="0" baseline="0" noProof="0">
              <a:ln>
                <a:noFill/>
              </a:ln>
              <a:solidFill>
                <a:srgbClr val="FF0000"/>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2F060CE-770B-71C6-88FA-608B4B587F20}"/>
              </a:ext>
            </a:extLst>
          </p:cNvPr>
          <p:cNvSpPr/>
          <p:nvPr/>
        </p:nvSpPr>
        <p:spPr>
          <a:xfrm>
            <a:off x="4495800" y="859065"/>
            <a:ext cx="3200400" cy="9697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2ED61DE-E6B8-0440-8CDF-C09882883F8C}"/>
              </a:ext>
            </a:extLst>
          </p:cNvPr>
          <p:cNvSpPr txBox="1"/>
          <p:nvPr/>
        </p:nvSpPr>
        <p:spPr>
          <a:xfrm>
            <a:off x="1440498" y="3117146"/>
            <a:ext cx="111808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MT"/>
                <a:ea typeface="+mn-ea"/>
                <a:cs typeface="+mn-cs"/>
              </a:rPr>
              <a:t>Nếu</a:t>
            </a:r>
            <a:endParaRPr kumimoji="0" lang="en-US" sz="2800" b="0" i="1" u="none" strike="noStrike" kern="1200" cap="none" spc="0" normalizeH="0" baseline="0" noProof="0">
              <a:ln>
                <a:noFill/>
              </a:ln>
              <a:solidFill>
                <a:srgbClr val="FF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C4124A3F-1556-16E7-256F-DD4FFCCC54E9}"/>
              </a:ext>
            </a:extLst>
          </p:cNvPr>
          <p:cNvSpPr txBox="1"/>
          <p:nvPr/>
        </p:nvSpPr>
        <p:spPr>
          <a:xfrm>
            <a:off x="5470282" y="3152000"/>
            <a:ext cx="98473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ArialMT"/>
              </a:rPr>
              <a:t>thì</a:t>
            </a:r>
            <a:endParaRPr kumimoji="0" lang="en-US" sz="2800" b="0" i="1" u="none" strike="noStrike" kern="1200" cap="none" spc="0" normalizeH="0" baseline="0" noProof="0">
              <a:ln>
                <a:noFill/>
              </a:ln>
              <a:solidFill>
                <a:srgbClr val="FF0000"/>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6A186BD3-B60E-F26C-8B17-76385E3EED81}"/>
              </a:ext>
            </a:extLst>
          </p:cNvPr>
          <p:cNvSpPr/>
          <p:nvPr/>
        </p:nvSpPr>
        <p:spPr>
          <a:xfrm>
            <a:off x="7844143" y="894117"/>
            <a:ext cx="3200400" cy="9697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CF53866-C8B7-4A22-8D3E-2EC764CD2614}"/>
              </a:ext>
            </a:extLst>
          </p:cNvPr>
          <p:cNvSpPr txBox="1"/>
          <p:nvPr/>
        </p:nvSpPr>
        <p:spPr>
          <a:xfrm>
            <a:off x="1509253" y="4292025"/>
            <a:ext cx="98473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MT"/>
                <a:ea typeface="+mn-ea"/>
                <a:cs typeface="+mn-cs"/>
              </a:rPr>
              <a:t>Tuy</a:t>
            </a:r>
            <a:endParaRPr kumimoji="0" lang="en-US" sz="2800" b="0" i="1" u="none" strike="noStrike" kern="1200" cap="none" spc="0" normalizeH="0" baseline="0" noProof="0">
              <a:ln>
                <a:noFill/>
              </a:ln>
              <a:solidFill>
                <a:srgbClr val="FF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15834D-1493-E73F-83FC-5C485EACCDAD}"/>
              </a:ext>
            </a:extLst>
          </p:cNvPr>
          <p:cNvSpPr txBox="1"/>
          <p:nvPr/>
        </p:nvSpPr>
        <p:spPr>
          <a:xfrm>
            <a:off x="6019800" y="4267200"/>
            <a:ext cx="14478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ArialMT"/>
              </a:rPr>
              <a:t>nhưng</a:t>
            </a:r>
            <a:endParaRPr kumimoji="0" lang="en-US" sz="2800" b="0" i="1" u="none" strike="noStrike" kern="1200" cap="none" spc="0" normalizeH="0" baseline="0" noProof="0">
              <a:ln>
                <a:noFill/>
              </a:ln>
              <a:solidFill>
                <a:srgbClr val="FF0000"/>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C429ED1-FC1E-60CD-8CDA-C47CAA27B4D1}"/>
              </a:ext>
            </a:extLst>
          </p:cNvPr>
          <p:cNvSpPr/>
          <p:nvPr/>
        </p:nvSpPr>
        <p:spPr>
          <a:xfrm>
            <a:off x="866436" y="923514"/>
            <a:ext cx="3521806" cy="9697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487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24384000" cy="6858000"/>
            <a:chOff x="-19812000" y="174529"/>
            <a:chExt cx="24384000" cy="685800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812000" y="174529"/>
              <a:ext cx="12192000" cy="685800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7620000" y="174529"/>
              <a:ext cx="12192000" cy="6858000"/>
            </a:xfrm>
            <a:prstGeom prst="rect">
              <a:avLst/>
            </a:prstGeom>
          </p:spPr>
        </p:pic>
      </p:grpSp>
      <p:pic>
        <p:nvPicPr>
          <p:cNvPr id="9" name="CAUDI"/>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195475" y="2793557"/>
            <a:ext cx="4003758" cy="3163824"/>
          </a:xfrm>
          <a:prstGeom prst="rect">
            <a:avLst/>
          </a:prstGeom>
        </p:spPr>
      </p:pic>
      <p:pic>
        <p:nvPicPr>
          <p:cNvPr id="30" name="CAUDI"/>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7419359" y="4766960"/>
            <a:ext cx="5054582" cy="1005891"/>
          </a:xfrm>
          <a:prstGeom prst="rect">
            <a:avLst/>
          </a:prstGeom>
        </p:spPr>
      </p:pic>
      <p:grpSp>
        <p:nvGrpSpPr>
          <p:cNvPr id="2" name="Group 1"/>
          <p:cNvGrpSpPr/>
          <p:nvPr/>
        </p:nvGrpSpPr>
        <p:grpSpPr>
          <a:xfrm>
            <a:off x="76200" y="2133600"/>
            <a:ext cx="3708400" cy="3482340"/>
            <a:chOff x="120" y="3360"/>
            <a:chExt cx="5840" cy="5484"/>
          </a:xfrm>
        </p:grpSpPr>
        <p:pic>
          <p:nvPicPr>
            <p:cNvPr id="6" name="Graphic 5"/>
            <p:cNvPicPr>
              <a:picLocks noChangeAspect="1"/>
            </p:cNvPicPr>
            <p:nvPr/>
          </p:nvPicPr>
          <p:blipFill>
            <a:blip r:embed="rId6"/>
            <a:stretch>
              <a:fillRect/>
            </a:stretch>
          </p:blipFill>
          <p:spPr>
            <a:xfrm flipH="1">
              <a:off x="2640" y="3360"/>
              <a:ext cx="3321" cy="5400"/>
            </a:xfrm>
            <a:prstGeom prst="rect">
              <a:avLst/>
            </a:prstGeom>
          </p:spPr>
        </p:pic>
        <p:pic>
          <p:nvPicPr>
            <p:cNvPr id="7" name="Graphic 6"/>
            <p:cNvPicPr>
              <a:picLocks noChangeAspect="1"/>
            </p:cNvPicPr>
            <p:nvPr/>
          </p:nvPicPr>
          <p:blipFill>
            <a:blip r:embed="rId7"/>
            <a:stretch>
              <a:fillRect/>
            </a:stretch>
          </p:blipFill>
          <p:spPr>
            <a:xfrm flipH="1">
              <a:off x="120" y="3720"/>
              <a:ext cx="3487" cy="5124"/>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35" presetClass="path" presetSubtype="0" fill="hold" nodeType="afterEffect">
                                  <p:stCondLst>
                                    <p:cond delay="0"/>
                                  </p:stCondLst>
                                  <p:childTnLst>
                                    <p:animMotion origin="layout" path="M 0 0 L -1 0 " pathEditMode="relative" rAng="0" ptsTypes="AA">
                                      <p:cBhvr>
                                        <p:cTn id="10" dur="3000" fill="hold"/>
                                        <p:tgtEl>
                                          <p:spTgt spid="31"/>
                                        </p:tgtEl>
                                        <p:attrNameLst>
                                          <p:attrName>ppt_x</p:attrName>
                                          <p:attrName>ppt_y</p:attrName>
                                        </p:attrNameLst>
                                      </p:cBhvr>
                                      <p:rCtr x="-50000" y="0"/>
                                    </p:animMotion>
                                  </p:childTnLst>
                                </p:cTn>
                              </p:par>
                              <p:par>
                                <p:cTn id="11" presetID="35" presetClass="path" presetSubtype="0" fill="hold" nodeType="withEffect">
                                  <p:stCondLst>
                                    <p:cond delay="0"/>
                                  </p:stCondLst>
                                  <p:childTnLst>
                                    <p:animMotion origin="layout" path="M 2.29167E-6 2.96296E-6 L -1 2.96296E-6 " pathEditMode="relative" rAng="0" ptsTypes="AA">
                                      <p:cBhvr>
                                        <p:cTn id="12" dur="3000" fill="hold"/>
                                        <p:tgtEl>
                                          <p:spTgt spid="30"/>
                                        </p:tgtEl>
                                        <p:attrNameLst>
                                          <p:attrName>ppt_x</p:attrName>
                                          <p:attrName>ppt_y</p:attrName>
                                        </p:attrNameLst>
                                      </p:cBhvr>
                                      <p:rCtr x="-50000" y="0"/>
                                    </p:animMotion>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UDI"/>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184270" y="4756377"/>
            <a:ext cx="5054330" cy="1005840"/>
          </a:xfrm>
          <a:prstGeom prst="rect">
            <a:avLst/>
          </a:prstGeom>
        </p:spPr>
      </p:pic>
      <p:grpSp>
        <p:nvGrpSpPr>
          <p:cNvPr id="4" name="Group 3"/>
          <p:cNvGrpSpPr/>
          <p:nvPr/>
        </p:nvGrpSpPr>
        <p:grpSpPr>
          <a:xfrm>
            <a:off x="312737" y="0"/>
            <a:ext cx="11185525" cy="3663950"/>
            <a:chOff x="1268" y="0"/>
            <a:chExt cx="17615" cy="5770"/>
          </a:xfrm>
        </p:grpSpPr>
        <p:pic>
          <p:nvPicPr>
            <p:cNvPr id="8"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8" y="0"/>
              <a:ext cx="17615" cy="5770"/>
            </a:xfrm>
            <a:prstGeom prst="rect">
              <a:avLst/>
            </a:prstGeom>
          </p:spPr>
        </p:pic>
        <p:sp>
          <p:nvSpPr>
            <p:cNvPr id="10" name="Text Box 9"/>
            <p:cNvSpPr txBox="1"/>
            <p:nvPr/>
          </p:nvSpPr>
          <p:spPr>
            <a:xfrm>
              <a:off x="2288" y="905"/>
              <a:ext cx="15575" cy="3726"/>
            </a:xfrm>
            <a:prstGeom prst="rect">
              <a:avLst/>
            </a:prstGeom>
            <a:noFill/>
          </p:spPr>
          <p:txBody>
            <a:bodyPr wrap="square" rtlCol="0">
              <a:noAutofit/>
            </a:bodyPr>
            <a:lstStyle/>
            <a:p>
              <a:pPr algn="just"/>
              <a:r>
                <a:rPr lang="en-US" sz="4000">
                  <a:latin typeface="Arial" panose="020B0604020202020204" pitchFamily="34" charset="0"/>
                  <a:cs typeface="Arial" panose="020B0604020202020204" pitchFamily="34" charset="0"/>
                  <a:sym typeface="+mn-ea"/>
                </a:rPr>
                <a:t>5. Đặt câu giới thiệu về một bài hát mà em thích, trong đó có sử dụng kết từ. Chỉ rõ kết từ và tác dụng của nó.</a:t>
              </a:r>
              <a:endParaRPr lang="en-US" sz="4000">
                <a:latin typeface="Arial" panose="020B0604020202020204" pitchFamily="34" charset="0"/>
                <a:cs typeface="Arial" panose="020B0604020202020204" pitchFamily="34" charset="0"/>
              </a:endParaRPr>
            </a:p>
          </p:txBody>
        </p:sp>
      </p:grpSp>
      <p:grpSp>
        <p:nvGrpSpPr>
          <p:cNvPr id="2" name="Group 1"/>
          <p:cNvGrpSpPr/>
          <p:nvPr/>
        </p:nvGrpSpPr>
        <p:grpSpPr>
          <a:xfrm>
            <a:off x="76200" y="2133600"/>
            <a:ext cx="3708400" cy="3482340"/>
            <a:chOff x="120" y="3360"/>
            <a:chExt cx="5840" cy="5484"/>
          </a:xfrm>
        </p:grpSpPr>
        <p:pic>
          <p:nvPicPr>
            <p:cNvPr id="6" name="Graphic 5"/>
            <p:cNvPicPr>
              <a:picLocks noChangeAspect="1"/>
            </p:cNvPicPr>
            <p:nvPr/>
          </p:nvPicPr>
          <p:blipFill>
            <a:blip r:embed="rId5"/>
            <a:stretch>
              <a:fillRect/>
            </a:stretch>
          </p:blipFill>
          <p:spPr>
            <a:xfrm flipH="1">
              <a:off x="2640" y="3360"/>
              <a:ext cx="3321" cy="5400"/>
            </a:xfrm>
            <a:prstGeom prst="rect">
              <a:avLst/>
            </a:prstGeom>
          </p:spPr>
        </p:pic>
        <p:pic>
          <p:nvPicPr>
            <p:cNvPr id="7" name="Graphic 6"/>
            <p:cNvPicPr>
              <a:picLocks noChangeAspect="1"/>
            </p:cNvPicPr>
            <p:nvPr/>
          </p:nvPicPr>
          <p:blipFill>
            <a:blip r:embed="rId6"/>
            <a:stretch>
              <a:fillRect/>
            </a:stretch>
          </p:blipFill>
          <p:spPr>
            <a:xfrm flipH="1">
              <a:off x="120" y="3720"/>
              <a:ext cx="3487" cy="5124"/>
            </a:xfrm>
            <a:prstGeom prst="rect">
              <a:avLst/>
            </a:prstGeom>
          </p:spPr>
        </p:pic>
      </p:grpSp>
      <p:pic>
        <p:nvPicPr>
          <p:cNvPr id="14" name="Picture 13" descr="qav9_rfv9_230629-removebg-preview"/>
          <p:cNvPicPr>
            <a:picLocks noChangeAspect="1"/>
          </p:cNvPicPr>
          <p:nvPr/>
        </p:nvPicPr>
        <p:blipFill>
          <a:blip r:embed="rId7"/>
          <a:stretch>
            <a:fillRect/>
          </a:stretch>
        </p:blipFill>
        <p:spPr>
          <a:xfrm flipH="1">
            <a:off x="8534400" y="1447800"/>
            <a:ext cx="4086225" cy="4194175"/>
          </a:xfrm>
          <a:prstGeom prst="rect">
            <a:avLst/>
          </a:prstGeom>
        </p:spPr>
      </p:pic>
      <p:grpSp>
        <p:nvGrpSpPr>
          <p:cNvPr id="19" name="Group 18"/>
          <p:cNvGrpSpPr/>
          <p:nvPr/>
        </p:nvGrpSpPr>
        <p:grpSpPr>
          <a:xfrm flipH="1">
            <a:off x="2488882" y="298132"/>
            <a:ext cx="6485255" cy="2454275"/>
            <a:chOff x="-2187" y="120"/>
            <a:chExt cx="10213" cy="3865"/>
          </a:xfrm>
        </p:grpSpPr>
        <p:pic>
          <p:nvPicPr>
            <p:cNvPr id="17"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187" y="120"/>
              <a:ext cx="10213" cy="3865"/>
            </a:xfrm>
            <a:prstGeom prst="rect">
              <a:avLst/>
            </a:prstGeom>
          </p:spPr>
        </p:pic>
        <p:sp>
          <p:nvSpPr>
            <p:cNvPr id="18" name="Text Box 17"/>
            <p:cNvSpPr txBox="1"/>
            <p:nvPr/>
          </p:nvSpPr>
          <p:spPr>
            <a:xfrm>
              <a:off x="-1806" y="240"/>
              <a:ext cx="9183" cy="3052"/>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      Anh voi có thể giúp chúng em hút hố nước kia không?</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a:blip r:embed="rId3"/>
          <a:stretch>
            <a:fillRect/>
          </a:stretch>
        </p:blipFill>
        <p:spPr>
          <a:xfrm>
            <a:off x="152400" y="2362200"/>
            <a:ext cx="1567180" cy="3138805"/>
          </a:xfrm>
          <a:prstGeom prst="rect">
            <a:avLst/>
          </a:prstGeom>
        </p:spPr>
      </p:pic>
      <p:pic>
        <p:nvPicPr>
          <p:cNvPr id="3" name="Picture 2" descr="A picture containing text, doll, toy&#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2438400"/>
            <a:ext cx="1869440" cy="3138805"/>
          </a:xfrm>
          <a:prstGeom prst="rect">
            <a:avLst/>
          </a:prstGeom>
        </p:spPr>
      </p:pic>
      <p:sp>
        <p:nvSpPr>
          <p:cNvPr id="4" name="Rounded Rectangle 3"/>
          <p:cNvSpPr/>
          <p:nvPr/>
        </p:nvSpPr>
        <p:spPr>
          <a:xfrm>
            <a:off x="3048000" y="152400"/>
            <a:ext cx="8934450" cy="5715000"/>
          </a:xfrm>
          <a:prstGeom prst="roundRect">
            <a:avLst/>
          </a:prstGeom>
          <a:solidFill>
            <a:schemeClr val="bg1"/>
          </a:solidFill>
          <a:ln w="82550" cmpd="sng">
            <a:solidFill>
              <a:schemeClr val="accent2">
                <a:lumMod val="75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5" name="Text Box 4"/>
          <p:cNvSpPr txBox="1"/>
          <p:nvPr/>
        </p:nvSpPr>
        <p:spPr>
          <a:xfrm>
            <a:off x="3777107" y="635000"/>
            <a:ext cx="7439343" cy="4749800"/>
          </a:xfrm>
          <a:prstGeom prst="rect">
            <a:avLst/>
          </a:prstGeom>
          <a:noFill/>
        </p:spPr>
        <p:txBody>
          <a:bodyPr wrap="square" rtlCol="0">
            <a:noAutofit/>
          </a:bodyPr>
          <a:lstStyle/>
          <a:p>
            <a:pPr algn="just">
              <a:lnSpc>
                <a:spcPct val="100000"/>
              </a:lnSpc>
            </a:pPr>
            <a:r>
              <a:rPr lang="en-US" sz="4000">
                <a:latin typeface="Arial" panose="020B0604020202020204" pitchFamily="34" charset="0"/>
                <a:cs typeface="Arial" panose="020B0604020202020204" pitchFamily="34" charset="0"/>
                <a:sym typeface="+mn-ea"/>
              </a:rPr>
              <a:t>Mẫu: </a:t>
            </a:r>
          </a:p>
          <a:p>
            <a:pPr algn="just">
              <a:lnSpc>
                <a:spcPct val="100000"/>
              </a:lnSpc>
            </a:pPr>
            <a:r>
              <a:rPr lang="en-US" sz="4000">
                <a:solidFill>
                  <a:srgbClr val="FF0000"/>
                </a:solidFill>
                <a:latin typeface="Arial" panose="020B0604020202020204" pitchFamily="34" charset="0"/>
                <a:cs typeface="Arial" panose="020B0604020202020204" pitchFamily="34" charset="0"/>
                <a:sym typeface="+mn-ea"/>
              </a:rPr>
              <a:t>Bài hát em thích là Một con vịt của tác giả Kim Duyên.</a:t>
            </a:r>
          </a:p>
          <a:p>
            <a:pPr algn="just">
              <a:lnSpc>
                <a:spcPct val="100000"/>
              </a:lnSpc>
            </a:pPr>
            <a:r>
              <a:rPr lang="en-US" sz="4000">
                <a:solidFill>
                  <a:srgbClr val="7030A0"/>
                </a:solidFill>
                <a:latin typeface="Arial" panose="020B0604020202020204" pitchFamily="34" charset="0"/>
                <a:cs typeface="Arial" panose="020B0604020202020204" pitchFamily="34" charset="0"/>
                <a:sym typeface="+mn-ea"/>
              </a:rPr>
              <a:t>Kết từ: Của</a:t>
            </a:r>
          </a:p>
          <a:p>
            <a:pPr algn="just">
              <a:lnSpc>
                <a:spcPct val="100000"/>
              </a:lnSpc>
            </a:pPr>
            <a:r>
              <a:rPr lang="en-US" sz="4000">
                <a:solidFill>
                  <a:srgbClr val="0070C0"/>
                </a:solidFill>
                <a:latin typeface="Arial" panose="020B0604020202020204" pitchFamily="34" charset="0"/>
                <a:cs typeface="Arial" panose="020B0604020202020204" pitchFamily="34" charset="0"/>
                <a:sym typeface="+mn-ea"/>
              </a:rPr>
              <a:t>Tác dụng: Nối các từ ngữ nhằm thể hiện mối quan hệ giữa các từ ngữ với nhau.</a:t>
            </a:r>
          </a:p>
        </p:txBody>
      </p:sp>
      <p:sp>
        <p:nvSpPr>
          <p:cNvPr id="10" name="Rectangles 9"/>
          <p:cNvSpPr/>
          <p:nvPr/>
        </p:nvSpPr>
        <p:spPr>
          <a:xfrm>
            <a:off x="158750" y="5690870"/>
            <a:ext cx="2162175" cy="10287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24384000" cy="6858000"/>
            <a:chOff x="-19812000" y="174529"/>
            <a:chExt cx="24384000" cy="6858000"/>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9812000" y="174529"/>
              <a:ext cx="12192000" cy="6858000"/>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620000" y="176851"/>
              <a:ext cx="12192000" cy="6853355"/>
            </a:xfrm>
            <a:prstGeom prst="rect">
              <a:avLst/>
            </a:prstGeom>
          </p:spPr>
        </p:pic>
      </p:grpSp>
      <p:pic>
        <p:nvPicPr>
          <p:cNvPr id="2" name="CAUDI"/>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184270" y="4756377"/>
            <a:ext cx="5054330" cy="1005840"/>
          </a:xfrm>
          <a:prstGeom prst="rect">
            <a:avLst/>
          </a:prstGeom>
        </p:spPr>
      </p:pic>
      <p:grpSp>
        <p:nvGrpSpPr>
          <p:cNvPr id="5" name="Group 4"/>
          <p:cNvGrpSpPr/>
          <p:nvPr/>
        </p:nvGrpSpPr>
        <p:grpSpPr>
          <a:xfrm>
            <a:off x="2080260" y="73025"/>
            <a:ext cx="3626485" cy="3626485"/>
            <a:chOff x="3276" y="115"/>
            <a:chExt cx="5711" cy="5711"/>
          </a:xfrm>
        </p:grpSpPr>
        <p:pic>
          <p:nvPicPr>
            <p:cNvPr id="25" name="Picture 12" descr="Káº¿t quáº£ hÃ¬nh áº£nh cho win text gif"/>
            <p:cNvPicPr>
              <a:picLocks noChangeAspect="1" noChangeArrowheads="1" noCrop="1"/>
            </p:cNvPicPr>
            <p:nvPr/>
          </p:nvPicPr>
          <p:blipFill>
            <a:blip r:embed="rId7"/>
            <a:srcRect/>
            <a:stretch>
              <a:fillRect/>
            </a:stretch>
          </p:blipFill>
          <p:spPr bwMode="auto">
            <a:xfrm>
              <a:off x="3276" y="115"/>
              <a:ext cx="5711" cy="571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rot="20520000">
              <a:off x="4047" y="1328"/>
              <a:ext cx="4562" cy="2937"/>
            </a:xfrm>
            <a:prstGeom prst="ellipse">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Tới trường rồi!</a:t>
              </a:r>
            </a:p>
          </p:txBody>
        </p:sp>
      </p:grpSp>
      <p:grpSp>
        <p:nvGrpSpPr>
          <p:cNvPr id="6" name="Group 5"/>
          <p:cNvGrpSpPr/>
          <p:nvPr/>
        </p:nvGrpSpPr>
        <p:grpSpPr>
          <a:xfrm>
            <a:off x="76200" y="2133600"/>
            <a:ext cx="3708400" cy="3482340"/>
            <a:chOff x="120" y="3360"/>
            <a:chExt cx="5840" cy="5484"/>
          </a:xfrm>
        </p:grpSpPr>
        <p:pic>
          <p:nvPicPr>
            <p:cNvPr id="7" name="Graphic 5"/>
            <p:cNvPicPr>
              <a:picLocks noChangeAspect="1"/>
            </p:cNvPicPr>
            <p:nvPr/>
          </p:nvPicPr>
          <p:blipFill>
            <a:blip r:embed="rId8"/>
            <a:stretch>
              <a:fillRect/>
            </a:stretch>
          </p:blipFill>
          <p:spPr>
            <a:xfrm flipH="1">
              <a:off x="2640" y="3360"/>
              <a:ext cx="3321" cy="5400"/>
            </a:xfrm>
            <a:prstGeom prst="rect">
              <a:avLst/>
            </a:prstGeom>
          </p:spPr>
        </p:pic>
        <p:pic>
          <p:nvPicPr>
            <p:cNvPr id="8" name="Graphic 6"/>
            <p:cNvPicPr>
              <a:picLocks noChangeAspect="1"/>
            </p:cNvPicPr>
            <p:nvPr/>
          </p:nvPicPr>
          <p:blipFill>
            <a:blip r:embed="rId9"/>
            <a:stretch>
              <a:fillRect/>
            </a:stretch>
          </p:blipFill>
          <p:spPr>
            <a:xfrm flipH="1">
              <a:off x="120" y="3720"/>
              <a:ext cx="3487" cy="5124"/>
            </a:xfrm>
            <a:prstGeom prst="rect">
              <a:avLst/>
            </a:prstGeom>
          </p:spPr>
        </p:pic>
      </p:grpSp>
      <p:pic>
        <p:nvPicPr>
          <p:cNvPr id="10" name="Content Placeholder 1" descr="image-removebg-preview (3)"/>
          <p:cNvPicPr>
            <a:picLocks noChangeAspect="1"/>
          </p:cNvPicPr>
          <p:nvPr/>
        </p:nvPicPr>
        <p:blipFill>
          <a:blip r:embed="rId10"/>
          <a:stretch>
            <a:fillRect/>
          </a:stretch>
        </p:blipFill>
        <p:spPr>
          <a:xfrm>
            <a:off x="19126200" y="2133600"/>
            <a:ext cx="3347085" cy="3684905"/>
          </a:xfrm>
          <a:prstGeom prst="rect">
            <a:avLst/>
          </a:prstGeom>
        </p:spPr>
      </p:pic>
      <p:pic>
        <p:nvPicPr>
          <p:cNvPr id="11" name="Content Placeholder 4" descr="image-removebg-preview (2)"/>
          <p:cNvPicPr>
            <a:picLocks noChangeAspect="1"/>
          </p:cNvPicPr>
          <p:nvPr/>
        </p:nvPicPr>
        <p:blipFill>
          <a:blip r:embed="rId11"/>
          <a:stretch>
            <a:fillRect/>
          </a:stretch>
        </p:blipFill>
        <p:spPr>
          <a:xfrm>
            <a:off x="21640800" y="1828800"/>
            <a:ext cx="3333115" cy="3333115"/>
          </a:xfrm>
          <a:prstGeom prst="rect">
            <a:avLst/>
          </a:prstGeom>
        </p:spPr>
      </p:pic>
      <p:sp>
        <p:nvSpPr>
          <p:cNvPr id="4" name="Rectangle 3">
            <a:extLst>
              <a:ext uri="{FF2B5EF4-FFF2-40B4-BE49-F238E27FC236}">
                <a16:creationId xmlns:a16="http://schemas.microsoft.com/office/drawing/2014/main" id="{4433753E-BCAA-31E5-94F9-CD488A65B835}"/>
              </a:ext>
            </a:extLst>
          </p:cNvPr>
          <p:cNvSpPr/>
          <p:nvPr/>
        </p:nvSpPr>
        <p:spPr>
          <a:xfrm>
            <a:off x="17548475" y="1886267"/>
            <a:ext cx="1320165" cy="732780"/>
          </a:xfrm>
          <a:prstGeom prst="rect">
            <a:avLst/>
          </a:prstGeom>
          <a:solidFill>
            <a:srgbClr val="FEEE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ysClr val="windowText" lastClr="000000"/>
                </a:solidFill>
                <a:latin typeface="#9Slide03 AllRoundGothic" panose="020B0703020202020104" pitchFamily="34" charset="0"/>
              </a:rPr>
              <a:t>TRƯỜNG TIỂU HỌC</a:t>
            </a:r>
          </a:p>
        </p:txBody>
      </p:sp>
      <p:pic>
        <p:nvPicPr>
          <p:cNvPr id="9" name="Am-thanh-chuc-mung-chien-thang-www_tiengdong_com">
            <a:hlinkClick r:id="" action="ppaction://media"/>
            <a:extLst>
              <a:ext uri="{FF2B5EF4-FFF2-40B4-BE49-F238E27FC236}">
                <a16:creationId xmlns:a16="http://schemas.microsoft.com/office/drawing/2014/main" id="{0F2A5ACE-7BC3-7D7F-0AF6-7B6E536388A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90671" y="7286447"/>
            <a:ext cx="3232147" cy="32321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35" presetClass="path" presetSubtype="0" fill="hold" nodeType="afterEffect">
                                  <p:stCondLst>
                                    <p:cond delay="0"/>
                                  </p:stCondLst>
                                  <p:childTnLst>
                                    <p:animMotion origin="layout" path="M 0 0 L -1 0 " pathEditMode="relative" rAng="0" ptsTypes="AA">
                                      <p:cBhvr>
                                        <p:cTn id="10" dur="3000" fill="hold"/>
                                        <p:tgtEl>
                                          <p:spTgt spid="31"/>
                                        </p:tgtEl>
                                        <p:attrNameLst>
                                          <p:attrName>ppt_x</p:attrName>
                                          <p:attrName>ppt_y</p:attrName>
                                        </p:attrNameLst>
                                      </p:cBhvr>
                                      <p:rCtr x="-50000" y="0"/>
                                    </p:animMotion>
                                  </p:childTnLst>
                                </p:cTn>
                              </p:par>
                              <p:par>
                                <p:cTn id="11" presetID="35" presetClass="path" presetSubtype="0" fill="hold" grpId="0" nodeType="withEffect">
                                  <p:stCondLst>
                                    <p:cond delay="0"/>
                                  </p:stCondLst>
                                  <p:childTnLst>
                                    <p:animMotion origin="layout" path="M 0 0 L -1 0 " pathEditMode="relative" rAng="0" ptsTypes="AA">
                                      <p:cBhvr>
                                        <p:cTn id="12" dur="3000" fill="hold"/>
                                        <p:tgtEl>
                                          <p:spTgt spid="4"/>
                                        </p:tgtEl>
                                        <p:attrNameLst>
                                          <p:attrName>ppt_x</p:attrName>
                                          <p:attrName>ppt_y</p:attrName>
                                        </p:attrNameLst>
                                      </p:cBhvr>
                                      <p:rCtr x="-50000" y="0"/>
                                    </p:animMotion>
                                  </p:childTnLst>
                                </p:cTn>
                              </p:par>
                            </p:childTnLst>
                          </p:cTn>
                        </p:par>
                        <p:par>
                          <p:cTn id="13" fill="hold">
                            <p:stCondLst>
                              <p:cond delay="3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32" presetClass="emph" presetSubtype="0" repeatCount="4000" fill="hold"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par>
                                <p:cTn id="23" presetID="1" presetClass="mediacall" presetSubtype="0" fill="hold" nodeType="withEffect">
                                  <p:stCondLst>
                                    <p:cond delay="0"/>
                                  </p:stCondLst>
                                  <p:childTnLst>
                                    <p:cmd type="call" cmd="playFrom(0.0)">
                                      <p:cBhvr>
                                        <p:cTn id="24" dur="30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s 4">
            <a:extLst>
              <a:ext uri="{FF2B5EF4-FFF2-40B4-BE49-F238E27FC236}">
                <a16:creationId xmlns:a16="http://schemas.microsoft.com/office/drawing/2014/main" id="{44B5D206-E904-4F7D-3D1A-D1F459E0E5A6}"/>
              </a:ext>
            </a:extLst>
          </p:cNvPr>
          <p:cNvSpPr/>
          <p:nvPr/>
        </p:nvSpPr>
        <p:spPr>
          <a:xfrm rot="21420000">
            <a:off x="440690" y="4307205"/>
            <a:ext cx="1254760" cy="429260"/>
          </a:xfrm>
          <a:prstGeom prst="rect">
            <a:avLst/>
          </a:prstGeom>
          <a:solidFill>
            <a:srgbClr val="7F411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CABA791-6DFE-653E-3104-AC03F66BCF91}"/>
              </a:ext>
            </a:extLst>
          </p:cNvPr>
          <p:cNvGrpSpPr/>
          <p:nvPr/>
        </p:nvGrpSpPr>
        <p:grpSpPr>
          <a:xfrm>
            <a:off x="438785" y="105927"/>
            <a:ext cx="11092180" cy="6484214"/>
            <a:chOff x="773" y="2145"/>
            <a:chExt cx="17468" cy="8133"/>
          </a:xfrm>
        </p:grpSpPr>
        <p:pic>
          <p:nvPicPr>
            <p:cNvPr id="4" name="Picture 3" descr="Text, whiteboard&#10;&#10;Description automatically generated">
              <a:extLst>
                <a:ext uri="{FF2B5EF4-FFF2-40B4-BE49-F238E27FC236}">
                  <a16:creationId xmlns:a16="http://schemas.microsoft.com/office/drawing/2014/main" id="{D52EC900-D276-C2BE-1CDC-D1317B026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 y="2538"/>
              <a:ext cx="17118" cy="7740"/>
            </a:xfrm>
            <a:prstGeom prst="rect">
              <a:avLst/>
            </a:prstGeom>
            <a:ln>
              <a:noFill/>
            </a:ln>
            <a:effectLst>
              <a:outerShdw blurRad="292100" dist="139700" dir="2700000" algn="tl" rotWithShape="0">
                <a:srgbClr val="333333">
                  <a:alpha val="65000"/>
                </a:srgbClr>
              </a:outerShdw>
            </a:effectLst>
          </p:spPr>
        </p:pic>
        <p:pic>
          <p:nvPicPr>
            <p:cNvPr id="5" name="Graphic 12">
              <a:extLst>
                <a:ext uri="{FF2B5EF4-FFF2-40B4-BE49-F238E27FC236}">
                  <a16:creationId xmlns:a16="http://schemas.microsoft.com/office/drawing/2014/main" id="{1DE80893-9F32-085D-0DD1-32BA6D5290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40000">
              <a:off x="773" y="2145"/>
              <a:ext cx="2172" cy="2453"/>
            </a:xfrm>
            <a:prstGeom prst="rect">
              <a:avLst/>
            </a:prstGeom>
          </p:spPr>
        </p:pic>
      </p:grpSp>
      <p:grpSp>
        <p:nvGrpSpPr>
          <p:cNvPr id="6" name="Group 5">
            <a:extLst>
              <a:ext uri="{FF2B5EF4-FFF2-40B4-BE49-F238E27FC236}">
                <a16:creationId xmlns:a16="http://schemas.microsoft.com/office/drawing/2014/main" id="{10A21808-7D9C-0EBF-06DB-76FA62C0B998}"/>
              </a:ext>
            </a:extLst>
          </p:cNvPr>
          <p:cNvGrpSpPr/>
          <p:nvPr/>
        </p:nvGrpSpPr>
        <p:grpSpPr>
          <a:xfrm>
            <a:off x="240030" y="1701165"/>
            <a:ext cx="5546725" cy="3272790"/>
            <a:chOff x="378" y="2679"/>
            <a:chExt cx="8735" cy="5154"/>
          </a:xfrm>
        </p:grpSpPr>
        <p:pic>
          <p:nvPicPr>
            <p:cNvPr id="7" name="Picture 6" descr="Logo, company name&#10;&#10;Description automatically generated">
              <a:extLst>
                <a:ext uri="{FF2B5EF4-FFF2-40B4-BE49-F238E27FC236}">
                  <a16:creationId xmlns:a16="http://schemas.microsoft.com/office/drawing/2014/main" id="{01D0E4E7-AD37-C735-1132-679C0C613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 y="2679"/>
              <a:ext cx="8735" cy="5154"/>
            </a:xfrm>
            <a:prstGeom prst="rect">
              <a:avLst/>
            </a:prstGeom>
          </p:spPr>
        </p:pic>
        <p:sp>
          <p:nvSpPr>
            <p:cNvPr id="8" name="Text Box 6">
              <a:extLst>
                <a:ext uri="{FF2B5EF4-FFF2-40B4-BE49-F238E27FC236}">
                  <a16:creationId xmlns:a16="http://schemas.microsoft.com/office/drawing/2014/main" id="{AF7367C3-BBC3-7753-A4A9-B002FBFE898A}"/>
                </a:ext>
              </a:extLst>
            </p:cNvPr>
            <p:cNvSpPr txBox="1"/>
            <p:nvPr/>
          </p:nvSpPr>
          <p:spPr>
            <a:xfrm>
              <a:off x="2575" y="4731"/>
              <a:ext cx="5548" cy="1309"/>
            </a:xfrm>
            <a:prstGeom prst="rect">
              <a:avLst/>
            </a:prstGeom>
            <a:noFill/>
          </p:spPr>
          <p:txBody>
            <a:bodyPr wrap="square" rtlCol="0">
              <a:spAutoFit/>
            </a:bodyPr>
            <a:lstStyle/>
            <a:p>
              <a:r>
                <a:rPr lang="en-US" sz="4800" b="1">
                  <a:solidFill>
                    <a:srgbClr val="FF0000"/>
                  </a:solidFill>
                  <a:latin typeface="Arial" panose="020B0604020202020204" pitchFamily="34" charset="0"/>
                  <a:cs typeface="Arial" panose="020B0604020202020204" pitchFamily="34" charset="0"/>
                </a:rPr>
                <a:t>KẾT TỪ</a:t>
              </a:r>
            </a:p>
          </p:txBody>
        </p:sp>
      </p:grpSp>
      <p:pic>
        <p:nvPicPr>
          <p:cNvPr id="9" name="Picture 8" descr="8038697-removebg-preview">
            <a:extLst>
              <a:ext uri="{FF2B5EF4-FFF2-40B4-BE49-F238E27FC236}">
                <a16:creationId xmlns:a16="http://schemas.microsoft.com/office/drawing/2014/main" id="{C79EEAE7-A15C-082B-0A03-4619E3390567}"/>
              </a:ext>
            </a:extLst>
          </p:cNvPr>
          <p:cNvPicPr>
            <a:picLocks noChangeAspect="1"/>
          </p:cNvPicPr>
          <p:nvPr/>
        </p:nvPicPr>
        <p:blipFill>
          <a:blip r:embed="rId6"/>
          <a:srcRect t="58667" r="54000"/>
          <a:stretch>
            <a:fillRect/>
          </a:stretch>
        </p:blipFill>
        <p:spPr>
          <a:xfrm rot="19980000">
            <a:off x="3556064" y="3513526"/>
            <a:ext cx="2190750" cy="1968500"/>
          </a:xfrm>
          <a:prstGeom prst="rect">
            <a:avLst/>
          </a:prstGeom>
        </p:spPr>
      </p:pic>
      <p:pic>
        <p:nvPicPr>
          <p:cNvPr id="10" name="Picture 9" descr="8038697-removebg-preview">
            <a:extLst>
              <a:ext uri="{FF2B5EF4-FFF2-40B4-BE49-F238E27FC236}">
                <a16:creationId xmlns:a16="http://schemas.microsoft.com/office/drawing/2014/main" id="{0B097544-14A7-29A0-787F-B652B59C2E51}"/>
              </a:ext>
            </a:extLst>
          </p:cNvPr>
          <p:cNvPicPr>
            <a:picLocks noChangeAspect="1"/>
          </p:cNvPicPr>
          <p:nvPr/>
        </p:nvPicPr>
        <p:blipFill>
          <a:blip r:embed="rId6"/>
          <a:srcRect r="54000" b="43000"/>
          <a:stretch>
            <a:fillRect/>
          </a:stretch>
        </p:blipFill>
        <p:spPr>
          <a:xfrm rot="6060000">
            <a:off x="4875709" y="1408383"/>
            <a:ext cx="2190750" cy="2445226"/>
          </a:xfrm>
          <a:prstGeom prst="rect">
            <a:avLst/>
          </a:prstGeom>
        </p:spPr>
      </p:pic>
      <p:pic>
        <p:nvPicPr>
          <p:cNvPr id="11" name="Picture 10" descr="8038697-removebg-preview">
            <a:extLst>
              <a:ext uri="{FF2B5EF4-FFF2-40B4-BE49-F238E27FC236}">
                <a16:creationId xmlns:a16="http://schemas.microsoft.com/office/drawing/2014/main" id="{DC6F9198-E7A8-4C56-D00B-73D4189BF8EB}"/>
              </a:ext>
            </a:extLst>
          </p:cNvPr>
          <p:cNvPicPr>
            <a:picLocks noChangeAspect="1"/>
          </p:cNvPicPr>
          <p:nvPr/>
        </p:nvPicPr>
        <p:blipFill>
          <a:blip r:embed="rId6"/>
          <a:srcRect l="46667" t="2667" r="7333" b="54667"/>
          <a:stretch>
            <a:fillRect/>
          </a:stretch>
        </p:blipFill>
        <p:spPr>
          <a:xfrm rot="780000">
            <a:off x="3395980" y="1081405"/>
            <a:ext cx="2190750" cy="2032000"/>
          </a:xfrm>
          <a:prstGeom prst="rect">
            <a:avLst/>
          </a:prstGeom>
        </p:spPr>
      </p:pic>
      <p:sp>
        <p:nvSpPr>
          <p:cNvPr id="12" name="Text Box 10">
            <a:extLst>
              <a:ext uri="{FF2B5EF4-FFF2-40B4-BE49-F238E27FC236}">
                <a16:creationId xmlns:a16="http://schemas.microsoft.com/office/drawing/2014/main" id="{7F36263D-78B9-83C7-F1D0-E12A85109B99}"/>
              </a:ext>
            </a:extLst>
          </p:cNvPr>
          <p:cNvSpPr txBox="1"/>
          <p:nvPr/>
        </p:nvSpPr>
        <p:spPr>
          <a:xfrm>
            <a:off x="5644514" y="1557020"/>
            <a:ext cx="5709285"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sym typeface="+mn-ea"/>
              </a:rPr>
              <a:t>Là từ nối các từ ngữ hoặc các câu</a:t>
            </a:r>
            <a:endParaRPr lang="en-US" sz="2800">
              <a:solidFill>
                <a:srgbClr val="FFC000"/>
              </a:solidFill>
              <a:latin typeface="Arial" panose="020B0604020202020204" pitchFamily="34" charset="0"/>
              <a:cs typeface="Arial" panose="020B0604020202020204" pitchFamily="34" charset="0"/>
              <a:sym typeface="+mn-ea"/>
            </a:endParaRPr>
          </a:p>
        </p:txBody>
      </p:sp>
      <p:sp>
        <p:nvSpPr>
          <p:cNvPr id="13" name="Text Box 12">
            <a:extLst>
              <a:ext uri="{FF2B5EF4-FFF2-40B4-BE49-F238E27FC236}">
                <a16:creationId xmlns:a16="http://schemas.microsoft.com/office/drawing/2014/main" id="{F07BFB37-EAA8-B5DC-BCEF-BC440FAE930A}"/>
              </a:ext>
            </a:extLst>
          </p:cNvPr>
          <p:cNvSpPr txBox="1"/>
          <p:nvPr/>
        </p:nvSpPr>
        <p:spPr>
          <a:xfrm>
            <a:off x="6949382" y="2272915"/>
            <a:ext cx="3699671" cy="1375977"/>
          </a:xfrm>
          <a:prstGeom prst="rect">
            <a:avLst/>
          </a:prstGeom>
          <a:noFill/>
        </p:spPr>
        <p:txBody>
          <a:bodyPr wrap="square" rtlCol="0">
            <a:noAutofit/>
          </a:bodyPr>
          <a:lstStyle/>
          <a:p>
            <a:r>
              <a:rPr lang="en-US" sz="2800">
                <a:latin typeface="Arial" panose="020B0604020202020204" pitchFamily="34" charset="0"/>
                <a:cs typeface="Arial" panose="020B0604020202020204" pitchFamily="34" charset="0"/>
                <a:sym typeface="+mn-ea"/>
              </a:rPr>
              <a:t>Thể hiện mối quan hệ  giữa các từ ngữ hoặc các câu đó với nhau.</a:t>
            </a:r>
          </a:p>
        </p:txBody>
      </p:sp>
      <p:sp>
        <p:nvSpPr>
          <p:cNvPr id="14" name="Text Box 13">
            <a:extLst>
              <a:ext uri="{FF2B5EF4-FFF2-40B4-BE49-F238E27FC236}">
                <a16:creationId xmlns:a16="http://schemas.microsoft.com/office/drawing/2014/main" id="{AB401444-302A-0A7C-B57B-8F3487943360}"/>
              </a:ext>
            </a:extLst>
          </p:cNvPr>
          <p:cNvSpPr txBox="1"/>
          <p:nvPr/>
        </p:nvSpPr>
        <p:spPr>
          <a:xfrm>
            <a:off x="5617279" y="3851282"/>
            <a:ext cx="5458460" cy="954107"/>
          </a:xfrm>
          <a:prstGeom prst="rect">
            <a:avLst/>
          </a:prstGeom>
          <a:noFill/>
        </p:spPr>
        <p:txBody>
          <a:bodyPr wrap="square" rtlCol="0">
            <a:spAutoFit/>
          </a:bodyPr>
          <a:lstStyle/>
          <a:p>
            <a:r>
              <a:rPr lang="vi-VN" sz="2800">
                <a:latin typeface="Arial" panose="020B0604020202020204" pitchFamily="34" charset="0"/>
                <a:cs typeface="Arial" panose="020B0604020202020204" pitchFamily="34" charset="0"/>
                <a:sym typeface="+mn-ea"/>
              </a:rPr>
              <a:t>Một số kết từ thường dùng:</a:t>
            </a:r>
            <a:r>
              <a:rPr lang="vi-VN" sz="2800">
                <a:solidFill>
                  <a:srgbClr val="FF0000"/>
                </a:solidFill>
                <a:latin typeface="Arial" panose="020B0604020202020204" pitchFamily="34" charset="0"/>
                <a:cs typeface="Arial" panose="020B0604020202020204" pitchFamily="34" charset="0"/>
                <a:sym typeface="+mn-ea"/>
              </a:rPr>
              <a:t> và, với, hoặc, của, mà, để, về,... </a:t>
            </a:r>
            <a:endParaRPr lang="en-US" sz="2800">
              <a:solidFill>
                <a:srgbClr val="FF0000"/>
              </a:solidFill>
              <a:latin typeface="Arial" panose="020B0604020202020204" pitchFamily="34" charset="0"/>
              <a:cs typeface="Arial" panose="020B0604020202020204" pitchFamily="34" charset="0"/>
              <a:sym typeface="+mn-ea"/>
            </a:endParaRPr>
          </a:p>
        </p:txBody>
      </p:sp>
      <p:pic>
        <p:nvPicPr>
          <p:cNvPr id="15" name="Picture 14" descr="8038697-removebg-preview">
            <a:extLst>
              <a:ext uri="{FF2B5EF4-FFF2-40B4-BE49-F238E27FC236}">
                <a16:creationId xmlns:a16="http://schemas.microsoft.com/office/drawing/2014/main" id="{4D134D5A-D436-F8AB-ED6A-1DD42ED6901A}"/>
              </a:ext>
            </a:extLst>
          </p:cNvPr>
          <p:cNvPicPr>
            <a:picLocks noChangeAspect="1"/>
          </p:cNvPicPr>
          <p:nvPr/>
        </p:nvPicPr>
        <p:blipFill>
          <a:blip r:embed="rId6"/>
          <a:srcRect r="54000" b="43000"/>
          <a:stretch>
            <a:fillRect/>
          </a:stretch>
        </p:blipFill>
        <p:spPr>
          <a:xfrm rot="9120000">
            <a:off x="1659255" y="3470910"/>
            <a:ext cx="2190750" cy="2714625"/>
          </a:xfrm>
          <a:prstGeom prst="rect">
            <a:avLst/>
          </a:prstGeom>
        </p:spPr>
      </p:pic>
      <p:sp>
        <p:nvSpPr>
          <p:cNvPr id="16" name="Text Box 15">
            <a:extLst>
              <a:ext uri="{FF2B5EF4-FFF2-40B4-BE49-F238E27FC236}">
                <a16:creationId xmlns:a16="http://schemas.microsoft.com/office/drawing/2014/main" id="{9332E1B5-A4AD-ECCD-5170-0899A1474665}"/>
              </a:ext>
            </a:extLst>
          </p:cNvPr>
          <p:cNvSpPr txBox="1"/>
          <p:nvPr/>
        </p:nvSpPr>
        <p:spPr>
          <a:xfrm>
            <a:off x="3604733" y="4951698"/>
            <a:ext cx="7498242" cy="954107"/>
          </a:xfrm>
          <a:prstGeom prst="rect">
            <a:avLst/>
          </a:prstGeom>
          <a:noFill/>
        </p:spPr>
        <p:txBody>
          <a:bodyPr wrap="square" rtlCol="0">
            <a:spAutoFit/>
          </a:bodyPr>
          <a:lstStyle/>
          <a:p>
            <a:r>
              <a:rPr lang="vi-VN" sz="2800">
                <a:latin typeface="Arial" panose="020B0604020202020204" pitchFamily="34" charset="0"/>
                <a:cs typeface="Arial" panose="020B0604020202020204" pitchFamily="34" charset="0"/>
                <a:sym typeface="+mn-ea"/>
              </a:rPr>
              <a:t>Một số cặp kết từ thường dùng:</a:t>
            </a:r>
            <a:r>
              <a:rPr lang="vi-VN" sz="2800">
                <a:solidFill>
                  <a:srgbClr val="C00000"/>
                </a:solidFill>
                <a:latin typeface="Arial" panose="020B0604020202020204" pitchFamily="34" charset="0"/>
                <a:cs typeface="Arial" panose="020B0604020202020204" pitchFamily="34" charset="0"/>
                <a:sym typeface="+mn-ea"/>
              </a:rPr>
              <a:t> vì … nên …, nếu … thì …, không những … mà còn …,…</a:t>
            </a:r>
            <a:endParaRPr lang="en-US" sz="2800">
              <a:solidFill>
                <a:srgbClr val="C00000"/>
              </a:solidFill>
              <a:latin typeface="Arial" panose="020B0604020202020204" pitchFamily="34" charset="0"/>
              <a:cs typeface="Arial" panose="020B0604020202020204" pitchFamily="34" charset="0"/>
              <a:sym typeface="+mn-ea"/>
            </a:endParaRPr>
          </a:p>
        </p:txBody>
      </p:sp>
    </p:spTree>
    <p:extLst>
      <p:ext uri="{BB962C8B-B14F-4D97-AF65-F5344CB8AC3E}">
        <p14:creationId xmlns:p14="http://schemas.microsoft.com/office/powerpoint/2010/main" val="872343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4" presetClass="entr" presetSubtype="32" fill="hold" nodeType="afterEffect">
                                  <p:stCondLst>
                                    <p:cond delay="0"/>
                                  </p:stCondLst>
                                  <p:childTnLst>
                                    <p:set>
                                      <p:cBhvr>
                                        <p:cTn id="9" dur="500" fill="hold">
                                          <p:stCondLst>
                                            <p:cond delay="0"/>
                                          </p:stCondLst>
                                        </p:cTn>
                                        <p:tgtEl>
                                          <p:spTgt spid="6"/>
                                        </p:tgtEl>
                                        <p:attrNameLst>
                                          <p:attrName>style.visibility</p:attrName>
                                        </p:attrNameLst>
                                      </p:cBhvr>
                                      <p:to>
                                        <p:strVal val="visible"/>
                                      </p:to>
                                    </p:set>
                                    <p:animEffect transition="in" filter="box(ou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2909731" y="345420"/>
            <a:ext cx="5582199" cy="2397780"/>
          </a:xfrm>
          <a:prstGeom prst="roundRect">
            <a:avLst/>
          </a:prstGeom>
          <a:solidFill>
            <a:schemeClr val="accent5">
              <a:lumMod val="75000"/>
            </a:schemeClr>
          </a:solidFill>
          <a:ln w="28575">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2634261" y="706557"/>
            <a:ext cx="5647629" cy="1323439"/>
          </a:xfrm>
          <a:prstGeom prst="rect">
            <a:avLst/>
          </a:prstGeom>
          <a:noFill/>
        </p:spPr>
        <p:txBody>
          <a:bodyPr wrap="square" rtlCol="0">
            <a:spAutoFit/>
          </a:bodyPr>
          <a:lstStyle/>
          <a:p>
            <a:pPr lvl="0" algn="ctr"/>
            <a:r>
              <a:rPr lang="en-US" sz="4000" b="1" dirty="0">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a:t>
            </a:r>
            <a:r>
              <a:rPr lang="en-US" sz="4000" b="1">
                <a:ln w="0"/>
                <a:solidFill>
                  <a:schemeClr val="bg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Đặt 1 câu có sử dụng đại từ nhân xưng</a:t>
            </a:r>
          </a:p>
        </p:txBody>
      </p:sp>
      <p:grpSp>
        <p:nvGrpSpPr>
          <p:cNvPr id="5" name="Group 4"/>
          <p:cNvGrpSpPr/>
          <p:nvPr/>
        </p:nvGrpSpPr>
        <p:grpSpPr>
          <a:xfrm>
            <a:off x="304800" y="6096635"/>
            <a:ext cx="4370854" cy="761365"/>
            <a:chOff x="248" y="8974"/>
            <a:chExt cx="3596" cy="1589"/>
          </a:xfrm>
        </p:grpSpPr>
        <p:sp>
          <p:nvSpPr>
            <p:cNvPr id="10" name="Rounded Rectangle 9"/>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1" name="Text Box 10"/>
            <p:cNvSpPr txBox="1"/>
            <p:nvPr/>
          </p:nvSpPr>
          <p:spPr>
            <a:xfrm>
              <a:off x="766" y="8991"/>
              <a:ext cx="2797" cy="1475"/>
            </a:xfrm>
            <a:prstGeom prst="rect">
              <a:avLst/>
            </a:prstGeom>
            <a:noFill/>
          </p:spPr>
          <p:txBody>
            <a:bodyPr wrap="square" rtlCol="0">
              <a:spAutoFit/>
            </a:bodyPr>
            <a:lstStyle/>
            <a:p>
              <a:r>
                <a:rPr lang="en-US" sz="4000">
                  <a:solidFill>
                    <a:schemeClr val="bg1"/>
                  </a:solidFill>
                  <a:latin typeface="SVN-The Voice Heavy" panose="02040603050506020204" charset="0"/>
                  <a:cs typeface="SVN-The Voice Heavy" panose="02040603050506020204" charset="0"/>
                </a:rPr>
                <a:t>Khởi động</a:t>
              </a:r>
            </a:p>
          </p:txBody>
        </p:sp>
      </p:grpSp>
      <p:pic>
        <p:nvPicPr>
          <p:cNvPr id="12"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3505200" y="2883535"/>
            <a:ext cx="1790065" cy="2630170"/>
          </a:xfrm>
          <a:prstGeom prst="rect">
            <a:avLst/>
          </a:prstGeom>
        </p:spPr>
      </p:pic>
      <p:pic>
        <p:nvPicPr>
          <p:cNvPr id="13"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image-removebg-preview (3)"/>
          <p:cNvPicPr>
            <a:picLocks noGrp="1" noChangeAspect="1"/>
          </p:cNvPicPr>
          <p:nvPr>
            <p:ph sz="half" idx="2"/>
          </p:nvPr>
        </p:nvPicPr>
        <p:blipFill>
          <a:blip r:embed="rId2"/>
          <a:stretch>
            <a:fillRect/>
          </a:stretch>
        </p:blipFill>
        <p:spPr>
          <a:xfrm>
            <a:off x="6757670" y="1603375"/>
            <a:ext cx="3828415" cy="4215130"/>
          </a:xfrm>
          <a:prstGeom prst="rect">
            <a:avLst/>
          </a:prstGeom>
        </p:spPr>
      </p:pic>
      <p:pic>
        <p:nvPicPr>
          <p:cNvPr id="5" name="Content Placeholder 4" descr="image-removebg-preview (2)"/>
          <p:cNvPicPr>
            <a:picLocks noGrp="1" noChangeAspect="1"/>
          </p:cNvPicPr>
          <p:nvPr>
            <p:ph sz="quarter" idx="4"/>
          </p:nvPr>
        </p:nvPicPr>
        <p:blipFill>
          <a:blip r:embed="rId3"/>
          <a:stretch>
            <a:fillRect/>
          </a:stretch>
        </p:blipFill>
        <p:spPr>
          <a:xfrm>
            <a:off x="8461375" y="1978660"/>
            <a:ext cx="3787140" cy="3787140"/>
          </a:xfrm>
          <a:prstGeom prst="rect">
            <a:avLst/>
          </a:prstGeom>
        </p:spPr>
      </p:pic>
      <p:grpSp>
        <p:nvGrpSpPr>
          <p:cNvPr id="6" name="Group 5"/>
          <p:cNvGrpSpPr/>
          <p:nvPr/>
        </p:nvGrpSpPr>
        <p:grpSpPr>
          <a:xfrm>
            <a:off x="76200" y="2133600"/>
            <a:ext cx="3708400" cy="3482340"/>
            <a:chOff x="120" y="3360"/>
            <a:chExt cx="5840" cy="5484"/>
          </a:xfrm>
        </p:grpSpPr>
        <p:pic>
          <p:nvPicPr>
            <p:cNvPr id="7" name="Graphic 5"/>
            <p:cNvPicPr>
              <a:picLocks noChangeAspect="1"/>
            </p:cNvPicPr>
            <p:nvPr/>
          </p:nvPicPr>
          <p:blipFill>
            <a:blip r:embed="rId4"/>
            <a:stretch>
              <a:fillRect/>
            </a:stretch>
          </p:blipFill>
          <p:spPr>
            <a:xfrm flipH="1">
              <a:off x="2640" y="3360"/>
              <a:ext cx="3321" cy="5400"/>
            </a:xfrm>
            <a:prstGeom prst="rect">
              <a:avLst/>
            </a:prstGeom>
          </p:spPr>
        </p:pic>
        <p:pic>
          <p:nvPicPr>
            <p:cNvPr id="8" name="Graphic 6"/>
            <p:cNvPicPr>
              <a:picLocks noChangeAspect="1"/>
            </p:cNvPicPr>
            <p:nvPr/>
          </p:nvPicPr>
          <p:blipFill>
            <a:blip r:embed="rId5"/>
            <a:stretch>
              <a:fillRect/>
            </a:stretch>
          </p:blipFill>
          <p:spPr>
            <a:xfrm flipH="1">
              <a:off x="120" y="3720"/>
              <a:ext cx="3487" cy="5124"/>
            </a:xfrm>
            <a:prstGeom prst="rect">
              <a:avLst/>
            </a:prstGeom>
          </p:spPr>
        </p:pic>
      </p:grpSp>
      <p:sp>
        <p:nvSpPr>
          <p:cNvPr id="3" name="Rectangle 2">
            <a:extLst>
              <a:ext uri="{FF2B5EF4-FFF2-40B4-BE49-F238E27FC236}">
                <a16:creationId xmlns:a16="http://schemas.microsoft.com/office/drawing/2014/main" id="{497B3A32-7CA6-10D4-F337-489094B2742B}"/>
              </a:ext>
            </a:extLst>
          </p:cNvPr>
          <p:cNvSpPr/>
          <p:nvPr/>
        </p:nvSpPr>
        <p:spPr>
          <a:xfrm>
            <a:off x="5353664" y="1858020"/>
            <a:ext cx="1320165" cy="732780"/>
          </a:xfrm>
          <a:prstGeom prst="rect">
            <a:avLst/>
          </a:prstGeom>
          <a:solidFill>
            <a:srgbClr val="FEEE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ysClr val="windowText" lastClr="000000"/>
                </a:solidFill>
                <a:latin typeface="#9Slide03 AllRoundGothic" panose="020B0703020202020104" pitchFamily="34" charset="0"/>
              </a:rPr>
              <a:t>TRƯỜNG TIỂU HỌC</a:t>
            </a:r>
          </a:p>
        </p:txBody>
      </p:sp>
      <p:pic>
        <p:nvPicPr>
          <p:cNvPr id="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10218" y="67945"/>
            <a:ext cx="5532755" cy="3860165"/>
          </a:xfrm>
          <a:prstGeom prst="rect">
            <a:avLst/>
          </a:prstGeom>
        </p:spPr>
      </p:pic>
      <p:sp>
        <p:nvSpPr>
          <p:cNvPr id="11" name="Text Box 10"/>
          <p:cNvSpPr txBox="1"/>
          <p:nvPr/>
        </p:nvSpPr>
        <p:spPr>
          <a:xfrm>
            <a:off x="2743200" y="449897"/>
            <a:ext cx="6066790" cy="2306955"/>
          </a:xfrm>
          <a:prstGeom prst="rect">
            <a:avLst/>
          </a:prstGeom>
          <a:noFill/>
        </p:spPr>
        <p:txBody>
          <a:bodyPr wrap="square" rtlCol="0" anchor="t">
            <a:spAutoFit/>
          </a:bodyPr>
          <a:lstStyle/>
          <a:p>
            <a:pPr algn="ctr"/>
            <a:r>
              <a:rPr lang="en-US" sz="3600" b="1">
                <a:latin typeface="Times New Roman" panose="02020603050405020304" pitchFamily="18" charset="0"/>
                <a:cs typeface="Times New Roman" panose="02020603050405020304" pitchFamily="18" charset="0"/>
                <a:sym typeface="+mn-ea"/>
              </a:rPr>
              <a:t>Về nhà các bạn nhớ:</a:t>
            </a:r>
            <a:endParaRPr lang="en-US" sz="3600" b="1">
              <a:solidFill>
                <a:schemeClr val="tx1"/>
              </a:solidFill>
              <a:latin typeface="Times New Roman" panose="02020603050405020304" pitchFamily="18" charset="0"/>
              <a:cs typeface="Times New Roman" panose="02020603050405020304" pitchFamily="18" charset="0"/>
            </a:endParaRPr>
          </a:p>
          <a:p>
            <a:pPr marL="457200" indent="-457200" algn="ctr">
              <a:buFont typeface="Wingdings" panose="05000000000000000000" pitchFamily="2" charset="2"/>
              <a:buChar char="ü"/>
            </a:pPr>
            <a:r>
              <a:rPr lang="en-US" sz="3600" b="1">
                <a:latin typeface="Times New Roman" panose="02020603050405020304" pitchFamily="18" charset="0"/>
                <a:cs typeface="Times New Roman" panose="02020603050405020304" pitchFamily="18" charset="0"/>
                <a:sym typeface="+mn-ea"/>
              </a:rPr>
              <a:t>Xem lại bài</a:t>
            </a:r>
            <a:endParaRPr lang="en-US" sz="3600" b="1">
              <a:solidFill>
                <a:schemeClr val="tx1"/>
              </a:solidFill>
              <a:latin typeface="Times New Roman" panose="02020603050405020304" pitchFamily="18" charset="0"/>
              <a:cs typeface="Times New Roman" panose="02020603050405020304" pitchFamily="18" charset="0"/>
            </a:endParaRPr>
          </a:p>
          <a:p>
            <a:pPr marL="457200" indent="-457200" algn="ctr">
              <a:buFont typeface="Wingdings" panose="05000000000000000000" pitchFamily="2" charset="2"/>
              <a:buChar char="ü"/>
            </a:pPr>
            <a:r>
              <a:rPr lang="en-US" sz="3600" b="1">
                <a:latin typeface="Times New Roman" panose="02020603050405020304" pitchFamily="18" charset="0"/>
                <a:cs typeface="Times New Roman" panose="02020603050405020304" pitchFamily="18" charset="0"/>
                <a:sym typeface="+mn-ea"/>
              </a:rPr>
              <a:t>Học thuộc ghi nhớ</a:t>
            </a:r>
            <a:endParaRPr lang="en-US" sz="3600" b="1">
              <a:solidFill>
                <a:schemeClr val="tx1"/>
              </a:solidFill>
              <a:latin typeface="Times New Roman" panose="02020603050405020304" pitchFamily="18" charset="0"/>
              <a:cs typeface="Times New Roman" panose="02020603050405020304" pitchFamily="18" charset="0"/>
            </a:endParaRPr>
          </a:p>
          <a:p>
            <a:pPr marL="457200" indent="-457200" algn="ctr">
              <a:buFont typeface="Wingdings" panose="05000000000000000000" pitchFamily="2" charset="2"/>
              <a:buChar char="ü"/>
            </a:pPr>
            <a:r>
              <a:rPr lang="en-US" sz="3600" b="1">
                <a:latin typeface="Times New Roman" panose="02020603050405020304" pitchFamily="18" charset="0"/>
                <a:cs typeface="Times New Roman" panose="02020603050405020304" pitchFamily="18" charset="0"/>
                <a:sym typeface="+mn-ea"/>
              </a:rPr>
              <a:t>Chuẩn bị bài tiếp theo</a:t>
            </a:r>
            <a:endParaRPr lang="en-US" sz="360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322891" y="402308"/>
            <a:ext cx="5392110" cy="1323439"/>
          </a:xfrm>
          <a:prstGeom prst="roundRect">
            <a:avLst/>
          </a:prstGeom>
          <a:solidFill>
            <a:schemeClr val="accent5">
              <a:lumMod val="75000"/>
            </a:schemeClr>
          </a:solidFill>
          <a:ln w="28575">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379248" y="593838"/>
            <a:ext cx="5392110" cy="707886"/>
          </a:xfrm>
          <a:prstGeom prst="rect">
            <a:avLst/>
          </a:prstGeom>
          <a:noFill/>
        </p:spPr>
        <p:txBody>
          <a:bodyPr wrap="square" rtlCol="0">
            <a:spAutoFit/>
          </a:bodyPr>
          <a:lstStyle/>
          <a:p>
            <a:pPr lvl="0" algn="ctr"/>
            <a:r>
              <a:rPr lang="en-US" sz="4000" b="1">
                <a:ln w="0"/>
                <a:solidFill>
                  <a:prstClr val="white"/>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Nêu các từ loại đã học?</a:t>
            </a:r>
            <a:endParaRPr lang="en-US" sz="4000" b="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nvGrpSpPr>
          <p:cNvPr id="5" name="Group 4"/>
          <p:cNvGrpSpPr/>
          <p:nvPr/>
        </p:nvGrpSpPr>
        <p:grpSpPr>
          <a:xfrm>
            <a:off x="304800" y="6096635"/>
            <a:ext cx="4370854" cy="761365"/>
            <a:chOff x="248" y="8974"/>
            <a:chExt cx="3596" cy="1589"/>
          </a:xfrm>
        </p:grpSpPr>
        <p:sp>
          <p:nvSpPr>
            <p:cNvPr id="10" name="Rounded Rectangle 9"/>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Box 10"/>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2"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3505200" y="2883535"/>
            <a:ext cx="1790065" cy="2630170"/>
          </a:xfrm>
          <a:prstGeom prst="rect">
            <a:avLst/>
          </a:prstGeom>
        </p:spPr>
      </p:pic>
      <p:pic>
        <p:nvPicPr>
          <p:cNvPr id="13"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06000" y="2743200"/>
            <a:ext cx="1453515" cy="2911475"/>
          </a:xfrm>
          <a:prstGeom prst="rect">
            <a:avLst/>
          </a:prstGeom>
        </p:spPr>
      </p:pic>
      <p:grpSp>
        <p:nvGrpSpPr>
          <p:cNvPr id="15" name="Group 14">
            <a:extLst>
              <a:ext uri="{FF2B5EF4-FFF2-40B4-BE49-F238E27FC236}">
                <a16:creationId xmlns:a16="http://schemas.microsoft.com/office/drawing/2014/main" id="{A681FECA-3558-4ABE-A0F9-4F5C6E2223B3}"/>
              </a:ext>
            </a:extLst>
          </p:cNvPr>
          <p:cNvGrpSpPr/>
          <p:nvPr/>
        </p:nvGrpSpPr>
        <p:grpSpPr>
          <a:xfrm>
            <a:off x="6582223" y="593838"/>
            <a:ext cx="3833442" cy="1820450"/>
            <a:chOff x="5910" y="360"/>
            <a:chExt cx="7163" cy="3689"/>
          </a:xfrm>
        </p:grpSpPr>
        <p:pic>
          <p:nvPicPr>
            <p:cNvPr id="16" name="Picture 4">
              <a:extLst>
                <a:ext uri="{FF2B5EF4-FFF2-40B4-BE49-F238E27FC236}">
                  <a16:creationId xmlns:a16="http://schemas.microsoft.com/office/drawing/2014/main" id="{A65F6CB2-9A4A-4DF4-853D-D8FE4CC2FE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10" y="360"/>
              <a:ext cx="7163" cy="3689"/>
            </a:xfrm>
            <a:prstGeom prst="rect">
              <a:avLst/>
            </a:prstGeom>
          </p:spPr>
        </p:pic>
        <p:sp>
          <p:nvSpPr>
            <p:cNvPr id="17" name="Rectangles 16">
              <a:extLst>
                <a:ext uri="{FF2B5EF4-FFF2-40B4-BE49-F238E27FC236}">
                  <a16:creationId xmlns:a16="http://schemas.microsoft.com/office/drawing/2014/main" id="{76C0E91F-29B4-43F3-97BE-2C1C7E54B48F}"/>
                </a:ext>
              </a:extLst>
            </p:cNvPr>
            <p:cNvSpPr/>
            <p:nvPr/>
          </p:nvSpPr>
          <p:spPr>
            <a:xfrm>
              <a:off x="7372" y="840"/>
              <a:ext cx="3811" cy="1684"/>
            </a:xfrm>
            <a:prstGeom prst="rect">
              <a:avLst/>
            </a:prstGeom>
            <a:noFill/>
            <a:ln>
              <a:noFill/>
            </a:ln>
          </p:spPr>
          <p:txBody>
            <a:bodyPr wrap="non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4800" b="0"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danh từ</a:t>
              </a:r>
            </a:p>
          </p:txBody>
        </p:sp>
      </p:grpSp>
      <p:grpSp>
        <p:nvGrpSpPr>
          <p:cNvPr id="18" name="Group 17">
            <a:extLst>
              <a:ext uri="{FF2B5EF4-FFF2-40B4-BE49-F238E27FC236}">
                <a16:creationId xmlns:a16="http://schemas.microsoft.com/office/drawing/2014/main" id="{3F561E1B-A3D1-426E-86E0-689F50604738}"/>
              </a:ext>
            </a:extLst>
          </p:cNvPr>
          <p:cNvGrpSpPr/>
          <p:nvPr/>
        </p:nvGrpSpPr>
        <p:grpSpPr>
          <a:xfrm>
            <a:off x="797659" y="3050429"/>
            <a:ext cx="2747042" cy="1988233"/>
            <a:chOff x="-240" y="2400"/>
            <a:chExt cx="5133" cy="4029"/>
          </a:xfrm>
        </p:grpSpPr>
        <p:pic>
          <p:nvPicPr>
            <p:cNvPr id="19" name="Picture 7">
              <a:extLst>
                <a:ext uri="{FF2B5EF4-FFF2-40B4-BE49-F238E27FC236}">
                  <a16:creationId xmlns:a16="http://schemas.microsoft.com/office/drawing/2014/main" id="{689FDABA-2E9A-4CD2-A8AE-EF072226B3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 y="2400"/>
              <a:ext cx="5133" cy="4029"/>
            </a:xfrm>
            <a:prstGeom prst="rect">
              <a:avLst/>
            </a:prstGeom>
          </p:spPr>
        </p:pic>
        <p:sp>
          <p:nvSpPr>
            <p:cNvPr id="20" name="Rectangles 17">
              <a:extLst>
                <a:ext uri="{FF2B5EF4-FFF2-40B4-BE49-F238E27FC236}">
                  <a16:creationId xmlns:a16="http://schemas.microsoft.com/office/drawing/2014/main" id="{1FEF9004-CD09-40B5-AB77-DD9E99135986}"/>
                </a:ext>
              </a:extLst>
            </p:cNvPr>
            <p:cNvSpPr/>
            <p:nvPr/>
          </p:nvSpPr>
          <p:spPr>
            <a:xfrm>
              <a:off x="904" y="3615"/>
              <a:ext cx="2981" cy="1684"/>
            </a:xfrm>
            <a:prstGeom prst="rect">
              <a:avLst/>
            </a:prstGeom>
            <a:noFill/>
            <a:ln>
              <a:noFill/>
            </a:ln>
          </p:spPr>
          <p:txBody>
            <a:bodyPr wrap="non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4800" b="0"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đại từ</a:t>
              </a:r>
            </a:p>
          </p:txBody>
        </p:sp>
      </p:grpSp>
      <p:grpSp>
        <p:nvGrpSpPr>
          <p:cNvPr id="25" name="Group 24">
            <a:extLst>
              <a:ext uri="{FF2B5EF4-FFF2-40B4-BE49-F238E27FC236}">
                <a16:creationId xmlns:a16="http://schemas.microsoft.com/office/drawing/2014/main" id="{9FE848E5-9861-49E8-A631-7F63A83F6D30}"/>
              </a:ext>
            </a:extLst>
          </p:cNvPr>
          <p:cNvGrpSpPr/>
          <p:nvPr/>
        </p:nvGrpSpPr>
        <p:grpSpPr>
          <a:xfrm>
            <a:off x="6881023" y="2366083"/>
            <a:ext cx="2800559" cy="1988233"/>
            <a:chOff x="9136890" y="1765067"/>
            <a:chExt cx="3322955" cy="2558415"/>
          </a:xfrm>
        </p:grpSpPr>
        <p:pic>
          <p:nvPicPr>
            <p:cNvPr id="14" name="Picture 10">
              <a:extLst>
                <a:ext uri="{FF2B5EF4-FFF2-40B4-BE49-F238E27FC236}">
                  <a16:creationId xmlns:a16="http://schemas.microsoft.com/office/drawing/2014/main" id="{C2D5B8C1-13F7-4E82-857A-D745A6EBC68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36890" y="1765067"/>
              <a:ext cx="3322955" cy="2558415"/>
            </a:xfrm>
            <a:prstGeom prst="rect">
              <a:avLst/>
            </a:prstGeom>
          </p:spPr>
        </p:pic>
        <p:sp>
          <p:nvSpPr>
            <p:cNvPr id="21" name="Rectangles 18">
              <a:extLst>
                <a:ext uri="{FF2B5EF4-FFF2-40B4-BE49-F238E27FC236}">
                  <a16:creationId xmlns:a16="http://schemas.microsoft.com/office/drawing/2014/main" id="{F7C7E620-F068-4BD2-8153-393904C87BA9}"/>
                </a:ext>
              </a:extLst>
            </p:cNvPr>
            <p:cNvSpPr/>
            <p:nvPr/>
          </p:nvSpPr>
          <p:spPr>
            <a:xfrm>
              <a:off x="9567573" y="2317224"/>
              <a:ext cx="2461589" cy="1069309"/>
            </a:xfrm>
            <a:prstGeom prst="rect">
              <a:avLst/>
            </a:prstGeom>
            <a:noFill/>
            <a:ln>
              <a:noFill/>
            </a:ln>
          </p:spPr>
          <p:txBody>
            <a:bodyPr wrap="non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4800" b="0"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động từ</a:t>
              </a:r>
            </a:p>
          </p:txBody>
        </p:sp>
      </p:grpSp>
      <p:grpSp>
        <p:nvGrpSpPr>
          <p:cNvPr id="27" name="Group 26">
            <a:extLst>
              <a:ext uri="{FF2B5EF4-FFF2-40B4-BE49-F238E27FC236}">
                <a16:creationId xmlns:a16="http://schemas.microsoft.com/office/drawing/2014/main" id="{62271249-DE38-449F-9306-F10CA830168A}"/>
              </a:ext>
            </a:extLst>
          </p:cNvPr>
          <p:cNvGrpSpPr/>
          <p:nvPr/>
        </p:nvGrpSpPr>
        <p:grpSpPr>
          <a:xfrm>
            <a:off x="4582628" y="3692990"/>
            <a:ext cx="2841767" cy="1988233"/>
            <a:chOff x="4356453" y="3242929"/>
            <a:chExt cx="3371850" cy="2558415"/>
          </a:xfrm>
        </p:grpSpPr>
        <p:pic>
          <p:nvPicPr>
            <p:cNvPr id="26" name="Picture 3">
              <a:extLst>
                <a:ext uri="{FF2B5EF4-FFF2-40B4-BE49-F238E27FC236}">
                  <a16:creationId xmlns:a16="http://schemas.microsoft.com/office/drawing/2014/main" id="{A37CA2DA-0852-49B2-B842-EFEE3972FD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56453" y="3242929"/>
              <a:ext cx="3371850" cy="2558415"/>
            </a:xfrm>
            <a:prstGeom prst="rect">
              <a:avLst/>
            </a:prstGeom>
          </p:spPr>
        </p:pic>
        <p:sp>
          <p:nvSpPr>
            <p:cNvPr id="23" name="Rectangles 20">
              <a:extLst>
                <a:ext uri="{FF2B5EF4-FFF2-40B4-BE49-F238E27FC236}">
                  <a16:creationId xmlns:a16="http://schemas.microsoft.com/office/drawing/2014/main" id="{21CDEF76-9D9E-4A0C-B64F-7E70FA51C935}"/>
                </a:ext>
              </a:extLst>
            </p:cNvPr>
            <p:cNvSpPr/>
            <p:nvPr/>
          </p:nvSpPr>
          <p:spPr>
            <a:xfrm>
              <a:off x="4945328" y="3840837"/>
              <a:ext cx="2138246" cy="1069309"/>
            </a:xfrm>
            <a:prstGeom prst="rect">
              <a:avLst/>
            </a:prstGeom>
            <a:noFill/>
            <a:ln>
              <a:noFill/>
            </a:ln>
          </p:spPr>
          <p:txBody>
            <a:bodyPr wrap="non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4800" b="0"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tính từ</a:t>
              </a:r>
            </a:p>
          </p:txBody>
        </p:sp>
      </p:grpSp>
    </p:spTree>
    <p:extLst>
      <p:ext uri="{BB962C8B-B14F-4D97-AF65-F5344CB8AC3E}">
        <p14:creationId xmlns:p14="http://schemas.microsoft.com/office/powerpoint/2010/main" val="293408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heel(1)">
                                      <p:cBhvr>
                                        <p:cTn id="20" dur="2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heel(1)">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1129030"/>
            <a:ext cx="2845435" cy="4486910"/>
          </a:xfrm>
          <a:prstGeom prst="rect">
            <a:avLst/>
          </a:prstGeom>
        </p:spPr>
      </p:pic>
      <p:grpSp>
        <p:nvGrpSpPr>
          <p:cNvPr id="15" name="Group 14"/>
          <p:cNvGrpSpPr/>
          <p:nvPr/>
        </p:nvGrpSpPr>
        <p:grpSpPr>
          <a:xfrm>
            <a:off x="13530580" y="1118870"/>
            <a:ext cx="9932670" cy="4676775"/>
            <a:chOff x="21308" y="1762"/>
            <a:chExt cx="15642" cy="7365"/>
          </a:xfrm>
        </p:grpSpPr>
        <p:pic>
          <p:nvPicPr>
            <p:cNvPr id="6" name="Graphic 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200" y="1762"/>
              <a:ext cx="4373" cy="7112"/>
            </a:xfrm>
            <a:prstGeom prst="rect">
              <a:avLst/>
            </a:prstGeom>
          </p:spPr>
        </p:pic>
        <p:grpSp>
          <p:nvGrpSpPr>
            <p:cNvPr id="14" name="Group 13"/>
            <p:cNvGrpSpPr/>
            <p:nvPr/>
          </p:nvGrpSpPr>
          <p:grpSpPr>
            <a:xfrm>
              <a:off x="21308" y="6075"/>
              <a:ext cx="15642" cy="3052"/>
              <a:chOff x="21308" y="6075"/>
              <a:chExt cx="15642" cy="3052"/>
            </a:xfrm>
          </p:grpSpPr>
          <p:sp>
            <p:nvSpPr>
              <p:cNvPr id="11" name="Text Box 10"/>
              <p:cNvSpPr txBox="1"/>
              <p:nvPr/>
            </p:nvSpPr>
            <p:spPr>
              <a:xfrm>
                <a:off x="21308" y="6075"/>
                <a:ext cx="15642" cy="3052"/>
              </a:xfrm>
              <a:prstGeom prst="rect">
                <a:avLst/>
              </a:prstGeom>
              <a:noFill/>
            </p:spPr>
            <p:txBody>
              <a:bodyPr wrap="square" rtlCol="0">
                <a:spAutoFit/>
              </a:bodyPr>
              <a:lstStyle/>
              <a:p>
                <a:r>
                  <a:rPr lang="en-US" sz="12000">
                    <a:solidFill>
                      <a:schemeClr val="bg1"/>
                    </a:solidFill>
                    <a:latin typeface="#9Slide04 Alfa Slab One" panose="00000500000000000000" charset="0"/>
                    <a:cs typeface="#9Slide04 Alfa Slab One" panose="00000500000000000000" charset="0"/>
                  </a:rPr>
                  <a:t>KẾT TỪ</a:t>
                </a:r>
              </a:p>
            </p:txBody>
          </p:sp>
          <p:sp>
            <p:nvSpPr>
              <p:cNvPr id="13" name="Text Box 12"/>
              <p:cNvSpPr txBox="1"/>
              <p:nvPr/>
            </p:nvSpPr>
            <p:spPr>
              <a:xfrm>
                <a:off x="21480" y="6075"/>
                <a:ext cx="15298" cy="3052"/>
              </a:xfrm>
              <a:prstGeom prst="rect">
                <a:avLst/>
              </a:prstGeom>
              <a:noFill/>
            </p:spPr>
            <p:txBody>
              <a:bodyPr wrap="square" rtlCol="0">
                <a:spAutoFit/>
              </a:bodyPr>
              <a:lstStyle/>
              <a:p>
                <a:r>
                  <a:rPr lang="en-US" sz="12000">
                    <a:gradFill>
                      <a:gsLst>
                        <a:gs pos="0">
                          <a:srgbClr val="E30000"/>
                        </a:gs>
                        <a:gs pos="100000">
                          <a:srgbClr val="760303"/>
                        </a:gs>
                      </a:gsLst>
                      <a:lin scaled="0"/>
                    </a:gradFill>
                    <a:latin typeface="#9Slide04 Alfa Slab One" panose="00000500000000000000" charset="0"/>
                    <a:cs typeface="#9Slide04 Alfa Slab One" panose="00000500000000000000" charset="0"/>
                  </a:rPr>
                  <a:t>KẾT TỪ</a:t>
                </a:r>
              </a:p>
            </p:txBody>
          </p:sp>
        </p:grpSp>
      </p:grpSp>
      <p:grpSp>
        <p:nvGrpSpPr>
          <p:cNvPr id="10" name="Group 9"/>
          <p:cNvGrpSpPr/>
          <p:nvPr/>
        </p:nvGrpSpPr>
        <p:grpSpPr>
          <a:xfrm>
            <a:off x="228600" y="228600"/>
            <a:ext cx="4375716" cy="900430"/>
            <a:chOff x="248" y="8974"/>
            <a:chExt cx="3600" cy="1589"/>
          </a:xfrm>
        </p:grpSpPr>
        <p:sp>
          <p:nvSpPr>
            <p:cNvPr id="12" name="Rounded Rectangle 11"/>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6" name="Text Box 15"/>
            <p:cNvSpPr txBox="1"/>
            <p:nvPr/>
          </p:nvSpPr>
          <p:spPr>
            <a:xfrm>
              <a:off x="451" y="9247"/>
              <a:ext cx="3397" cy="1249"/>
            </a:xfrm>
            <a:prstGeom prst="rect">
              <a:avLst/>
            </a:prstGeom>
            <a:noFill/>
          </p:spPr>
          <p:txBody>
            <a:bodyPr wrap="square" rtlCol="0">
              <a:spAutoFit/>
            </a:bodyPr>
            <a:lstStyle/>
            <a:p>
              <a:r>
                <a:rPr lang="en-US" sz="4000">
                  <a:solidFill>
                    <a:schemeClr val="bg1"/>
                  </a:solidFill>
                  <a:latin typeface="SVN-The Voice Heavy" panose="02040603050506020204" charset="0"/>
                  <a:cs typeface="SVN-The Voice Heavy" panose="02040603050506020204" charset="0"/>
                </a:rPr>
                <a:t>TIẾNG VIỆT 5</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par>
                                <p:cTn id="15" presetID="35" presetClass="path" presetSubtype="0" accel="50000" decel="50000" fill="hold" nodeType="withEffect">
                                  <p:stCondLst>
                                    <p:cond delay="0"/>
                                  </p:stCondLst>
                                  <p:childTnLst>
                                    <p:animMotion origin="layout" path="M 2.70833E-6 3.33333E-6 L -0.92331 -0.00417 " pathEditMode="relative" rAng="0" ptsTypes="AA">
                                      <p:cBhvr>
                                        <p:cTn id="16" dur="2000" fill="hold"/>
                                        <p:tgtEl>
                                          <p:spTgt spid="15"/>
                                        </p:tgtEl>
                                        <p:attrNameLst>
                                          <p:attrName>ppt_x</p:attrName>
                                          <p:attrName>ppt_y</p:attrName>
                                        </p:attrNameLst>
                                      </p:cBhvr>
                                      <p:rCtr x="-46172"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p:cNvGrpSpPr/>
          <p:nvPr/>
        </p:nvGrpSpPr>
        <p:grpSpPr>
          <a:xfrm>
            <a:off x="0" y="0"/>
            <a:ext cx="24384000" cy="6861224"/>
            <a:chOff x="-19812000" y="145032"/>
            <a:chExt cx="24384000" cy="6861224"/>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19812000" y="145032"/>
              <a:ext cx="12192000" cy="6861224"/>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7620000" y="145032"/>
              <a:ext cx="12192000" cy="6858000"/>
            </a:xfrm>
            <a:prstGeom prst="rect">
              <a:avLst/>
            </a:prstGeom>
          </p:spPr>
        </p:pic>
      </p:grpSp>
      <p:pic>
        <p:nvPicPr>
          <p:cNvPr id="26" name="CẤM BUÔN BÁN, CẤM REUP"/>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84127" y="4129570"/>
            <a:ext cx="3524192" cy="1632647"/>
          </a:xfrm>
          <a:prstGeom prst="rect">
            <a:avLst/>
          </a:prstGeom>
        </p:spPr>
      </p:pic>
      <p:grpSp>
        <p:nvGrpSpPr>
          <p:cNvPr id="27" name="Group 26"/>
          <p:cNvGrpSpPr/>
          <p:nvPr/>
        </p:nvGrpSpPr>
        <p:grpSpPr>
          <a:xfrm>
            <a:off x="76200" y="2133600"/>
            <a:ext cx="3708400" cy="3482340"/>
            <a:chOff x="120" y="3360"/>
            <a:chExt cx="5840" cy="5484"/>
          </a:xfrm>
        </p:grpSpPr>
        <p:pic>
          <p:nvPicPr>
            <p:cNvPr id="28" name="Graphic 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640" y="3360"/>
              <a:ext cx="3321" cy="5400"/>
            </a:xfrm>
            <a:prstGeom prst="rect">
              <a:avLst/>
            </a:prstGeom>
          </p:spPr>
        </p:pic>
        <p:pic>
          <p:nvPicPr>
            <p:cNvPr id="29" name="Graphic 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20" y="3720"/>
              <a:ext cx="3487" cy="5124"/>
            </a:xfrm>
            <a:prstGeom prst="rect">
              <a:avLst/>
            </a:prstGeom>
          </p:spPr>
        </p:pic>
      </p:grpSp>
      <p:grpSp>
        <p:nvGrpSpPr>
          <p:cNvPr id="30" name="Group 29"/>
          <p:cNvGrpSpPr/>
          <p:nvPr/>
        </p:nvGrpSpPr>
        <p:grpSpPr>
          <a:xfrm>
            <a:off x="3478412" y="381000"/>
            <a:ext cx="6852163" cy="2454275"/>
            <a:chOff x="7324" y="600"/>
            <a:chExt cx="5502" cy="3865"/>
          </a:xfrm>
          <a:solidFill>
            <a:schemeClr val="accent4">
              <a:lumMod val="60000"/>
              <a:lumOff val="40000"/>
            </a:schemeClr>
          </a:solidFill>
        </p:grpSpPr>
        <p:pic>
          <p:nvPicPr>
            <p:cNvPr id="31"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45" y="600"/>
              <a:ext cx="5481" cy="3865"/>
            </a:xfrm>
            <a:prstGeom prst="rect">
              <a:avLst/>
            </a:prstGeom>
          </p:spPr>
        </p:pic>
        <p:sp>
          <p:nvSpPr>
            <p:cNvPr id="32" name="Text Box 31"/>
            <p:cNvSpPr txBox="1"/>
            <p:nvPr/>
          </p:nvSpPr>
          <p:spPr>
            <a:xfrm>
              <a:off x="7324" y="1320"/>
              <a:ext cx="5490" cy="2082"/>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indent="457200"/>
              <a:r>
                <a:rPr lang="en-US" sz="4000">
                  <a:latin typeface="Arial" panose="020B0604020202020204" pitchFamily="34" charset="0"/>
                  <a:cs typeface="Arial" panose="020B0604020202020204" pitchFamily="34" charset="0"/>
                </a:rPr>
                <a:t>Chúng ta cùng </a:t>
              </a:r>
              <a:r>
                <a:rPr lang="en-US" sz="4000" b="1">
                  <a:latin typeface="Arial" panose="020B0604020202020204" pitchFamily="34" charset="0"/>
                  <a:cs typeface="Arial" panose="020B0604020202020204" pitchFamily="34" charset="0"/>
                </a:rPr>
                <a:t>KHÁM PHÁ</a:t>
              </a:r>
              <a:r>
                <a:rPr lang="en-US" sz="4000">
                  <a:latin typeface="Arial" panose="020B0604020202020204" pitchFamily="34" charset="0"/>
                  <a:cs typeface="Arial" panose="020B0604020202020204" pitchFamily="34" charset="0"/>
                </a:rPr>
                <a:t> con đường đến trường nhé!</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par>
                          <p:cTn id="12" fill="hold">
                            <p:stCondLst>
                              <p:cond delay="0"/>
                            </p:stCondLst>
                            <p:childTnLst>
                              <p:par>
                                <p:cTn id="13" presetID="35" presetClass="path" presetSubtype="0" fill="hold" nodeType="afterEffect">
                                  <p:stCondLst>
                                    <p:cond delay="0"/>
                                  </p:stCondLst>
                                  <p:childTnLst>
                                    <p:animMotion origin="layout" path="M 5E-6 3.7037E-6 L -1 3.7037E-6 " pathEditMode="relative" rAng="0" ptsTypes="AA">
                                      <p:cBhvr>
                                        <p:cTn id="14" dur="3000" fill="hold"/>
                                        <p:tgtEl>
                                          <p:spTgt spid="17"/>
                                        </p:tgtEl>
                                        <p:attrNameLst>
                                          <p:attrName>ppt_x</p:attrName>
                                          <p:attrName>ppt_y</p:attrName>
                                        </p:attrNameLst>
                                      </p:cBhvr>
                                      <p:rCtr x="-50000" y="0"/>
                                    </p:animMotion>
                                  </p:childTnLst>
                                </p:cTn>
                              </p:par>
                              <p:par>
                                <p:cTn id="15" presetID="35" presetClass="path" presetSubtype="0" fill="hold" nodeType="withEffect">
                                  <p:stCondLst>
                                    <p:cond delay="0"/>
                                  </p:stCondLst>
                                  <p:childTnLst>
                                    <p:animMotion origin="layout" path="M -2.08333E-7 -4.81481E-6 L -1 -4.81481E-6 " pathEditMode="relative" rAng="0" ptsTypes="AA">
                                      <p:cBhvr>
                                        <p:cTn id="16" dur="3000" fill="hold"/>
                                        <p:tgtEl>
                                          <p:spTgt spid="26"/>
                                        </p:tgtEl>
                                        <p:attrNameLst>
                                          <p:attrName>ppt_x</p:attrName>
                                          <p:attrName>ppt_y</p:attrName>
                                        </p:attrNameLst>
                                      </p:cBhvr>
                                      <p:rCtr x="-50000" y="0"/>
                                    </p:animMotion>
                                  </p:childTnLst>
                                </p:cTn>
                              </p:par>
                              <p:par>
                                <p:cTn id="17" presetID="32" presetClass="emph" presetSubtype="0" repeatCount="4000"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ẤM BUÔN BÁN, CẤM REUP"/>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29617" y="4114965"/>
            <a:ext cx="3524192" cy="1632647"/>
          </a:xfrm>
          <a:prstGeom prst="rect">
            <a:avLst/>
          </a:prstGeom>
        </p:spPr>
      </p:pic>
      <p:pic>
        <p:nvPicPr>
          <p:cNvPr id="4" name="Picture 3" descr="0l8t_xf1d_220304-removebg-preview"/>
          <p:cNvPicPr>
            <a:picLocks noChangeAspect="1"/>
          </p:cNvPicPr>
          <p:nvPr/>
        </p:nvPicPr>
        <p:blipFill>
          <a:blip r:embed="rId3"/>
          <a:stretch>
            <a:fillRect/>
          </a:stretch>
        </p:blipFill>
        <p:spPr>
          <a:xfrm>
            <a:off x="7019290" y="2943225"/>
            <a:ext cx="1626870" cy="1765935"/>
          </a:xfrm>
          <a:prstGeom prst="rect">
            <a:avLst/>
          </a:prstGeom>
        </p:spPr>
      </p:pic>
      <p:pic>
        <p:nvPicPr>
          <p:cNvPr id="5" name="Picture 4" descr="mfa4_93a2_220304-removebg-preview"/>
          <p:cNvPicPr>
            <a:picLocks noChangeAspect="1"/>
          </p:cNvPicPr>
          <p:nvPr/>
        </p:nvPicPr>
        <p:blipFill>
          <a:blip r:embed="rId4"/>
          <a:stretch>
            <a:fillRect/>
          </a:stretch>
        </p:blipFill>
        <p:spPr>
          <a:xfrm>
            <a:off x="4504690" y="3490595"/>
            <a:ext cx="2169795" cy="2088515"/>
          </a:xfrm>
          <a:prstGeom prst="rect">
            <a:avLst/>
          </a:prstGeom>
        </p:spPr>
      </p:pic>
      <p:grpSp>
        <p:nvGrpSpPr>
          <p:cNvPr id="20" name="Group 19"/>
          <p:cNvGrpSpPr/>
          <p:nvPr/>
        </p:nvGrpSpPr>
        <p:grpSpPr>
          <a:xfrm>
            <a:off x="3785235" y="172720"/>
            <a:ext cx="8081010" cy="3317875"/>
            <a:chOff x="5379" y="240"/>
            <a:chExt cx="12726" cy="5225"/>
          </a:xfrm>
        </p:grpSpPr>
        <p:pic>
          <p:nvPicPr>
            <p:cNvPr id="12"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79" y="240"/>
              <a:ext cx="12726" cy="5225"/>
            </a:xfrm>
            <a:prstGeom prst="rect">
              <a:avLst/>
            </a:prstGeom>
          </p:spPr>
        </p:pic>
        <p:sp>
          <p:nvSpPr>
            <p:cNvPr id="8" name="Text Box 7"/>
            <p:cNvSpPr txBox="1"/>
            <p:nvPr/>
          </p:nvSpPr>
          <p:spPr>
            <a:xfrm>
              <a:off x="5984" y="1025"/>
              <a:ext cx="11166" cy="3726"/>
            </a:xfrm>
            <a:prstGeom prst="rect">
              <a:avLst/>
            </a:prstGeom>
            <a:noFill/>
          </p:spPr>
          <p:txBody>
            <a:bodyPr wrap="square" rtlCol="0">
              <a:noAutofit/>
            </a:bodyPr>
            <a:lstStyle/>
            <a:p>
              <a:pPr algn="just"/>
              <a:r>
                <a:rPr lang="en-US" sz="4000">
                  <a:latin typeface="Arial" panose="020B0604020202020204" pitchFamily="34" charset="0"/>
                  <a:cs typeface="Arial" panose="020B0604020202020204" pitchFamily="34" charset="0"/>
                  <a:sym typeface="+mn-ea"/>
                </a:rPr>
                <a:t>       Nếu muốn giúp hãy thực hiện yêu cầu của 2 đứa chúng tớ nhé!</a:t>
              </a:r>
              <a:endParaRPr lang="en-US" sz="4000">
                <a:latin typeface="Arial" panose="020B0604020202020204" pitchFamily="34" charset="0"/>
                <a:cs typeface="Arial" panose="020B0604020202020204" pitchFamily="34" charset="0"/>
              </a:endParaRPr>
            </a:p>
            <a:p>
              <a:pPr algn="just"/>
              <a:r>
                <a:rPr lang="en-US" sz="4000">
                  <a:latin typeface="Arial" panose="020B0604020202020204" pitchFamily="34" charset="0"/>
                  <a:cs typeface="Arial" panose="020B0604020202020204" pitchFamily="34" charset="0"/>
                </a:rPr>
                <a:t> </a:t>
              </a:r>
            </a:p>
          </p:txBody>
        </p:sp>
      </p:grpSp>
      <p:grpSp>
        <p:nvGrpSpPr>
          <p:cNvPr id="2" name="Group 1"/>
          <p:cNvGrpSpPr/>
          <p:nvPr/>
        </p:nvGrpSpPr>
        <p:grpSpPr>
          <a:xfrm>
            <a:off x="76200" y="2133600"/>
            <a:ext cx="3708400" cy="3482340"/>
            <a:chOff x="120" y="3360"/>
            <a:chExt cx="5840" cy="5484"/>
          </a:xfrm>
        </p:grpSpPr>
        <p:pic>
          <p:nvPicPr>
            <p:cNvPr id="6" name="Graphic 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640" y="3360"/>
              <a:ext cx="3321" cy="5400"/>
            </a:xfrm>
            <a:prstGeom prst="rect">
              <a:avLst/>
            </a:prstGeom>
          </p:spPr>
        </p:pic>
        <p:pic>
          <p:nvPicPr>
            <p:cNvPr id="7" name="Graphic 6"/>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20" y="3720"/>
              <a:ext cx="3487" cy="5124"/>
            </a:xfrm>
            <a:prstGeom prst="rect">
              <a:avLst/>
            </a:prstGeom>
          </p:spPr>
        </p:pic>
      </p:grpSp>
      <p:grpSp>
        <p:nvGrpSpPr>
          <p:cNvPr id="19" name="Group 18"/>
          <p:cNvGrpSpPr/>
          <p:nvPr/>
        </p:nvGrpSpPr>
        <p:grpSpPr>
          <a:xfrm flipH="1">
            <a:off x="2616835" y="304800"/>
            <a:ext cx="6485255" cy="2454275"/>
            <a:chOff x="-2187" y="120"/>
            <a:chExt cx="10213" cy="3865"/>
          </a:xfrm>
        </p:grpSpPr>
        <p:pic>
          <p:nvPicPr>
            <p:cNvPr id="17"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187" y="120"/>
              <a:ext cx="10213" cy="3865"/>
            </a:xfrm>
            <a:prstGeom prst="rect">
              <a:avLst/>
            </a:prstGeom>
          </p:spPr>
        </p:pic>
        <p:sp>
          <p:nvSpPr>
            <p:cNvPr id="18" name="Text Box 17"/>
            <p:cNvSpPr txBox="1"/>
            <p:nvPr/>
          </p:nvSpPr>
          <p:spPr>
            <a:xfrm>
              <a:off x="-1806" y="240"/>
              <a:ext cx="9183" cy="3052"/>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      Các bạn Sóc có thể giúp chúng tớ di chuyển khúc gỗ không?</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C1658F5-5D6A-CC78-FC48-80EC1ED5E8E9}"/>
              </a:ext>
            </a:extLst>
          </p:cNvPr>
          <p:cNvSpPr txBox="1"/>
          <p:nvPr/>
        </p:nvSpPr>
        <p:spPr>
          <a:xfrm>
            <a:off x="1047750" y="990600"/>
            <a:ext cx="9829800" cy="4031873"/>
          </a:xfrm>
          <a:prstGeom prst="rect">
            <a:avLst/>
          </a:prstGeom>
          <a:noFill/>
        </p:spPr>
        <p:txBody>
          <a:bodyPr wrap="square" rtlCol="0">
            <a:spAutoFit/>
          </a:bodyPr>
          <a:lstStyle/>
          <a:p>
            <a:pPr algn="just"/>
            <a:r>
              <a:rPr lang="vi-VN" sz="3600" i="0" u="none" strike="noStrike" baseline="0">
                <a:solidFill>
                  <a:srgbClr val="FF00FF"/>
                </a:solidFill>
                <a:latin typeface="Arial-Rounded-Bold"/>
              </a:rPr>
              <a:t>1. </a:t>
            </a:r>
            <a:r>
              <a:rPr lang="vi-VN" sz="3200" i="0" u="none" strike="noStrike" baseline="0">
                <a:solidFill>
                  <a:srgbClr val="000000"/>
                </a:solidFill>
                <a:latin typeface="Arial-BoldMT"/>
              </a:rPr>
              <a:t>Mỗi từ in đậm trong đoạn văn sau được dùng để làm gì?</a:t>
            </a:r>
            <a:endParaRPr lang="en-US" sz="3200" i="0" u="none" strike="noStrike" baseline="0">
              <a:solidFill>
                <a:srgbClr val="000000"/>
              </a:solidFill>
              <a:latin typeface="Arial-BoldMT"/>
            </a:endParaRPr>
          </a:p>
          <a:p>
            <a:pPr algn="just"/>
            <a:endParaRPr lang="vi-VN" sz="3200" i="0" u="none" strike="noStrike" baseline="0">
              <a:solidFill>
                <a:srgbClr val="000000"/>
              </a:solidFill>
              <a:latin typeface="Arial-BoldMT"/>
            </a:endParaRPr>
          </a:p>
          <a:p>
            <a:pPr algn="just"/>
            <a:r>
              <a:rPr lang="en-US" sz="3200" b="0" i="0" u="none" strike="noStrike" baseline="0">
                <a:solidFill>
                  <a:srgbClr val="000000"/>
                </a:solidFill>
                <a:latin typeface="ArialMT"/>
              </a:rPr>
              <a:t>	</a:t>
            </a:r>
            <a:r>
              <a:rPr lang="vi-VN" sz="3200" b="0" i="0" u="none" strike="noStrike" baseline="0">
                <a:solidFill>
                  <a:srgbClr val="000000"/>
                </a:solidFill>
                <a:latin typeface="ArialMT"/>
              </a:rPr>
              <a:t>Chú chim sâu vui cùng vườn cây </a:t>
            </a:r>
            <a:r>
              <a:rPr lang="vi-VN" sz="3200" b="1" i="0" u="none" strike="noStrike" baseline="0">
                <a:solidFill>
                  <a:srgbClr val="000000"/>
                </a:solidFill>
                <a:latin typeface="Arial-BoldMT"/>
              </a:rPr>
              <a:t>và </a:t>
            </a:r>
            <a:r>
              <a:rPr lang="vi-VN" sz="3200" b="0" i="0" u="none" strike="noStrike" baseline="0">
                <a:solidFill>
                  <a:srgbClr val="000000"/>
                </a:solidFill>
                <a:latin typeface="ArialMT"/>
              </a:rPr>
              <a:t>các loài chim bạn. </a:t>
            </a:r>
            <a:r>
              <a:rPr lang="vi-VN" sz="3200" b="1" i="0" u="none" strike="noStrike" baseline="0">
                <a:solidFill>
                  <a:srgbClr val="000000"/>
                </a:solidFill>
                <a:latin typeface="Arial-BoldMT"/>
              </a:rPr>
              <a:t>Nhưng </a:t>
            </a:r>
            <a:r>
              <a:rPr lang="vi-VN" sz="3200" b="0" i="0" u="none" strike="noStrike" baseline="0">
                <a:solidFill>
                  <a:srgbClr val="000000"/>
                </a:solidFill>
                <a:latin typeface="ArialMT"/>
              </a:rPr>
              <a:t>trong</a:t>
            </a:r>
            <a:r>
              <a:rPr lang="en-US" sz="3200" b="0" i="0" u="none" strike="noStrike" baseline="0">
                <a:solidFill>
                  <a:srgbClr val="000000"/>
                </a:solidFill>
                <a:latin typeface="ArialMT"/>
              </a:rPr>
              <a:t> </a:t>
            </a:r>
            <a:r>
              <a:rPr lang="vi-VN" sz="3200" b="0" i="0" u="none" strike="noStrike" baseline="0">
                <a:solidFill>
                  <a:srgbClr val="000000"/>
                </a:solidFill>
                <a:latin typeface="ArialMT"/>
              </a:rPr>
              <a:t>trí nhớ thơ ngây </a:t>
            </a:r>
            <a:r>
              <a:rPr lang="vi-VN" sz="3200" b="1" i="0" u="none" strike="noStrike" baseline="0">
                <a:solidFill>
                  <a:srgbClr val="000000"/>
                </a:solidFill>
                <a:latin typeface="Arial-BoldMT"/>
              </a:rPr>
              <a:t>của </a:t>
            </a:r>
            <a:r>
              <a:rPr lang="vi-VN" sz="3200" b="0" i="0" u="none" strike="noStrike" baseline="0">
                <a:solidFill>
                  <a:srgbClr val="000000"/>
                </a:solidFill>
                <a:latin typeface="ArialMT"/>
              </a:rPr>
              <a:t>chú còn mãi sáng ngời hình ảnh một cành hoa mận</a:t>
            </a:r>
            <a:r>
              <a:rPr lang="en-US" sz="3200" b="0" i="0" u="none" strike="noStrike" baseline="0">
                <a:solidFill>
                  <a:srgbClr val="000000"/>
                </a:solidFill>
                <a:latin typeface="ArialMT"/>
              </a:rPr>
              <a:t> </a:t>
            </a:r>
            <a:r>
              <a:rPr lang="vi-VN" sz="3200" b="0" i="0" u="none" strike="noStrike" baseline="0">
                <a:solidFill>
                  <a:srgbClr val="000000"/>
                </a:solidFill>
                <a:latin typeface="ArialMT"/>
              </a:rPr>
              <a:t>trắng, biết nở cuối đông </a:t>
            </a:r>
            <a:r>
              <a:rPr lang="vi-VN" sz="3200" b="1" i="0" u="none" strike="noStrike" baseline="0">
                <a:solidFill>
                  <a:srgbClr val="000000"/>
                </a:solidFill>
                <a:latin typeface="Arial-BoldMT"/>
              </a:rPr>
              <a:t>để </a:t>
            </a:r>
            <a:r>
              <a:rPr lang="vi-VN" sz="3200" b="0" i="0" u="none" strike="noStrike" baseline="0">
                <a:solidFill>
                  <a:srgbClr val="000000"/>
                </a:solidFill>
                <a:latin typeface="ArialMT"/>
              </a:rPr>
              <a:t>báo trước mùa xuân tới.</a:t>
            </a:r>
          </a:p>
          <a:p>
            <a:pPr algn="just"/>
            <a:r>
              <a:rPr lang="en-US" sz="2800" b="0" i="0" u="none" strike="noStrike" baseline="0">
                <a:solidFill>
                  <a:srgbClr val="000000"/>
                </a:solidFill>
                <a:latin typeface="ArialMT"/>
              </a:rPr>
              <a:t>								Nguyễn Kiên</a:t>
            </a:r>
            <a:endParaRPr lang="en-US" sz="3200"/>
          </a:p>
        </p:txBody>
      </p:sp>
    </p:spTree>
    <p:extLst>
      <p:ext uri="{BB962C8B-B14F-4D97-AF65-F5344CB8AC3E}">
        <p14:creationId xmlns:p14="http://schemas.microsoft.com/office/powerpoint/2010/main" val="408206351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533400"/>
            <a:ext cx="11010900" cy="5791200"/>
          </a:xfrm>
          <a:prstGeom prst="roundRect">
            <a:avLst/>
          </a:prstGeom>
          <a:solidFill>
            <a:schemeClr val="bg1"/>
          </a:solidFill>
          <a:ln w="82550" cmpd="sng">
            <a:solidFill>
              <a:schemeClr val="accent4">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C1658F5-5D6A-CC78-FC48-80EC1ED5E8E9}"/>
              </a:ext>
            </a:extLst>
          </p:cNvPr>
          <p:cNvSpPr txBox="1"/>
          <p:nvPr/>
        </p:nvSpPr>
        <p:spPr>
          <a:xfrm>
            <a:off x="1148080" y="1089185"/>
            <a:ext cx="9829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FF00FF"/>
                </a:solidFill>
                <a:latin typeface="Arial-Rounded-Bold"/>
              </a:rPr>
              <a:t>Thảo luận n</a:t>
            </a:r>
            <a:r>
              <a:rPr kumimoji="0" lang="vi-VN" sz="6000" b="0" i="0" u="none" strike="noStrike" kern="1200" cap="none" spc="0" normalizeH="0" baseline="0" noProof="0">
                <a:ln>
                  <a:noFill/>
                </a:ln>
                <a:solidFill>
                  <a:srgbClr val="FF00FF"/>
                </a:solidFill>
                <a:effectLst/>
                <a:uLnTx/>
                <a:uFillTx/>
                <a:latin typeface="Arial-Rounded-Bold"/>
                <a:ea typeface="+mn-ea"/>
                <a:cs typeface="+mn-cs"/>
              </a:rPr>
              <a:t>hóm đôi. </a:t>
            </a:r>
            <a:endParaRPr kumimoji="0" lang="en-US" sz="5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Graphic 1">
            <a:extLst>
              <a:ext uri="{FF2B5EF4-FFF2-40B4-BE49-F238E27FC236}">
                <a16:creationId xmlns:a16="http://schemas.microsoft.com/office/drawing/2014/main" id="{7FE756BF-68E6-08BA-8418-088A516CA7BF}"/>
              </a:ext>
            </a:extLst>
          </p:cNvPr>
          <p:cNvPicPr>
            <a:picLocks noChangeAspect="1"/>
          </p:cNvPicPr>
          <p:nvPr/>
        </p:nvPicPr>
        <p:blipFill>
          <a:blip r:embed="rId3"/>
          <a:stretch>
            <a:fillRect/>
          </a:stretch>
        </p:blipFill>
        <p:spPr>
          <a:xfrm>
            <a:off x="4495800" y="2391406"/>
            <a:ext cx="1567180" cy="3138805"/>
          </a:xfrm>
          <a:prstGeom prst="rect">
            <a:avLst/>
          </a:prstGeom>
        </p:spPr>
      </p:pic>
      <p:pic>
        <p:nvPicPr>
          <p:cNvPr id="3" name="Picture 2" descr="A picture containing text, doll, toy&#10;&#10;Description automatically generated">
            <a:extLst>
              <a:ext uri="{FF2B5EF4-FFF2-40B4-BE49-F238E27FC236}">
                <a16:creationId xmlns:a16="http://schemas.microsoft.com/office/drawing/2014/main" id="{9BE1471F-314D-2FD5-CE25-987377A5B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2467606"/>
            <a:ext cx="1869440" cy="3138805"/>
          </a:xfrm>
          <a:prstGeom prst="rect">
            <a:avLst/>
          </a:prstGeom>
        </p:spPr>
      </p:pic>
    </p:spTree>
    <p:extLst>
      <p:ext uri="{BB962C8B-B14F-4D97-AF65-F5344CB8AC3E}">
        <p14:creationId xmlns:p14="http://schemas.microsoft.com/office/powerpoint/2010/main" val="2742976362"/>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68</TotalTime>
  <Words>1225</Words>
  <Application>Microsoft Office PowerPoint</Application>
  <PresentationFormat>Widescreen</PresentationFormat>
  <Paragraphs>103</Paragraphs>
  <Slides>30</Slides>
  <Notes>16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Times New Roman</vt:lpstr>
      <vt:lpstr>SVN-The Voice Heavy</vt:lpstr>
      <vt:lpstr>Arial-Rounded-Bold</vt:lpstr>
      <vt:lpstr>#9Slide03 AllRoundGothic</vt:lpstr>
      <vt:lpstr>ArialMT</vt:lpstr>
      <vt:lpstr>Wingdings</vt:lpstr>
      <vt:lpstr>Arial-BoldMT</vt:lpstr>
      <vt:lpstr>Calibri</vt:lpstr>
      <vt:lpstr>#9Slide04 Alfa Slab One</vt:lpstr>
      <vt:lpstr>Arial</vt:lpstr>
      <vt:lpstr>Wingdings-Regular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2</cp:revision>
  <dcterms:created xsi:type="dcterms:W3CDTF">2021-06-13T09:23:00Z</dcterms:created>
  <dcterms:modified xsi:type="dcterms:W3CDTF">2024-10-05T00:51:02Z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6B40437E683A4FBE873FD5E98E2E9C60_13</vt:lpwstr>
  </property>
  <property fmtid="{D5CDD505-2E9C-101B-9397-08002B2CF9AE}" pid="3" name="KSOProductBuildVer">
    <vt:lpwstr>1033-12.2.0.13266</vt:lpwstr>
  </property>
</Properties>
</file>