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7" r:id="rId3"/>
    <p:sldId id="258" r:id="rId4"/>
    <p:sldId id="278" r:id="rId5"/>
    <p:sldId id="279" r:id="rId6"/>
    <p:sldId id="280" r:id="rId7"/>
    <p:sldId id="281" r:id="rId8"/>
    <p:sldId id="282" r:id="rId9"/>
    <p:sldId id="283" r:id="rId10"/>
    <p:sldId id="284" r:id="rId11"/>
    <p:sldId id="285" r:id="rId12"/>
    <p:sldId id="260" r:id="rId13"/>
    <p:sldId id="261" r:id="rId14"/>
    <p:sldId id="286" r:id="rId15"/>
    <p:sldId id="263" r:id="rId16"/>
    <p:sldId id="287" r:id="rId17"/>
    <p:sldId id="288" r:id="rId18"/>
    <p:sldId id="265" r:id="rId19"/>
    <p:sldId id="266" r:id="rId20"/>
    <p:sldId id="289" r:id="rId21"/>
    <p:sldId id="290" r:id="rId22"/>
    <p:sldId id="294" r:id="rId23"/>
    <p:sldId id="291" r:id="rId24"/>
    <p:sldId id="292" r:id="rId25"/>
    <p:sldId id="293" r:id="rId26"/>
    <p:sldId id="295" r:id="rId27"/>
    <p:sldId id="275"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96" autoAdjust="0"/>
  </p:normalViewPr>
  <p:slideViewPr>
    <p:cSldViewPr snapToGrid="0">
      <p:cViewPr>
        <p:scale>
          <a:sx n="50" d="100"/>
          <a:sy n="50" d="100"/>
        </p:scale>
        <p:origin x="1458" y="22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17/06/2024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A027-0450-4907-88AB-40E359B16BC1}" type="slidenum">
              <a:rPr lang="en-US" smtClean="0"/>
              <a:t>2</a:t>
            </a:fld>
            <a:endParaRPr lang="en-US"/>
          </a:p>
        </p:txBody>
      </p:sp>
    </p:spTree>
    <p:extLst>
      <p:ext uri="{BB962C8B-B14F-4D97-AF65-F5344CB8AC3E}">
        <p14:creationId xmlns:p14="http://schemas.microsoft.com/office/powerpoint/2010/main" val="4293143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Tree>
    <p:extLst>
      <p:ext uri="{BB962C8B-B14F-4D97-AF65-F5344CB8AC3E}">
        <p14:creationId xmlns:p14="http://schemas.microsoft.com/office/powerpoint/2010/main" val="184348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8983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7004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98927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3973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7015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0451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25768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19693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255736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17/06/2024</a:t>
            </a:fld>
            <a:endParaRPr lang="en-US"/>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43821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3BAB183C-D1AB-8E8F-5064-4A8AE55187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52959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29.svg"/><Relationship Id="rId12"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0.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0.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0.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62.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image" Target="../media/image14.svg"/><Relationship Id="rId7" Type="http://schemas.openxmlformats.org/officeDocument/2006/relationships/image" Target="../media/image54.svg"/><Relationship Id="rId12"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0.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14.svg"/><Relationship Id="rId7" Type="http://schemas.openxmlformats.org/officeDocument/2006/relationships/image" Target="../media/image54.svg"/><Relationship Id="rId12"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0.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hdphoto" Target="../media/hdphoto1.wdp"/><Relationship Id="rId5" Type="http://schemas.openxmlformats.org/officeDocument/2006/relationships/image" Target="../media/image52.svg"/><Relationship Id="rId10" Type="http://schemas.openxmlformats.org/officeDocument/2006/relationships/image" Target="../media/image67.png"/><Relationship Id="rId4" Type="http://schemas.openxmlformats.org/officeDocument/2006/relationships/image" Target="../media/image51.png"/><Relationship Id="rId9"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0.svg"/><Relationship Id="rId5" Type="http://schemas.openxmlformats.org/officeDocument/2006/relationships/image" Target="../media/image52.svg"/><Relationship Id="rId10"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58.sv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3.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2.png"/><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svg"/><Relationship Id="rId7" Type="http://schemas.openxmlformats.org/officeDocument/2006/relationships/image" Target="../media/image84.svg"/><Relationship Id="rId12"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29.svg"/><Relationship Id="rId5" Type="http://schemas.openxmlformats.org/officeDocument/2006/relationships/image" Target="../media/image82.svg"/><Relationship Id="rId10" Type="http://schemas.openxmlformats.org/officeDocument/2006/relationships/image" Target="../media/image28.png"/><Relationship Id="rId4" Type="http://schemas.openxmlformats.org/officeDocument/2006/relationships/image" Target="../media/image81.png"/><Relationship Id="rId9" Type="http://schemas.openxmlformats.org/officeDocument/2006/relationships/image" Target="../media/image86.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slide" Target="slide9.xml"/><Relationship Id="rId17" Type="http://schemas.openxmlformats.org/officeDocument/2006/relationships/image" Target="../media/image49.png"/><Relationship Id="rId2" Type="http://schemas.openxmlformats.org/officeDocument/2006/relationships/audio" Target="../media/audio1.wav"/><Relationship Id="rId16"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slide" Target="slide8.xml"/><Relationship Id="rId4" Type="http://schemas.openxmlformats.org/officeDocument/2006/relationships/image" Target="../media/image44.png"/><Relationship Id="rId9" Type="http://schemas.openxmlformats.org/officeDocument/2006/relationships/image" Target="../media/image45.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E2DD0407-995F-E94E-9326-3BA9361302D0}"/>
              </a:ext>
            </a:extLst>
          </p:cNvPr>
          <p:cNvPicPr>
            <a:picLocks noChangeAspect="1"/>
          </p:cNvPicPr>
          <p:nvPr/>
        </p:nvPicPr>
        <p:blipFill>
          <a:blip r:embed="rId12"/>
          <a:stretch>
            <a:fillRect/>
          </a:stretch>
        </p:blipFill>
        <p:spPr>
          <a:xfrm>
            <a:off x="3746330" y="421647"/>
            <a:ext cx="2182557" cy="1182727"/>
          </a:xfrm>
          <a:prstGeom prst="rect">
            <a:avLst/>
          </a:prstGeom>
        </p:spPr>
      </p:pic>
      <p:sp>
        <p:nvSpPr>
          <p:cNvPr id="8" name="TextBox 7">
            <a:extLst>
              <a:ext uri="{FF2B5EF4-FFF2-40B4-BE49-F238E27FC236}">
                <a16:creationId xmlns:a16="http://schemas.microsoft.com/office/drawing/2014/main" id="{D10D975C-CEB0-692A-C6CA-CBCBAA33C723}"/>
              </a:ext>
            </a:extLst>
          </p:cNvPr>
          <p:cNvSpPr txBox="1"/>
          <p:nvPr/>
        </p:nvSpPr>
        <p:spPr>
          <a:xfrm>
            <a:off x="-707923" y="1818584"/>
            <a:ext cx="10763814" cy="4154984"/>
          </a:xfrm>
          <a:prstGeom prst="rect">
            <a:avLst/>
          </a:prstGeom>
          <a:noFill/>
        </p:spPr>
        <p:txBody>
          <a:bodyPr wrap="square">
            <a:spAutoFit/>
          </a:bodyPr>
          <a:lstStyle/>
          <a:p>
            <a:pPr marL="1174115" marR="1177925" algn="ctr">
              <a:spcBef>
                <a:spcPts val="5"/>
              </a:spcBef>
              <a:spcAft>
                <a:spcPts val="0"/>
              </a:spcAft>
            </a:pPr>
            <a:r>
              <a:rPr lang="vi-VN" sz="6600" b="1">
                <a:effectLst/>
                <a:latin typeface="Times New Roman" panose="02020603050405020304" pitchFamily="18" charset="0"/>
                <a:ea typeface="Times New Roman" panose="02020603050405020304" pitchFamily="18" charset="0"/>
              </a:rPr>
              <a:t>Bài</a:t>
            </a:r>
            <a:r>
              <a:rPr lang="vi-VN" sz="6600" b="1" spc="-65">
                <a:effectLst/>
                <a:latin typeface="Times New Roman" panose="02020603050405020304" pitchFamily="18" charset="0"/>
                <a:ea typeface="Times New Roman" panose="02020603050405020304" pitchFamily="18" charset="0"/>
              </a:rPr>
              <a:t> </a:t>
            </a:r>
            <a:r>
              <a:rPr lang="vi-VN" sz="6600" b="1">
                <a:effectLst/>
                <a:latin typeface="Times New Roman" panose="02020603050405020304" pitchFamily="18" charset="0"/>
                <a:ea typeface="Times New Roman" panose="02020603050405020304" pitchFamily="18" charset="0"/>
              </a:rPr>
              <a:t>40.</a:t>
            </a:r>
            <a:r>
              <a:rPr lang="vi-VN" sz="6600" b="1" spc="-35">
                <a:effectLst/>
                <a:latin typeface="Times New Roman" panose="02020603050405020304" pitchFamily="18" charset="0"/>
                <a:ea typeface="Times New Roman" panose="02020603050405020304" pitchFamily="18" charset="0"/>
              </a:rPr>
              <a:t> </a:t>
            </a:r>
            <a:endParaRPr lang="en-US" sz="6600" b="1" spc="-35">
              <a:effectLst/>
              <a:latin typeface="Times New Roman" panose="02020603050405020304" pitchFamily="18" charset="0"/>
              <a:ea typeface="Times New Roman" panose="02020603050405020304" pitchFamily="18" charset="0"/>
            </a:endParaRPr>
          </a:p>
          <a:p>
            <a:pPr marL="1174115" marR="1177925" algn="ctr">
              <a:spcBef>
                <a:spcPts val="5"/>
              </a:spcBef>
              <a:spcAft>
                <a:spcPts val="0"/>
              </a:spcAft>
            </a:pPr>
            <a:r>
              <a:rPr lang="vi-VN" sz="6600" b="1">
                <a:solidFill>
                  <a:srgbClr val="FF0000"/>
                </a:solidFill>
                <a:effectLst/>
                <a:latin typeface="Times New Roman" panose="02020603050405020304" pitchFamily="18" charset="0"/>
                <a:ea typeface="Times New Roman" panose="02020603050405020304" pitchFamily="18" charset="0"/>
              </a:rPr>
              <a:t>CHIA</a:t>
            </a:r>
            <a:r>
              <a:rPr lang="vi-VN" sz="6600" b="1" spc="-100">
                <a:solidFill>
                  <a:srgbClr val="FF0000"/>
                </a:solidFill>
                <a:effectLst/>
                <a:latin typeface="Times New Roman" panose="02020603050405020304" pitchFamily="18" charset="0"/>
                <a:ea typeface="Times New Roman" panose="02020603050405020304" pitchFamily="18" charset="0"/>
              </a:rPr>
              <a:t> </a:t>
            </a:r>
            <a:r>
              <a:rPr lang="vi-VN" sz="6600" b="1">
                <a:solidFill>
                  <a:srgbClr val="FF0000"/>
                </a:solidFill>
                <a:effectLst/>
                <a:latin typeface="Times New Roman" panose="02020603050405020304" pitchFamily="18" charset="0"/>
                <a:ea typeface="Times New Roman" panose="02020603050405020304" pitchFamily="18" charset="0"/>
              </a:rPr>
              <a:t>MỘT</a:t>
            </a:r>
            <a:r>
              <a:rPr lang="vi-VN" sz="6600" b="1" spc="-65">
                <a:solidFill>
                  <a:srgbClr val="FF0000"/>
                </a:solidFill>
                <a:effectLst/>
                <a:latin typeface="Times New Roman" panose="02020603050405020304" pitchFamily="18" charset="0"/>
                <a:ea typeface="Times New Roman" panose="02020603050405020304" pitchFamily="18" charset="0"/>
              </a:rPr>
              <a:t> </a:t>
            </a:r>
            <a:r>
              <a:rPr lang="vi-VN" sz="6600" b="1">
                <a:solidFill>
                  <a:srgbClr val="FF0000"/>
                </a:solidFill>
                <a:effectLst/>
                <a:latin typeface="Times New Roman" panose="02020603050405020304" pitchFamily="18" charset="0"/>
                <a:ea typeface="Times New Roman" panose="02020603050405020304" pitchFamily="18" charset="0"/>
              </a:rPr>
              <a:t>SỐ</a:t>
            </a:r>
            <a:r>
              <a:rPr lang="vi-VN" sz="6600" b="1" spc="-65">
                <a:solidFill>
                  <a:srgbClr val="FF0000"/>
                </a:solidFill>
                <a:effectLst/>
                <a:latin typeface="Times New Roman" panose="02020603050405020304" pitchFamily="18" charset="0"/>
                <a:ea typeface="Times New Roman" panose="02020603050405020304" pitchFamily="18" charset="0"/>
              </a:rPr>
              <a:t> </a:t>
            </a:r>
            <a:r>
              <a:rPr lang="vi-VN" sz="6600" b="1">
                <a:solidFill>
                  <a:srgbClr val="FF0000"/>
                </a:solidFill>
                <a:effectLst/>
                <a:latin typeface="Times New Roman" panose="02020603050405020304" pitchFamily="18" charset="0"/>
                <a:ea typeface="Times New Roman" panose="02020603050405020304" pitchFamily="18" charset="0"/>
              </a:rPr>
              <a:t>THẬP</a:t>
            </a:r>
            <a:r>
              <a:rPr lang="vi-VN" sz="6600" b="1" spc="-100">
                <a:solidFill>
                  <a:srgbClr val="FF0000"/>
                </a:solidFill>
                <a:effectLst/>
                <a:latin typeface="Times New Roman" panose="02020603050405020304" pitchFamily="18" charset="0"/>
                <a:ea typeface="Times New Roman" panose="02020603050405020304" pitchFamily="18" charset="0"/>
              </a:rPr>
              <a:t> </a:t>
            </a:r>
            <a:r>
              <a:rPr lang="vi-VN" sz="6600" b="1">
                <a:solidFill>
                  <a:srgbClr val="FF0000"/>
                </a:solidFill>
                <a:effectLst/>
                <a:latin typeface="Times New Roman" panose="02020603050405020304" pitchFamily="18" charset="0"/>
                <a:ea typeface="Times New Roman" panose="02020603050405020304" pitchFamily="18" charset="0"/>
              </a:rPr>
              <a:t>PHÂN CHO MỘT SỐ THẬP PHÂ</a:t>
            </a:r>
            <a:r>
              <a:rPr lang="en-US" sz="6600" b="1">
                <a:solidFill>
                  <a:srgbClr val="FF0000"/>
                </a:solidFill>
                <a:effectLst/>
                <a:latin typeface="Times New Roman" panose="02020603050405020304" pitchFamily="18" charset="0"/>
                <a:ea typeface="Times New Roman" panose="02020603050405020304" pitchFamily="18" charset="0"/>
              </a:rPr>
              <a:t>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571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 name="Group 11"/>
          <p:cNvGrpSpPr/>
          <p:nvPr/>
        </p:nvGrpSpPr>
        <p:grpSpPr>
          <a:xfrm>
            <a:off x="3739547" y="5345692"/>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3"/>
            <p:cNvSpPr txBox="1"/>
            <p:nvPr/>
          </p:nvSpPr>
          <p:spPr>
            <a:xfrm>
              <a:off x="0" y="-152400"/>
              <a:ext cx="1836608" cy="428325"/>
            </a:xfrm>
            <a:prstGeom prst="rect">
              <a:avLst/>
            </a:prstGeom>
          </p:spPr>
          <p:txBody>
            <a:bodyPr lIns="33867" tIns="33867" rIns="33867" bIns="33867" rtlCol="0" anchor="ctr"/>
            <a:lstStyle/>
            <a:p>
              <a:pPr marL="0" marR="0" lvl="0" indent="0" algn="ctr" defTabSz="914400" rtl="0" eaLnBrk="1" fontAlgn="auto" latinLnBrk="0" hangingPunct="1">
                <a:lnSpc>
                  <a:spcPts val="3222"/>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4,24 : 1,6 =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04F38E6-2D32-6482-ECF7-EB41270EAB23}"/>
              </a:ext>
            </a:extLst>
          </p:cNvPr>
          <p:cNvPicPr>
            <a:picLocks noChangeAspect="1"/>
          </p:cNvPicPr>
          <p:nvPr/>
        </p:nvPicPr>
        <p:blipFill>
          <a:blip r:embed="rId8"/>
          <a:stretch>
            <a:fillRect/>
          </a:stretch>
        </p:blipFill>
        <p:spPr>
          <a:xfrm>
            <a:off x="549717" y="1516801"/>
            <a:ext cx="11357696" cy="3413010"/>
          </a:xfrm>
          <a:prstGeom prst="rect">
            <a:avLst/>
          </a:prstGeom>
        </p:spPr>
      </p:pic>
      <p:sp>
        <p:nvSpPr>
          <p:cNvPr id="16" name="Rectangle 15">
            <a:extLst>
              <a:ext uri="{FF2B5EF4-FFF2-40B4-BE49-F238E27FC236}">
                <a16:creationId xmlns:a16="http://schemas.microsoft.com/office/drawing/2014/main" id="{10EAF83D-E7BE-1C72-4332-BEA26C56598B}"/>
              </a:ext>
            </a:extLst>
          </p:cNvPr>
          <p:cNvSpPr/>
          <p:nvPr/>
        </p:nvSpPr>
        <p:spPr>
          <a:xfrm>
            <a:off x="2533650" y="1352550"/>
            <a:ext cx="9373763" cy="323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97E02BA-89DD-3C71-57BF-8722ECE8B96B}"/>
              </a:ext>
            </a:extLst>
          </p:cNvPr>
          <p:cNvSpPr/>
          <p:nvPr/>
        </p:nvSpPr>
        <p:spPr>
          <a:xfrm>
            <a:off x="481137" y="4704184"/>
            <a:ext cx="11426276" cy="406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517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5400000" flipV="1">
            <a:off x="2126552" y="-1122308"/>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E320ED51-6700-C7B4-F22B-7965C5F2AD10}"/>
              </a:ext>
            </a:extLst>
          </p:cNvPr>
          <p:cNvPicPr>
            <a:picLocks noChangeAspect="1"/>
          </p:cNvPicPr>
          <p:nvPr/>
        </p:nvPicPr>
        <p:blipFill>
          <a:blip r:embed="rId12"/>
          <a:stretch>
            <a:fillRect/>
          </a:stretch>
        </p:blipFill>
        <p:spPr>
          <a:xfrm>
            <a:off x="666947" y="2304464"/>
            <a:ext cx="7791363"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endParaRPr lang="en-US"/>
              </a:p>
            </p:txBody>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4" name="Group 11">
            <a:extLst>
              <a:ext uri="{FF2B5EF4-FFF2-40B4-BE49-F238E27FC236}">
                <a16:creationId xmlns:a16="http://schemas.microsoft.com/office/drawing/2014/main" id="{2E44759E-C9D0-C311-A1FD-29A947299E4A}"/>
              </a:ext>
            </a:extLst>
          </p:cNvPr>
          <p:cNvGrpSpPr/>
          <p:nvPr/>
        </p:nvGrpSpPr>
        <p:grpSpPr>
          <a:xfrm>
            <a:off x="3583865" y="293378"/>
            <a:ext cx="5024270" cy="1084197"/>
            <a:chOff x="0" y="-152400"/>
            <a:chExt cx="1836608" cy="428325"/>
          </a:xfrm>
        </p:grpSpPr>
        <p:sp>
          <p:nvSpPr>
            <p:cNvPr id="15" name="Freeform 12">
              <a:extLst>
                <a:ext uri="{FF2B5EF4-FFF2-40B4-BE49-F238E27FC236}">
                  <a16:creationId xmlns:a16="http://schemas.microsoft.com/office/drawing/2014/main" id="{C9D6E485-8ABD-F1C5-25DC-BBC3CD3BA438}"/>
                </a:ext>
              </a:extLst>
            </p:cNvPr>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3">
              <a:extLst>
                <a:ext uri="{FF2B5EF4-FFF2-40B4-BE49-F238E27FC236}">
                  <a16:creationId xmlns:a16="http://schemas.microsoft.com/office/drawing/2014/main" id="{4B65B506-EA78-45BB-ED7F-1E14556E878E}"/>
                </a:ext>
              </a:extLst>
            </p:cNvPr>
            <p:cNvSpPr txBox="1"/>
            <p:nvPr/>
          </p:nvSpPr>
          <p:spPr>
            <a:xfrm>
              <a:off x="0" y="-152400"/>
              <a:ext cx="1836608" cy="428325"/>
            </a:xfrm>
            <a:prstGeom prst="rect">
              <a:avLst/>
            </a:prstGeom>
          </p:spPr>
          <p:txBody>
            <a:bodyPr lIns="33867" tIns="33867" rIns="33867" bIns="33867" rtlCol="0" anchor="ctr"/>
            <a:lstStyle/>
            <a:p>
              <a:pPr marL="0" marR="0" lvl="0" indent="0" algn="ctr" defTabSz="914400" rtl="0" eaLnBrk="1" fontAlgn="auto" latinLnBrk="0" hangingPunct="1">
                <a:lnSpc>
                  <a:spcPts val="3222"/>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Ví dụ 1: 4,24 : 1,6 =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99419521-CBB0-EB51-2874-E4F6C56ECD80}"/>
              </a:ext>
            </a:extLst>
          </p:cNvPr>
          <p:cNvSpPr txBox="1"/>
          <p:nvPr/>
        </p:nvSpPr>
        <p:spPr>
          <a:xfrm>
            <a:off x="1162050" y="1943100"/>
            <a:ext cx="10840174" cy="3416320"/>
          </a:xfrm>
          <a:prstGeom prst="rect">
            <a:avLst/>
          </a:prstGeom>
          <a:noFill/>
        </p:spPr>
        <p:txBody>
          <a:bodyPr wrap="square" rtlCol="0">
            <a:spAutoFit/>
          </a:bodyPr>
          <a:lstStyle/>
          <a:p>
            <a:r>
              <a:rPr lang="pl-PL" sz="5400"/>
              <a:t>Ta có:   4,24 : 1,6 </a:t>
            </a:r>
            <a:endParaRPr lang="en-US" sz="5400"/>
          </a:p>
          <a:p>
            <a:r>
              <a:rPr lang="en-US" sz="5400"/>
              <a:t>		</a:t>
            </a:r>
            <a:r>
              <a:rPr lang="pl-PL" sz="5400"/>
              <a:t>= (4,24 × 10) : (1,6 × 10)</a:t>
            </a:r>
            <a:endParaRPr lang="en-US" sz="5400"/>
          </a:p>
          <a:p>
            <a:r>
              <a:rPr lang="pl-PL" sz="5400"/>
              <a:t> </a:t>
            </a:r>
          </a:p>
          <a:p>
            <a:r>
              <a:rPr lang="en-US" sz="5400"/>
              <a:t>		</a:t>
            </a:r>
            <a:r>
              <a:rPr lang="pl-PL" sz="5400"/>
              <a:t>4,24 : 1,6 = 42,4 : </a:t>
            </a:r>
            <a:endParaRPr lang="en-US" sz="54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 name="Group 11">
            <a:extLst>
              <a:ext uri="{FF2B5EF4-FFF2-40B4-BE49-F238E27FC236}">
                <a16:creationId xmlns:a16="http://schemas.microsoft.com/office/drawing/2014/main" id="{2E44759E-C9D0-C311-A1FD-29A947299E4A}"/>
              </a:ext>
            </a:extLst>
          </p:cNvPr>
          <p:cNvGrpSpPr/>
          <p:nvPr/>
        </p:nvGrpSpPr>
        <p:grpSpPr>
          <a:xfrm>
            <a:off x="3583865" y="293378"/>
            <a:ext cx="5024270" cy="1084197"/>
            <a:chOff x="0" y="-152400"/>
            <a:chExt cx="1836608" cy="428325"/>
          </a:xfrm>
        </p:grpSpPr>
        <p:sp>
          <p:nvSpPr>
            <p:cNvPr id="15" name="Freeform 12">
              <a:extLst>
                <a:ext uri="{FF2B5EF4-FFF2-40B4-BE49-F238E27FC236}">
                  <a16:creationId xmlns:a16="http://schemas.microsoft.com/office/drawing/2014/main" id="{C9D6E485-8ABD-F1C5-25DC-BBC3CD3BA438}"/>
                </a:ext>
              </a:extLst>
            </p:cNvPr>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3">
              <a:extLst>
                <a:ext uri="{FF2B5EF4-FFF2-40B4-BE49-F238E27FC236}">
                  <a16:creationId xmlns:a16="http://schemas.microsoft.com/office/drawing/2014/main" id="{4B65B506-EA78-45BB-ED7F-1E14556E878E}"/>
                </a:ext>
              </a:extLst>
            </p:cNvPr>
            <p:cNvSpPr txBox="1"/>
            <p:nvPr/>
          </p:nvSpPr>
          <p:spPr>
            <a:xfrm>
              <a:off x="0" y="-152400"/>
              <a:ext cx="1836608" cy="428325"/>
            </a:xfrm>
            <a:prstGeom prst="rect">
              <a:avLst/>
            </a:prstGeom>
          </p:spPr>
          <p:txBody>
            <a:bodyPr lIns="33867" tIns="33867" rIns="33867" bIns="33867" rtlCol="0" anchor="ctr"/>
            <a:lstStyle/>
            <a:p>
              <a:pPr marL="0" marR="0" lvl="0" indent="0" algn="ctr" defTabSz="914400" rtl="0" eaLnBrk="1" fontAlgn="auto" latinLnBrk="0" hangingPunct="1">
                <a:lnSpc>
                  <a:spcPts val="3222"/>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Ví dụ 1: 4,24 : 1,6 =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99419521-CBB0-EB51-2874-E4F6C56ECD80}"/>
              </a:ext>
            </a:extLst>
          </p:cNvPr>
          <p:cNvSpPr txBox="1"/>
          <p:nvPr/>
        </p:nvSpPr>
        <p:spPr>
          <a:xfrm>
            <a:off x="723318" y="1207770"/>
            <a:ext cx="5528364" cy="707886"/>
          </a:xfrm>
          <a:prstGeom prst="rect">
            <a:avLst/>
          </a:prstGeom>
          <a:noFill/>
        </p:spPr>
        <p:txBody>
          <a:bodyPr wrap="square" rtlCol="0">
            <a:spAutoFit/>
          </a:bodyPr>
          <a:lstStyle/>
          <a:p>
            <a:pPr lvl="0"/>
            <a:r>
              <a:rPr lang="vi-VN" sz="4000">
                <a:solidFill>
                  <a:prstClr val="black"/>
                </a:solidFill>
                <a:latin typeface="Calibri" panose="020F0502020204030204"/>
              </a:rPr>
              <a:t>Đặt tính và tính như sau:</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grpSp>
        <p:nvGrpSpPr>
          <p:cNvPr id="23" name="Group 22">
            <a:extLst>
              <a:ext uri="{FF2B5EF4-FFF2-40B4-BE49-F238E27FC236}">
                <a16:creationId xmlns:a16="http://schemas.microsoft.com/office/drawing/2014/main" id="{09B44CFF-F434-E933-EB20-31A4EBFD8F50}"/>
              </a:ext>
            </a:extLst>
          </p:cNvPr>
          <p:cNvGrpSpPr/>
          <p:nvPr/>
        </p:nvGrpSpPr>
        <p:grpSpPr>
          <a:xfrm>
            <a:off x="723318" y="2082524"/>
            <a:ext cx="3695358" cy="1346476"/>
            <a:chOff x="723318" y="2082524"/>
            <a:chExt cx="3695358" cy="1346476"/>
          </a:xfrm>
        </p:grpSpPr>
        <p:sp>
          <p:nvSpPr>
            <p:cNvPr id="10" name="TextBox 9">
              <a:extLst>
                <a:ext uri="{FF2B5EF4-FFF2-40B4-BE49-F238E27FC236}">
                  <a16:creationId xmlns:a16="http://schemas.microsoft.com/office/drawing/2014/main" id="{499CEFE2-43AE-77C8-B530-C0C018908975}"/>
                </a:ext>
              </a:extLst>
            </p:cNvPr>
            <p:cNvSpPr txBox="1"/>
            <p:nvPr/>
          </p:nvSpPr>
          <p:spPr>
            <a:xfrm>
              <a:off x="723318" y="2082524"/>
              <a:ext cx="1995373" cy="769441"/>
            </a:xfrm>
            <a:prstGeom prst="rect">
              <a:avLst/>
            </a:prstGeom>
            <a:noFill/>
          </p:spPr>
          <p:txBody>
            <a:bodyPr wrap="square" rtlCol="0">
              <a:spAutoFit/>
            </a:bodyPr>
            <a:lstStyle/>
            <a:p>
              <a:pPr lvl="0"/>
              <a:r>
                <a:rPr lang="en-US" sz="4400">
                  <a:solidFill>
                    <a:prstClr val="black"/>
                  </a:solidFill>
                  <a:latin typeface="Calibri" panose="020F0502020204030204"/>
                </a:rPr>
                <a:t>4 , 2  4</a:t>
              </a:r>
              <a:endParaRPr kumimoji="0" lang="en-US" sz="4400" b="0" i="0" u="none" strike="noStrike" kern="1200" cap="none" spc="0" normalizeH="0" baseline="0" noProof="0">
                <a:ln>
                  <a:noFill/>
                </a:ln>
                <a:solidFill>
                  <a:prstClr val="black"/>
                </a:solidFill>
                <a:effectLst/>
                <a:uLnTx/>
                <a:uFillTx/>
                <a:latin typeface="Calibri" panose="020F0502020204030204"/>
              </a:endParaRPr>
            </a:p>
          </p:txBody>
        </p:sp>
        <p:cxnSp>
          <p:nvCxnSpPr>
            <p:cNvPr id="18" name="Straight Connector 17">
              <a:extLst>
                <a:ext uri="{FF2B5EF4-FFF2-40B4-BE49-F238E27FC236}">
                  <a16:creationId xmlns:a16="http://schemas.microsoft.com/office/drawing/2014/main" id="{3F3AB10F-2F2F-7BB9-FE53-01322B61F6A4}"/>
                </a:ext>
              </a:extLst>
            </p:cNvPr>
            <p:cNvCxnSpPr/>
            <p:nvPr/>
          </p:nvCxnSpPr>
          <p:spPr>
            <a:xfrm>
              <a:off x="2718691" y="2144079"/>
              <a:ext cx="0" cy="1284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69837C-51B5-D5DB-FDF7-D66BB9C93DA8}"/>
                </a:ext>
              </a:extLst>
            </p:cNvPr>
            <p:cNvCxnSpPr>
              <a:cxnSpLocks/>
            </p:cNvCxnSpPr>
            <p:nvPr/>
          </p:nvCxnSpPr>
          <p:spPr>
            <a:xfrm flipH="1">
              <a:off x="2718691" y="2830056"/>
              <a:ext cx="12056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AE8B5A-EA66-8817-2352-930CECB8C72B}"/>
                </a:ext>
              </a:extLst>
            </p:cNvPr>
            <p:cNvSpPr txBox="1"/>
            <p:nvPr/>
          </p:nvSpPr>
          <p:spPr>
            <a:xfrm>
              <a:off x="2834937" y="2082524"/>
              <a:ext cx="1583739" cy="769441"/>
            </a:xfrm>
            <a:prstGeom prst="rect">
              <a:avLst/>
            </a:prstGeom>
            <a:noFill/>
          </p:spPr>
          <p:txBody>
            <a:bodyPr wrap="square" rtlCol="0">
              <a:spAutoFit/>
            </a:bodyPr>
            <a:lstStyle/>
            <a:p>
              <a:pPr lvl="0"/>
              <a:r>
                <a:rPr lang="en-US" sz="4400">
                  <a:solidFill>
                    <a:prstClr val="black"/>
                  </a:solidFill>
                  <a:latin typeface="Calibri" panose="020F0502020204030204"/>
                </a:rPr>
                <a:t>1 , 6</a:t>
              </a:r>
              <a:endParaRPr kumimoji="0" lang="en-US" sz="4400" b="0" i="0" u="none" strike="noStrike" kern="1200" cap="none" spc="0" normalizeH="0" baseline="0" noProof="0">
                <a:ln>
                  <a:noFill/>
                </a:ln>
                <a:solidFill>
                  <a:prstClr val="black"/>
                </a:solidFill>
                <a:effectLst/>
                <a:uLnTx/>
                <a:uFillTx/>
                <a:latin typeface="Calibri" panose="020F0502020204030204"/>
              </a:endParaRPr>
            </a:p>
          </p:txBody>
        </p:sp>
      </p:grpSp>
      <p:sp>
        <p:nvSpPr>
          <p:cNvPr id="24" name="TextBox 23">
            <a:extLst>
              <a:ext uri="{FF2B5EF4-FFF2-40B4-BE49-F238E27FC236}">
                <a16:creationId xmlns:a16="http://schemas.microsoft.com/office/drawing/2014/main" id="{05FD22E9-2362-FF2B-F61F-F08325879785}"/>
              </a:ext>
            </a:extLst>
          </p:cNvPr>
          <p:cNvSpPr txBox="1"/>
          <p:nvPr/>
        </p:nvSpPr>
        <p:spPr>
          <a:xfrm>
            <a:off x="5280781" y="1859289"/>
            <a:ext cx="6775575" cy="1754326"/>
          </a:xfrm>
          <a:prstGeom prst="rect">
            <a:avLst/>
          </a:prstGeom>
          <a:noFill/>
        </p:spPr>
        <p:txBody>
          <a:bodyPr wrap="square" rtlCol="0">
            <a:spAutoFit/>
          </a:bodyPr>
          <a:lstStyle/>
          <a:p>
            <a:pPr lvl="0"/>
            <a:r>
              <a:rPr lang="vi-VN" sz="3600">
                <a:solidFill>
                  <a:prstClr val="black"/>
                </a:solidFill>
                <a:latin typeface="Calibri" panose="020F0502020204030204"/>
              </a:rPr>
              <a:t>•</a:t>
            </a:r>
            <a:r>
              <a:rPr lang="en-US" sz="3600">
                <a:solidFill>
                  <a:prstClr val="black"/>
                </a:solidFill>
                <a:latin typeface="Calibri" panose="020F0502020204030204"/>
              </a:rPr>
              <a:t> </a:t>
            </a:r>
            <a:r>
              <a:rPr lang="vi-VN" sz="3600">
                <a:solidFill>
                  <a:prstClr val="black"/>
                </a:solidFill>
                <a:latin typeface="Calibri" panose="020F0502020204030204"/>
              </a:rPr>
              <a:t>Phần thập phân của 1,6 có một chữ số, chuyển dấu phẩy của số 4,24 sang bên phải một chữ số.</a:t>
            </a:r>
          </a:p>
        </p:txBody>
      </p:sp>
      <p:cxnSp>
        <p:nvCxnSpPr>
          <p:cNvPr id="26" name="Straight Connector 25">
            <a:extLst>
              <a:ext uri="{FF2B5EF4-FFF2-40B4-BE49-F238E27FC236}">
                <a16:creationId xmlns:a16="http://schemas.microsoft.com/office/drawing/2014/main" id="{415C1C18-3912-6405-FB8E-2D2C1BD1E5FD}"/>
              </a:ext>
            </a:extLst>
          </p:cNvPr>
          <p:cNvCxnSpPr/>
          <p:nvPr/>
        </p:nvCxnSpPr>
        <p:spPr>
          <a:xfrm>
            <a:off x="1134952" y="2533650"/>
            <a:ext cx="217598" cy="2539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CD6B677-4C6E-2EAA-8B6B-EF220014E43C}"/>
              </a:ext>
            </a:extLst>
          </p:cNvPr>
          <p:cNvCxnSpPr/>
          <p:nvPr/>
        </p:nvCxnSpPr>
        <p:spPr>
          <a:xfrm>
            <a:off x="1134952" y="2787601"/>
            <a:ext cx="7128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064F35C-4F1A-2738-4B2E-8925EF151160}"/>
              </a:ext>
            </a:extLst>
          </p:cNvPr>
          <p:cNvSpPr txBox="1"/>
          <p:nvPr/>
        </p:nvSpPr>
        <p:spPr>
          <a:xfrm>
            <a:off x="1727122" y="2183724"/>
            <a:ext cx="471768" cy="646331"/>
          </a:xfrm>
          <a:prstGeom prst="rect">
            <a:avLst/>
          </a:prstGeom>
          <a:noFill/>
        </p:spPr>
        <p:txBody>
          <a:bodyPr wrap="square" rtlCol="0">
            <a:spAutoFit/>
          </a:bodyPr>
          <a:lstStyle/>
          <a:p>
            <a:pPr lvl="0"/>
            <a:r>
              <a:rPr lang="en-US" sz="3600">
                <a:solidFill>
                  <a:srgbClr val="FF0000"/>
                </a:solidFill>
                <a:latin typeface="Calibri" panose="020F0502020204030204"/>
              </a:rPr>
              <a:t>,</a:t>
            </a:r>
            <a:endParaRPr lang="vi-VN" sz="3600">
              <a:solidFill>
                <a:srgbClr val="FF0000"/>
              </a:solidFill>
              <a:latin typeface="Calibri" panose="020F0502020204030204"/>
            </a:endParaRPr>
          </a:p>
        </p:txBody>
      </p:sp>
      <p:sp>
        <p:nvSpPr>
          <p:cNvPr id="30" name="TextBox 29">
            <a:extLst>
              <a:ext uri="{FF2B5EF4-FFF2-40B4-BE49-F238E27FC236}">
                <a16:creationId xmlns:a16="http://schemas.microsoft.com/office/drawing/2014/main" id="{156D479F-3D90-DE77-67C7-5F78E47EDD60}"/>
              </a:ext>
            </a:extLst>
          </p:cNvPr>
          <p:cNvSpPr txBox="1"/>
          <p:nvPr/>
        </p:nvSpPr>
        <p:spPr>
          <a:xfrm>
            <a:off x="5371390" y="3669560"/>
            <a:ext cx="6775575" cy="1200329"/>
          </a:xfrm>
          <a:prstGeom prst="rect">
            <a:avLst/>
          </a:prstGeom>
          <a:noFill/>
        </p:spPr>
        <p:txBody>
          <a:bodyPr wrap="square" rtlCol="0">
            <a:spAutoFit/>
          </a:bodyPr>
          <a:lstStyle/>
          <a:p>
            <a:pPr lvl="0"/>
            <a:r>
              <a:rPr lang="vi-VN" sz="3600">
                <a:solidFill>
                  <a:prstClr val="black"/>
                </a:solidFill>
                <a:latin typeface="Calibri" panose="020F0502020204030204"/>
              </a:rPr>
              <a:t>•</a:t>
            </a:r>
            <a:r>
              <a:rPr lang="en-US" sz="3600">
                <a:solidFill>
                  <a:prstClr val="black"/>
                </a:solidFill>
              </a:rPr>
              <a:t>  </a:t>
            </a:r>
            <a:r>
              <a:rPr lang="vi-VN" sz="3600">
                <a:solidFill>
                  <a:prstClr val="black"/>
                </a:solidFill>
                <a:latin typeface="Calibri" panose="020F0502020204030204"/>
              </a:rPr>
              <a:t>Bỏ dấu phẩy ở số 1,6 rồi thực hiện phép chia 42,4 : 16.</a:t>
            </a:r>
          </a:p>
        </p:txBody>
      </p:sp>
      <p:cxnSp>
        <p:nvCxnSpPr>
          <p:cNvPr id="33" name="Straight Connector 32">
            <a:extLst>
              <a:ext uri="{FF2B5EF4-FFF2-40B4-BE49-F238E27FC236}">
                <a16:creationId xmlns:a16="http://schemas.microsoft.com/office/drawing/2014/main" id="{8C9E6093-F254-A8CB-C351-17464CE31FAB}"/>
              </a:ext>
            </a:extLst>
          </p:cNvPr>
          <p:cNvCxnSpPr/>
          <p:nvPr/>
        </p:nvCxnSpPr>
        <p:spPr>
          <a:xfrm>
            <a:off x="3321495" y="2506889"/>
            <a:ext cx="166005" cy="229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408A647-149B-60D1-9A4F-9CE6628652B1}"/>
              </a:ext>
            </a:extLst>
          </p:cNvPr>
          <p:cNvSpPr txBox="1"/>
          <p:nvPr/>
        </p:nvSpPr>
        <p:spPr>
          <a:xfrm>
            <a:off x="2877483" y="2900119"/>
            <a:ext cx="507073" cy="769441"/>
          </a:xfrm>
          <a:prstGeom prst="rect">
            <a:avLst/>
          </a:prstGeom>
          <a:noFill/>
        </p:spPr>
        <p:txBody>
          <a:bodyPr wrap="square" rtlCol="0">
            <a:spAutoFit/>
          </a:bodyPr>
          <a:lstStyle/>
          <a:p>
            <a:pPr lvl="0"/>
            <a:r>
              <a:rPr lang="en-US" sz="4400">
                <a:solidFill>
                  <a:prstClr val="black"/>
                </a:solidFill>
                <a:latin typeface="Calibri" panose="020F0502020204030204"/>
              </a:rPr>
              <a:t>2</a:t>
            </a:r>
            <a:endParaRPr lang="vi-VN" sz="4400">
              <a:solidFill>
                <a:prstClr val="black"/>
              </a:solidFill>
              <a:latin typeface="Calibri" panose="020F0502020204030204"/>
            </a:endParaRPr>
          </a:p>
        </p:txBody>
      </p:sp>
      <p:sp>
        <p:nvSpPr>
          <p:cNvPr id="35" name="TextBox 34">
            <a:extLst>
              <a:ext uri="{FF2B5EF4-FFF2-40B4-BE49-F238E27FC236}">
                <a16:creationId xmlns:a16="http://schemas.microsoft.com/office/drawing/2014/main" id="{CEF1A497-D35B-4A3A-6357-935D73C55532}"/>
              </a:ext>
            </a:extLst>
          </p:cNvPr>
          <p:cNvSpPr txBox="1"/>
          <p:nvPr/>
        </p:nvSpPr>
        <p:spPr>
          <a:xfrm>
            <a:off x="1386961" y="2920876"/>
            <a:ext cx="507073" cy="769441"/>
          </a:xfrm>
          <a:prstGeom prst="rect">
            <a:avLst/>
          </a:prstGeom>
          <a:noFill/>
        </p:spPr>
        <p:txBody>
          <a:bodyPr wrap="square" rtlCol="0">
            <a:spAutoFit/>
          </a:bodyPr>
          <a:lstStyle/>
          <a:p>
            <a:pPr lvl="0"/>
            <a:r>
              <a:rPr lang="en-US" sz="4400">
                <a:solidFill>
                  <a:prstClr val="black"/>
                </a:solidFill>
                <a:latin typeface="Calibri" panose="020F0502020204030204"/>
              </a:rPr>
              <a:t>0</a:t>
            </a:r>
            <a:endParaRPr lang="vi-VN" sz="4400">
              <a:solidFill>
                <a:prstClr val="black"/>
              </a:solidFill>
              <a:latin typeface="Calibri" panose="020F0502020204030204"/>
            </a:endParaRPr>
          </a:p>
        </p:txBody>
      </p:sp>
      <p:sp>
        <p:nvSpPr>
          <p:cNvPr id="36" name="TextBox 35">
            <a:extLst>
              <a:ext uri="{FF2B5EF4-FFF2-40B4-BE49-F238E27FC236}">
                <a16:creationId xmlns:a16="http://schemas.microsoft.com/office/drawing/2014/main" id="{1DEACD50-FBFA-9F36-6655-D4C9A7DA5A0F}"/>
              </a:ext>
            </a:extLst>
          </p:cNvPr>
          <p:cNvSpPr txBox="1"/>
          <p:nvPr/>
        </p:nvSpPr>
        <p:spPr>
          <a:xfrm>
            <a:off x="719536" y="2920876"/>
            <a:ext cx="507073" cy="769441"/>
          </a:xfrm>
          <a:prstGeom prst="rect">
            <a:avLst/>
          </a:prstGeom>
          <a:noFill/>
        </p:spPr>
        <p:txBody>
          <a:bodyPr wrap="square" rtlCol="0">
            <a:spAutoFit/>
          </a:bodyPr>
          <a:lstStyle/>
          <a:p>
            <a:pPr lvl="0"/>
            <a:r>
              <a:rPr lang="en-US" sz="4400">
                <a:solidFill>
                  <a:prstClr val="black"/>
                </a:solidFill>
                <a:latin typeface="Calibri" panose="020F0502020204030204"/>
              </a:rPr>
              <a:t>1</a:t>
            </a:r>
            <a:endParaRPr lang="vi-VN" sz="4400">
              <a:solidFill>
                <a:prstClr val="black"/>
              </a:solidFill>
              <a:latin typeface="Calibri" panose="020F0502020204030204"/>
            </a:endParaRPr>
          </a:p>
        </p:txBody>
      </p:sp>
      <p:sp>
        <p:nvSpPr>
          <p:cNvPr id="37" name="TextBox 36">
            <a:extLst>
              <a:ext uri="{FF2B5EF4-FFF2-40B4-BE49-F238E27FC236}">
                <a16:creationId xmlns:a16="http://schemas.microsoft.com/office/drawing/2014/main" id="{B91D88A0-15DD-345E-B224-4B53F5CDF9F7}"/>
              </a:ext>
            </a:extLst>
          </p:cNvPr>
          <p:cNvSpPr txBox="1"/>
          <p:nvPr/>
        </p:nvSpPr>
        <p:spPr>
          <a:xfrm>
            <a:off x="1936380" y="2920876"/>
            <a:ext cx="507073" cy="769441"/>
          </a:xfrm>
          <a:prstGeom prst="rect">
            <a:avLst/>
          </a:prstGeom>
          <a:noFill/>
        </p:spPr>
        <p:txBody>
          <a:bodyPr wrap="square" rtlCol="0">
            <a:spAutoFit/>
          </a:bodyPr>
          <a:lstStyle/>
          <a:p>
            <a:pPr lvl="0"/>
            <a:r>
              <a:rPr lang="en-US" sz="4400">
                <a:solidFill>
                  <a:prstClr val="black"/>
                </a:solidFill>
                <a:latin typeface="Calibri" panose="020F0502020204030204"/>
              </a:rPr>
              <a:t>4</a:t>
            </a:r>
            <a:endParaRPr lang="vi-VN" sz="4400">
              <a:solidFill>
                <a:prstClr val="black"/>
              </a:solidFill>
              <a:latin typeface="Calibri" panose="020F0502020204030204"/>
            </a:endParaRPr>
          </a:p>
        </p:txBody>
      </p:sp>
      <p:sp>
        <p:nvSpPr>
          <p:cNvPr id="38" name="TextBox 37">
            <a:extLst>
              <a:ext uri="{FF2B5EF4-FFF2-40B4-BE49-F238E27FC236}">
                <a16:creationId xmlns:a16="http://schemas.microsoft.com/office/drawing/2014/main" id="{718ACBB7-B9FB-63A9-C93C-44777091A0C8}"/>
              </a:ext>
            </a:extLst>
          </p:cNvPr>
          <p:cNvSpPr txBox="1"/>
          <p:nvPr/>
        </p:nvSpPr>
        <p:spPr>
          <a:xfrm>
            <a:off x="3239048" y="2941217"/>
            <a:ext cx="507073" cy="769441"/>
          </a:xfrm>
          <a:prstGeom prst="rect">
            <a:avLst/>
          </a:prstGeom>
          <a:noFill/>
        </p:spPr>
        <p:txBody>
          <a:bodyPr wrap="square" rtlCol="0">
            <a:spAutoFit/>
          </a:bodyPr>
          <a:lstStyle/>
          <a:p>
            <a:pPr lvl="0"/>
            <a:r>
              <a:rPr lang="en-US" sz="4400">
                <a:solidFill>
                  <a:prstClr val="black"/>
                </a:solidFill>
                <a:latin typeface="Calibri" panose="020F0502020204030204"/>
              </a:rPr>
              <a:t>,</a:t>
            </a:r>
            <a:endParaRPr lang="vi-VN" sz="4400">
              <a:solidFill>
                <a:prstClr val="black"/>
              </a:solidFill>
              <a:latin typeface="Calibri" panose="020F0502020204030204"/>
            </a:endParaRPr>
          </a:p>
        </p:txBody>
      </p:sp>
      <p:sp>
        <p:nvSpPr>
          <p:cNvPr id="39" name="TextBox 38">
            <a:extLst>
              <a:ext uri="{FF2B5EF4-FFF2-40B4-BE49-F238E27FC236}">
                <a16:creationId xmlns:a16="http://schemas.microsoft.com/office/drawing/2014/main" id="{13B93CCB-92B1-16EA-CF85-1C49249B6735}"/>
              </a:ext>
            </a:extLst>
          </p:cNvPr>
          <p:cNvSpPr txBox="1"/>
          <p:nvPr/>
        </p:nvSpPr>
        <p:spPr>
          <a:xfrm>
            <a:off x="3481047" y="2941217"/>
            <a:ext cx="507073" cy="769441"/>
          </a:xfrm>
          <a:prstGeom prst="rect">
            <a:avLst/>
          </a:prstGeom>
          <a:noFill/>
        </p:spPr>
        <p:txBody>
          <a:bodyPr wrap="square" rtlCol="0">
            <a:spAutoFit/>
          </a:bodyPr>
          <a:lstStyle/>
          <a:p>
            <a:pPr lvl="0"/>
            <a:r>
              <a:rPr lang="en-US" sz="4400">
                <a:solidFill>
                  <a:prstClr val="black"/>
                </a:solidFill>
                <a:latin typeface="Calibri" panose="020F0502020204030204"/>
              </a:rPr>
              <a:t>6</a:t>
            </a:r>
            <a:endParaRPr lang="vi-VN" sz="4400">
              <a:solidFill>
                <a:prstClr val="black"/>
              </a:solidFill>
              <a:latin typeface="Calibri" panose="020F0502020204030204"/>
            </a:endParaRPr>
          </a:p>
        </p:txBody>
      </p:sp>
      <p:sp>
        <p:nvSpPr>
          <p:cNvPr id="40" name="TextBox 39">
            <a:extLst>
              <a:ext uri="{FF2B5EF4-FFF2-40B4-BE49-F238E27FC236}">
                <a16:creationId xmlns:a16="http://schemas.microsoft.com/office/drawing/2014/main" id="{E0770F1E-9148-7DAF-1397-4C7D9FA53F86}"/>
              </a:ext>
            </a:extLst>
          </p:cNvPr>
          <p:cNvSpPr txBox="1"/>
          <p:nvPr/>
        </p:nvSpPr>
        <p:spPr>
          <a:xfrm>
            <a:off x="1936379" y="3774105"/>
            <a:ext cx="507073" cy="769441"/>
          </a:xfrm>
          <a:prstGeom prst="rect">
            <a:avLst/>
          </a:prstGeom>
          <a:noFill/>
        </p:spPr>
        <p:txBody>
          <a:bodyPr wrap="square" rtlCol="0">
            <a:spAutoFit/>
          </a:bodyPr>
          <a:lstStyle/>
          <a:p>
            <a:pPr lvl="0"/>
            <a:r>
              <a:rPr lang="en-US" sz="4400">
                <a:solidFill>
                  <a:prstClr val="black"/>
                </a:solidFill>
                <a:latin typeface="Calibri" panose="020F0502020204030204"/>
              </a:rPr>
              <a:t>8</a:t>
            </a:r>
            <a:endParaRPr lang="vi-VN" sz="4400">
              <a:solidFill>
                <a:prstClr val="black"/>
              </a:solidFill>
              <a:latin typeface="Calibri" panose="020F0502020204030204"/>
            </a:endParaRPr>
          </a:p>
        </p:txBody>
      </p:sp>
      <p:sp>
        <p:nvSpPr>
          <p:cNvPr id="41" name="TextBox 40">
            <a:extLst>
              <a:ext uri="{FF2B5EF4-FFF2-40B4-BE49-F238E27FC236}">
                <a16:creationId xmlns:a16="http://schemas.microsoft.com/office/drawing/2014/main" id="{EE0AE13A-ECE8-AC6A-75E1-02638A1243A2}"/>
              </a:ext>
            </a:extLst>
          </p:cNvPr>
          <p:cNvSpPr txBox="1"/>
          <p:nvPr/>
        </p:nvSpPr>
        <p:spPr>
          <a:xfrm>
            <a:off x="1423897" y="3758399"/>
            <a:ext cx="507073" cy="769441"/>
          </a:xfrm>
          <a:prstGeom prst="rect">
            <a:avLst/>
          </a:prstGeom>
          <a:noFill/>
        </p:spPr>
        <p:txBody>
          <a:bodyPr wrap="square" rtlCol="0">
            <a:spAutoFit/>
          </a:bodyPr>
          <a:lstStyle/>
          <a:p>
            <a:pPr lvl="0"/>
            <a:r>
              <a:rPr lang="en-US" sz="4400">
                <a:solidFill>
                  <a:prstClr val="black"/>
                </a:solidFill>
                <a:latin typeface="Calibri" panose="020F0502020204030204"/>
              </a:rPr>
              <a:t>0</a:t>
            </a:r>
            <a:endParaRPr lang="vi-VN" sz="4400">
              <a:solidFill>
                <a:prstClr val="black"/>
              </a:solidFill>
              <a:latin typeface="Calibri" panose="020F0502020204030204"/>
            </a:endParaRPr>
          </a:p>
        </p:txBody>
      </p:sp>
      <p:sp>
        <p:nvSpPr>
          <p:cNvPr id="42" name="TextBox 41">
            <a:extLst>
              <a:ext uri="{FF2B5EF4-FFF2-40B4-BE49-F238E27FC236}">
                <a16:creationId xmlns:a16="http://schemas.microsoft.com/office/drawing/2014/main" id="{7AA1EE12-714B-6AC8-6B63-4EB0BE389A98}"/>
              </a:ext>
            </a:extLst>
          </p:cNvPr>
          <p:cNvSpPr txBox="1"/>
          <p:nvPr/>
        </p:nvSpPr>
        <p:spPr>
          <a:xfrm>
            <a:off x="2403113" y="3774105"/>
            <a:ext cx="507073" cy="769441"/>
          </a:xfrm>
          <a:prstGeom prst="rect">
            <a:avLst/>
          </a:prstGeom>
          <a:noFill/>
        </p:spPr>
        <p:txBody>
          <a:bodyPr wrap="square" rtlCol="0">
            <a:spAutoFit/>
          </a:bodyPr>
          <a:lstStyle/>
          <a:p>
            <a:pPr lvl="0"/>
            <a:r>
              <a:rPr lang="en-US" sz="4400">
                <a:solidFill>
                  <a:prstClr val="black"/>
                </a:solidFill>
                <a:latin typeface="Calibri" panose="020F0502020204030204"/>
              </a:rPr>
              <a:t>0</a:t>
            </a:r>
            <a:endParaRPr lang="vi-VN" sz="4400">
              <a:solidFill>
                <a:prstClr val="black"/>
              </a:solidFill>
              <a:latin typeface="Calibri" panose="020F0502020204030204"/>
            </a:endParaRPr>
          </a:p>
        </p:txBody>
      </p:sp>
      <p:sp>
        <p:nvSpPr>
          <p:cNvPr id="43" name="TextBox 42">
            <a:extLst>
              <a:ext uri="{FF2B5EF4-FFF2-40B4-BE49-F238E27FC236}">
                <a16:creationId xmlns:a16="http://schemas.microsoft.com/office/drawing/2014/main" id="{A8CCE751-9D89-2594-8C77-85E986CD2CC2}"/>
              </a:ext>
            </a:extLst>
          </p:cNvPr>
          <p:cNvSpPr txBox="1"/>
          <p:nvPr/>
        </p:nvSpPr>
        <p:spPr>
          <a:xfrm>
            <a:off x="3944034" y="2947951"/>
            <a:ext cx="507073" cy="769441"/>
          </a:xfrm>
          <a:prstGeom prst="rect">
            <a:avLst/>
          </a:prstGeom>
          <a:noFill/>
        </p:spPr>
        <p:txBody>
          <a:bodyPr wrap="square" rtlCol="0">
            <a:spAutoFit/>
          </a:bodyPr>
          <a:lstStyle/>
          <a:p>
            <a:pPr lvl="0"/>
            <a:r>
              <a:rPr lang="en-US" sz="4400">
                <a:solidFill>
                  <a:prstClr val="black"/>
                </a:solidFill>
                <a:latin typeface="Calibri" panose="020F0502020204030204"/>
              </a:rPr>
              <a:t>5</a:t>
            </a:r>
            <a:endParaRPr lang="vi-VN" sz="4400">
              <a:solidFill>
                <a:prstClr val="black"/>
              </a:solidFill>
              <a:latin typeface="Calibri" panose="020F0502020204030204"/>
            </a:endParaRPr>
          </a:p>
        </p:txBody>
      </p:sp>
      <p:sp>
        <p:nvSpPr>
          <p:cNvPr id="44" name="TextBox 43">
            <a:extLst>
              <a:ext uri="{FF2B5EF4-FFF2-40B4-BE49-F238E27FC236}">
                <a16:creationId xmlns:a16="http://schemas.microsoft.com/office/drawing/2014/main" id="{8311EADE-160B-3DB9-7178-4732F4C5815B}"/>
              </a:ext>
            </a:extLst>
          </p:cNvPr>
          <p:cNvSpPr txBox="1"/>
          <p:nvPr/>
        </p:nvSpPr>
        <p:spPr>
          <a:xfrm>
            <a:off x="2510146" y="4626048"/>
            <a:ext cx="507073" cy="769441"/>
          </a:xfrm>
          <a:prstGeom prst="rect">
            <a:avLst/>
          </a:prstGeom>
          <a:noFill/>
        </p:spPr>
        <p:txBody>
          <a:bodyPr wrap="square" rtlCol="0">
            <a:spAutoFit/>
          </a:bodyPr>
          <a:lstStyle/>
          <a:p>
            <a:pPr lvl="0"/>
            <a:r>
              <a:rPr lang="en-US" sz="4400">
                <a:solidFill>
                  <a:prstClr val="black"/>
                </a:solidFill>
                <a:latin typeface="Calibri" panose="020F0502020204030204"/>
              </a:rPr>
              <a:t>0</a:t>
            </a:r>
            <a:endParaRPr lang="vi-VN" sz="4400">
              <a:solidFill>
                <a:prstClr val="black"/>
              </a:solidFill>
              <a:latin typeface="Calibri" panose="020F0502020204030204"/>
            </a:endParaRPr>
          </a:p>
        </p:txBody>
      </p:sp>
      <p:sp>
        <p:nvSpPr>
          <p:cNvPr id="45" name="TextBox 44">
            <a:extLst>
              <a:ext uri="{FF2B5EF4-FFF2-40B4-BE49-F238E27FC236}">
                <a16:creationId xmlns:a16="http://schemas.microsoft.com/office/drawing/2014/main" id="{2EFDADF6-51E6-4436-DB14-DCFA714222DC}"/>
              </a:ext>
            </a:extLst>
          </p:cNvPr>
          <p:cNvSpPr txBox="1"/>
          <p:nvPr/>
        </p:nvSpPr>
        <p:spPr>
          <a:xfrm>
            <a:off x="1936379" y="4610961"/>
            <a:ext cx="507073" cy="769441"/>
          </a:xfrm>
          <a:prstGeom prst="rect">
            <a:avLst/>
          </a:prstGeom>
          <a:noFill/>
        </p:spPr>
        <p:txBody>
          <a:bodyPr wrap="square" rtlCol="0">
            <a:spAutoFit/>
          </a:bodyPr>
          <a:lstStyle/>
          <a:p>
            <a:pPr lvl="0"/>
            <a:r>
              <a:rPr lang="en-US" sz="4400">
                <a:solidFill>
                  <a:prstClr val="black"/>
                </a:solidFill>
                <a:latin typeface="Calibri" panose="020F0502020204030204"/>
              </a:rPr>
              <a:t>0</a:t>
            </a:r>
            <a:endParaRPr lang="vi-VN" sz="4400">
              <a:solidFill>
                <a:prstClr val="black"/>
              </a:solidFill>
              <a:latin typeface="Calibri" panose="020F0502020204030204"/>
            </a:endParaRPr>
          </a:p>
        </p:txBody>
      </p:sp>
      <p:grpSp>
        <p:nvGrpSpPr>
          <p:cNvPr id="46" name="Group 11">
            <a:extLst>
              <a:ext uri="{FF2B5EF4-FFF2-40B4-BE49-F238E27FC236}">
                <a16:creationId xmlns:a16="http://schemas.microsoft.com/office/drawing/2014/main" id="{F92228EE-F369-9A3A-0577-E362A176391D}"/>
              </a:ext>
            </a:extLst>
          </p:cNvPr>
          <p:cNvGrpSpPr/>
          <p:nvPr/>
        </p:nvGrpSpPr>
        <p:grpSpPr>
          <a:xfrm>
            <a:off x="1007851" y="5514399"/>
            <a:ext cx="3410825" cy="1084197"/>
            <a:chOff x="0" y="-152400"/>
            <a:chExt cx="1836608" cy="428325"/>
          </a:xfrm>
        </p:grpSpPr>
        <p:sp>
          <p:nvSpPr>
            <p:cNvPr id="47" name="Freeform 12">
              <a:extLst>
                <a:ext uri="{FF2B5EF4-FFF2-40B4-BE49-F238E27FC236}">
                  <a16:creationId xmlns:a16="http://schemas.microsoft.com/office/drawing/2014/main" id="{7BEC4CD1-1DBE-095F-8593-905D709C1233}"/>
                </a:ext>
              </a:extLst>
            </p:cNvPr>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13">
              <a:extLst>
                <a:ext uri="{FF2B5EF4-FFF2-40B4-BE49-F238E27FC236}">
                  <a16:creationId xmlns:a16="http://schemas.microsoft.com/office/drawing/2014/main" id="{E2711E17-0446-D288-10A6-67BEEC7CECD4}"/>
                </a:ext>
              </a:extLst>
            </p:cNvPr>
            <p:cNvSpPr txBox="1"/>
            <p:nvPr/>
          </p:nvSpPr>
          <p:spPr>
            <a:xfrm>
              <a:off x="0" y="-152400"/>
              <a:ext cx="1836608" cy="428325"/>
            </a:xfrm>
            <a:prstGeom prst="rect">
              <a:avLst/>
            </a:prstGeom>
          </p:spPr>
          <p:txBody>
            <a:bodyPr lIns="33867" tIns="33867" rIns="33867" bIns="33867" rtlCol="0" anchor="ctr"/>
            <a:lstStyle/>
            <a:p>
              <a:pPr marL="0" marR="0" lvl="0" indent="0" algn="ctr" defTabSz="914400" rtl="0" eaLnBrk="1" fontAlgn="auto" latinLnBrk="0" hangingPunct="1">
                <a:lnSpc>
                  <a:spcPts val="3222"/>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42,4 : 16 = 2,65</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35234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39" dur="500"/>
                                        <p:tgtEl>
                                          <p:spTgt spid="2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44" dur="500"/>
                                        <p:tgtEl>
                                          <p:spTgt spid="3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54" dur="500"/>
                                        <p:tgtEl>
                                          <p:spTgt spid="3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59" dur="500"/>
                                        <p:tgtEl>
                                          <p:spTgt spid="3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64" dur="500"/>
                                        <p:tgtEl>
                                          <p:spTgt spid="3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69" dur="500"/>
                                        <p:tgtEl>
                                          <p:spTgt spid="3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74" dur="500"/>
                                        <p:tgtEl>
                                          <p:spTgt spid="38">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39">
                                            <p:txEl>
                                              <p:pRg st="0" end="0"/>
                                            </p:txEl>
                                          </p:spTgt>
                                        </p:tgtEl>
                                        <p:attrNameLst>
                                          <p:attrName>style.visibility</p:attrName>
                                        </p:attrNameLst>
                                      </p:cBhvr>
                                      <p:to>
                                        <p:strVal val="visible"/>
                                      </p:to>
                                    </p:set>
                                    <p:animEffect transition="in" filter="randombar(horizontal)">
                                      <p:cBhvr>
                                        <p:cTn id="79" dur="500"/>
                                        <p:tgtEl>
                                          <p:spTgt spid="39">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84" dur="500"/>
                                        <p:tgtEl>
                                          <p:spTgt spid="40">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89" dur="500"/>
                                        <p:tgtEl>
                                          <p:spTgt spid="41">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Effect transition="in" filter="randombar(horizontal)">
                                      <p:cBhvr>
                                        <p:cTn id="94" dur="500"/>
                                        <p:tgtEl>
                                          <p:spTgt spid="42">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nodeType="clickEffect">
                                  <p:stCondLst>
                                    <p:cond delay="0"/>
                                  </p:stCondLst>
                                  <p:childTnLst>
                                    <p:set>
                                      <p:cBhvr>
                                        <p:cTn id="98"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99" dur="500"/>
                                        <p:tgtEl>
                                          <p:spTgt spid="43">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nodeType="clickEffect">
                                  <p:stCondLst>
                                    <p:cond delay="0"/>
                                  </p:stCondLst>
                                  <p:childTnLst>
                                    <p:set>
                                      <p:cBhvr>
                                        <p:cTn id="103" dur="1" fill="hold">
                                          <p:stCondLst>
                                            <p:cond delay="0"/>
                                          </p:stCondLst>
                                        </p:cTn>
                                        <p:tgtEl>
                                          <p:spTgt spid="44">
                                            <p:txEl>
                                              <p:pRg st="0" end="0"/>
                                            </p:txEl>
                                          </p:spTgt>
                                        </p:tgtEl>
                                        <p:attrNameLst>
                                          <p:attrName>style.visibility</p:attrName>
                                        </p:attrNameLst>
                                      </p:cBhvr>
                                      <p:to>
                                        <p:strVal val="visible"/>
                                      </p:to>
                                    </p:set>
                                    <p:animEffect transition="in" filter="randombar(horizontal)">
                                      <p:cBhvr>
                                        <p:cTn id="104" dur="500"/>
                                        <p:tgtEl>
                                          <p:spTgt spid="44">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45">
                                            <p:txEl>
                                              <p:pRg st="0" end="0"/>
                                            </p:txEl>
                                          </p:spTgt>
                                        </p:tgtEl>
                                        <p:attrNameLst>
                                          <p:attrName>style.visibility</p:attrName>
                                        </p:attrNameLst>
                                      </p:cBhvr>
                                      <p:to>
                                        <p:strVal val="visible"/>
                                      </p:to>
                                    </p:set>
                                    <p:animEffect transition="in" filter="randombar(horizontal)">
                                      <p:cBhvr>
                                        <p:cTn id="109" dur="500"/>
                                        <p:tgtEl>
                                          <p:spTgt spid="45">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1000"/>
                                        <p:tgtEl>
                                          <p:spTgt spid="46"/>
                                        </p:tgtEl>
                                      </p:cBhvr>
                                    </p:animEffect>
                                    <p:anim calcmode="lin" valueType="num">
                                      <p:cBhvr>
                                        <p:cTn id="115" dur="1000" fill="hold"/>
                                        <p:tgtEl>
                                          <p:spTgt spid="46"/>
                                        </p:tgtEl>
                                        <p:attrNameLst>
                                          <p:attrName>ppt_x</p:attrName>
                                        </p:attrNameLst>
                                      </p:cBhvr>
                                      <p:tavLst>
                                        <p:tav tm="0">
                                          <p:val>
                                            <p:strVal val="#ppt_x"/>
                                          </p:val>
                                        </p:tav>
                                        <p:tav tm="100000">
                                          <p:val>
                                            <p:strVal val="#ppt_x"/>
                                          </p:val>
                                        </p:tav>
                                      </p:tavLst>
                                    </p:anim>
                                    <p:anim calcmode="lin" valueType="num">
                                      <p:cBhvr>
                                        <p:cTn id="1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B4486DDF-AA00-EA75-EB4D-EE2DB8517BD5}"/>
              </a:ext>
            </a:extLst>
          </p:cNvPr>
          <p:cNvGrpSpPr/>
          <p:nvPr/>
        </p:nvGrpSpPr>
        <p:grpSpPr>
          <a:xfrm>
            <a:off x="4151348" y="158858"/>
            <a:ext cx="3874740"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3134018" y="2516846"/>
              <a:ext cx="6434497" cy="666914"/>
            </a:xfrm>
            <a:prstGeom prst="rect">
              <a:avLst/>
            </a:prstGeom>
          </p:spPr>
          <p:txBody>
            <a:bodyPr lIns="0" tIns="0" rIns="0" bIns="0" rtlCol="0" anchor="t">
              <a:spAutoFit/>
            </a:bodyPr>
            <a:lstStyle/>
            <a:p>
              <a:pPr marL="0" marR="0" lvl="0" indent="0" algn="ctr" defTabSz="914400" rtl="0" eaLnBrk="1" fontAlgn="auto" latinLnBrk="0" hangingPunct="1">
                <a:lnSpc>
                  <a:spcPts val="5619"/>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mbria Bold"/>
                  <a:ea typeface="+mn-ea"/>
                  <a:cs typeface="+mn-cs"/>
                </a:rPr>
                <a:t> KẾT LUẬN</a:t>
              </a:r>
              <a:endParaRPr kumimoji="0" lang="en-US" sz="4400" b="0" i="0" u="none" strike="noStrike" kern="1200" cap="none" spc="0" normalizeH="0" baseline="0" noProof="0" dirty="0">
                <a:ln>
                  <a:noFill/>
                </a:ln>
                <a:solidFill>
                  <a:srgbClr val="000000"/>
                </a:solidFill>
                <a:effectLst/>
                <a:uLnTx/>
                <a:uFillTx/>
                <a:latin typeface="Cambria Bold"/>
                <a:ea typeface="+mn-ea"/>
                <a:cs typeface="+mn-cs"/>
              </a:endParaRP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189776" y="1416465"/>
            <a:ext cx="12297459" cy="5597567"/>
            <a:chOff x="295236" y="3666285"/>
            <a:chExt cx="12297459" cy="5597567"/>
          </a:xfrm>
        </p:grpSpPr>
        <p:sp>
          <p:nvSpPr>
            <p:cNvPr id="16" name="Freeform 16"/>
            <p:cNvSpPr/>
            <p:nvPr/>
          </p:nvSpPr>
          <p:spPr>
            <a:xfrm>
              <a:off x="295236" y="3666285"/>
              <a:ext cx="12297459" cy="5597567"/>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1525860" y="4100431"/>
              <a:ext cx="9492353" cy="4411464"/>
            </a:xfrm>
            <a:prstGeom prst="rect">
              <a:avLst/>
            </a:prstGeom>
          </p:spPr>
          <p:txBody>
            <a:bodyPr lIns="0" tIns="0" rIns="0" bIns="0" rtlCol="0" anchor="t">
              <a:spAutoFit/>
            </a:bodyPr>
            <a:lstStyle/>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Muốn chia một số thập phân cho một số thập phân ta làm như sau:</a:t>
              </a:r>
            </a:p>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Đếm</a:t>
              </a:r>
              <a:r>
                <a:rPr kumimoji="0" lang="vi-VN" sz="4000" b="0" i="0" u="none" strike="noStrike" kern="1200" cap="none" spc="0" normalizeH="0" baseline="0" noProof="0">
                  <a:ln>
                    <a:noFill/>
                  </a:ln>
                  <a:solidFill>
                    <a:srgbClr val="000000"/>
                  </a:solidFill>
                  <a:effectLst/>
                  <a:uLnTx/>
                  <a:uFillTx/>
                  <a:latin typeface="Cambria Bold"/>
                  <a:ea typeface="+mn-ea"/>
                  <a:cs typeface="+mn-cs"/>
                </a:rPr>
                <a:t> xem có bao nhiêu chữ số ở phần thập phân của số chia thì</a:t>
              </a:r>
              <a:r>
                <a:rPr kumimoji="0" lang="en-US"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chuyển</a:t>
              </a:r>
              <a:r>
                <a:rPr kumimoji="0" lang="vi-VN" sz="4000" b="0" i="0" u="none" strike="noStrike" kern="1200" cap="none" spc="0" normalizeH="0" baseline="0" noProof="0">
                  <a:ln>
                    <a:noFill/>
                  </a:ln>
                  <a:solidFill>
                    <a:srgbClr val="000000"/>
                  </a:solidFill>
                  <a:effectLst/>
                  <a:uLnTx/>
                  <a:uFillTx/>
                  <a:latin typeface="Cambria Bold"/>
                  <a:ea typeface="+mn-ea"/>
                  <a:cs typeface="+mn-cs"/>
                </a:rPr>
                <a:t> dấu phẩy ở số bị chia sang bên phải bấy nhiêu chữ số.</a:t>
              </a:r>
            </a:p>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Bỏ</a:t>
              </a:r>
              <a:r>
                <a:rPr kumimoji="0" lang="vi-VN" sz="4000" b="0" i="0" u="none" strike="noStrike" kern="1200" cap="none" spc="0" normalizeH="0" baseline="0" noProof="0">
                  <a:ln>
                    <a:noFill/>
                  </a:ln>
                  <a:solidFill>
                    <a:srgbClr val="000000"/>
                  </a:solidFill>
                  <a:effectLst/>
                  <a:uLnTx/>
                  <a:uFillTx/>
                  <a:latin typeface="Cambria Bold"/>
                  <a:ea typeface="+mn-ea"/>
                  <a:cs typeface="+mn-cs"/>
                </a:rPr>
                <a:t> dấu phẩy ở số chia rồi thực hiện phép chia như chia cho</a:t>
              </a:r>
              <a:r>
                <a:rPr kumimoji="0" lang="en-US"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0" i="0" u="none" strike="noStrike" kern="1200" cap="none" spc="0" normalizeH="0" baseline="0" noProof="0">
                  <a:ln>
                    <a:noFill/>
                  </a:ln>
                  <a:solidFill>
                    <a:srgbClr val="000000"/>
                  </a:solidFill>
                  <a:effectLst/>
                  <a:uLnTx/>
                  <a:uFillTx/>
                  <a:latin typeface="Cambria Bold"/>
                  <a:ea typeface="+mn-ea"/>
                  <a:cs typeface="+mn-cs"/>
                </a:rPr>
                <a:t>số tự nhiên.</a:t>
              </a:r>
              <a:endParaRPr kumimoji="0" lang="en-US" sz="4000" b="0" i="0" u="none" strike="noStrike" kern="1200" cap="none" spc="0" normalizeH="0" baseline="0" noProof="0" dirty="0">
                <a:ln>
                  <a:noFill/>
                </a:ln>
                <a:solidFill>
                  <a:srgbClr val="000000"/>
                </a:solidFill>
                <a:effectLst/>
                <a:uLnTx/>
                <a:uFillTx/>
                <a:latin typeface="Cambria Bold"/>
                <a:ea typeface="+mn-ea"/>
                <a:cs typeface="+mn-cs"/>
              </a:endParaRPr>
            </a:p>
          </p:txBody>
        </p:sp>
      </p:grpSp>
    </p:spTree>
    <p:extLst>
      <p:ext uri="{BB962C8B-B14F-4D97-AF65-F5344CB8AC3E}">
        <p14:creationId xmlns:p14="http://schemas.microsoft.com/office/powerpoint/2010/main" val="192106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 name="Group 11">
            <a:extLst>
              <a:ext uri="{FF2B5EF4-FFF2-40B4-BE49-F238E27FC236}">
                <a16:creationId xmlns:a16="http://schemas.microsoft.com/office/drawing/2014/main" id="{2E44759E-C9D0-C311-A1FD-29A947299E4A}"/>
              </a:ext>
            </a:extLst>
          </p:cNvPr>
          <p:cNvGrpSpPr/>
          <p:nvPr/>
        </p:nvGrpSpPr>
        <p:grpSpPr>
          <a:xfrm>
            <a:off x="2821406" y="265425"/>
            <a:ext cx="6684085" cy="1084197"/>
            <a:chOff x="0" y="-152400"/>
            <a:chExt cx="1836608" cy="428325"/>
          </a:xfrm>
        </p:grpSpPr>
        <p:sp>
          <p:nvSpPr>
            <p:cNvPr id="15" name="Freeform 12">
              <a:extLst>
                <a:ext uri="{FF2B5EF4-FFF2-40B4-BE49-F238E27FC236}">
                  <a16:creationId xmlns:a16="http://schemas.microsoft.com/office/drawing/2014/main" id="{C9D6E485-8ABD-F1C5-25DC-BBC3CD3BA438}"/>
                </a:ext>
              </a:extLst>
            </p:cNvPr>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3">
              <a:extLst>
                <a:ext uri="{FF2B5EF4-FFF2-40B4-BE49-F238E27FC236}">
                  <a16:creationId xmlns:a16="http://schemas.microsoft.com/office/drawing/2014/main" id="{4B65B506-EA78-45BB-ED7F-1E14556E878E}"/>
                </a:ext>
              </a:extLst>
            </p:cNvPr>
            <p:cNvSpPr txBox="1"/>
            <p:nvPr/>
          </p:nvSpPr>
          <p:spPr>
            <a:xfrm>
              <a:off x="0" y="-152400"/>
              <a:ext cx="1836608" cy="428325"/>
            </a:xfrm>
            <a:prstGeom prst="rect">
              <a:avLst/>
            </a:prstGeom>
          </p:spPr>
          <p:txBody>
            <a:bodyPr lIns="33867" tIns="33867" rIns="33867" bIns="33867" rtlCol="0" anchor="ctr"/>
            <a:lstStyle/>
            <a:p>
              <a:pPr marL="0" marR="0" lvl="0" indent="0" algn="ctr" defTabSz="914400" rtl="0" eaLnBrk="1" fontAlgn="auto" latinLnBrk="0" hangingPunct="1">
                <a:lnSpc>
                  <a:spcPts val="3222"/>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Ví dụ 2: Phép chia: 6,3 : 0,42 =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0" name="TextBox 9">
            <a:extLst>
              <a:ext uri="{FF2B5EF4-FFF2-40B4-BE49-F238E27FC236}">
                <a16:creationId xmlns:a16="http://schemas.microsoft.com/office/drawing/2014/main" id="{C7A1C931-B874-2ED0-4239-669ABAF2F8A2}"/>
              </a:ext>
            </a:extLst>
          </p:cNvPr>
          <p:cNvSpPr txBox="1"/>
          <p:nvPr/>
        </p:nvSpPr>
        <p:spPr>
          <a:xfrm>
            <a:off x="723318" y="1207770"/>
            <a:ext cx="5528364" cy="707886"/>
          </a:xfrm>
          <a:prstGeom prst="rect">
            <a:avLst/>
          </a:prstGeom>
          <a:noFill/>
        </p:spPr>
        <p:txBody>
          <a:bodyPr wrap="square" rtlCol="0">
            <a:spAutoFit/>
          </a:bodyPr>
          <a:lstStyle/>
          <a:p>
            <a:pPr lvl="0"/>
            <a:r>
              <a:rPr lang="vi-VN" sz="4000">
                <a:solidFill>
                  <a:prstClr val="black"/>
                </a:solidFill>
                <a:latin typeface="Calibri" panose="020F0502020204030204"/>
              </a:rPr>
              <a:t>Đặt tính và tính như sau:</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grpSp>
        <p:nvGrpSpPr>
          <p:cNvPr id="11" name="Group 10">
            <a:extLst>
              <a:ext uri="{FF2B5EF4-FFF2-40B4-BE49-F238E27FC236}">
                <a16:creationId xmlns:a16="http://schemas.microsoft.com/office/drawing/2014/main" id="{629BBFD2-4D40-C770-2E33-D97BCCDE38FF}"/>
              </a:ext>
            </a:extLst>
          </p:cNvPr>
          <p:cNvGrpSpPr/>
          <p:nvPr/>
        </p:nvGrpSpPr>
        <p:grpSpPr>
          <a:xfrm>
            <a:off x="723318" y="2082524"/>
            <a:ext cx="3279865" cy="1389992"/>
            <a:chOff x="723318" y="2082524"/>
            <a:chExt cx="3279865" cy="1389992"/>
          </a:xfrm>
        </p:grpSpPr>
        <p:sp>
          <p:nvSpPr>
            <p:cNvPr id="12" name="TextBox 11">
              <a:extLst>
                <a:ext uri="{FF2B5EF4-FFF2-40B4-BE49-F238E27FC236}">
                  <a16:creationId xmlns:a16="http://schemas.microsoft.com/office/drawing/2014/main" id="{82FD9830-7FB0-D400-B958-E162F66F265E}"/>
                </a:ext>
              </a:extLst>
            </p:cNvPr>
            <p:cNvSpPr txBox="1"/>
            <p:nvPr/>
          </p:nvSpPr>
          <p:spPr>
            <a:xfrm>
              <a:off x="723318" y="2082524"/>
              <a:ext cx="1995373" cy="769441"/>
            </a:xfrm>
            <a:prstGeom prst="rect">
              <a:avLst/>
            </a:prstGeom>
            <a:noFill/>
          </p:spPr>
          <p:txBody>
            <a:bodyPr wrap="square" rtlCol="0">
              <a:spAutoFit/>
            </a:bodyPr>
            <a:lstStyle/>
            <a:p>
              <a:pPr lvl="0"/>
              <a:r>
                <a:rPr lang="en-US" sz="4400">
                  <a:solidFill>
                    <a:prstClr val="black"/>
                  </a:solidFill>
                  <a:latin typeface="Calibri" panose="020F0502020204030204"/>
                </a:rPr>
                <a:t>6 ,3</a:t>
              </a:r>
              <a:endParaRPr kumimoji="0" lang="en-US" sz="4400" b="0" i="0" u="none" strike="noStrike" kern="1200" cap="none" spc="0" normalizeH="0" baseline="0" noProof="0">
                <a:ln>
                  <a:noFill/>
                </a:ln>
                <a:solidFill>
                  <a:prstClr val="black"/>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id="{E7561D89-21CB-4DC9-5F1F-BE791FD29E4E}"/>
                </a:ext>
              </a:extLst>
            </p:cNvPr>
            <p:cNvCxnSpPr/>
            <p:nvPr/>
          </p:nvCxnSpPr>
          <p:spPr>
            <a:xfrm>
              <a:off x="2413891" y="2187595"/>
              <a:ext cx="0" cy="1284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385EBD-5A70-F073-51BF-CCFC8B4DCC80}"/>
                </a:ext>
              </a:extLst>
            </p:cNvPr>
            <p:cNvCxnSpPr>
              <a:cxnSpLocks/>
            </p:cNvCxnSpPr>
            <p:nvPr/>
          </p:nvCxnSpPr>
          <p:spPr>
            <a:xfrm flipH="1">
              <a:off x="2413891" y="2830055"/>
              <a:ext cx="12056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246E5D7-45C0-C6EB-795C-EFCA2497F0EB}"/>
                </a:ext>
              </a:extLst>
            </p:cNvPr>
            <p:cNvSpPr txBox="1"/>
            <p:nvPr/>
          </p:nvSpPr>
          <p:spPr>
            <a:xfrm>
              <a:off x="2501673" y="2082524"/>
              <a:ext cx="1501510" cy="769441"/>
            </a:xfrm>
            <a:prstGeom prst="rect">
              <a:avLst/>
            </a:prstGeom>
            <a:noFill/>
          </p:spPr>
          <p:txBody>
            <a:bodyPr wrap="square" rtlCol="0">
              <a:spAutoFit/>
            </a:bodyPr>
            <a:lstStyle/>
            <a:p>
              <a:pPr lvl="0"/>
              <a:r>
                <a:rPr lang="en-US" sz="4400">
                  <a:solidFill>
                    <a:prstClr val="black"/>
                  </a:solidFill>
                  <a:latin typeface="Calibri" panose="020F0502020204030204"/>
                </a:rPr>
                <a:t>0,42</a:t>
              </a:r>
              <a:endParaRPr kumimoji="0" lang="en-US" sz="4400" b="0" i="0" u="none" strike="noStrike" kern="1200" cap="none" spc="0" normalizeH="0" baseline="0" noProof="0">
                <a:ln>
                  <a:noFill/>
                </a:ln>
                <a:solidFill>
                  <a:prstClr val="black"/>
                </a:solidFill>
                <a:effectLst/>
                <a:uLnTx/>
                <a:uFillTx/>
                <a:latin typeface="Calibri" panose="020F0502020204030204"/>
              </a:endParaRPr>
            </a:p>
          </p:txBody>
        </p:sp>
      </p:grpSp>
      <p:sp>
        <p:nvSpPr>
          <p:cNvPr id="20" name="TextBox 19">
            <a:extLst>
              <a:ext uri="{FF2B5EF4-FFF2-40B4-BE49-F238E27FC236}">
                <a16:creationId xmlns:a16="http://schemas.microsoft.com/office/drawing/2014/main" id="{EA52318E-F585-472F-DF38-6744E702E669}"/>
              </a:ext>
            </a:extLst>
          </p:cNvPr>
          <p:cNvSpPr txBox="1"/>
          <p:nvPr/>
        </p:nvSpPr>
        <p:spPr>
          <a:xfrm>
            <a:off x="4509315" y="1877994"/>
            <a:ext cx="6775575" cy="2862322"/>
          </a:xfrm>
          <a:prstGeom prst="rect">
            <a:avLst/>
          </a:prstGeom>
          <a:noFill/>
        </p:spPr>
        <p:txBody>
          <a:bodyPr wrap="square" rtlCol="0">
            <a:spAutoFit/>
          </a:bodyPr>
          <a:lstStyle/>
          <a:p>
            <a:pPr lvl="0"/>
            <a:r>
              <a:rPr lang="en-US" sz="3600">
                <a:solidFill>
                  <a:prstClr val="black"/>
                </a:solidFill>
                <a:latin typeface="Calibri" panose="020F0502020204030204"/>
              </a:rPr>
              <a:t>* </a:t>
            </a:r>
            <a:r>
              <a:rPr lang="vi-VN" sz="3600">
                <a:solidFill>
                  <a:prstClr val="black"/>
                </a:solidFill>
                <a:latin typeface="Calibri" panose="020F0502020204030204"/>
              </a:rPr>
              <a:t>Đếm số chữ số ở phần thập phân của số chia</a:t>
            </a:r>
            <a:r>
              <a:rPr lang="en-US" sz="3600">
                <a:solidFill>
                  <a:prstClr val="black"/>
                </a:solidFill>
                <a:latin typeface="Calibri" panose="020F0502020204030204"/>
              </a:rPr>
              <a:t>. </a:t>
            </a:r>
            <a:r>
              <a:rPr lang="vi-VN" sz="3600">
                <a:solidFill>
                  <a:prstClr val="black"/>
                </a:solidFill>
                <a:latin typeface="Calibri" panose="020F0502020204030204"/>
              </a:rPr>
              <a:t>Phần thập phân của 0,42 có hai chữ số </a:t>
            </a:r>
            <a:r>
              <a:rPr lang="en-US" sz="3600">
                <a:solidFill>
                  <a:prstClr val="black"/>
                </a:solidFill>
                <a:latin typeface="Calibri" panose="020F0502020204030204"/>
              </a:rPr>
              <a:t>.</a:t>
            </a:r>
            <a:r>
              <a:rPr lang="vi-VN" sz="3600">
                <a:solidFill>
                  <a:prstClr val="black"/>
                </a:solidFill>
                <a:latin typeface="Calibri" panose="020F0502020204030204"/>
              </a:rPr>
              <a:t> Chuyển dấu phẩy của số bị chia sang phải hai chữ số (6,3) được 630</a:t>
            </a:r>
            <a:endParaRPr lang="en-US" sz="3600">
              <a:solidFill>
                <a:prstClr val="black"/>
              </a:solidFill>
              <a:latin typeface="Calibri" panose="020F0502020204030204"/>
            </a:endParaRPr>
          </a:p>
        </p:txBody>
      </p:sp>
      <p:cxnSp>
        <p:nvCxnSpPr>
          <p:cNvPr id="41" name="Straight Connector 40">
            <a:extLst>
              <a:ext uri="{FF2B5EF4-FFF2-40B4-BE49-F238E27FC236}">
                <a16:creationId xmlns:a16="http://schemas.microsoft.com/office/drawing/2014/main" id="{2B040325-5D69-7576-4575-47E9ADBA7859}"/>
              </a:ext>
            </a:extLst>
          </p:cNvPr>
          <p:cNvCxnSpPr/>
          <p:nvPr/>
        </p:nvCxnSpPr>
        <p:spPr>
          <a:xfrm>
            <a:off x="1134952" y="2533650"/>
            <a:ext cx="217598" cy="2539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DBCD32-35AE-1903-333D-8622B77203C7}"/>
              </a:ext>
            </a:extLst>
          </p:cNvPr>
          <p:cNvCxnSpPr>
            <a:cxnSpLocks/>
          </p:cNvCxnSpPr>
          <p:nvPr/>
        </p:nvCxnSpPr>
        <p:spPr>
          <a:xfrm>
            <a:off x="1134952" y="2787601"/>
            <a:ext cx="92244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68B869D-701E-3E99-F752-389CBA1F7F32}"/>
              </a:ext>
            </a:extLst>
          </p:cNvPr>
          <p:cNvSpPr txBox="1"/>
          <p:nvPr/>
        </p:nvSpPr>
        <p:spPr>
          <a:xfrm>
            <a:off x="1757468" y="2082524"/>
            <a:ext cx="503348" cy="769441"/>
          </a:xfrm>
          <a:prstGeom prst="rect">
            <a:avLst/>
          </a:prstGeom>
          <a:noFill/>
        </p:spPr>
        <p:txBody>
          <a:bodyPr wrap="square" rtlCol="0">
            <a:spAutoFit/>
          </a:bodyPr>
          <a:lstStyle/>
          <a:p>
            <a:pPr lvl="0"/>
            <a:r>
              <a:rPr kumimoji="0" lang="en-US" sz="4400" b="0" i="0" u="none" strike="noStrike" kern="1200" cap="none" spc="0" normalizeH="0" baseline="0" noProof="0">
                <a:ln>
                  <a:noFill/>
                </a:ln>
                <a:solidFill>
                  <a:prstClr val="black"/>
                </a:solidFill>
                <a:effectLst/>
                <a:uLnTx/>
                <a:uFillTx/>
                <a:latin typeface="Calibri" panose="020F0502020204030204"/>
              </a:rPr>
              <a:t>0</a:t>
            </a:r>
          </a:p>
        </p:txBody>
      </p:sp>
      <p:sp>
        <p:nvSpPr>
          <p:cNvPr id="45" name="TextBox 44">
            <a:extLst>
              <a:ext uri="{FF2B5EF4-FFF2-40B4-BE49-F238E27FC236}">
                <a16:creationId xmlns:a16="http://schemas.microsoft.com/office/drawing/2014/main" id="{866EC5BA-BEAD-67C3-CCF3-CD88C39B725A}"/>
              </a:ext>
            </a:extLst>
          </p:cNvPr>
          <p:cNvSpPr txBox="1"/>
          <p:nvPr/>
        </p:nvSpPr>
        <p:spPr>
          <a:xfrm>
            <a:off x="4444764" y="4750722"/>
            <a:ext cx="7945251" cy="646331"/>
          </a:xfrm>
          <a:prstGeom prst="rect">
            <a:avLst/>
          </a:prstGeom>
          <a:noFill/>
        </p:spPr>
        <p:txBody>
          <a:bodyPr wrap="square" rtlCol="0">
            <a:spAutoFit/>
          </a:bodyPr>
          <a:lstStyle/>
          <a:p>
            <a:pPr lvl="0"/>
            <a:r>
              <a:rPr lang="en-US" sz="3600">
                <a:solidFill>
                  <a:prstClr val="black"/>
                </a:solidFill>
                <a:latin typeface="Calibri" panose="020F0502020204030204"/>
              </a:rPr>
              <a:t>* </a:t>
            </a:r>
            <a:r>
              <a:rPr lang="vi-VN" sz="3600">
                <a:solidFill>
                  <a:prstClr val="black"/>
                </a:solidFill>
                <a:latin typeface="Calibri" panose="020F0502020204030204"/>
              </a:rPr>
              <a:t>Bỏ dấu phẩy ở số chia (0,42) được 42.</a:t>
            </a:r>
            <a:endParaRPr lang="en-US" sz="3600">
              <a:solidFill>
                <a:prstClr val="black"/>
              </a:solidFill>
              <a:latin typeface="Calibri" panose="020F0502020204030204"/>
            </a:endParaRPr>
          </a:p>
        </p:txBody>
      </p:sp>
      <p:cxnSp>
        <p:nvCxnSpPr>
          <p:cNvPr id="47" name="Straight Connector 46">
            <a:extLst>
              <a:ext uri="{FF2B5EF4-FFF2-40B4-BE49-F238E27FC236}">
                <a16:creationId xmlns:a16="http://schemas.microsoft.com/office/drawing/2014/main" id="{7F0C2EE8-68F4-CFBC-7A18-066DDB4FA25F}"/>
              </a:ext>
            </a:extLst>
          </p:cNvPr>
          <p:cNvCxnSpPr/>
          <p:nvPr/>
        </p:nvCxnSpPr>
        <p:spPr>
          <a:xfrm>
            <a:off x="2864295" y="2506889"/>
            <a:ext cx="166005" cy="229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42F0D7E-CB30-2EDE-759A-BD72ED93A69F}"/>
              </a:ext>
            </a:extLst>
          </p:cNvPr>
          <p:cNvSpPr txBox="1"/>
          <p:nvPr/>
        </p:nvSpPr>
        <p:spPr>
          <a:xfrm>
            <a:off x="2516294" y="2851536"/>
            <a:ext cx="661291" cy="769441"/>
          </a:xfrm>
          <a:prstGeom prst="rect">
            <a:avLst/>
          </a:prstGeom>
          <a:noFill/>
        </p:spPr>
        <p:txBody>
          <a:bodyPr wrap="square" rtlCol="0">
            <a:spAutoFit/>
          </a:bodyPr>
          <a:lstStyle/>
          <a:p>
            <a:pPr lvl="0"/>
            <a:r>
              <a:rPr lang="en-US" sz="4400">
                <a:solidFill>
                  <a:prstClr val="black"/>
                </a:solidFill>
                <a:latin typeface="Calibri" panose="020F0502020204030204"/>
              </a:rPr>
              <a:t>1</a:t>
            </a:r>
          </a:p>
        </p:txBody>
      </p:sp>
      <p:sp>
        <p:nvSpPr>
          <p:cNvPr id="49" name="TextBox 48">
            <a:extLst>
              <a:ext uri="{FF2B5EF4-FFF2-40B4-BE49-F238E27FC236}">
                <a16:creationId xmlns:a16="http://schemas.microsoft.com/office/drawing/2014/main" id="{6810822D-EDD8-5D2D-DFA1-96D32C74B2F6}"/>
              </a:ext>
            </a:extLst>
          </p:cNvPr>
          <p:cNvSpPr txBox="1"/>
          <p:nvPr/>
        </p:nvSpPr>
        <p:spPr>
          <a:xfrm>
            <a:off x="1282190" y="2907775"/>
            <a:ext cx="661291" cy="769441"/>
          </a:xfrm>
          <a:prstGeom prst="rect">
            <a:avLst/>
          </a:prstGeom>
          <a:noFill/>
        </p:spPr>
        <p:txBody>
          <a:bodyPr wrap="square" rtlCol="0">
            <a:spAutoFit/>
          </a:bodyPr>
          <a:lstStyle/>
          <a:p>
            <a:pPr lvl="0"/>
            <a:r>
              <a:rPr lang="en-US" sz="4400">
                <a:solidFill>
                  <a:prstClr val="black"/>
                </a:solidFill>
                <a:latin typeface="Calibri" panose="020F0502020204030204"/>
              </a:rPr>
              <a:t>1</a:t>
            </a:r>
          </a:p>
        </p:txBody>
      </p:sp>
      <p:sp>
        <p:nvSpPr>
          <p:cNvPr id="50" name="TextBox 49">
            <a:extLst>
              <a:ext uri="{FF2B5EF4-FFF2-40B4-BE49-F238E27FC236}">
                <a16:creationId xmlns:a16="http://schemas.microsoft.com/office/drawing/2014/main" id="{8EE7F6D4-C429-5DF2-8C97-E84D2E71A51C}"/>
              </a:ext>
            </a:extLst>
          </p:cNvPr>
          <p:cNvSpPr txBox="1"/>
          <p:nvPr/>
        </p:nvSpPr>
        <p:spPr>
          <a:xfrm>
            <a:off x="711073" y="2886286"/>
            <a:ext cx="661291" cy="769441"/>
          </a:xfrm>
          <a:prstGeom prst="rect">
            <a:avLst/>
          </a:prstGeom>
          <a:noFill/>
        </p:spPr>
        <p:txBody>
          <a:bodyPr wrap="square" rtlCol="0">
            <a:spAutoFit/>
          </a:bodyPr>
          <a:lstStyle/>
          <a:p>
            <a:pPr lvl="0"/>
            <a:r>
              <a:rPr lang="en-US" sz="4400">
                <a:solidFill>
                  <a:prstClr val="black"/>
                </a:solidFill>
                <a:latin typeface="Calibri" panose="020F0502020204030204"/>
              </a:rPr>
              <a:t>2</a:t>
            </a:r>
          </a:p>
        </p:txBody>
      </p:sp>
      <p:sp>
        <p:nvSpPr>
          <p:cNvPr id="51" name="TextBox 50">
            <a:extLst>
              <a:ext uri="{FF2B5EF4-FFF2-40B4-BE49-F238E27FC236}">
                <a16:creationId xmlns:a16="http://schemas.microsoft.com/office/drawing/2014/main" id="{CDB7CD5B-461D-DDF3-EF9B-474E236116E3}"/>
              </a:ext>
            </a:extLst>
          </p:cNvPr>
          <p:cNvSpPr txBox="1"/>
          <p:nvPr/>
        </p:nvSpPr>
        <p:spPr>
          <a:xfrm>
            <a:off x="1757468" y="2905336"/>
            <a:ext cx="661291" cy="769441"/>
          </a:xfrm>
          <a:prstGeom prst="rect">
            <a:avLst/>
          </a:prstGeom>
          <a:noFill/>
        </p:spPr>
        <p:txBody>
          <a:bodyPr wrap="square" rtlCol="0">
            <a:spAutoFit/>
          </a:bodyPr>
          <a:lstStyle/>
          <a:p>
            <a:pPr lvl="0"/>
            <a:r>
              <a:rPr lang="en-US" sz="4400">
                <a:solidFill>
                  <a:prstClr val="black"/>
                </a:solidFill>
                <a:latin typeface="Calibri" panose="020F0502020204030204"/>
              </a:rPr>
              <a:t>0</a:t>
            </a:r>
          </a:p>
        </p:txBody>
      </p:sp>
      <p:sp>
        <p:nvSpPr>
          <p:cNvPr id="52" name="TextBox 51">
            <a:extLst>
              <a:ext uri="{FF2B5EF4-FFF2-40B4-BE49-F238E27FC236}">
                <a16:creationId xmlns:a16="http://schemas.microsoft.com/office/drawing/2014/main" id="{D7E8AA07-409F-B10B-D4B7-060C12421F5F}"/>
              </a:ext>
            </a:extLst>
          </p:cNvPr>
          <p:cNvSpPr txBox="1"/>
          <p:nvPr/>
        </p:nvSpPr>
        <p:spPr>
          <a:xfrm>
            <a:off x="2918019" y="2869675"/>
            <a:ext cx="661291" cy="769441"/>
          </a:xfrm>
          <a:prstGeom prst="rect">
            <a:avLst/>
          </a:prstGeom>
          <a:noFill/>
        </p:spPr>
        <p:txBody>
          <a:bodyPr wrap="square" rtlCol="0">
            <a:spAutoFit/>
          </a:bodyPr>
          <a:lstStyle/>
          <a:p>
            <a:pPr lvl="0"/>
            <a:r>
              <a:rPr lang="en-US" sz="4400">
                <a:solidFill>
                  <a:prstClr val="black"/>
                </a:solidFill>
                <a:latin typeface="Calibri" panose="020F0502020204030204"/>
              </a:rPr>
              <a:t>5</a:t>
            </a:r>
          </a:p>
        </p:txBody>
      </p:sp>
      <p:sp>
        <p:nvSpPr>
          <p:cNvPr id="53" name="TextBox 52">
            <a:extLst>
              <a:ext uri="{FF2B5EF4-FFF2-40B4-BE49-F238E27FC236}">
                <a16:creationId xmlns:a16="http://schemas.microsoft.com/office/drawing/2014/main" id="{8CC258A9-CF7B-8AE1-73BE-935C88CFDB24}"/>
              </a:ext>
            </a:extLst>
          </p:cNvPr>
          <p:cNvSpPr txBox="1"/>
          <p:nvPr/>
        </p:nvSpPr>
        <p:spPr>
          <a:xfrm>
            <a:off x="1774236" y="3631164"/>
            <a:ext cx="661291" cy="769441"/>
          </a:xfrm>
          <a:prstGeom prst="rect">
            <a:avLst/>
          </a:prstGeom>
          <a:noFill/>
        </p:spPr>
        <p:txBody>
          <a:bodyPr wrap="square" rtlCol="0">
            <a:spAutoFit/>
          </a:bodyPr>
          <a:lstStyle/>
          <a:p>
            <a:pPr lvl="0"/>
            <a:r>
              <a:rPr lang="en-US" sz="4400">
                <a:solidFill>
                  <a:prstClr val="black"/>
                </a:solidFill>
                <a:latin typeface="Calibri" panose="020F0502020204030204"/>
              </a:rPr>
              <a:t>0</a:t>
            </a:r>
          </a:p>
        </p:txBody>
      </p:sp>
      <p:sp>
        <p:nvSpPr>
          <p:cNvPr id="54" name="TextBox 53">
            <a:extLst>
              <a:ext uri="{FF2B5EF4-FFF2-40B4-BE49-F238E27FC236}">
                <a16:creationId xmlns:a16="http://schemas.microsoft.com/office/drawing/2014/main" id="{C8EE50AC-0A6C-C286-F99A-26FB04C0ACB7}"/>
              </a:ext>
            </a:extLst>
          </p:cNvPr>
          <p:cNvSpPr txBox="1"/>
          <p:nvPr/>
        </p:nvSpPr>
        <p:spPr>
          <a:xfrm>
            <a:off x="1282189" y="3651751"/>
            <a:ext cx="661291" cy="769441"/>
          </a:xfrm>
          <a:prstGeom prst="rect">
            <a:avLst/>
          </a:prstGeom>
          <a:noFill/>
        </p:spPr>
        <p:txBody>
          <a:bodyPr wrap="square" rtlCol="0">
            <a:spAutoFit/>
          </a:bodyPr>
          <a:lstStyle/>
          <a:p>
            <a:pPr lvl="0"/>
            <a:r>
              <a:rPr lang="en-US" sz="4400">
                <a:solidFill>
                  <a:prstClr val="black"/>
                </a:solidFill>
                <a:latin typeface="Calibri" panose="020F0502020204030204"/>
              </a:rPr>
              <a:t>0</a:t>
            </a:r>
          </a:p>
        </p:txBody>
      </p:sp>
    </p:spTree>
    <p:extLst>
      <p:ext uri="{BB962C8B-B14F-4D97-AF65-F5344CB8AC3E}">
        <p14:creationId xmlns:p14="http://schemas.microsoft.com/office/powerpoint/2010/main" val="303133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5">
                                            <p:txEl>
                                              <p:pRg st="0" end="0"/>
                                            </p:txEl>
                                          </p:spTgt>
                                        </p:tgtEl>
                                        <p:attrNameLst>
                                          <p:attrName>style.visibility</p:attrName>
                                        </p:attrNameLst>
                                      </p:cBhvr>
                                      <p:to>
                                        <p:strVal val="visible"/>
                                      </p:to>
                                    </p:set>
                                    <p:animEffect transition="in" filter="randombar(horizontal)">
                                      <p:cBhvr>
                                        <p:cTn id="39" dur="500"/>
                                        <p:tgtEl>
                                          <p:spTgt spid="4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inVertical)">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49" dur="500"/>
                                        <p:tgtEl>
                                          <p:spTgt spid="4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54" dur="500"/>
                                        <p:tgtEl>
                                          <p:spTgt spid="49">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50">
                                            <p:txEl>
                                              <p:pRg st="0" end="0"/>
                                            </p:txEl>
                                          </p:spTgt>
                                        </p:tgtEl>
                                        <p:attrNameLst>
                                          <p:attrName>style.visibility</p:attrName>
                                        </p:attrNameLst>
                                      </p:cBhvr>
                                      <p:to>
                                        <p:strVal val="visible"/>
                                      </p:to>
                                    </p:set>
                                    <p:animEffect transition="in" filter="randombar(horizontal)">
                                      <p:cBhvr>
                                        <p:cTn id="59" dur="500"/>
                                        <p:tgtEl>
                                          <p:spTgt spid="50">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64" dur="500"/>
                                        <p:tgtEl>
                                          <p:spTgt spid="51">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52">
                                            <p:txEl>
                                              <p:pRg st="0" end="0"/>
                                            </p:txEl>
                                          </p:spTgt>
                                        </p:tgtEl>
                                        <p:attrNameLst>
                                          <p:attrName>style.visibility</p:attrName>
                                        </p:attrNameLst>
                                      </p:cBhvr>
                                      <p:to>
                                        <p:strVal val="visible"/>
                                      </p:to>
                                    </p:set>
                                    <p:animEffect transition="in" filter="randombar(horizontal)">
                                      <p:cBhvr>
                                        <p:cTn id="69" dur="500"/>
                                        <p:tgtEl>
                                          <p:spTgt spid="52">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53">
                                            <p:txEl>
                                              <p:pRg st="0" end="0"/>
                                            </p:txEl>
                                          </p:spTgt>
                                        </p:tgtEl>
                                        <p:attrNameLst>
                                          <p:attrName>style.visibility</p:attrName>
                                        </p:attrNameLst>
                                      </p:cBhvr>
                                      <p:to>
                                        <p:strVal val="visible"/>
                                      </p:to>
                                    </p:set>
                                    <p:animEffect transition="in" filter="randombar(horizontal)">
                                      <p:cBhvr>
                                        <p:cTn id="74" dur="500"/>
                                        <p:tgtEl>
                                          <p:spTgt spid="53">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54">
                                            <p:txEl>
                                              <p:pRg st="0" end="0"/>
                                            </p:txEl>
                                          </p:spTgt>
                                        </p:tgtEl>
                                        <p:attrNameLst>
                                          <p:attrName>style.visibility</p:attrName>
                                        </p:attrNameLst>
                                      </p:cBhvr>
                                      <p:to>
                                        <p:strVal val="visible"/>
                                      </p:to>
                                    </p:set>
                                    <p:animEffect transition="in" filter="randombar(horizontal)">
                                      <p:cBhvr>
                                        <p:cTn id="79"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B4486DDF-AA00-EA75-EB4D-EE2DB8517BD5}"/>
              </a:ext>
            </a:extLst>
          </p:cNvPr>
          <p:cNvGrpSpPr/>
          <p:nvPr/>
        </p:nvGrpSpPr>
        <p:grpSpPr>
          <a:xfrm>
            <a:off x="4151348" y="158858"/>
            <a:ext cx="3874740"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3134018" y="2516846"/>
              <a:ext cx="6434497" cy="666914"/>
            </a:xfrm>
            <a:prstGeom prst="rect">
              <a:avLst/>
            </a:prstGeom>
          </p:spPr>
          <p:txBody>
            <a:bodyPr lIns="0" tIns="0" rIns="0" bIns="0" rtlCol="0" anchor="t">
              <a:spAutoFit/>
            </a:bodyPr>
            <a:lstStyle/>
            <a:p>
              <a:pPr marL="0" marR="0" lvl="0" indent="0" algn="ctr" defTabSz="914400" rtl="0" eaLnBrk="1" fontAlgn="auto" latinLnBrk="0" hangingPunct="1">
                <a:lnSpc>
                  <a:spcPts val="5619"/>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mbria Bold"/>
                  <a:ea typeface="+mn-ea"/>
                  <a:cs typeface="+mn-cs"/>
                </a:rPr>
                <a:t> GHI NHỚ</a:t>
              </a:r>
              <a:endParaRPr kumimoji="0" lang="en-US" sz="4400" b="0" i="0" u="none" strike="noStrike" kern="1200" cap="none" spc="0" normalizeH="0" baseline="0" noProof="0" dirty="0">
                <a:ln>
                  <a:noFill/>
                </a:ln>
                <a:solidFill>
                  <a:srgbClr val="000000"/>
                </a:solidFill>
                <a:effectLst/>
                <a:uLnTx/>
                <a:uFillTx/>
                <a:latin typeface="Cambria Bold"/>
                <a:ea typeface="+mn-ea"/>
                <a:cs typeface="+mn-cs"/>
              </a:endParaRP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189776" y="1416465"/>
            <a:ext cx="12297459" cy="5597567"/>
            <a:chOff x="295236" y="3666285"/>
            <a:chExt cx="12297459" cy="5597567"/>
          </a:xfrm>
        </p:grpSpPr>
        <p:sp>
          <p:nvSpPr>
            <p:cNvPr id="16" name="Freeform 16"/>
            <p:cNvSpPr/>
            <p:nvPr/>
          </p:nvSpPr>
          <p:spPr>
            <a:xfrm>
              <a:off x="295236" y="3666285"/>
              <a:ext cx="12297459" cy="5597567"/>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1525860" y="4100431"/>
              <a:ext cx="9492353" cy="4411464"/>
            </a:xfrm>
            <a:prstGeom prst="rect">
              <a:avLst/>
            </a:prstGeom>
          </p:spPr>
          <p:txBody>
            <a:bodyPr lIns="0" tIns="0" rIns="0" bIns="0" rtlCol="0" anchor="t">
              <a:spAutoFit/>
            </a:bodyPr>
            <a:lstStyle/>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Muốn chia một số thập phân cho một số thập phân ta làm như sau:</a:t>
              </a:r>
            </a:p>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Đếm</a:t>
              </a:r>
              <a:r>
                <a:rPr kumimoji="0" lang="vi-VN" sz="4000" b="0" i="0" u="none" strike="noStrike" kern="1200" cap="none" spc="0" normalizeH="0" baseline="0" noProof="0">
                  <a:ln>
                    <a:noFill/>
                  </a:ln>
                  <a:solidFill>
                    <a:srgbClr val="000000"/>
                  </a:solidFill>
                  <a:effectLst/>
                  <a:uLnTx/>
                  <a:uFillTx/>
                  <a:latin typeface="Cambria Bold"/>
                  <a:ea typeface="+mn-ea"/>
                  <a:cs typeface="+mn-cs"/>
                </a:rPr>
                <a:t> xem có bao nhiêu chữ số ở phần thập phân của số chia thì</a:t>
              </a:r>
              <a:r>
                <a:rPr kumimoji="0" lang="en-US"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chuyển</a:t>
              </a:r>
              <a:r>
                <a:rPr kumimoji="0" lang="vi-VN" sz="4000" b="0" i="0" u="none" strike="noStrike" kern="1200" cap="none" spc="0" normalizeH="0" baseline="0" noProof="0">
                  <a:ln>
                    <a:noFill/>
                  </a:ln>
                  <a:solidFill>
                    <a:srgbClr val="000000"/>
                  </a:solidFill>
                  <a:effectLst/>
                  <a:uLnTx/>
                  <a:uFillTx/>
                  <a:latin typeface="Cambria Bold"/>
                  <a:ea typeface="+mn-ea"/>
                  <a:cs typeface="+mn-cs"/>
                </a:rPr>
                <a:t> dấu phẩy ở số bị chia sang bên phải bấy nhiêu chữ số.</a:t>
              </a:r>
            </a:p>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Bỏ</a:t>
              </a:r>
              <a:r>
                <a:rPr kumimoji="0" lang="vi-VN" sz="4000" b="0" i="0" u="none" strike="noStrike" kern="1200" cap="none" spc="0" normalizeH="0" baseline="0" noProof="0">
                  <a:ln>
                    <a:noFill/>
                  </a:ln>
                  <a:solidFill>
                    <a:srgbClr val="000000"/>
                  </a:solidFill>
                  <a:effectLst/>
                  <a:uLnTx/>
                  <a:uFillTx/>
                  <a:latin typeface="Cambria Bold"/>
                  <a:ea typeface="+mn-ea"/>
                  <a:cs typeface="+mn-cs"/>
                </a:rPr>
                <a:t> dấu phẩy ở số chia rồi thực hiện phép chia như chia cho</a:t>
              </a:r>
              <a:r>
                <a:rPr kumimoji="0" lang="en-US"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0" i="0" u="none" strike="noStrike" kern="1200" cap="none" spc="0" normalizeH="0" baseline="0" noProof="0">
                  <a:ln>
                    <a:noFill/>
                  </a:ln>
                  <a:solidFill>
                    <a:srgbClr val="000000"/>
                  </a:solidFill>
                  <a:effectLst/>
                  <a:uLnTx/>
                  <a:uFillTx/>
                  <a:latin typeface="Cambria Bold"/>
                  <a:ea typeface="+mn-ea"/>
                  <a:cs typeface="+mn-cs"/>
                </a:rPr>
                <a:t>số tự nhiên.</a:t>
              </a:r>
              <a:endParaRPr kumimoji="0" lang="en-US" sz="4000" b="0" i="0" u="none" strike="noStrike" kern="1200" cap="none" spc="0" normalizeH="0" baseline="0" noProof="0" dirty="0">
                <a:ln>
                  <a:noFill/>
                </a:ln>
                <a:solidFill>
                  <a:srgbClr val="000000"/>
                </a:solidFill>
                <a:effectLst/>
                <a:uLnTx/>
                <a:uFillTx/>
                <a:latin typeface="Cambria Bold"/>
                <a:ea typeface="+mn-ea"/>
                <a:cs typeface="+mn-cs"/>
              </a:endParaRPr>
            </a:p>
          </p:txBody>
        </p:sp>
      </p:grpSp>
    </p:spTree>
    <p:extLst>
      <p:ext uri="{BB962C8B-B14F-4D97-AF65-F5344CB8AC3E}">
        <p14:creationId xmlns:p14="http://schemas.microsoft.com/office/powerpoint/2010/main" val="242238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DCE83D8C-23A5-35EE-CE97-45EB7D40D994}"/>
              </a:ext>
            </a:extLst>
          </p:cNvPr>
          <p:cNvSpPr txBox="1"/>
          <p:nvPr/>
        </p:nvSpPr>
        <p:spPr>
          <a:xfrm>
            <a:off x="1009650" y="2457450"/>
            <a:ext cx="6991350" cy="1569660"/>
          </a:xfrm>
          <a:prstGeom prst="rect">
            <a:avLst/>
          </a:prstGeom>
          <a:noFill/>
        </p:spPr>
        <p:txBody>
          <a:bodyPr wrap="square" rtlCol="0">
            <a:spAutoFit/>
          </a:bodyPr>
          <a:lstStyle/>
          <a:p>
            <a:pPr algn="ctr"/>
            <a:r>
              <a:rPr lang="en-US" sz="9600" b="1">
                <a:solidFill>
                  <a:schemeClr val="bg1"/>
                </a:solidFill>
              </a:rPr>
              <a:t>THỰC HÀNH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endParaRPr lang="en-US"/>
              </a:p>
            </p:txBody>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1" name="TextBox 11"/>
          <p:cNvSpPr txBox="1"/>
          <p:nvPr/>
        </p:nvSpPr>
        <p:spPr>
          <a:xfrm>
            <a:off x="1773105" y="635000"/>
            <a:ext cx="5677838" cy="500137"/>
          </a:xfrm>
          <a:prstGeom prst="rect">
            <a:avLst/>
          </a:prstGeom>
        </p:spPr>
        <p:txBody>
          <a:bodyPr lIns="0" tIns="0" rIns="0" bIns="0" rtlCol="0" anchor="t">
            <a:spAutoFit/>
          </a:bodyPr>
          <a:lstStyle/>
          <a:p>
            <a:pPr algn="ctr">
              <a:lnSpc>
                <a:spcPts val="3850"/>
              </a:lnSpc>
              <a:spcBef>
                <a:spcPct val="0"/>
              </a:spcBef>
            </a:pPr>
            <a:r>
              <a:rPr lang="en-US" sz="4000">
                <a:solidFill>
                  <a:srgbClr val="5B4130"/>
                </a:solidFill>
                <a:latin typeface="Cambria Bold"/>
              </a:rPr>
              <a:t>Đặt tính rồi tính.</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grpSp>
        <p:nvGrpSpPr>
          <p:cNvPr id="16" name="Group 16"/>
          <p:cNvGrpSpPr/>
          <p:nvPr/>
        </p:nvGrpSpPr>
        <p:grpSpPr>
          <a:xfrm>
            <a:off x="1210013" y="1966764"/>
            <a:ext cx="4172043"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a) 3,36 : 0,8</a:t>
              </a:r>
              <a:endParaRPr lang="en-US" sz="3622" dirty="0">
                <a:solidFill>
                  <a:srgbClr val="000000"/>
                </a:solidFill>
                <a:latin typeface="Cambria Bold"/>
              </a:endParaRPr>
            </a:p>
          </p:txBody>
        </p:sp>
      </p:grpSp>
      <p:grpSp>
        <p:nvGrpSpPr>
          <p:cNvPr id="19" name="Group 19"/>
          <p:cNvGrpSpPr/>
          <p:nvPr/>
        </p:nvGrpSpPr>
        <p:grpSpPr>
          <a:xfrm>
            <a:off x="1298535" y="4164226"/>
            <a:ext cx="4172043"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c) 0,255 : 0,06</a:t>
              </a:r>
              <a:endParaRPr lang="en-US" sz="3622" dirty="0">
                <a:solidFill>
                  <a:srgbClr val="000000"/>
                </a:solidFill>
                <a:latin typeface="Cambria Bold"/>
              </a:endParaRPr>
            </a:p>
          </p:txBody>
        </p:sp>
      </p:grpSp>
      <p:grpSp>
        <p:nvGrpSpPr>
          <p:cNvPr id="22" name="Group 22"/>
          <p:cNvGrpSpPr/>
          <p:nvPr/>
        </p:nvGrpSpPr>
        <p:grpSpPr>
          <a:xfrm>
            <a:off x="6462905" y="2029968"/>
            <a:ext cx="4172043"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b) 7,75 : 2,5</a:t>
              </a:r>
            </a:p>
          </p:txBody>
        </p:sp>
      </p:grpSp>
      <p:grpSp>
        <p:nvGrpSpPr>
          <p:cNvPr id="25" name="Group 25"/>
          <p:cNvGrpSpPr/>
          <p:nvPr/>
        </p:nvGrpSpPr>
        <p:grpSpPr>
          <a:xfrm>
            <a:off x="6599764" y="4234859"/>
            <a:ext cx="4172043"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d) 2,87 : 0,35</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5" name="Freeform 5"/>
          <p:cNvSpPr/>
          <p:nvPr/>
        </p:nvSpPr>
        <p:spPr>
          <a:xfrm rot="-5400000" flipH="1" flipV="1">
            <a:off x="4100893" y="-1107417"/>
            <a:ext cx="6590958" cy="9339879"/>
          </a:xfrm>
          <a:custGeom>
            <a:avLst/>
            <a:gdLst/>
            <a:ahLst/>
            <a:cxnLst/>
            <a:rect l="l" t="t" r="r" b="b"/>
            <a:pathLst>
              <a:path w="8957908" h="12865935">
                <a:moveTo>
                  <a:pt x="8957907" y="12865935"/>
                </a:moveTo>
                <a:lnTo>
                  <a:pt x="0" y="12865935"/>
                </a:lnTo>
                <a:lnTo>
                  <a:pt x="0" y="0"/>
                </a:lnTo>
                <a:lnTo>
                  <a:pt x="8957907" y="0"/>
                </a:lnTo>
                <a:lnTo>
                  <a:pt x="8957907" y="1286593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a:off x="-475838" y="2658012"/>
            <a:ext cx="5442405" cy="4561725"/>
          </a:xfrm>
          <a:custGeom>
            <a:avLst/>
            <a:gdLst/>
            <a:ahLst/>
            <a:cxnLst/>
            <a:rect l="l" t="t" r="r" b="b"/>
            <a:pathLst>
              <a:path w="8163608" h="6842588">
                <a:moveTo>
                  <a:pt x="8163608" y="0"/>
                </a:moveTo>
                <a:lnTo>
                  <a:pt x="0" y="0"/>
                </a:lnTo>
                <a:lnTo>
                  <a:pt x="0" y="6842588"/>
                </a:lnTo>
                <a:lnTo>
                  <a:pt x="8163608" y="6842588"/>
                </a:lnTo>
                <a:lnTo>
                  <a:pt x="816360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179638" y="-1714940"/>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10326563" y="4938875"/>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9413257" y="335601"/>
            <a:ext cx="2092943" cy="2141118"/>
          </a:xfrm>
          <a:custGeom>
            <a:avLst/>
            <a:gdLst/>
            <a:ahLst/>
            <a:cxnLst/>
            <a:rect l="l" t="t" r="r" b="b"/>
            <a:pathLst>
              <a:path w="3139414" h="3211677">
                <a:moveTo>
                  <a:pt x="0" y="0"/>
                </a:moveTo>
                <a:lnTo>
                  <a:pt x="3139414" y="0"/>
                </a:lnTo>
                <a:lnTo>
                  <a:pt x="3139414" y="3211676"/>
                </a:lnTo>
                <a:lnTo>
                  <a:pt x="0" y="32116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F4C8A14-0676-0B64-F4D1-B81503ED3689}"/>
              </a:ext>
            </a:extLst>
          </p:cNvPr>
          <p:cNvSpPr txBox="1"/>
          <p:nvPr/>
        </p:nvSpPr>
        <p:spPr>
          <a:xfrm>
            <a:off x="4086920" y="1772227"/>
            <a:ext cx="7648625" cy="4014240"/>
          </a:xfrm>
          <a:prstGeom prst="rect">
            <a:avLst/>
          </a:prstGeom>
          <a:noFill/>
        </p:spPr>
        <p:txBody>
          <a:bodyPr wrap="square">
            <a:spAutoFit/>
          </a:bodyPr>
          <a:lstStyle/>
          <a:p>
            <a:pPr>
              <a:lnSpc>
                <a:spcPct val="115000"/>
              </a:lnSpc>
            </a:pPr>
            <a:r>
              <a:rPr lang="vi-VN" sz="2800" b="1">
                <a:solidFill>
                  <a:srgbClr val="5B4130"/>
                </a:solidFill>
                <a:latin typeface="Cambria" panose="02040503050406030204" pitchFamily="18" charset="0"/>
                <a:ea typeface="Cambria" panose="02040503050406030204" pitchFamily="18" charset="0"/>
              </a:rPr>
              <a:t>–HS thực hiện được phép chia hai số thập phân.</a:t>
            </a:r>
          </a:p>
          <a:p>
            <a:pPr>
              <a:lnSpc>
                <a:spcPct val="115000"/>
              </a:lnSpc>
            </a:pPr>
            <a:r>
              <a:rPr lang="vi-VN" sz="2800" b="1">
                <a:solidFill>
                  <a:srgbClr val="5B4130"/>
                </a:solidFill>
                <a:latin typeface="Cambria" panose="02040503050406030204" pitchFamily="18" charset="0"/>
                <a:ea typeface="Cambria" panose="02040503050406030204" pitchFamily="18" charset="0"/>
              </a:rPr>
              <a:t>–Vận dụng giải quyết vấn đề đơn giản.</a:t>
            </a:r>
          </a:p>
          <a:p>
            <a:pPr>
              <a:lnSpc>
                <a:spcPct val="115000"/>
              </a:lnSpc>
            </a:pPr>
            <a:r>
              <a:rPr lang="vi-VN" sz="2800" b="1">
                <a:solidFill>
                  <a:srgbClr val="5B4130"/>
                </a:solidFill>
                <a:latin typeface="Cambria" panose="02040503050406030204" pitchFamily="18" charset="0"/>
                <a:ea typeface="Cambria" panose="02040503050406030204" pitchFamily="18" charset="0"/>
              </a:rPr>
              <a:t>–HS có cơ hội để phát triển các năng lực tư duy và lập luận toán học, giao tiếp toán học, mô hình hoá toán học, giải quyết vấn đề toán học và các phẩm chất chăm chỉ, trách nhiệm, nhân ái.</a:t>
            </a:r>
            <a:endParaRPr lang="vi-VN" sz="2800" b="1" dirty="0">
              <a:solidFill>
                <a:srgbClr val="5B4130"/>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BAA37864-A622-C1DA-85F9-716328C2B374}"/>
              </a:ext>
            </a:extLst>
          </p:cNvPr>
          <p:cNvPicPr>
            <a:picLocks noChangeAspect="1"/>
          </p:cNvPicPr>
          <p:nvPr/>
        </p:nvPicPr>
        <p:blipFill>
          <a:blip r:embed="rId15"/>
          <a:stretch>
            <a:fillRect/>
          </a:stretch>
        </p:blipFill>
        <p:spPr>
          <a:xfrm>
            <a:off x="4548425" y="835362"/>
            <a:ext cx="54807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TextBox 11"/>
          <p:cNvSpPr txBox="1"/>
          <p:nvPr/>
        </p:nvSpPr>
        <p:spPr>
          <a:xfrm>
            <a:off x="1773105" y="635000"/>
            <a:ext cx="5677838" cy="500137"/>
          </a:xfrm>
          <a:prstGeom prst="rect">
            <a:avLst/>
          </a:prstGeom>
        </p:spPr>
        <p:txBody>
          <a:bodyPr lIns="0" tIns="0" rIns="0" bIns="0" rtlCol="0" anchor="t">
            <a:spAutoFit/>
          </a:bodyPr>
          <a:lstStyle/>
          <a:p>
            <a:pPr marL="0" marR="0" lvl="0" indent="0" algn="ctr" defTabSz="914400" rtl="0" eaLnBrk="1" fontAlgn="auto" latinLnBrk="0" hangingPunct="1">
              <a:lnSpc>
                <a:spcPts val="3850"/>
              </a:lnSpc>
              <a:spcBef>
                <a:spcPct val="0"/>
              </a:spcBef>
              <a:spcAft>
                <a:spcPts val="0"/>
              </a:spcAft>
              <a:buClrTx/>
              <a:buSzTx/>
              <a:buFontTx/>
              <a:buNone/>
              <a:tabLst/>
              <a:defRPr/>
            </a:pPr>
            <a:r>
              <a:rPr kumimoji="0" lang="en-US" sz="4000" b="0" i="0" u="none" strike="noStrike" kern="1200" cap="none" spc="0" normalizeH="0" baseline="0" noProof="0">
                <a:ln>
                  <a:noFill/>
                </a:ln>
                <a:solidFill>
                  <a:srgbClr val="5B4130"/>
                </a:solidFill>
                <a:effectLst/>
                <a:uLnTx/>
                <a:uFillTx/>
                <a:latin typeface="Cambria Bold"/>
                <a:ea typeface="+mn-ea"/>
                <a:cs typeface="+mn-cs"/>
              </a:rPr>
              <a:t>Đặt tính rồi tính.</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311990" y="74908"/>
              <a:ext cx="1245293" cy="1521443"/>
            </a:xfrm>
            <a:prstGeom prst="rect">
              <a:avLst/>
            </a:prstGeom>
          </p:spPr>
          <p:txBody>
            <a:bodyPr lIns="0" tIns="0" rIns="0" bIns="0" rtlCol="0" anchor="t">
              <a:spAutoFit/>
            </a:bodyPr>
            <a:lstStyle/>
            <a:p>
              <a:pPr marL="0" marR="0" lvl="0" indent="0" algn="ctr" defTabSz="914400" rtl="0" eaLnBrk="1" fontAlgn="auto" latinLnBrk="0" hangingPunct="1">
                <a:lnSpc>
                  <a:spcPts val="6506"/>
                </a:lnSpc>
                <a:spcBef>
                  <a:spcPct val="0"/>
                </a:spcBef>
                <a:spcAft>
                  <a:spcPts val="0"/>
                </a:spcAft>
                <a:buClrTx/>
                <a:buSzTx/>
                <a:buFontTx/>
                <a:buNone/>
                <a:tabLst/>
                <a:defRPr/>
              </a:pPr>
              <a:r>
                <a:rPr kumimoji="0" lang="en-US" sz="4647" b="0" i="0" u="none" strike="noStrike" kern="1200" cap="none" spc="0" normalizeH="0" baseline="0" noProof="0" dirty="0">
                  <a:ln>
                    <a:noFill/>
                  </a:ln>
                  <a:solidFill>
                    <a:srgbClr val="5B4130"/>
                  </a:solidFill>
                  <a:effectLst/>
                  <a:uLnTx/>
                  <a:uFillTx/>
                  <a:latin typeface="Cambria Bold"/>
                  <a:ea typeface="+mn-ea"/>
                  <a:cs typeface="+mn-cs"/>
                </a:rPr>
                <a:t>1</a:t>
              </a:r>
            </a:p>
          </p:txBody>
        </p:sp>
      </p:grpSp>
      <p:grpSp>
        <p:nvGrpSpPr>
          <p:cNvPr id="16" name="Group 16"/>
          <p:cNvGrpSpPr/>
          <p:nvPr/>
        </p:nvGrpSpPr>
        <p:grpSpPr>
          <a:xfrm>
            <a:off x="1210013" y="1966764"/>
            <a:ext cx="4172043"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0" y="126408"/>
              <a:ext cx="6022438" cy="1192251"/>
            </a:xfrm>
            <a:prstGeom prst="rect">
              <a:avLst/>
            </a:prstGeom>
          </p:spPr>
          <p:txBody>
            <a:bodyPr lIns="0" tIns="0" rIns="0" bIns="0" rtlCol="0" anchor="t">
              <a:spAutoFit/>
            </a:bodyPr>
            <a:lstStyle/>
            <a:p>
              <a:pPr marL="0" marR="0" lvl="0" indent="0" algn="ctr" defTabSz="914400" rtl="0" eaLnBrk="1" fontAlgn="auto" latinLnBrk="0" hangingPunct="1">
                <a:lnSpc>
                  <a:spcPts val="5071"/>
                </a:lnSpc>
                <a:spcBef>
                  <a:spcPct val="0"/>
                </a:spcBef>
                <a:spcAft>
                  <a:spcPts val="0"/>
                </a:spcAft>
                <a:buClrTx/>
                <a:buSzTx/>
                <a:buFontTx/>
                <a:buNone/>
                <a:tabLst/>
                <a:defRPr/>
              </a:pPr>
              <a:r>
                <a:rPr kumimoji="0" lang="en-US" sz="3622" b="0" i="0" u="none" strike="noStrike" kern="1200" cap="none" spc="0" normalizeH="0" baseline="0" noProof="0">
                  <a:ln>
                    <a:noFill/>
                  </a:ln>
                  <a:solidFill>
                    <a:srgbClr val="000000"/>
                  </a:solidFill>
                  <a:effectLst/>
                  <a:uLnTx/>
                  <a:uFillTx/>
                  <a:latin typeface="Cambria Bold"/>
                  <a:ea typeface="+mn-ea"/>
                  <a:cs typeface="+mn-cs"/>
                </a:rPr>
                <a:t>a) 3,36 : 0,8</a:t>
              </a:r>
              <a:endParaRPr kumimoji="0" lang="en-US" sz="3622" b="0" i="0" u="none" strike="noStrike" kern="1200" cap="none" spc="0" normalizeH="0" baseline="0" noProof="0" dirty="0">
                <a:ln>
                  <a:noFill/>
                </a:ln>
                <a:solidFill>
                  <a:srgbClr val="000000"/>
                </a:solidFill>
                <a:effectLst/>
                <a:uLnTx/>
                <a:uFillTx/>
                <a:latin typeface="Cambria Bold"/>
                <a:ea typeface="+mn-ea"/>
                <a:cs typeface="+mn-cs"/>
              </a:endParaRPr>
            </a:p>
          </p:txBody>
        </p:sp>
      </p:grpSp>
      <p:grpSp>
        <p:nvGrpSpPr>
          <p:cNvPr id="22" name="Group 22"/>
          <p:cNvGrpSpPr/>
          <p:nvPr/>
        </p:nvGrpSpPr>
        <p:grpSpPr>
          <a:xfrm>
            <a:off x="6462905" y="2029968"/>
            <a:ext cx="4172043"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0" y="126408"/>
              <a:ext cx="6022438" cy="1192251"/>
            </a:xfrm>
            <a:prstGeom prst="rect">
              <a:avLst/>
            </a:prstGeom>
          </p:spPr>
          <p:txBody>
            <a:bodyPr lIns="0" tIns="0" rIns="0" bIns="0" rtlCol="0" anchor="t">
              <a:spAutoFit/>
            </a:bodyPr>
            <a:lstStyle/>
            <a:p>
              <a:pPr marL="0" marR="0" lvl="0" indent="0" algn="ctr" defTabSz="914400" rtl="0" eaLnBrk="1" fontAlgn="auto" latinLnBrk="0" hangingPunct="1">
                <a:lnSpc>
                  <a:spcPts val="5071"/>
                </a:lnSpc>
                <a:spcBef>
                  <a:spcPct val="0"/>
                </a:spcBef>
                <a:spcAft>
                  <a:spcPts val="0"/>
                </a:spcAft>
                <a:buClrTx/>
                <a:buSzTx/>
                <a:buFontTx/>
                <a:buNone/>
                <a:tabLst/>
                <a:defRPr/>
              </a:pPr>
              <a:r>
                <a:rPr kumimoji="0" lang="en-US" sz="3622" b="0" i="0" u="none" strike="noStrike" kern="1200" cap="none" spc="0" normalizeH="0" baseline="0" noProof="0">
                  <a:ln>
                    <a:noFill/>
                  </a:ln>
                  <a:solidFill>
                    <a:srgbClr val="000000"/>
                  </a:solidFill>
                  <a:effectLst/>
                  <a:uLnTx/>
                  <a:uFillTx/>
                  <a:latin typeface="Cambria Bold"/>
                  <a:ea typeface="+mn-ea"/>
                  <a:cs typeface="+mn-cs"/>
                </a:rPr>
                <a:t>b) 7,75 : 2,5</a:t>
              </a:r>
            </a:p>
          </p:txBody>
        </p:sp>
      </p:grpSp>
      <p:cxnSp>
        <p:nvCxnSpPr>
          <p:cNvPr id="15" name="Straight Connector 14">
            <a:extLst>
              <a:ext uri="{FF2B5EF4-FFF2-40B4-BE49-F238E27FC236}">
                <a16:creationId xmlns:a16="http://schemas.microsoft.com/office/drawing/2014/main" id="{163F391A-89CA-B0DE-2589-E0301238E04D}"/>
              </a:ext>
            </a:extLst>
          </p:cNvPr>
          <p:cNvCxnSpPr/>
          <p:nvPr/>
        </p:nvCxnSpPr>
        <p:spPr>
          <a:xfrm>
            <a:off x="5791200" y="1771650"/>
            <a:ext cx="0" cy="43243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4F7ABAF-1E77-3884-10EE-14D7DA3482A1}"/>
              </a:ext>
            </a:extLst>
          </p:cNvPr>
          <p:cNvGrpSpPr>
            <a:grpSpLocks/>
          </p:cNvGrpSpPr>
          <p:nvPr/>
        </p:nvGrpSpPr>
        <p:grpSpPr>
          <a:xfrm>
            <a:off x="1436926" y="3177453"/>
            <a:ext cx="3992519" cy="2711239"/>
            <a:chOff x="0" y="0"/>
            <a:chExt cx="961644" cy="653033"/>
          </a:xfrm>
        </p:grpSpPr>
        <p:pic>
          <p:nvPicPr>
            <p:cNvPr id="29" name="Image 1758">
              <a:extLst>
                <a:ext uri="{FF2B5EF4-FFF2-40B4-BE49-F238E27FC236}">
                  <a16:creationId xmlns:a16="http://schemas.microsoft.com/office/drawing/2014/main" id="{56EE7642-555B-7702-BE77-E67A898C2AFF}"/>
                </a:ext>
              </a:extLst>
            </p:cNvPr>
            <p:cNvPicPr/>
            <p:nvPr/>
          </p:nvPicPr>
          <p:blipFill>
            <a:blip r:embed="rId12" cstate="print"/>
            <a:stretch>
              <a:fillRect/>
            </a:stretch>
          </p:blipFill>
          <p:spPr>
            <a:xfrm>
              <a:off x="0" y="0"/>
              <a:ext cx="961644" cy="653033"/>
            </a:xfrm>
            <a:prstGeom prst="rect">
              <a:avLst/>
            </a:prstGeom>
          </p:spPr>
        </p:pic>
      </p:grpSp>
      <p:grpSp>
        <p:nvGrpSpPr>
          <p:cNvPr id="30" name="Group 29">
            <a:extLst>
              <a:ext uri="{FF2B5EF4-FFF2-40B4-BE49-F238E27FC236}">
                <a16:creationId xmlns:a16="http://schemas.microsoft.com/office/drawing/2014/main" id="{EE9F4BE1-3BA8-BD47-6530-ACB3F95D4BFB}"/>
              </a:ext>
            </a:extLst>
          </p:cNvPr>
          <p:cNvGrpSpPr>
            <a:grpSpLocks/>
          </p:cNvGrpSpPr>
          <p:nvPr/>
        </p:nvGrpSpPr>
        <p:grpSpPr>
          <a:xfrm>
            <a:off x="7366859" y="3227928"/>
            <a:ext cx="3463283" cy="2571901"/>
            <a:chOff x="0" y="0"/>
            <a:chExt cx="834181" cy="619479"/>
          </a:xfrm>
        </p:grpSpPr>
        <p:pic>
          <p:nvPicPr>
            <p:cNvPr id="31" name="Image 1756">
              <a:extLst>
                <a:ext uri="{FF2B5EF4-FFF2-40B4-BE49-F238E27FC236}">
                  <a16:creationId xmlns:a16="http://schemas.microsoft.com/office/drawing/2014/main" id="{26E98B18-A5D1-6A55-E0F6-20CD4EEE8F1B}"/>
                </a:ext>
              </a:extLst>
            </p:cNvPr>
            <p:cNvPicPr/>
            <p:nvPr/>
          </p:nvPicPr>
          <p:blipFill>
            <a:blip r:embed="rId13" cstate="print"/>
            <a:stretch>
              <a:fillRect/>
            </a:stretch>
          </p:blipFill>
          <p:spPr>
            <a:xfrm>
              <a:off x="0" y="0"/>
              <a:ext cx="834181" cy="619479"/>
            </a:xfrm>
            <a:prstGeom prst="rect">
              <a:avLst/>
            </a:prstGeom>
          </p:spPr>
        </p:pic>
      </p:grpSp>
    </p:spTree>
    <p:extLst>
      <p:ext uri="{BB962C8B-B14F-4D97-AF65-F5344CB8AC3E}">
        <p14:creationId xmlns:p14="http://schemas.microsoft.com/office/powerpoint/2010/main" val="3520690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TextBox 11"/>
          <p:cNvSpPr txBox="1"/>
          <p:nvPr/>
        </p:nvSpPr>
        <p:spPr>
          <a:xfrm>
            <a:off x="1773105" y="635000"/>
            <a:ext cx="5677838" cy="500137"/>
          </a:xfrm>
          <a:prstGeom prst="rect">
            <a:avLst/>
          </a:prstGeom>
        </p:spPr>
        <p:txBody>
          <a:bodyPr lIns="0" tIns="0" rIns="0" bIns="0" rtlCol="0" anchor="t">
            <a:spAutoFit/>
          </a:bodyPr>
          <a:lstStyle/>
          <a:p>
            <a:pPr marL="0" marR="0" lvl="0" indent="0" algn="ctr" defTabSz="914400" rtl="0" eaLnBrk="1" fontAlgn="auto" latinLnBrk="0" hangingPunct="1">
              <a:lnSpc>
                <a:spcPts val="3850"/>
              </a:lnSpc>
              <a:spcBef>
                <a:spcPct val="0"/>
              </a:spcBef>
              <a:spcAft>
                <a:spcPts val="0"/>
              </a:spcAft>
              <a:buClrTx/>
              <a:buSzTx/>
              <a:buFontTx/>
              <a:buNone/>
              <a:tabLst/>
              <a:defRPr/>
            </a:pPr>
            <a:r>
              <a:rPr kumimoji="0" lang="en-US" sz="4000" b="0" i="0" u="none" strike="noStrike" kern="1200" cap="none" spc="0" normalizeH="0" baseline="0" noProof="0">
                <a:ln>
                  <a:noFill/>
                </a:ln>
                <a:solidFill>
                  <a:srgbClr val="5B4130"/>
                </a:solidFill>
                <a:effectLst/>
                <a:uLnTx/>
                <a:uFillTx/>
                <a:latin typeface="Cambria Bold"/>
                <a:ea typeface="+mn-ea"/>
                <a:cs typeface="+mn-cs"/>
              </a:rPr>
              <a:t>Đặt tính rồi tính.</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311990" y="74908"/>
              <a:ext cx="1245293" cy="1521443"/>
            </a:xfrm>
            <a:prstGeom prst="rect">
              <a:avLst/>
            </a:prstGeom>
          </p:spPr>
          <p:txBody>
            <a:bodyPr lIns="0" tIns="0" rIns="0" bIns="0" rtlCol="0" anchor="t">
              <a:spAutoFit/>
            </a:bodyPr>
            <a:lstStyle/>
            <a:p>
              <a:pPr marL="0" marR="0" lvl="0" indent="0" algn="ctr" defTabSz="914400" rtl="0" eaLnBrk="1" fontAlgn="auto" latinLnBrk="0" hangingPunct="1">
                <a:lnSpc>
                  <a:spcPts val="6506"/>
                </a:lnSpc>
                <a:spcBef>
                  <a:spcPct val="0"/>
                </a:spcBef>
                <a:spcAft>
                  <a:spcPts val="0"/>
                </a:spcAft>
                <a:buClrTx/>
                <a:buSzTx/>
                <a:buFontTx/>
                <a:buNone/>
                <a:tabLst/>
                <a:defRPr/>
              </a:pPr>
              <a:r>
                <a:rPr kumimoji="0" lang="en-US" sz="4647" b="0" i="0" u="none" strike="noStrike" kern="1200" cap="none" spc="0" normalizeH="0" baseline="0" noProof="0" dirty="0">
                  <a:ln>
                    <a:noFill/>
                  </a:ln>
                  <a:solidFill>
                    <a:srgbClr val="5B4130"/>
                  </a:solidFill>
                  <a:effectLst/>
                  <a:uLnTx/>
                  <a:uFillTx/>
                  <a:latin typeface="Cambria Bold"/>
                  <a:ea typeface="+mn-ea"/>
                  <a:cs typeface="+mn-cs"/>
                </a:rPr>
                <a:t>1</a:t>
              </a:r>
            </a:p>
          </p:txBody>
        </p:sp>
      </p:grpSp>
      <p:grpSp>
        <p:nvGrpSpPr>
          <p:cNvPr id="16" name="Group 16"/>
          <p:cNvGrpSpPr/>
          <p:nvPr/>
        </p:nvGrpSpPr>
        <p:grpSpPr>
          <a:xfrm>
            <a:off x="1210013" y="1966764"/>
            <a:ext cx="4172043"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0" y="126408"/>
              <a:ext cx="6022438" cy="1192251"/>
            </a:xfrm>
            <a:prstGeom prst="rect">
              <a:avLst/>
            </a:prstGeom>
          </p:spPr>
          <p:txBody>
            <a:bodyPr lIns="0" tIns="0" rIns="0" bIns="0" rtlCol="0" anchor="t">
              <a:spAutoFit/>
            </a:bodyPr>
            <a:lstStyle/>
            <a:p>
              <a:pPr marL="0" marR="0" lvl="0" indent="0" algn="ctr" defTabSz="914400" rtl="0" eaLnBrk="1" fontAlgn="auto" latinLnBrk="0" hangingPunct="1">
                <a:lnSpc>
                  <a:spcPts val="5071"/>
                </a:lnSpc>
                <a:spcBef>
                  <a:spcPct val="0"/>
                </a:spcBef>
                <a:spcAft>
                  <a:spcPts val="0"/>
                </a:spcAft>
                <a:buClrTx/>
                <a:buSzTx/>
                <a:buFontTx/>
                <a:buNone/>
                <a:tabLst/>
                <a:defRPr/>
              </a:pPr>
              <a:r>
                <a:rPr kumimoji="0" lang="en-US" sz="3622" b="0" i="0" u="none" strike="noStrike" kern="1200" cap="none" spc="0" normalizeH="0" baseline="0" noProof="0">
                  <a:ln>
                    <a:noFill/>
                  </a:ln>
                  <a:solidFill>
                    <a:srgbClr val="000000"/>
                  </a:solidFill>
                  <a:effectLst/>
                  <a:uLnTx/>
                  <a:uFillTx/>
                  <a:latin typeface="Cambria Bold"/>
                  <a:ea typeface="+mn-ea"/>
                  <a:cs typeface="+mn-cs"/>
                </a:rPr>
                <a:t>c) 0,255 : 0,06</a:t>
              </a:r>
            </a:p>
          </p:txBody>
        </p:sp>
      </p:grpSp>
      <p:grpSp>
        <p:nvGrpSpPr>
          <p:cNvPr id="22" name="Group 22"/>
          <p:cNvGrpSpPr/>
          <p:nvPr/>
        </p:nvGrpSpPr>
        <p:grpSpPr>
          <a:xfrm>
            <a:off x="6462905" y="2029968"/>
            <a:ext cx="4172043"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0" y="126408"/>
              <a:ext cx="6022438" cy="1192251"/>
            </a:xfrm>
            <a:prstGeom prst="rect">
              <a:avLst/>
            </a:prstGeom>
          </p:spPr>
          <p:txBody>
            <a:bodyPr lIns="0" tIns="0" rIns="0" bIns="0" rtlCol="0" anchor="t">
              <a:spAutoFit/>
            </a:bodyPr>
            <a:lstStyle/>
            <a:p>
              <a:pPr marL="0" marR="0" lvl="0" indent="0" algn="ctr" defTabSz="914400" rtl="0" eaLnBrk="1" fontAlgn="auto" latinLnBrk="0" hangingPunct="1">
                <a:lnSpc>
                  <a:spcPts val="5071"/>
                </a:lnSpc>
                <a:spcBef>
                  <a:spcPct val="0"/>
                </a:spcBef>
                <a:spcAft>
                  <a:spcPts val="0"/>
                </a:spcAft>
                <a:buClrTx/>
                <a:buSzTx/>
                <a:buFontTx/>
                <a:buNone/>
                <a:tabLst/>
                <a:defRPr/>
              </a:pPr>
              <a:r>
                <a:rPr kumimoji="0" lang="en-US" sz="3622" b="0" i="0" u="none" strike="noStrike" kern="1200" cap="none" spc="0" normalizeH="0" baseline="0" noProof="0">
                  <a:ln>
                    <a:noFill/>
                  </a:ln>
                  <a:solidFill>
                    <a:srgbClr val="000000"/>
                  </a:solidFill>
                  <a:effectLst/>
                  <a:uLnTx/>
                  <a:uFillTx/>
                  <a:latin typeface="Cambria Bold"/>
                  <a:ea typeface="+mn-ea"/>
                  <a:cs typeface="+mn-cs"/>
                </a:rPr>
                <a:t>d) 2,87 : 0,35</a:t>
              </a:r>
            </a:p>
          </p:txBody>
        </p:sp>
      </p:grpSp>
      <p:cxnSp>
        <p:nvCxnSpPr>
          <p:cNvPr id="15" name="Straight Connector 14">
            <a:extLst>
              <a:ext uri="{FF2B5EF4-FFF2-40B4-BE49-F238E27FC236}">
                <a16:creationId xmlns:a16="http://schemas.microsoft.com/office/drawing/2014/main" id="{163F391A-89CA-B0DE-2589-E0301238E04D}"/>
              </a:ext>
            </a:extLst>
          </p:cNvPr>
          <p:cNvCxnSpPr/>
          <p:nvPr/>
        </p:nvCxnSpPr>
        <p:spPr>
          <a:xfrm>
            <a:off x="5791200" y="1771650"/>
            <a:ext cx="0" cy="43243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A22E5D6-8170-98A7-4873-02F322B60DA6}"/>
              </a:ext>
            </a:extLst>
          </p:cNvPr>
          <p:cNvGrpSpPr>
            <a:grpSpLocks/>
          </p:cNvGrpSpPr>
          <p:nvPr/>
        </p:nvGrpSpPr>
        <p:grpSpPr>
          <a:xfrm>
            <a:off x="1593934" y="3097391"/>
            <a:ext cx="3236847" cy="2923721"/>
            <a:chOff x="0" y="0"/>
            <a:chExt cx="906377" cy="818696"/>
          </a:xfrm>
        </p:grpSpPr>
        <p:pic>
          <p:nvPicPr>
            <p:cNvPr id="19" name="Image 1760">
              <a:extLst>
                <a:ext uri="{FF2B5EF4-FFF2-40B4-BE49-F238E27FC236}">
                  <a16:creationId xmlns:a16="http://schemas.microsoft.com/office/drawing/2014/main" id="{61FED3C7-1597-8456-5532-376CF690CF10}"/>
                </a:ext>
              </a:extLst>
            </p:cNvPr>
            <p:cNvPicPr/>
            <p:nvPr/>
          </p:nvPicPr>
          <p:blipFill>
            <a:blip r:embed="rId12" cstate="print"/>
            <a:stretch>
              <a:fillRect/>
            </a:stretch>
          </p:blipFill>
          <p:spPr>
            <a:xfrm>
              <a:off x="0" y="0"/>
              <a:ext cx="906377" cy="818696"/>
            </a:xfrm>
            <a:prstGeom prst="rect">
              <a:avLst/>
            </a:prstGeom>
          </p:spPr>
        </p:pic>
      </p:grpSp>
      <p:grpSp>
        <p:nvGrpSpPr>
          <p:cNvPr id="20" name="Group 19">
            <a:extLst>
              <a:ext uri="{FF2B5EF4-FFF2-40B4-BE49-F238E27FC236}">
                <a16:creationId xmlns:a16="http://schemas.microsoft.com/office/drawing/2014/main" id="{F95AD740-069D-9360-67C0-0EC55578AE4A}"/>
              </a:ext>
            </a:extLst>
          </p:cNvPr>
          <p:cNvGrpSpPr>
            <a:grpSpLocks/>
          </p:cNvGrpSpPr>
          <p:nvPr/>
        </p:nvGrpSpPr>
        <p:grpSpPr>
          <a:xfrm>
            <a:off x="7209453" y="3148273"/>
            <a:ext cx="3070569" cy="2248413"/>
            <a:chOff x="0" y="0"/>
            <a:chExt cx="834181" cy="610826"/>
          </a:xfrm>
        </p:grpSpPr>
        <p:pic>
          <p:nvPicPr>
            <p:cNvPr id="21" name="Image 1762">
              <a:extLst>
                <a:ext uri="{FF2B5EF4-FFF2-40B4-BE49-F238E27FC236}">
                  <a16:creationId xmlns:a16="http://schemas.microsoft.com/office/drawing/2014/main" id="{BCDA839D-AEFF-881F-C058-5CE72532DBE7}"/>
                </a:ext>
              </a:extLst>
            </p:cNvPr>
            <p:cNvPicPr/>
            <p:nvPr/>
          </p:nvPicPr>
          <p:blipFill>
            <a:blip r:embed="rId13" cstate="print"/>
            <a:stretch>
              <a:fillRect/>
            </a:stretch>
          </p:blipFill>
          <p:spPr>
            <a:xfrm>
              <a:off x="0" y="0"/>
              <a:ext cx="834181" cy="610826"/>
            </a:xfrm>
            <a:prstGeom prst="rect">
              <a:avLst/>
            </a:prstGeom>
          </p:spPr>
        </p:pic>
      </p:grpSp>
    </p:spTree>
    <p:extLst>
      <p:ext uri="{BB962C8B-B14F-4D97-AF65-F5344CB8AC3E}">
        <p14:creationId xmlns:p14="http://schemas.microsoft.com/office/powerpoint/2010/main" val="363851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E83D8C-23A5-35EE-CE97-45EB7D40D994}"/>
              </a:ext>
            </a:extLst>
          </p:cNvPr>
          <p:cNvSpPr txBox="1"/>
          <p:nvPr/>
        </p:nvSpPr>
        <p:spPr>
          <a:xfrm>
            <a:off x="1009650" y="2457450"/>
            <a:ext cx="69913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348215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TextBox 11"/>
          <p:cNvSpPr txBox="1"/>
          <p:nvPr/>
        </p:nvSpPr>
        <p:spPr>
          <a:xfrm>
            <a:off x="1975209" y="705706"/>
            <a:ext cx="9261680" cy="2000548"/>
          </a:xfrm>
          <a:prstGeom prst="rect">
            <a:avLst/>
          </a:prstGeom>
        </p:spPr>
        <p:txBody>
          <a:bodyPr wrap="square" lIns="0" tIns="0" rIns="0" bIns="0" rtlCol="0" anchor="t">
            <a:spAutoFit/>
          </a:bodyPr>
          <a:lstStyle/>
          <a:p>
            <a:pPr lvl="0" algn="just">
              <a:lnSpc>
                <a:spcPts val="3850"/>
              </a:lnSpc>
              <a:spcBef>
                <a:spcPct val="0"/>
              </a:spcBef>
            </a:pPr>
            <a:r>
              <a:rPr lang="vi-VN" sz="4000">
                <a:solidFill>
                  <a:srgbClr val="5B4130"/>
                </a:solidFill>
                <a:latin typeface="Cambria Bold"/>
              </a:rPr>
              <a:t>Mỗi bước nhảy của một con thỏ được 0,52 m. Hỏi con thỏ đó cần nhảy</a:t>
            </a:r>
            <a:r>
              <a:rPr lang="en-US" sz="4000">
                <a:solidFill>
                  <a:srgbClr val="5B4130"/>
                </a:solidFill>
                <a:latin typeface="Cambria Bold"/>
              </a:rPr>
              <a:t> </a:t>
            </a:r>
            <a:r>
              <a:rPr lang="vi-VN" sz="4000">
                <a:solidFill>
                  <a:srgbClr val="5B4130"/>
                </a:solidFill>
                <a:latin typeface="Cambria Bold"/>
              </a:rPr>
              <a:t>bao nhiêu bước để di chuyển hết quãng đường 7,8 m?</a:t>
            </a:r>
            <a:endParaRPr kumimoji="0" lang="en-US" sz="4000" b="0" i="0" u="none" strike="noStrike" kern="1200" cap="none" spc="0" normalizeH="0" baseline="0" noProof="0">
              <a:ln>
                <a:noFill/>
              </a:ln>
              <a:solidFill>
                <a:srgbClr val="5B4130"/>
              </a:solidFill>
              <a:effectLst/>
              <a:uLnTx/>
              <a:uFillTx/>
              <a:latin typeface="Cambria Bold"/>
              <a:ea typeface="+mn-ea"/>
              <a:cs typeface="+mn-cs"/>
            </a:endParaRP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311990" y="74908"/>
              <a:ext cx="1245293" cy="1521443"/>
            </a:xfrm>
            <a:prstGeom prst="rect">
              <a:avLst/>
            </a:prstGeom>
          </p:spPr>
          <p:txBody>
            <a:bodyPr lIns="0" tIns="0" rIns="0" bIns="0" rtlCol="0" anchor="t">
              <a:spAutoFit/>
            </a:bodyPr>
            <a:lstStyle/>
            <a:p>
              <a:pPr marL="0" marR="0" lvl="0" indent="0" algn="ctr" defTabSz="914400" rtl="0" eaLnBrk="1" fontAlgn="auto" latinLnBrk="0" hangingPunct="1">
                <a:lnSpc>
                  <a:spcPts val="6506"/>
                </a:lnSpc>
                <a:spcBef>
                  <a:spcPct val="0"/>
                </a:spcBef>
                <a:spcAft>
                  <a:spcPts val="0"/>
                </a:spcAft>
                <a:buClrTx/>
                <a:buSzTx/>
                <a:buFontTx/>
                <a:buNone/>
                <a:tabLst/>
                <a:defRPr/>
              </a:pPr>
              <a:r>
                <a:rPr kumimoji="0" lang="en-US" sz="4647" b="0" i="0" u="none" strike="noStrike" kern="1200" cap="none" spc="0" normalizeH="0" baseline="0" noProof="0" dirty="0">
                  <a:ln>
                    <a:noFill/>
                  </a:ln>
                  <a:solidFill>
                    <a:srgbClr val="5B4130"/>
                  </a:solidFill>
                  <a:effectLst/>
                  <a:uLnTx/>
                  <a:uFillTx/>
                  <a:latin typeface="Cambria Bold"/>
                  <a:ea typeface="+mn-ea"/>
                  <a:cs typeface="+mn-cs"/>
                </a:rPr>
                <a:t>1</a:t>
              </a:r>
            </a:p>
          </p:txBody>
        </p:sp>
      </p:grpSp>
      <p:pic>
        <p:nvPicPr>
          <p:cNvPr id="1026" name="Picture 2" descr="Hình ảnh Thỏ đang Chạy,con Thỏ,con Thỏ,đang Cháy PNG Miễn Phí Tải Về -  Lovepik">
            <a:extLst>
              <a:ext uri="{FF2B5EF4-FFF2-40B4-BE49-F238E27FC236}">
                <a16:creationId xmlns:a16="http://schemas.microsoft.com/office/drawing/2014/main" id="{7000ABC2-6FDE-B7E8-A3C7-31D308140DF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093" r="92558">
                        <a14:foregroundMark x1="7209" y1="57209" x2="12558" y2="60814"/>
                        <a14:foregroundMark x1="40233" y1="64767" x2="50581" y2="65814"/>
                        <a14:foregroundMark x1="90233" y1="70233" x2="92558" y2="71395"/>
                        <a14:foregroundMark x1="82791" y1="44419" x2="87558" y2="45000"/>
                        <a14:foregroundMark x1="23023" y1="39419" x2="28372" y2="40581"/>
                        <a14:foregroundMark x1="27209" y1="39419" x2="28837" y2="41977"/>
                      </a14:backgroundRemoval>
                    </a14:imgEffect>
                  </a14:imgLayer>
                </a14:imgProps>
              </a:ext>
              <a:ext uri="{28A0092B-C50C-407E-A947-70E740481C1C}">
                <a14:useLocalDpi xmlns:a14="http://schemas.microsoft.com/office/drawing/2010/main" val="0"/>
              </a:ext>
            </a:extLst>
          </a:blip>
          <a:srcRect/>
          <a:stretch>
            <a:fillRect/>
          </a:stretch>
        </p:blipFill>
        <p:spPr bwMode="auto">
          <a:xfrm>
            <a:off x="3467622" y="170598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8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TextBox 11"/>
          <p:cNvSpPr txBox="1"/>
          <p:nvPr/>
        </p:nvSpPr>
        <p:spPr>
          <a:xfrm>
            <a:off x="1975209" y="705706"/>
            <a:ext cx="9261680" cy="2000548"/>
          </a:xfrm>
          <a:prstGeom prst="rect">
            <a:avLst/>
          </a:prstGeom>
        </p:spPr>
        <p:txBody>
          <a:bodyPr wrap="square" lIns="0" tIns="0" rIns="0" bIns="0" rtlCol="0" anchor="t">
            <a:spAutoFit/>
          </a:bodyPr>
          <a:lstStyle/>
          <a:p>
            <a:pPr marL="0" marR="0" lvl="0" indent="0" algn="just" defTabSz="914400" rtl="0" eaLnBrk="1" fontAlgn="auto" latinLnBrk="0" hangingPunct="1">
              <a:lnSpc>
                <a:spcPts val="3850"/>
              </a:lnSpc>
              <a:spcBef>
                <a:spcPct val="0"/>
              </a:spcBef>
              <a:spcAft>
                <a:spcPts val="0"/>
              </a:spcAft>
              <a:buClrTx/>
              <a:buSzTx/>
              <a:buFontTx/>
              <a:buNone/>
              <a:tabLst/>
              <a:defRPr/>
            </a:pPr>
            <a:r>
              <a:rPr kumimoji="0" lang="vi-VN" sz="4000" b="0" i="0" u="none" strike="noStrike" kern="1200" cap="none" spc="0" normalizeH="0" baseline="0" noProof="0">
                <a:ln>
                  <a:noFill/>
                </a:ln>
                <a:solidFill>
                  <a:srgbClr val="5B4130"/>
                </a:solidFill>
                <a:effectLst/>
                <a:uLnTx/>
                <a:uFillTx/>
                <a:latin typeface="Cambria Bold"/>
                <a:ea typeface="+mn-ea"/>
                <a:cs typeface="+mn-cs"/>
              </a:rPr>
              <a:t>Mỗi bước nhảy của một con thỏ được 0,52 m. Hỏi con thỏ đó cần nhảy</a:t>
            </a:r>
            <a:r>
              <a:rPr kumimoji="0" lang="en-US" sz="4000" b="0" i="0" u="none" strike="noStrike" kern="1200" cap="none" spc="0" normalizeH="0" baseline="0" noProof="0">
                <a:ln>
                  <a:noFill/>
                </a:ln>
                <a:solidFill>
                  <a:srgbClr val="5B4130"/>
                </a:solidFill>
                <a:effectLst/>
                <a:uLnTx/>
                <a:uFillTx/>
                <a:latin typeface="Cambria Bold"/>
                <a:ea typeface="+mn-ea"/>
                <a:cs typeface="+mn-cs"/>
              </a:rPr>
              <a:t> </a:t>
            </a:r>
            <a:r>
              <a:rPr kumimoji="0" lang="vi-VN" sz="4000" b="0" i="0" u="none" strike="noStrike" kern="1200" cap="none" spc="0" normalizeH="0" baseline="0" noProof="0">
                <a:ln>
                  <a:noFill/>
                </a:ln>
                <a:solidFill>
                  <a:srgbClr val="5B4130"/>
                </a:solidFill>
                <a:effectLst/>
                <a:uLnTx/>
                <a:uFillTx/>
                <a:latin typeface="Cambria Bold"/>
                <a:ea typeface="+mn-ea"/>
                <a:cs typeface="+mn-cs"/>
              </a:rPr>
              <a:t>bao nhiêu bước để di chuyển hết quãng đường 7,8 m?</a:t>
            </a:r>
            <a:endParaRPr kumimoji="0" lang="en-US" sz="4000" b="0" i="0" u="none" strike="noStrike" kern="1200" cap="none" spc="0" normalizeH="0" baseline="0" noProof="0">
              <a:ln>
                <a:noFill/>
              </a:ln>
              <a:solidFill>
                <a:srgbClr val="5B4130"/>
              </a:solidFill>
              <a:effectLst/>
              <a:uLnTx/>
              <a:uFillTx/>
              <a:latin typeface="Cambria Bold"/>
              <a:ea typeface="+mn-ea"/>
              <a:cs typeface="+mn-cs"/>
            </a:endParaRP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311990" y="74908"/>
              <a:ext cx="1245293" cy="1521443"/>
            </a:xfrm>
            <a:prstGeom prst="rect">
              <a:avLst/>
            </a:prstGeom>
          </p:spPr>
          <p:txBody>
            <a:bodyPr lIns="0" tIns="0" rIns="0" bIns="0" rtlCol="0" anchor="t">
              <a:spAutoFit/>
            </a:bodyPr>
            <a:lstStyle/>
            <a:p>
              <a:pPr marL="0" marR="0" lvl="0" indent="0" algn="ctr" defTabSz="914400" rtl="0" eaLnBrk="1" fontAlgn="auto" latinLnBrk="0" hangingPunct="1">
                <a:lnSpc>
                  <a:spcPts val="6506"/>
                </a:lnSpc>
                <a:spcBef>
                  <a:spcPct val="0"/>
                </a:spcBef>
                <a:spcAft>
                  <a:spcPts val="0"/>
                </a:spcAft>
                <a:buClrTx/>
                <a:buSzTx/>
                <a:buFontTx/>
                <a:buNone/>
                <a:tabLst/>
                <a:defRPr/>
              </a:pPr>
              <a:r>
                <a:rPr kumimoji="0" lang="en-US" sz="4647" b="0" i="0" u="none" strike="noStrike" kern="1200" cap="none" spc="0" normalizeH="0" baseline="0" noProof="0" dirty="0">
                  <a:ln>
                    <a:noFill/>
                  </a:ln>
                  <a:solidFill>
                    <a:srgbClr val="5B4130"/>
                  </a:solidFill>
                  <a:effectLst/>
                  <a:uLnTx/>
                  <a:uFillTx/>
                  <a:latin typeface="Cambria Bold"/>
                  <a:ea typeface="+mn-ea"/>
                  <a:cs typeface="+mn-cs"/>
                </a:rPr>
                <a:t>1</a:t>
              </a:r>
            </a:p>
          </p:txBody>
        </p:sp>
      </p:grpSp>
      <p:sp>
        <p:nvSpPr>
          <p:cNvPr id="10" name="TextBox 11">
            <a:extLst>
              <a:ext uri="{FF2B5EF4-FFF2-40B4-BE49-F238E27FC236}">
                <a16:creationId xmlns:a16="http://schemas.microsoft.com/office/drawing/2014/main" id="{14DE5414-2557-3CBF-A2AE-80458C4ED946}"/>
              </a:ext>
            </a:extLst>
          </p:cNvPr>
          <p:cNvSpPr txBox="1"/>
          <p:nvPr/>
        </p:nvSpPr>
        <p:spPr>
          <a:xfrm>
            <a:off x="559697" y="3206096"/>
            <a:ext cx="3925490" cy="2655792"/>
          </a:xfrm>
          <a:prstGeom prst="rect">
            <a:avLst/>
          </a:prstGeom>
        </p:spPr>
        <p:txBody>
          <a:bodyPr wrap="square" lIns="0" tIns="0" rIns="0" bIns="0" rtlCol="0" anchor="t">
            <a:spAutoFit/>
          </a:bodyPr>
          <a:lstStyle/>
          <a:p>
            <a:pPr lvl="0" algn="ctr">
              <a:lnSpc>
                <a:spcPct val="150000"/>
              </a:lnSpc>
              <a:spcBef>
                <a:spcPct val="0"/>
              </a:spcBef>
            </a:pPr>
            <a:r>
              <a:rPr lang="en-US" sz="4000">
                <a:solidFill>
                  <a:srgbClr val="FF0000"/>
                </a:solidFill>
                <a:latin typeface="Cambria Bold"/>
              </a:rPr>
              <a:t>Tóm tắt</a:t>
            </a:r>
          </a:p>
          <a:p>
            <a:pPr lvl="0" algn="ctr">
              <a:lnSpc>
                <a:spcPct val="150000"/>
              </a:lnSpc>
              <a:spcBef>
                <a:spcPct val="0"/>
              </a:spcBef>
            </a:pPr>
            <a:r>
              <a:rPr lang="vi-VN" sz="4000">
                <a:solidFill>
                  <a:srgbClr val="0070C0"/>
                </a:solidFill>
                <a:latin typeface="Cambria Bold"/>
              </a:rPr>
              <a:t>0,52 m: 1 bước </a:t>
            </a:r>
            <a:endParaRPr lang="en-US" sz="4000">
              <a:solidFill>
                <a:srgbClr val="0070C0"/>
              </a:solidFill>
              <a:latin typeface="Cambria Bold"/>
            </a:endParaRPr>
          </a:p>
          <a:p>
            <a:pPr lvl="0" algn="ctr">
              <a:lnSpc>
                <a:spcPct val="150000"/>
              </a:lnSpc>
              <a:spcBef>
                <a:spcPct val="0"/>
              </a:spcBef>
            </a:pPr>
            <a:r>
              <a:rPr lang="vi-VN" sz="4000">
                <a:solidFill>
                  <a:srgbClr val="0070C0"/>
                </a:solidFill>
                <a:latin typeface="Cambria Bold"/>
              </a:rPr>
              <a:t>7,8 m: .?. bước</a:t>
            </a:r>
            <a:endParaRPr kumimoji="0" lang="en-US" sz="4000" b="0" i="0" u="none" strike="noStrike" kern="1200" cap="none" spc="0" normalizeH="0" baseline="0" noProof="0">
              <a:ln>
                <a:noFill/>
              </a:ln>
              <a:solidFill>
                <a:srgbClr val="0070C0"/>
              </a:solidFill>
              <a:effectLst/>
              <a:uLnTx/>
              <a:uFillTx/>
              <a:latin typeface="Cambria Bold"/>
            </a:endParaRPr>
          </a:p>
        </p:txBody>
      </p:sp>
      <p:sp>
        <p:nvSpPr>
          <p:cNvPr id="15" name="TextBox 11">
            <a:extLst>
              <a:ext uri="{FF2B5EF4-FFF2-40B4-BE49-F238E27FC236}">
                <a16:creationId xmlns:a16="http://schemas.microsoft.com/office/drawing/2014/main" id="{958F9B99-A653-052F-622C-323DCBDD8FD7}"/>
              </a:ext>
            </a:extLst>
          </p:cNvPr>
          <p:cNvSpPr txBox="1"/>
          <p:nvPr/>
        </p:nvSpPr>
        <p:spPr>
          <a:xfrm>
            <a:off x="5474674" y="3231356"/>
            <a:ext cx="6422224" cy="2655792"/>
          </a:xfrm>
          <a:prstGeom prst="rect">
            <a:avLst/>
          </a:prstGeom>
        </p:spPr>
        <p:txBody>
          <a:bodyPr wrap="square" lIns="0" tIns="0" rIns="0" bIns="0" rtlCol="0" anchor="t">
            <a:spAutoFit/>
          </a:bodyPr>
          <a:lstStyle/>
          <a:p>
            <a:pPr lvl="0" algn="ctr">
              <a:lnSpc>
                <a:spcPct val="150000"/>
              </a:lnSpc>
              <a:spcBef>
                <a:spcPct val="0"/>
              </a:spcBef>
            </a:pPr>
            <a:r>
              <a:rPr lang="vi-VN" sz="4000">
                <a:solidFill>
                  <a:srgbClr val="FF0000"/>
                </a:solidFill>
                <a:latin typeface="Cambria Bold"/>
              </a:rPr>
              <a:t>Bài giải </a:t>
            </a:r>
            <a:endParaRPr lang="en-US" sz="4000">
              <a:solidFill>
                <a:srgbClr val="FF0000"/>
              </a:solidFill>
              <a:latin typeface="Cambria Bold"/>
            </a:endParaRPr>
          </a:p>
          <a:p>
            <a:pPr lvl="0" algn="ctr">
              <a:lnSpc>
                <a:spcPct val="150000"/>
              </a:lnSpc>
              <a:spcBef>
                <a:spcPct val="0"/>
              </a:spcBef>
            </a:pPr>
            <a:r>
              <a:rPr lang="vi-VN" sz="4000">
                <a:solidFill>
                  <a:srgbClr val="0070C0"/>
                </a:solidFill>
                <a:latin typeface="Cambria Bold"/>
              </a:rPr>
              <a:t>7,8 : 0,52 = 15</a:t>
            </a:r>
          </a:p>
          <a:p>
            <a:pPr lvl="0" algn="ctr">
              <a:lnSpc>
                <a:spcPct val="150000"/>
              </a:lnSpc>
              <a:spcBef>
                <a:spcPct val="0"/>
              </a:spcBef>
            </a:pPr>
            <a:r>
              <a:rPr lang="vi-VN" sz="4000">
                <a:solidFill>
                  <a:srgbClr val="0070C0"/>
                </a:solidFill>
                <a:latin typeface="Cambria Bold"/>
              </a:rPr>
              <a:t>Con thỏ cần nhảy 15 bước.</a:t>
            </a:r>
          </a:p>
        </p:txBody>
      </p:sp>
      <p:cxnSp>
        <p:nvCxnSpPr>
          <p:cNvPr id="17" name="Straight Connector 16">
            <a:extLst>
              <a:ext uri="{FF2B5EF4-FFF2-40B4-BE49-F238E27FC236}">
                <a16:creationId xmlns:a16="http://schemas.microsoft.com/office/drawing/2014/main" id="{E7C43CBF-1A7E-6CAB-F7C4-D41A14057BC4}"/>
              </a:ext>
            </a:extLst>
          </p:cNvPr>
          <p:cNvCxnSpPr/>
          <p:nvPr/>
        </p:nvCxnSpPr>
        <p:spPr>
          <a:xfrm>
            <a:off x="4876800" y="3657600"/>
            <a:ext cx="0" cy="2438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90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0" dur="500"/>
                                        <p:tgtEl>
                                          <p:spTgt spid="1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4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E83D8C-23A5-35EE-CE97-45EB7D40D994}"/>
              </a:ext>
            </a:extLst>
          </p:cNvPr>
          <p:cNvSpPr txBox="1"/>
          <p:nvPr/>
        </p:nvSpPr>
        <p:spPr>
          <a:xfrm>
            <a:off x="1009650" y="2457450"/>
            <a:ext cx="69913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uLnTx/>
                <a:uFillTx/>
                <a:latin typeface="Calibri" panose="020F0502020204030204"/>
                <a:ea typeface="+mn-ea"/>
                <a:cs typeface="+mn-cs"/>
              </a:rPr>
              <a:t>CỦNG CỐ</a:t>
            </a:r>
          </a:p>
        </p:txBody>
      </p:sp>
    </p:spTree>
    <p:extLst>
      <p:ext uri="{BB962C8B-B14F-4D97-AF65-F5344CB8AC3E}">
        <p14:creationId xmlns:p14="http://schemas.microsoft.com/office/powerpoint/2010/main" val="93306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123825"/>
                <a:ext cx="4629190" cy="2630486"/>
              </a:xfrm>
              <a:prstGeom prst="rect">
                <a:avLst/>
              </a:prstGeom>
            </p:spPr>
            <p:txBody>
              <a:bodyPr lIns="33867" tIns="33867" rIns="33867" bIns="33867" rtlCol="0" anchor="ctr"/>
              <a:lstStyle/>
              <a:p>
                <a:pPr marL="0" marR="0" lvl="0" indent="0" algn="ctr" defTabSz="914400" rtl="0" eaLnBrk="1" fontAlgn="auto" latinLnBrk="0" hangingPunct="1">
                  <a:lnSpc>
                    <a:spcPts val="250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B4486DDF-AA00-EA75-EB4D-EE2DB8517BD5}"/>
              </a:ext>
            </a:extLst>
          </p:cNvPr>
          <p:cNvGrpSpPr/>
          <p:nvPr/>
        </p:nvGrpSpPr>
        <p:grpSpPr>
          <a:xfrm>
            <a:off x="4151348" y="158858"/>
            <a:ext cx="3874740"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3134018" y="2516846"/>
              <a:ext cx="6434497" cy="666914"/>
            </a:xfrm>
            <a:prstGeom prst="rect">
              <a:avLst/>
            </a:prstGeom>
          </p:spPr>
          <p:txBody>
            <a:bodyPr lIns="0" tIns="0" rIns="0" bIns="0" rtlCol="0" anchor="t">
              <a:spAutoFit/>
            </a:bodyPr>
            <a:lstStyle/>
            <a:p>
              <a:pPr marL="0" marR="0" lvl="0" indent="0" algn="ctr" defTabSz="914400" rtl="0" eaLnBrk="1" fontAlgn="auto" latinLnBrk="0" hangingPunct="1">
                <a:lnSpc>
                  <a:spcPts val="5619"/>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mbria Bold"/>
                  <a:ea typeface="+mn-ea"/>
                  <a:cs typeface="+mn-cs"/>
                </a:rPr>
                <a:t> NHẮC LẠI</a:t>
              </a:r>
              <a:endParaRPr kumimoji="0" lang="en-US" sz="4400" b="0" i="0" u="none" strike="noStrike" kern="1200" cap="none" spc="0" normalizeH="0" baseline="0" noProof="0" dirty="0">
                <a:ln>
                  <a:noFill/>
                </a:ln>
                <a:solidFill>
                  <a:srgbClr val="000000"/>
                </a:solidFill>
                <a:effectLst/>
                <a:uLnTx/>
                <a:uFillTx/>
                <a:latin typeface="Cambria Bold"/>
                <a:ea typeface="+mn-ea"/>
                <a:cs typeface="+mn-cs"/>
              </a:endParaRP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189776" y="1416465"/>
            <a:ext cx="12297459" cy="5597567"/>
            <a:chOff x="295236" y="3666285"/>
            <a:chExt cx="12297459" cy="5597567"/>
          </a:xfrm>
        </p:grpSpPr>
        <p:sp>
          <p:nvSpPr>
            <p:cNvPr id="16" name="Freeform 16"/>
            <p:cNvSpPr/>
            <p:nvPr/>
          </p:nvSpPr>
          <p:spPr>
            <a:xfrm>
              <a:off x="295236" y="3666285"/>
              <a:ext cx="12297459" cy="5597567"/>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1525860" y="4100431"/>
              <a:ext cx="9492353" cy="4411464"/>
            </a:xfrm>
            <a:prstGeom prst="rect">
              <a:avLst/>
            </a:prstGeom>
          </p:spPr>
          <p:txBody>
            <a:bodyPr lIns="0" tIns="0" rIns="0" bIns="0" rtlCol="0" anchor="t">
              <a:spAutoFit/>
            </a:bodyPr>
            <a:lstStyle/>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Muốn chia một số thập phân cho một số thập phân ta làm như sau:</a:t>
              </a:r>
            </a:p>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Đếm</a:t>
              </a:r>
              <a:r>
                <a:rPr kumimoji="0" lang="vi-VN" sz="4000" b="0" i="0" u="none" strike="noStrike" kern="1200" cap="none" spc="0" normalizeH="0" baseline="0" noProof="0">
                  <a:ln>
                    <a:noFill/>
                  </a:ln>
                  <a:solidFill>
                    <a:srgbClr val="000000"/>
                  </a:solidFill>
                  <a:effectLst/>
                  <a:uLnTx/>
                  <a:uFillTx/>
                  <a:latin typeface="Cambria Bold"/>
                  <a:ea typeface="+mn-ea"/>
                  <a:cs typeface="+mn-cs"/>
                </a:rPr>
                <a:t> xem có bao nhiêu chữ số ở phần thập phân của số chia thì</a:t>
              </a:r>
              <a:r>
                <a:rPr kumimoji="0" lang="en-US"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chuyển</a:t>
              </a:r>
              <a:r>
                <a:rPr kumimoji="0" lang="vi-VN" sz="4000" b="0" i="0" u="none" strike="noStrike" kern="1200" cap="none" spc="0" normalizeH="0" baseline="0" noProof="0">
                  <a:ln>
                    <a:noFill/>
                  </a:ln>
                  <a:solidFill>
                    <a:srgbClr val="000000"/>
                  </a:solidFill>
                  <a:effectLst/>
                  <a:uLnTx/>
                  <a:uFillTx/>
                  <a:latin typeface="Cambria Bold"/>
                  <a:ea typeface="+mn-ea"/>
                  <a:cs typeface="+mn-cs"/>
                </a:rPr>
                <a:t> dấu phẩy ở số bị chia sang bên phải bấy nhiêu chữ số.</a:t>
              </a:r>
            </a:p>
            <a:p>
              <a:pPr marL="0" marR="0" lvl="0" indent="0" algn="just" defTabSz="914400" rtl="0" eaLnBrk="1" fontAlgn="auto" latinLnBrk="0" hangingPunct="1">
                <a:lnSpc>
                  <a:spcPts val="4284"/>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1" i="1" u="none" strike="noStrike" kern="1200" cap="none" spc="0" normalizeH="0" baseline="0" noProof="0">
                  <a:ln>
                    <a:noFill/>
                  </a:ln>
                  <a:solidFill>
                    <a:srgbClr val="FF0000"/>
                  </a:solidFill>
                  <a:effectLst/>
                  <a:uLnTx/>
                  <a:uFillTx/>
                  <a:latin typeface="Cambria Bold"/>
                  <a:ea typeface="+mn-ea"/>
                  <a:cs typeface="+mn-cs"/>
                </a:rPr>
                <a:t>Bỏ</a:t>
              </a:r>
              <a:r>
                <a:rPr kumimoji="0" lang="vi-VN" sz="4000" b="0" i="0" u="none" strike="noStrike" kern="1200" cap="none" spc="0" normalizeH="0" baseline="0" noProof="0">
                  <a:ln>
                    <a:noFill/>
                  </a:ln>
                  <a:solidFill>
                    <a:srgbClr val="000000"/>
                  </a:solidFill>
                  <a:effectLst/>
                  <a:uLnTx/>
                  <a:uFillTx/>
                  <a:latin typeface="Cambria Bold"/>
                  <a:ea typeface="+mn-ea"/>
                  <a:cs typeface="+mn-cs"/>
                </a:rPr>
                <a:t> dấu phẩy ở số chia rồi thực hiện phép chia như chia cho</a:t>
              </a:r>
              <a:r>
                <a:rPr kumimoji="0" lang="en-US" sz="4000" b="0" i="0" u="none" strike="noStrike" kern="1200" cap="none" spc="0" normalizeH="0" baseline="0" noProof="0">
                  <a:ln>
                    <a:noFill/>
                  </a:ln>
                  <a:solidFill>
                    <a:srgbClr val="000000"/>
                  </a:solidFill>
                  <a:effectLst/>
                  <a:uLnTx/>
                  <a:uFillTx/>
                  <a:latin typeface="Cambria Bold"/>
                  <a:ea typeface="+mn-ea"/>
                  <a:cs typeface="+mn-cs"/>
                </a:rPr>
                <a:t> </a:t>
              </a:r>
              <a:r>
                <a:rPr kumimoji="0" lang="vi-VN" sz="4000" b="0" i="0" u="none" strike="noStrike" kern="1200" cap="none" spc="0" normalizeH="0" baseline="0" noProof="0">
                  <a:ln>
                    <a:noFill/>
                  </a:ln>
                  <a:solidFill>
                    <a:srgbClr val="000000"/>
                  </a:solidFill>
                  <a:effectLst/>
                  <a:uLnTx/>
                  <a:uFillTx/>
                  <a:latin typeface="Cambria Bold"/>
                  <a:ea typeface="+mn-ea"/>
                  <a:cs typeface="+mn-cs"/>
                </a:rPr>
                <a:t>số tự nhiên.</a:t>
              </a:r>
              <a:endParaRPr kumimoji="0" lang="en-US" sz="4000" b="0" i="0" u="none" strike="noStrike" kern="1200" cap="none" spc="0" normalizeH="0" baseline="0" noProof="0" dirty="0">
                <a:ln>
                  <a:noFill/>
                </a:ln>
                <a:solidFill>
                  <a:srgbClr val="000000"/>
                </a:solidFill>
                <a:effectLst/>
                <a:uLnTx/>
                <a:uFillTx/>
                <a:latin typeface="Cambria Bold"/>
                <a:ea typeface="+mn-ea"/>
                <a:cs typeface="+mn-cs"/>
              </a:endParaRPr>
            </a:p>
          </p:txBody>
        </p:sp>
      </p:grpSp>
    </p:spTree>
    <p:extLst>
      <p:ext uri="{BB962C8B-B14F-4D97-AF65-F5344CB8AC3E}">
        <p14:creationId xmlns:p14="http://schemas.microsoft.com/office/powerpoint/2010/main" val="426575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9" name="Freeform 9"/>
          <p:cNvSpPr/>
          <p:nvPr/>
        </p:nvSpPr>
        <p:spPr>
          <a:xfrm>
            <a:off x="-2231406" y="-882033"/>
            <a:ext cx="4315784" cy="3672340"/>
          </a:xfrm>
          <a:custGeom>
            <a:avLst/>
            <a:gdLst/>
            <a:ahLst/>
            <a:cxnLst/>
            <a:rect l="l" t="t" r="r" b="b"/>
            <a:pathLst>
              <a:path w="6473676" h="5508510">
                <a:moveTo>
                  <a:pt x="0" y="0"/>
                </a:moveTo>
                <a:lnTo>
                  <a:pt x="6473676" y="0"/>
                </a:lnTo>
                <a:lnTo>
                  <a:pt x="6473676" y="5508510"/>
                </a:lnTo>
                <a:lnTo>
                  <a:pt x="0" y="5508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2583731" flipH="1">
            <a:off x="9522759" y="5843975"/>
            <a:ext cx="4315784" cy="3672340"/>
          </a:xfrm>
          <a:custGeom>
            <a:avLst/>
            <a:gdLst/>
            <a:ahLst/>
            <a:cxnLst/>
            <a:rect l="l" t="t" r="r" b="b"/>
            <a:pathLst>
              <a:path w="6473676" h="5508510">
                <a:moveTo>
                  <a:pt x="6473676" y="0"/>
                </a:moveTo>
                <a:lnTo>
                  <a:pt x="0" y="0"/>
                </a:lnTo>
                <a:lnTo>
                  <a:pt x="0" y="5508509"/>
                </a:lnTo>
                <a:lnTo>
                  <a:pt x="6473676" y="5508509"/>
                </a:lnTo>
                <a:lnTo>
                  <a:pt x="647367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239399">
            <a:off x="6377306" y="742657"/>
            <a:ext cx="1166910" cy="1399592"/>
          </a:xfrm>
          <a:custGeom>
            <a:avLst/>
            <a:gdLst/>
            <a:ahLst/>
            <a:cxnLst/>
            <a:rect l="l" t="t" r="r" b="b"/>
            <a:pathLst>
              <a:path w="1750365" h="2099388">
                <a:moveTo>
                  <a:pt x="0" y="0"/>
                </a:moveTo>
                <a:lnTo>
                  <a:pt x="1750365" y="0"/>
                </a:lnTo>
                <a:lnTo>
                  <a:pt x="1750365" y="2099388"/>
                </a:lnTo>
                <a:lnTo>
                  <a:pt x="0" y="2099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5DCD9E7D-6E1C-6FB6-7BCE-C25F3E01ECFB}"/>
              </a:ext>
            </a:extLst>
          </p:cNvPr>
          <p:cNvGrpSpPr/>
          <p:nvPr/>
        </p:nvGrpSpPr>
        <p:grpSpPr>
          <a:xfrm>
            <a:off x="941850" y="2866507"/>
            <a:ext cx="3318137" cy="3305693"/>
            <a:chOff x="941850" y="2866507"/>
            <a:chExt cx="3318137" cy="3305693"/>
          </a:xfrm>
        </p:grpSpPr>
        <p:sp>
          <p:nvSpPr>
            <p:cNvPr id="6" name="Freeform 6"/>
            <p:cNvSpPr/>
            <p:nvPr/>
          </p:nvSpPr>
          <p:spPr>
            <a:xfrm>
              <a:off x="941850" y="2866507"/>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1542760" y="3473450"/>
              <a:ext cx="2116317" cy="1615827"/>
            </a:xfrm>
            <a:prstGeom prst="rect">
              <a:avLst/>
            </a:prstGeom>
          </p:spPr>
          <p:txBody>
            <a:bodyPr lIns="0" tIns="0" rIns="0" bIns="0" rtlCol="0" anchor="t">
              <a:spAutoFit/>
            </a:bodyPr>
            <a:lstStyle/>
            <a:p>
              <a:pPr algn="ctr">
                <a:lnSpc>
                  <a:spcPts val="4154"/>
                </a:lnSpc>
              </a:pPr>
              <a:r>
                <a:rPr lang="en-US" sz="3918" dirty="0">
                  <a:solidFill>
                    <a:srgbClr val="5B4130"/>
                  </a:solidFill>
                  <a:latin typeface="Cambria Bold"/>
                </a:rPr>
                <a:t>Hoàn </a:t>
              </a:r>
              <a:r>
                <a:rPr lang="en-US" sz="3918" dirty="0" err="1">
                  <a:solidFill>
                    <a:srgbClr val="5B4130"/>
                  </a:solidFill>
                  <a:latin typeface="Cambria Bold"/>
                </a:rPr>
                <a:t>thành</a:t>
              </a:r>
              <a:r>
                <a:rPr lang="en-US" sz="3918" dirty="0">
                  <a:solidFill>
                    <a:srgbClr val="5B4130"/>
                  </a:solidFill>
                  <a:latin typeface="Cambria Bold"/>
                </a:rPr>
                <a:t> </a:t>
              </a:r>
              <a:r>
                <a:rPr lang="en-US" sz="3918" dirty="0" err="1">
                  <a:solidFill>
                    <a:srgbClr val="5B4130"/>
                  </a:solidFill>
                  <a:latin typeface="Cambria Bold"/>
                </a:rPr>
                <a:t>bài</a:t>
              </a:r>
              <a:r>
                <a:rPr lang="en-US" sz="3918" dirty="0">
                  <a:solidFill>
                    <a:srgbClr val="5B4130"/>
                  </a:solidFill>
                  <a:latin typeface="Cambria Bold"/>
                </a:rPr>
                <a:t> </a:t>
              </a:r>
              <a:r>
                <a:rPr lang="en-US" sz="3918" dirty="0" err="1">
                  <a:solidFill>
                    <a:srgbClr val="5B4130"/>
                  </a:solidFill>
                  <a:latin typeface="Cambria Bold"/>
                </a:rPr>
                <a:t>tập</a:t>
              </a:r>
              <a:endParaRPr lang="en-US" sz="3918" dirty="0">
                <a:solidFill>
                  <a:srgbClr val="5B4130"/>
                </a:solidFill>
                <a:latin typeface="Cambria Bold"/>
              </a:endParaRPr>
            </a:p>
          </p:txBody>
        </p:sp>
      </p:grpSp>
      <p:grpSp>
        <p:nvGrpSpPr>
          <p:cNvPr id="17" name="Group 16">
            <a:extLst>
              <a:ext uri="{FF2B5EF4-FFF2-40B4-BE49-F238E27FC236}">
                <a16:creationId xmlns:a16="http://schemas.microsoft.com/office/drawing/2014/main" id="{EB60BDB9-46FC-6FB6-F052-87143155BD10}"/>
              </a:ext>
            </a:extLst>
          </p:cNvPr>
          <p:cNvGrpSpPr/>
          <p:nvPr/>
        </p:nvGrpSpPr>
        <p:grpSpPr>
          <a:xfrm>
            <a:off x="4435435" y="2792411"/>
            <a:ext cx="3318137" cy="3305693"/>
            <a:chOff x="4435435" y="2792411"/>
            <a:chExt cx="3318137" cy="3305693"/>
          </a:xfrm>
        </p:grpSpPr>
        <p:sp>
          <p:nvSpPr>
            <p:cNvPr id="5" name="Freeform 5"/>
            <p:cNvSpPr/>
            <p:nvPr/>
          </p:nvSpPr>
          <p:spPr>
            <a:xfrm flipH="1">
              <a:off x="4435435" y="2792411"/>
              <a:ext cx="3318137" cy="3305693"/>
            </a:xfrm>
            <a:custGeom>
              <a:avLst/>
              <a:gdLst/>
              <a:ahLst/>
              <a:cxnLst/>
              <a:rect l="l" t="t" r="r" b="b"/>
              <a:pathLst>
                <a:path w="4977205" h="4958540">
                  <a:moveTo>
                    <a:pt x="4977205" y="0"/>
                  </a:moveTo>
                  <a:lnTo>
                    <a:pt x="0" y="0"/>
                  </a:lnTo>
                  <a:lnTo>
                    <a:pt x="0" y="4958540"/>
                  </a:lnTo>
                  <a:lnTo>
                    <a:pt x="4977205" y="4958540"/>
                  </a:lnTo>
                  <a:lnTo>
                    <a:pt x="497720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4617998" y="3864588"/>
              <a:ext cx="2953011" cy="538609"/>
            </a:xfrm>
            <a:prstGeom prst="rect">
              <a:avLst/>
            </a:prstGeom>
          </p:spPr>
          <p:txBody>
            <a:bodyPr lIns="0" tIns="0" rIns="0" bIns="0" rtlCol="0" anchor="t">
              <a:spAutoFit/>
            </a:bodyPr>
            <a:lstStyle/>
            <a:p>
              <a:pPr algn="ctr">
                <a:lnSpc>
                  <a:spcPts val="4154"/>
                </a:lnSpc>
              </a:pPr>
              <a:r>
                <a:rPr lang="en-US" sz="3918" dirty="0" err="1">
                  <a:solidFill>
                    <a:srgbClr val="FEF9F4"/>
                  </a:solidFill>
                  <a:latin typeface="Cambria"/>
                </a:rPr>
                <a:t>Ôn</a:t>
              </a:r>
              <a:r>
                <a:rPr lang="en-US" sz="3918" dirty="0">
                  <a:solidFill>
                    <a:srgbClr val="FEF9F4"/>
                  </a:solidFill>
                  <a:latin typeface="Cambria"/>
                </a:rPr>
                <a:t> </a:t>
              </a:r>
              <a:r>
                <a:rPr lang="en-US" sz="3918" dirty="0" err="1">
                  <a:solidFill>
                    <a:srgbClr val="FEF9F4"/>
                  </a:solidFill>
                  <a:latin typeface="Cambria"/>
                </a:rPr>
                <a:t>lại</a:t>
              </a:r>
              <a:r>
                <a:rPr lang="en-US" sz="3918" dirty="0">
                  <a:solidFill>
                    <a:srgbClr val="FEF9F4"/>
                  </a:solidFill>
                  <a:latin typeface="Cambria"/>
                </a:rPr>
                <a:t> </a:t>
              </a:r>
              <a:r>
                <a:rPr lang="en-US" sz="3918" dirty="0" err="1">
                  <a:solidFill>
                    <a:srgbClr val="FEF9F4"/>
                  </a:solidFill>
                  <a:latin typeface="Cambria"/>
                </a:rPr>
                <a:t>bài</a:t>
              </a:r>
              <a:r>
                <a:rPr lang="en-US" sz="3918" dirty="0">
                  <a:solidFill>
                    <a:srgbClr val="FEF9F4"/>
                  </a:solidFill>
                  <a:latin typeface="Cambria"/>
                </a:rPr>
                <a:t> </a:t>
              </a:r>
              <a:r>
                <a:rPr lang="en-US" sz="3918" dirty="0" err="1">
                  <a:solidFill>
                    <a:srgbClr val="FEF9F4"/>
                  </a:solidFill>
                  <a:latin typeface="Cambria"/>
                </a:rPr>
                <a:t>cũ</a:t>
              </a:r>
              <a:endParaRPr lang="en-US" sz="3918" dirty="0">
                <a:solidFill>
                  <a:srgbClr val="FEF9F4"/>
                </a:solidFill>
                <a:latin typeface="Cambria"/>
              </a:endParaRPr>
            </a:p>
          </p:txBody>
        </p:sp>
      </p:grpSp>
      <p:grpSp>
        <p:nvGrpSpPr>
          <p:cNvPr id="18" name="Group 17">
            <a:extLst>
              <a:ext uri="{FF2B5EF4-FFF2-40B4-BE49-F238E27FC236}">
                <a16:creationId xmlns:a16="http://schemas.microsoft.com/office/drawing/2014/main" id="{2CC47C78-5066-B542-67EA-9132518B7F54}"/>
              </a:ext>
            </a:extLst>
          </p:cNvPr>
          <p:cNvGrpSpPr/>
          <p:nvPr/>
        </p:nvGrpSpPr>
        <p:grpSpPr>
          <a:xfrm>
            <a:off x="7837304" y="2866507"/>
            <a:ext cx="3318137" cy="3305693"/>
            <a:chOff x="7932014" y="2792411"/>
            <a:chExt cx="3318137" cy="3305693"/>
          </a:xfrm>
        </p:grpSpPr>
        <p:sp>
          <p:nvSpPr>
            <p:cNvPr id="7" name="Freeform 7"/>
            <p:cNvSpPr/>
            <p:nvPr/>
          </p:nvSpPr>
          <p:spPr>
            <a:xfrm>
              <a:off x="7932014" y="2792411"/>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8290236" y="3899422"/>
              <a:ext cx="2561663" cy="1077218"/>
            </a:xfrm>
            <a:prstGeom prst="rect">
              <a:avLst/>
            </a:prstGeom>
          </p:spPr>
          <p:txBody>
            <a:bodyPr lIns="0" tIns="0" rIns="0" bIns="0" rtlCol="0" anchor="t">
              <a:spAutoFit/>
            </a:bodyPr>
            <a:lstStyle/>
            <a:p>
              <a:pPr algn="ctr">
                <a:lnSpc>
                  <a:spcPts val="4151"/>
                </a:lnSpc>
              </a:pPr>
              <a:r>
                <a:rPr lang="en-US" sz="3916" dirty="0" err="1">
                  <a:solidFill>
                    <a:srgbClr val="5B4130"/>
                  </a:solidFill>
                  <a:latin typeface="Cambria Bold"/>
                </a:rPr>
                <a:t>Chuẩn</a:t>
              </a:r>
              <a:r>
                <a:rPr lang="en-US" sz="3916" dirty="0">
                  <a:solidFill>
                    <a:srgbClr val="5B4130"/>
                  </a:solidFill>
                  <a:latin typeface="Cambria Bold"/>
                </a:rPr>
                <a:t> </a:t>
              </a:r>
              <a:r>
                <a:rPr lang="en-US" sz="3916" dirty="0" err="1">
                  <a:solidFill>
                    <a:srgbClr val="5B4130"/>
                  </a:solidFill>
                  <a:latin typeface="Cambria Bold"/>
                </a:rPr>
                <a:t>bị</a:t>
              </a:r>
              <a:r>
                <a:rPr lang="en-US" sz="3916" dirty="0">
                  <a:solidFill>
                    <a:srgbClr val="5B4130"/>
                  </a:solidFill>
                  <a:latin typeface="Cambria Bold"/>
                </a:rPr>
                <a:t> </a:t>
              </a:r>
              <a:r>
                <a:rPr lang="en-US" sz="3916" dirty="0" err="1">
                  <a:solidFill>
                    <a:srgbClr val="5B4130"/>
                  </a:solidFill>
                  <a:latin typeface="Cambria Bold"/>
                </a:rPr>
                <a:t>bài</a:t>
              </a:r>
              <a:r>
                <a:rPr lang="en-US" sz="3916" dirty="0">
                  <a:solidFill>
                    <a:srgbClr val="5B4130"/>
                  </a:solidFill>
                  <a:latin typeface="Cambria Bold"/>
                </a:rPr>
                <a:t> </a:t>
              </a:r>
              <a:r>
                <a:rPr lang="en-US" sz="3916" dirty="0" err="1">
                  <a:solidFill>
                    <a:srgbClr val="5B4130"/>
                  </a:solidFill>
                  <a:latin typeface="Cambria Bold"/>
                </a:rPr>
                <a:t>mới</a:t>
              </a:r>
              <a:endParaRPr lang="en-US" sz="3916" dirty="0">
                <a:solidFill>
                  <a:srgbClr val="5B4130"/>
                </a:solidFill>
                <a:latin typeface="Cambria Bold"/>
              </a:endParaRPr>
            </a:p>
          </p:txBody>
        </p:sp>
      </p:grpSp>
      <p:pic>
        <p:nvPicPr>
          <p:cNvPr id="12" name="Picture 11">
            <a:extLst>
              <a:ext uri="{FF2B5EF4-FFF2-40B4-BE49-F238E27FC236}">
                <a16:creationId xmlns:a16="http://schemas.microsoft.com/office/drawing/2014/main" id="{978E57FF-C356-F190-8F88-3D49FFEF1671}"/>
              </a:ext>
            </a:extLst>
          </p:cNvPr>
          <p:cNvPicPr>
            <a:picLocks noChangeAspect="1"/>
          </p:cNvPicPr>
          <p:nvPr/>
        </p:nvPicPr>
        <p:blipFill>
          <a:blip r:embed="rId14"/>
          <a:stretch>
            <a:fillRect/>
          </a:stretch>
        </p:blipFill>
        <p:spPr>
          <a:xfrm>
            <a:off x="775629" y="783492"/>
            <a:ext cx="4913802" cy="2383743"/>
          </a:xfrm>
          <a:prstGeom prst="rect">
            <a:avLst/>
          </a:prstGeom>
        </p:spPr>
      </p:pic>
      <p:sp>
        <p:nvSpPr>
          <p:cNvPr id="8" name="Freeform 8"/>
          <p:cNvSpPr/>
          <p:nvPr/>
        </p:nvSpPr>
        <p:spPr>
          <a:xfrm>
            <a:off x="7537728" y="191352"/>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1555367">
            <a:off x="4185976" y="-1768935"/>
            <a:ext cx="9423927" cy="8269496"/>
          </a:xfrm>
          <a:custGeom>
            <a:avLst/>
            <a:gdLst/>
            <a:ahLst/>
            <a:cxnLst/>
            <a:rect l="l" t="t" r="r" b="b"/>
            <a:pathLst>
              <a:path w="14135891" h="12404244">
                <a:moveTo>
                  <a:pt x="0" y="0"/>
                </a:moveTo>
                <a:lnTo>
                  <a:pt x="14135891" y="0"/>
                </a:lnTo>
                <a:lnTo>
                  <a:pt x="14135891" y="12404244"/>
                </a:lnTo>
                <a:lnTo>
                  <a:pt x="0" y="12404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148092" y="685800"/>
            <a:ext cx="1408876" cy="699155"/>
          </a:xfrm>
          <a:custGeom>
            <a:avLst/>
            <a:gdLst/>
            <a:ahLst/>
            <a:cxnLst/>
            <a:rect l="l" t="t" r="r" b="b"/>
            <a:pathLst>
              <a:path w="2113314" h="1048732">
                <a:moveTo>
                  <a:pt x="0" y="0"/>
                </a:moveTo>
                <a:lnTo>
                  <a:pt x="2113314" y="0"/>
                </a:lnTo>
                <a:lnTo>
                  <a:pt x="2113314" y="1048732"/>
                </a:lnTo>
                <a:lnTo>
                  <a:pt x="0" y="104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4886100" y="5216710"/>
            <a:ext cx="1429051" cy="1461945"/>
          </a:xfrm>
          <a:custGeom>
            <a:avLst/>
            <a:gdLst/>
            <a:ahLst/>
            <a:cxnLst/>
            <a:rect l="l" t="t" r="r" b="b"/>
            <a:pathLst>
              <a:path w="2143577" h="2192917">
                <a:moveTo>
                  <a:pt x="0" y="0"/>
                </a:moveTo>
                <a:lnTo>
                  <a:pt x="2143577" y="0"/>
                </a:lnTo>
                <a:lnTo>
                  <a:pt x="2143577" y="2192917"/>
                </a:lnTo>
                <a:lnTo>
                  <a:pt x="0" y="219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36184">
            <a:off x="203568" y="1005134"/>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D8D426D8-7DCA-B6CB-D04F-B88C595B94A6}"/>
              </a:ext>
            </a:extLst>
          </p:cNvPr>
          <p:cNvPicPr>
            <a:picLocks noChangeAspect="1"/>
          </p:cNvPicPr>
          <p:nvPr/>
        </p:nvPicPr>
        <p:blipFill>
          <a:blip r:embed="rId12"/>
          <a:stretch>
            <a:fillRect/>
          </a:stretch>
        </p:blipFill>
        <p:spPr>
          <a:xfrm>
            <a:off x="6483012" y="-161198"/>
            <a:ext cx="5773412" cy="5054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87C64860-9E84-A980-9042-7DD1025362EB}"/>
              </a:ext>
            </a:extLst>
          </p:cNvPr>
          <p:cNvPicPr>
            <a:picLocks noChangeAspect="1"/>
          </p:cNvPicPr>
          <p:nvPr/>
        </p:nvPicPr>
        <p:blipFill>
          <a:blip r:embed="rId12"/>
          <a:stretch>
            <a:fillRect/>
          </a:stretch>
        </p:blipFill>
        <p:spPr>
          <a:xfrm>
            <a:off x="403187" y="2168131"/>
            <a:ext cx="7791363"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1035860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6"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
        <p:nvSpPr>
          <p:cNvPr id="2" name="TextBox 1">
            <a:extLst>
              <a:ext uri="{FF2B5EF4-FFF2-40B4-BE49-F238E27FC236}">
                <a16:creationId xmlns:a16="http://schemas.microsoft.com/office/drawing/2014/main" id="{3991CE52-FA61-98FD-2167-F0F11739F4CF}"/>
              </a:ext>
            </a:extLst>
          </p:cNvPr>
          <p:cNvSpPr txBox="1"/>
          <p:nvPr/>
        </p:nvSpPr>
        <p:spPr>
          <a:xfrm>
            <a:off x="1371429" y="656723"/>
            <a:ext cx="2927489" cy="646331"/>
          </a:xfrm>
          <a:prstGeom prst="rect">
            <a:avLst/>
          </a:prstGeom>
          <a:noFill/>
        </p:spPr>
        <p:txBody>
          <a:bodyPr wrap="square" rtlCol="0">
            <a:spAutoFit/>
          </a:bodyPr>
          <a:lstStyle/>
          <a:p>
            <a:pPr algn="ctr"/>
            <a:r>
              <a:rPr lang="en-US"/>
              <a:t>Bấm thú đến câu hỏi, bấm sao đến slide bài  </a:t>
            </a:r>
          </a:p>
        </p:txBody>
      </p:sp>
    </p:spTree>
    <p:extLst>
      <p:ext uri="{BB962C8B-B14F-4D97-AF65-F5344CB8AC3E}">
        <p14:creationId xmlns:p14="http://schemas.microsoft.com/office/powerpoint/2010/main" val="111741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796240" y="455122"/>
            <a:ext cx="9074237" cy="3335827"/>
            <a:chOff x="226633" y="147365"/>
            <a:chExt cx="13830686" cy="2162779"/>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9074237"/>
                <a:gd name="connsiteY0" fmla="*/ 0 h 3118034"/>
                <a:gd name="connsiteX1" fmla="*/ 9074237 w 9074237"/>
                <a:gd name="connsiteY1" fmla="*/ 0 h 3118034"/>
                <a:gd name="connsiteX2" fmla="*/ 9074237 w 9074237"/>
                <a:gd name="connsiteY2" fmla="*/ 3118034 h 3118034"/>
                <a:gd name="connsiteX3" fmla="*/ 0 w 9074237"/>
                <a:gd name="connsiteY3" fmla="*/ 3118034 h 3118034"/>
                <a:gd name="connsiteX4" fmla="*/ 0 w 9074237"/>
                <a:gd name="connsiteY4" fmla="*/ 0 h 3118034"/>
                <a:gd name="connsiteX0" fmla="*/ 0 w 9074237"/>
                <a:gd name="connsiteY0" fmla="*/ 0 h 3118034"/>
                <a:gd name="connsiteX1" fmla="*/ 9074237 w 9074237"/>
                <a:gd name="connsiteY1" fmla="*/ 0 h 3118034"/>
                <a:gd name="connsiteX2" fmla="*/ 9074237 w 9074237"/>
                <a:gd name="connsiteY2" fmla="*/ 3118034 h 3118034"/>
                <a:gd name="connsiteX3" fmla="*/ 0 w 9074237"/>
                <a:gd name="connsiteY3" fmla="*/ 3118034 h 3118034"/>
                <a:gd name="connsiteX4" fmla="*/ 0 w 9074237"/>
                <a:gd name="connsiteY4" fmla="*/ 0 h 3118034"/>
                <a:gd name="connsiteX0" fmla="*/ 0 w 9074237"/>
                <a:gd name="connsiteY0" fmla="*/ 0 h 3118034"/>
                <a:gd name="connsiteX1" fmla="*/ 9074237 w 9074237"/>
                <a:gd name="connsiteY1" fmla="*/ 0 h 3118034"/>
                <a:gd name="connsiteX2" fmla="*/ 9074237 w 9074237"/>
                <a:gd name="connsiteY2" fmla="*/ 3118034 h 3118034"/>
                <a:gd name="connsiteX3" fmla="*/ 0 w 9074237"/>
                <a:gd name="connsiteY3" fmla="*/ 3118034 h 3118034"/>
                <a:gd name="connsiteX4" fmla="*/ 0 w 9074237"/>
                <a:gd name="connsiteY4" fmla="*/ 0 h 3118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3118034" fill="none" extrusionOk="0">
                  <a:moveTo>
                    <a:pt x="0" y="0"/>
                  </a:moveTo>
                  <a:cubicBezTo>
                    <a:pt x="3162676" y="-117624"/>
                    <a:pt x="5077895" y="173635"/>
                    <a:pt x="9074237" y="0"/>
                  </a:cubicBezTo>
                  <a:cubicBezTo>
                    <a:pt x="8821359" y="771074"/>
                    <a:pt x="8900693" y="2176276"/>
                    <a:pt x="9074237" y="3118034"/>
                  </a:cubicBezTo>
                  <a:cubicBezTo>
                    <a:pt x="5029891" y="2850860"/>
                    <a:pt x="1985070" y="2363968"/>
                    <a:pt x="0" y="3118034"/>
                  </a:cubicBezTo>
                  <a:cubicBezTo>
                    <a:pt x="71389" y="2063039"/>
                    <a:pt x="144761" y="800464"/>
                    <a:pt x="0" y="0"/>
                  </a:cubicBezTo>
                  <a:close/>
                </a:path>
                <a:path w="9074237" h="3118034" stroke="0" extrusionOk="0">
                  <a:moveTo>
                    <a:pt x="0" y="0"/>
                  </a:moveTo>
                  <a:cubicBezTo>
                    <a:pt x="4217053" y="-215895"/>
                    <a:pt x="7408187" y="-246253"/>
                    <a:pt x="9074237" y="0"/>
                  </a:cubicBezTo>
                  <a:cubicBezTo>
                    <a:pt x="8904781" y="332191"/>
                    <a:pt x="9200912" y="1885443"/>
                    <a:pt x="9074237" y="3118034"/>
                  </a:cubicBezTo>
                  <a:cubicBezTo>
                    <a:pt x="6171779" y="2985547"/>
                    <a:pt x="2437171" y="3698417"/>
                    <a:pt x="0" y="3118034"/>
                  </a:cubicBezTo>
                  <a:cubicBezTo>
                    <a:pt x="-7206" y="2224053"/>
                    <a:pt x="78866" y="1718955"/>
                    <a:pt x="0" y="0"/>
                  </a:cubicBezTo>
                  <a:close/>
                </a:path>
                <a:path w="9074237" h="3118034" fill="none" stroke="0" extrusionOk="0">
                  <a:moveTo>
                    <a:pt x="0" y="0"/>
                  </a:moveTo>
                  <a:cubicBezTo>
                    <a:pt x="2883480" y="-386657"/>
                    <a:pt x="5775795" y="180078"/>
                    <a:pt x="9074237" y="0"/>
                  </a:cubicBezTo>
                  <a:cubicBezTo>
                    <a:pt x="8958363" y="603007"/>
                    <a:pt x="9076101" y="2121031"/>
                    <a:pt x="9074237" y="3118034"/>
                  </a:cubicBezTo>
                  <a:cubicBezTo>
                    <a:pt x="4494001" y="2350511"/>
                    <a:pt x="2434811" y="2788070"/>
                    <a:pt x="0" y="3118034"/>
                  </a:cubicBezTo>
                  <a:cubicBezTo>
                    <a:pt x="58606" y="2037722"/>
                    <a:pt x="3481" y="586862"/>
                    <a:pt x="0" y="0"/>
                  </a:cubicBezTo>
                  <a:close/>
                </a:path>
                <a:path w="9074237" h="3118034" fill="none" stroke="0" extrusionOk="0">
                  <a:moveTo>
                    <a:pt x="0" y="0"/>
                  </a:moveTo>
                  <a:cubicBezTo>
                    <a:pt x="3043523" y="-204291"/>
                    <a:pt x="5386912" y="159529"/>
                    <a:pt x="9074237" y="0"/>
                  </a:cubicBezTo>
                  <a:cubicBezTo>
                    <a:pt x="8813713" y="645377"/>
                    <a:pt x="8980226" y="2287939"/>
                    <a:pt x="9074237" y="3118034"/>
                  </a:cubicBezTo>
                  <a:cubicBezTo>
                    <a:pt x="4680113" y="2712203"/>
                    <a:pt x="2199272" y="2438637"/>
                    <a:pt x="0" y="3118034"/>
                  </a:cubicBezTo>
                  <a:cubicBezTo>
                    <a:pt x="84026" y="2053538"/>
                    <a:pt x="51099" y="62458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435239" y="214936"/>
              <a:ext cx="13622080" cy="209520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4400" b="1" kern="0" spc="-15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Khi nhân (hay chia) cả số bị chia và số chia với (cho) cùng một số (khác 0) thì tích (hay thương) thế nào?</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2"/>
          <a:stretch>
            <a:fillRect/>
          </a:stretch>
        </p:blipFill>
        <p:spPr>
          <a:xfrm>
            <a:off x="77469" y="-36695"/>
            <a:ext cx="2266242" cy="2636047"/>
          </a:xfrm>
          <a:prstGeom prst="rect">
            <a:avLst/>
          </a:prstGeom>
        </p:spPr>
      </p:pic>
      <p:pic>
        <p:nvPicPr>
          <p:cNvPr id="30" name="Picture 29">
            <a:hlinkClick r:id="rId3"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4"/>
          <a:stretch>
            <a:fillRect/>
          </a:stretch>
        </p:blipFill>
        <p:spPr>
          <a:xfrm>
            <a:off x="10596634" y="72318"/>
            <a:ext cx="1164315" cy="1129886"/>
          </a:xfrm>
          <a:prstGeom prst="rect">
            <a:avLst/>
          </a:prstGeom>
        </p:spPr>
      </p:pic>
      <p:sp>
        <p:nvSpPr>
          <p:cNvPr id="2" name="Rectangle: Rounded Corners 1">
            <a:extLst>
              <a:ext uri="{FF2B5EF4-FFF2-40B4-BE49-F238E27FC236}">
                <a16:creationId xmlns:a16="http://schemas.microsoft.com/office/drawing/2014/main" id="{F72612C1-574F-1794-D662-6AF7A8A79C94}"/>
              </a:ext>
            </a:extLst>
          </p:cNvPr>
          <p:cNvSpPr/>
          <p:nvPr/>
        </p:nvSpPr>
        <p:spPr>
          <a:xfrm>
            <a:off x="1485900" y="3955960"/>
            <a:ext cx="9384577" cy="2446918"/>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rPr>
              <a:t>Không đổi.</a:t>
            </a:r>
          </a:p>
        </p:txBody>
      </p:sp>
    </p:spTree>
    <p:extLst>
      <p:ext uri="{BB962C8B-B14F-4D97-AF65-F5344CB8AC3E}">
        <p14:creationId xmlns:p14="http://schemas.microsoft.com/office/powerpoint/2010/main" val="119572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6384" h="1983318" fill="none" extrusionOk="0">
                  <a:moveTo>
                    <a:pt x="0" y="0"/>
                  </a:moveTo>
                  <a:cubicBezTo>
                    <a:pt x="5366869" y="271430"/>
                    <a:pt x="7757841" y="155858"/>
                    <a:pt x="13726384" y="0"/>
                  </a:cubicBezTo>
                  <a:cubicBezTo>
                    <a:pt x="13474894" y="444720"/>
                    <a:pt x="13657427" y="1408691"/>
                    <a:pt x="13726384" y="1983318"/>
                  </a:cubicBezTo>
                  <a:cubicBezTo>
                    <a:pt x="7490310" y="1786739"/>
                    <a:pt x="3084053" y="1412551"/>
                    <a:pt x="0" y="1983318"/>
                  </a:cubicBezTo>
                  <a:cubicBezTo>
                    <a:pt x="126120" y="1231519"/>
                    <a:pt x="125323" y="489197"/>
                    <a:pt x="0" y="0"/>
                  </a:cubicBezTo>
                  <a:close/>
                </a:path>
                <a:path w="13726384" h="1983318" stroke="0" extrusionOk="0">
                  <a:moveTo>
                    <a:pt x="0" y="0"/>
                  </a:moveTo>
                  <a:cubicBezTo>
                    <a:pt x="6904917" y="15047"/>
                    <a:pt x="10557006" y="-118029"/>
                    <a:pt x="13726384" y="0"/>
                  </a:cubicBezTo>
                  <a:cubicBezTo>
                    <a:pt x="13557384" y="197565"/>
                    <a:pt x="13830016" y="1216045"/>
                    <a:pt x="13726384" y="1983318"/>
                  </a:cubicBezTo>
                  <a:cubicBezTo>
                    <a:pt x="9629055" y="1935352"/>
                    <a:pt x="3457742" y="2341288"/>
                    <a:pt x="0" y="1983318"/>
                  </a:cubicBezTo>
                  <a:cubicBezTo>
                    <a:pt x="-4316" y="1405700"/>
                    <a:pt x="118402" y="1015455"/>
                    <a:pt x="0" y="0"/>
                  </a:cubicBezTo>
                  <a:close/>
                </a:path>
                <a:path w="13726384" h="1983318" fill="none" stroke="0" extrusionOk="0">
                  <a:moveTo>
                    <a:pt x="0" y="0"/>
                  </a:moveTo>
                  <a:cubicBezTo>
                    <a:pt x="4724103" y="-215320"/>
                    <a:pt x="8582433" y="249642"/>
                    <a:pt x="13726384" y="0"/>
                  </a:cubicBezTo>
                  <a:cubicBezTo>
                    <a:pt x="13431230" y="381098"/>
                    <a:pt x="13723817" y="1452680"/>
                    <a:pt x="13726384" y="1983318"/>
                  </a:cubicBezTo>
                  <a:cubicBezTo>
                    <a:pt x="6813242" y="1619159"/>
                    <a:pt x="3839972" y="1981874"/>
                    <a:pt x="0" y="1983318"/>
                  </a:cubicBezTo>
                  <a:cubicBezTo>
                    <a:pt x="71366" y="1272193"/>
                    <a:pt x="-6794" y="400837"/>
                    <a:pt x="0" y="0"/>
                  </a:cubicBezTo>
                  <a:close/>
                </a:path>
                <a:path w="13726384" h="1983318" fill="none" stroke="0" extrusionOk="0">
                  <a:moveTo>
                    <a:pt x="0" y="0"/>
                  </a:moveTo>
                  <a:cubicBezTo>
                    <a:pt x="5342301" y="53184"/>
                    <a:pt x="7845193" y="212264"/>
                    <a:pt x="13726384" y="0"/>
                  </a:cubicBezTo>
                  <a:cubicBezTo>
                    <a:pt x="13505436" y="383094"/>
                    <a:pt x="13665782" y="1421184"/>
                    <a:pt x="13726384" y="1983318"/>
                  </a:cubicBezTo>
                  <a:cubicBezTo>
                    <a:pt x="7321067" y="1573949"/>
                    <a:pt x="3220203" y="1610157"/>
                    <a:pt x="0" y="1983318"/>
                  </a:cubicBezTo>
                  <a:cubicBezTo>
                    <a:pt x="142924" y="1213636"/>
                    <a:pt x="94925" y="37754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1451028" y="250033"/>
              <a:ext cx="11923593" cy="1419456"/>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Nhân nhẩm một số thập phân với 10; 100, ta làm sao cho nhanh?</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2"/>
          <a:stretch>
            <a:fillRect/>
          </a:stretch>
        </p:blipFill>
        <p:spPr>
          <a:xfrm>
            <a:off x="377772" y="90185"/>
            <a:ext cx="1616613" cy="2702457"/>
          </a:xfrm>
          <a:prstGeom prst="rect">
            <a:avLst/>
          </a:prstGeom>
        </p:spPr>
      </p:pic>
      <p:pic>
        <p:nvPicPr>
          <p:cNvPr id="26" name="Picture 25">
            <a:hlinkClick r:id="rId3"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4"/>
          <a:stretch>
            <a:fillRect/>
          </a:stretch>
        </p:blipFill>
        <p:spPr>
          <a:xfrm>
            <a:off x="10596634" y="72318"/>
            <a:ext cx="1164315" cy="1129886"/>
          </a:xfrm>
          <a:prstGeom prst="rect">
            <a:avLst/>
          </a:prstGeom>
        </p:spPr>
      </p:pic>
      <p:sp>
        <p:nvSpPr>
          <p:cNvPr id="27" name="Rectangle: Rounded Corners 26">
            <a:extLst>
              <a:ext uri="{FF2B5EF4-FFF2-40B4-BE49-F238E27FC236}">
                <a16:creationId xmlns:a16="http://schemas.microsoft.com/office/drawing/2014/main" id="{EEA51917-8A66-BE82-6B17-BC241E8205E2}"/>
              </a:ext>
            </a:extLst>
          </p:cNvPr>
          <p:cNvSpPr/>
          <p:nvPr/>
        </p:nvSpPr>
        <p:spPr>
          <a:xfrm>
            <a:off x="1521734" y="3692944"/>
            <a:ext cx="9384577" cy="2446918"/>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rPr>
              <a:t>Chuyển dấu phẩy sang phải 1; 2;3;… chữ số.</a:t>
            </a:r>
          </a:p>
        </p:txBody>
      </p:sp>
    </p:spTree>
    <p:extLst>
      <p:ext uri="{BB962C8B-B14F-4D97-AF65-F5344CB8AC3E}">
        <p14:creationId xmlns:p14="http://schemas.microsoft.com/office/powerpoint/2010/main" val="170398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710539" y="359514"/>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478511" fill="none" extrusionOk="0">
                  <a:moveTo>
                    <a:pt x="0" y="0"/>
                  </a:moveTo>
                  <a:cubicBezTo>
                    <a:pt x="5434025" y="269231"/>
                    <a:pt x="7727252" y="356688"/>
                    <a:pt x="13830686" y="0"/>
                  </a:cubicBezTo>
                  <a:cubicBezTo>
                    <a:pt x="13595775" y="513525"/>
                    <a:pt x="13582000" y="1716507"/>
                    <a:pt x="13830686" y="2478511"/>
                  </a:cubicBezTo>
                  <a:cubicBezTo>
                    <a:pt x="7376321" y="2313034"/>
                    <a:pt x="3144512" y="1949726"/>
                    <a:pt x="0" y="2478511"/>
                  </a:cubicBezTo>
                  <a:cubicBezTo>
                    <a:pt x="105631" y="1613131"/>
                    <a:pt x="166415" y="644286"/>
                    <a:pt x="0" y="0"/>
                  </a:cubicBezTo>
                  <a:close/>
                </a:path>
                <a:path w="13830686" h="2478511" stroke="0" extrusionOk="0">
                  <a:moveTo>
                    <a:pt x="0" y="0"/>
                  </a:moveTo>
                  <a:cubicBezTo>
                    <a:pt x="6908524" y="-21813"/>
                    <a:pt x="10660428" y="-151674"/>
                    <a:pt x="13830686" y="0"/>
                  </a:cubicBezTo>
                  <a:cubicBezTo>
                    <a:pt x="13669258" y="272766"/>
                    <a:pt x="13991221" y="1471306"/>
                    <a:pt x="13830686" y="2478511"/>
                  </a:cubicBezTo>
                  <a:cubicBezTo>
                    <a:pt x="8970807" y="2351632"/>
                    <a:pt x="3400254" y="2855543"/>
                    <a:pt x="0" y="2478511"/>
                  </a:cubicBezTo>
                  <a:cubicBezTo>
                    <a:pt x="-72711" y="1743792"/>
                    <a:pt x="119528" y="1303050"/>
                    <a:pt x="0" y="0"/>
                  </a:cubicBezTo>
                  <a:close/>
                </a:path>
                <a:path w="13830686" h="2478511" fill="none" stroke="0" extrusionOk="0">
                  <a:moveTo>
                    <a:pt x="0" y="0"/>
                  </a:moveTo>
                  <a:cubicBezTo>
                    <a:pt x="4326149" y="-490624"/>
                    <a:pt x="8743054" y="325618"/>
                    <a:pt x="13830686" y="0"/>
                  </a:cubicBezTo>
                  <a:cubicBezTo>
                    <a:pt x="13557137" y="539480"/>
                    <a:pt x="13827756" y="1822411"/>
                    <a:pt x="13830686" y="2478511"/>
                  </a:cubicBezTo>
                  <a:cubicBezTo>
                    <a:pt x="6935363" y="1992512"/>
                    <a:pt x="3821266" y="2276309"/>
                    <a:pt x="0" y="2478511"/>
                  </a:cubicBezTo>
                  <a:cubicBezTo>
                    <a:pt x="42951" y="1602831"/>
                    <a:pt x="-48418" y="471294"/>
                    <a:pt x="0" y="0"/>
                  </a:cubicBezTo>
                  <a:close/>
                </a:path>
                <a:path w="13830686" h="2478511" fill="none" stroke="0" extrusionOk="0">
                  <a:moveTo>
                    <a:pt x="0" y="0"/>
                  </a:moveTo>
                  <a:cubicBezTo>
                    <a:pt x="5408182" y="83304"/>
                    <a:pt x="8308325" y="318138"/>
                    <a:pt x="13830686" y="0"/>
                  </a:cubicBezTo>
                  <a:cubicBezTo>
                    <a:pt x="13478583" y="467756"/>
                    <a:pt x="13679814" y="1754752"/>
                    <a:pt x="13830686" y="2478511"/>
                  </a:cubicBezTo>
                  <a:cubicBezTo>
                    <a:pt x="7150193" y="2372336"/>
                    <a:pt x="3313705" y="1662996"/>
                    <a:pt x="0" y="2478511"/>
                  </a:cubicBezTo>
                  <a:cubicBezTo>
                    <a:pt x="99214" y="1641669"/>
                    <a:pt x="108184" y="56629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9251" y="208402"/>
              <a:ext cx="12883120" cy="156138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Chia một số thập phân cho một số tự nhiên, cần lưu ý điều gì?</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2"/>
          <a:stretch>
            <a:fillRect/>
          </a:stretch>
        </p:blipFill>
        <p:spPr>
          <a:xfrm>
            <a:off x="420112" y="51163"/>
            <a:ext cx="1552830" cy="2844833"/>
          </a:xfrm>
          <a:prstGeom prst="rect">
            <a:avLst/>
          </a:prstGeom>
        </p:spPr>
      </p:pic>
      <p:pic>
        <p:nvPicPr>
          <p:cNvPr id="26" name="Picture 25">
            <a:hlinkClick r:id="rId3"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4"/>
          <a:stretch>
            <a:fillRect/>
          </a:stretch>
        </p:blipFill>
        <p:spPr>
          <a:xfrm>
            <a:off x="10596634" y="72318"/>
            <a:ext cx="1164315" cy="1129886"/>
          </a:xfrm>
          <a:prstGeom prst="rect">
            <a:avLst/>
          </a:prstGeom>
        </p:spPr>
      </p:pic>
      <p:sp>
        <p:nvSpPr>
          <p:cNvPr id="29" name="Rectangle: Rounded Corners 28">
            <a:extLst>
              <a:ext uri="{FF2B5EF4-FFF2-40B4-BE49-F238E27FC236}">
                <a16:creationId xmlns:a16="http://schemas.microsoft.com/office/drawing/2014/main" id="{BEEBA5F4-C7BA-336E-5290-3135B4558915}"/>
              </a:ext>
            </a:extLst>
          </p:cNvPr>
          <p:cNvSpPr/>
          <p:nvPr/>
        </p:nvSpPr>
        <p:spPr>
          <a:xfrm>
            <a:off x="1521734" y="2895996"/>
            <a:ext cx="9704439" cy="3385746"/>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rPr>
              <a:t>Thứ tự thực hiện phép chia: </a:t>
            </a:r>
          </a:p>
          <a:p>
            <a:pPr lvl="3"/>
            <a:r>
              <a:rPr lang="en-US" sz="5400">
                <a:solidFill>
                  <a:srgbClr val="FF0000"/>
                </a:solidFill>
              </a:rPr>
              <a:t>-Chia phần nguyên</a:t>
            </a:r>
          </a:p>
          <a:p>
            <a:pPr lvl="3"/>
            <a:r>
              <a:rPr lang="en-US" sz="5400">
                <a:solidFill>
                  <a:srgbClr val="FF0000"/>
                </a:solidFill>
              </a:rPr>
              <a:t>-Viết dấu phẩy </a:t>
            </a:r>
          </a:p>
          <a:p>
            <a:pPr lvl="3"/>
            <a:r>
              <a:rPr lang="en-US" sz="5400">
                <a:solidFill>
                  <a:srgbClr val="FF0000"/>
                </a:solidFill>
              </a:rPr>
              <a:t>- Chia phần thập phân</a:t>
            </a:r>
          </a:p>
        </p:txBody>
      </p:sp>
      <p:sp>
        <p:nvSpPr>
          <p:cNvPr id="30" name="TextBox 29">
            <a:extLst>
              <a:ext uri="{FF2B5EF4-FFF2-40B4-BE49-F238E27FC236}">
                <a16:creationId xmlns:a16="http://schemas.microsoft.com/office/drawing/2014/main" id="{DEEE1826-9B71-4476-BBC6-44ACAE02D826}"/>
              </a:ext>
            </a:extLst>
          </p:cNvPr>
          <p:cNvSpPr txBox="1"/>
          <p:nvPr/>
        </p:nvSpPr>
        <p:spPr>
          <a:xfrm>
            <a:off x="11571180" y="637261"/>
            <a:ext cx="738360" cy="369332"/>
          </a:xfrm>
          <a:prstGeom prst="rect">
            <a:avLst/>
          </a:prstGeom>
          <a:noFill/>
        </p:spPr>
        <p:txBody>
          <a:bodyPr wrap="square" rtlCol="0">
            <a:spAutoFit/>
          </a:bodyPr>
          <a:lstStyle/>
          <a:p>
            <a:r>
              <a:rPr lang="en-US"/>
              <a:t>Bấm </a:t>
            </a:r>
          </a:p>
        </p:txBody>
      </p:sp>
    </p:spTree>
    <p:extLst>
      <p:ext uri="{BB962C8B-B14F-4D97-AF65-F5344CB8AC3E}">
        <p14:creationId xmlns:p14="http://schemas.microsoft.com/office/powerpoint/2010/main" val="20846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2887" h="2578130" fill="none" extrusionOk="0">
                  <a:moveTo>
                    <a:pt x="0" y="0"/>
                  </a:moveTo>
                  <a:cubicBezTo>
                    <a:pt x="1814203" y="-133017"/>
                    <a:pt x="10780236" y="-123057"/>
                    <a:pt x="12292887" y="0"/>
                  </a:cubicBezTo>
                  <a:cubicBezTo>
                    <a:pt x="12095914" y="510163"/>
                    <a:pt x="12169039" y="1817532"/>
                    <a:pt x="12292887" y="2578130"/>
                  </a:cubicBezTo>
                  <a:cubicBezTo>
                    <a:pt x="6766520" y="2325054"/>
                    <a:pt x="2578025" y="1570571"/>
                    <a:pt x="0" y="2578130"/>
                  </a:cubicBezTo>
                  <a:cubicBezTo>
                    <a:pt x="84553" y="1715028"/>
                    <a:pt x="133722" y="636984"/>
                    <a:pt x="0" y="0"/>
                  </a:cubicBezTo>
                  <a:close/>
                </a:path>
                <a:path w="12292887" h="2578130" stroke="0" extrusionOk="0">
                  <a:moveTo>
                    <a:pt x="0" y="0"/>
                  </a:moveTo>
                  <a:cubicBezTo>
                    <a:pt x="5563080" y="-197169"/>
                    <a:pt x="9548248" y="-159361"/>
                    <a:pt x="12292887" y="0"/>
                  </a:cubicBezTo>
                  <a:cubicBezTo>
                    <a:pt x="12120911" y="275747"/>
                    <a:pt x="12403309" y="1595495"/>
                    <a:pt x="12292887" y="2578130"/>
                  </a:cubicBezTo>
                  <a:cubicBezTo>
                    <a:pt x="8461703" y="2479420"/>
                    <a:pt x="3174648" y="3045577"/>
                    <a:pt x="0" y="2578130"/>
                  </a:cubicBezTo>
                  <a:cubicBezTo>
                    <a:pt x="-116421" y="1807414"/>
                    <a:pt x="106433" y="1376464"/>
                    <a:pt x="0" y="0"/>
                  </a:cubicBezTo>
                  <a:close/>
                </a:path>
                <a:path w="12292887" h="2578130" fill="none" stroke="0" extrusionOk="0">
                  <a:moveTo>
                    <a:pt x="0" y="0"/>
                  </a:moveTo>
                  <a:cubicBezTo>
                    <a:pt x="4117938" y="-459285"/>
                    <a:pt x="7673227" y="185540"/>
                    <a:pt x="12292887" y="0"/>
                  </a:cubicBezTo>
                  <a:cubicBezTo>
                    <a:pt x="12011154" y="479750"/>
                    <a:pt x="12291766" y="1847169"/>
                    <a:pt x="12292887" y="2578130"/>
                  </a:cubicBezTo>
                  <a:cubicBezTo>
                    <a:pt x="6302004" y="2049373"/>
                    <a:pt x="3443461" y="2447502"/>
                    <a:pt x="0" y="2578130"/>
                  </a:cubicBezTo>
                  <a:cubicBezTo>
                    <a:pt x="98685" y="1652464"/>
                    <a:pt x="-32207" y="485758"/>
                    <a:pt x="0" y="0"/>
                  </a:cubicBezTo>
                  <a:close/>
                </a:path>
                <a:path w="12292887" h="2578130" fill="none" stroke="0" extrusionOk="0">
                  <a:moveTo>
                    <a:pt x="0" y="0"/>
                  </a:moveTo>
                  <a:cubicBezTo>
                    <a:pt x="2841658" y="-157587"/>
                    <a:pt x="6934459" y="-63908"/>
                    <a:pt x="12292887" y="0"/>
                  </a:cubicBezTo>
                  <a:cubicBezTo>
                    <a:pt x="12032466" y="491296"/>
                    <a:pt x="12234991" y="1904419"/>
                    <a:pt x="12292887" y="2578130"/>
                  </a:cubicBezTo>
                  <a:cubicBezTo>
                    <a:pt x="6299969" y="2181708"/>
                    <a:pt x="2927836" y="1423725"/>
                    <a:pt x="0" y="2578130"/>
                  </a:cubicBezTo>
                  <a:cubicBezTo>
                    <a:pt x="88064" y="1716291"/>
                    <a:pt x="97091" y="49583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805951" y="541324"/>
              <a:ext cx="10804991"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Chia một số tự nhiên cho một số thập phân ta cần lưu ý điều gì?</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2"/>
          <a:stretch>
            <a:fillRect/>
          </a:stretch>
        </p:blipFill>
        <p:spPr>
          <a:xfrm rot="20081356">
            <a:off x="391847" y="63940"/>
            <a:ext cx="1588462" cy="2559851"/>
          </a:xfrm>
          <a:prstGeom prst="rect">
            <a:avLst/>
          </a:prstGeom>
        </p:spPr>
      </p:pic>
      <p:pic>
        <p:nvPicPr>
          <p:cNvPr id="26" name="Picture 25">
            <a:hlinkClick r:id="rId3"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4"/>
          <a:stretch>
            <a:fillRect/>
          </a:stretch>
        </p:blipFill>
        <p:spPr>
          <a:xfrm>
            <a:off x="10596634" y="72318"/>
            <a:ext cx="1164315" cy="1129886"/>
          </a:xfrm>
          <a:prstGeom prst="rect">
            <a:avLst/>
          </a:prstGeom>
        </p:spPr>
      </p:pic>
      <p:sp>
        <p:nvSpPr>
          <p:cNvPr id="27" name="Rectangle: Rounded Corners 26">
            <a:extLst>
              <a:ext uri="{FF2B5EF4-FFF2-40B4-BE49-F238E27FC236}">
                <a16:creationId xmlns:a16="http://schemas.microsoft.com/office/drawing/2014/main" id="{61F1D894-EE8C-E255-D55B-085311022866}"/>
              </a:ext>
            </a:extLst>
          </p:cNvPr>
          <p:cNvSpPr/>
          <p:nvPr/>
        </p:nvSpPr>
        <p:spPr>
          <a:xfrm>
            <a:off x="1521734" y="2895996"/>
            <a:ext cx="9704439" cy="3385746"/>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rPr>
              <a:t>Số chữ số 0 viết thêm vào bên phải số bị chia bằng với số chữ số ở phần thập phân của số chia.</a:t>
            </a:r>
          </a:p>
        </p:txBody>
      </p:sp>
    </p:spTree>
    <p:extLst>
      <p:ext uri="{BB962C8B-B14F-4D97-AF65-F5344CB8AC3E}">
        <p14:creationId xmlns:p14="http://schemas.microsoft.com/office/powerpoint/2010/main" val="1031133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TotalTime>
  <Words>824</Words>
  <PresentationFormat>Widescreen</PresentationFormat>
  <Paragraphs>105</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vt:lpstr>
      <vt:lpstr>Cambria Bold</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2023-11-12T04:29:54Z</dcterms:created>
  <dcterms:modified xsi:type="dcterms:W3CDTF">2024-06-17T04:49:39Z</dcterms:modified>
</cp:coreProperties>
</file>