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Lst>
  <p:notesMasterIdLst>
    <p:notesMasterId r:id="rId32"/>
  </p:notesMasterIdLst>
  <p:sldIdLst>
    <p:sldId id="342" r:id="rId3"/>
    <p:sldId id="338" r:id="rId4"/>
    <p:sldId id="257" r:id="rId5"/>
    <p:sldId id="315" r:id="rId6"/>
    <p:sldId id="341" r:id="rId7"/>
    <p:sldId id="339" r:id="rId8"/>
    <p:sldId id="260" r:id="rId9"/>
    <p:sldId id="266" r:id="rId10"/>
    <p:sldId id="263" r:id="rId11"/>
    <p:sldId id="343" r:id="rId12"/>
    <p:sldId id="265" r:id="rId13"/>
    <p:sldId id="344" r:id="rId14"/>
    <p:sldId id="345" r:id="rId15"/>
    <p:sldId id="348" r:id="rId16"/>
    <p:sldId id="349" r:id="rId17"/>
    <p:sldId id="350" r:id="rId18"/>
    <p:sldId id="351" r:id="rId19"/>
    <p:sldId id="347" r:id="rId20"/>
    <p:sldId id="326" r:id="rId21"/>
    <p:sldId id="335" r:id="rId22"/>
    <p:sldId id="271" r:id="rId23"/>
    <p:sldId id="352" r:id="rId24"/>
    <p:sldId id="353" r:id="rId25"/>
    <p:sldId id="354" r:id="rId26"/>
    <p:sldId id="355" r:id="rId27"/>
    <p:sldId id="356" r:id="rId28"/>
    <p:sldId id="336" r:id="rId29"/>
    <p:sldId id="334" r:id="rId30"/>
    <p:sldId id="284" r:id="rId31"/>
  </p:sldIdLst>
  <p:sldSz cx="12192000" cy="6858000"/>
  <p:notesSz cx="6858000" cy="9144000"/>
  <p:embeddedFontLst>
    <p:embeddedFont>
      <p:font typeface="#9Slide07 SVNStick A Round" panose="02000503000000000000" pitchFamily="2" charset="0"/>
      <p:regular r:id="rId33"/>
    </p:embeddedFont>
    <p:embeddedFont>
      <p:font typeface="SVN-Ziclets" panose="02000603000000000000" pitchFamily="2" charset="0"/>
      <p:regular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D4EFFD"/>
    <a:srgbClr val="C69C6C"/>
    <a:srgbClr val="669482"/>
    <a:srgbClr val="FFF3F9"/>
    <a:srgbClr val="DE006F"/>
    <a:srgbClr val="FFE1F0"/>
    <a:srgbClr val="FFC5E2"/>
    <a:srgbClr val="FFA3D1"/>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84600" autoAdjust="0"/>
  </p:normalViewPr>
  <p:slideViewPr>
    <p:cSldViewPr snapToGrid="0">
      <p:cViewPr varScale="1">
        <p:scale>
          <a:sx n="61" d="100"/>
          <a:sy n="61" d="100"/>
        </p:scale>
        <p:origin x="108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7FC838-3FF3-49C6-8464-A6B6687E09B1}" type="datetimeFigureOut">
              <a:rPr lang="en-US" smtClean="0"/>
              <a:t>14/07/2024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7FA44C-2A70-41C8-B369-BA061FCAF24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7FA44C-2A70-41C8-B369-BA061FCAF24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87492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ontent Placeholder 4" descr="A bakery shop with a door and a tree&#10;&#10;Description automatically generated"/>
          <p:cNvPicPr/>
          <p:nvPr userDrawn="1"/>
        </p:nvPicPr>
        <p:blipFill rotWithShape="1">
          <a:blip r:embed="rId2" cstate="print">
            <a:extLst>
              <a:ext uri="{28A0092B-C50C-407E-A947-70E740481C1C}">
                <a14:useLocalDpi xmlns:a14="http://schemas.microsoft.com/office/drawing/2010/main" val="0"/>
              </a:ext>
            </a:extLst>
          </a:blip>
          <a:srcRect b="1765"/>
          <a:stretch>
            <a:fillRect/>
          </a:stretch>
        </p:blipFill>
        <p:spPr>
          <a:xfrm>
            <a:off x="20" y="1282"/>
            <a:ext cx="12191980" cy="6856718"/>
          </a:xfrm>
          <a:prstGeom prst="rect">
            <a:avLst/>
          </a:prstGeom>
        </p:spPr>
      </p:pic>
      <p:sp>
        <p:nvSpPr>
          <p:cNvPr id="3" name="Rectangle: Rounded Corners 2">
            <a:extLst>
              <a:ext uri="{FF2B5EF4-FFF2-40B4-BE49-F238E27FC236}">
                <a16:creationId xmlns:a16="http://schemas.microsoft.com/office/drawing/2014/main" id="{76707B20-0421-55B6-564D-C53ABC77AFDE}"/>
              </a:ext>
            </a:extLst>
          </p:cNvPr>
          <p:cNvSpPr/>
          <p:nvPr userDrawn="1"/>
        </p:nvSpPr>
        <p:spPr>
          <a:xfrm>
            <a:off x="522514" y="428405"/>
            <a:ext cx="11074875" cy="6113682"/>
          </a:xfrm>
          <a:prstGeom prst="roundRect">
            <a:avLst/>
          </a:prstGeom>
          <a:solidFill>
            <a:schemeClr val="bg1">
              <a:alpha val="85000"/>
            </a:schemeClr>
          </a:solidFill>
          <a:ln w="38100">
            <a:solidFill>
              <a:srgbClr val="FF33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Content Placeholder 4" descr="A bakery shop with a door and a tree&#10;&#10;Description automatically generated">
            <a:extLst>
              <a:ext uri="{FF2B5EF4-FFF2-40B4-BE49-F238E27FC236}">
                <a16:creationId xmlns:a16="http://schemas.microsoft.com/office/drawing/2014/main" id="{F4CF7E56-4DB1-0EA3-4608-B60CC3123B2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765"/>
          <a:stretch>
            <a:fillRect/>
          </a:stretch>
        </p:blipFill>
        <p:spPr>
          <a:xfrm>
            <a:off x="20" y="1282"/>
            <a:ext cx="12191980" cy="6856718"/>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EA876B7-460A-ABC2-70A9-F16C5A993153}"/>
              </a:ext>
            </a:extLst>
          </p:cNvPr>
          <p:cNvSpPr/>
          <p:nvPr userDrawn="1"/>
        </p:nvSpPr>
        <p:spPr>
          <a:xfrm>
            <a:off x="0" y="0"/>
            <a:ext cx="12573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481" b="-16481"/>
            </a:stretch>
          </a:blipFill>
        </p:spPr>
        <p:txBody>
          <a:bodyPr/>
          <a:lstStyle/>
          <a:p>
            <a:endParaRPr 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FDE934FF-F4E1-47C5-9CA5-30A81DDE2BE4}" type="datetimeFigureOut">
              <a:rPr lang="en-US" smtClean="0"/>
              <a:t>14/07/2024</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B3561BA9-CDCF-4958-B8AB-66F3BF063E1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ontent Placeholder 4" descr="A bakery shop with a door and a tree&#10;&#10;Description automatically generated"/>
          <p:cNvPicPr/>
          <p:nvPr userDrawn="1"/>
        </p:nvPicPr>
        <p:blipFill rotWithShape="1">
          <a:blip r:embed="rId2" cstate="print">
            <a:extLst>
              <a:ext uri="{28A0092B-C50C-407E-A947-70E740481C1C}">
                <a14:useLocalDpi xmlns:a14="http://schemas.microsoft.com/office/drawing/2010/main" val="0"/>
              </a:ext>
            </a:extLst>
          </a:blip>
          <a:srcRect b="1765"/>
          <a:stretch>
            <a:fillRect/>
          </a:stretch>
        </p:blipFill>
        <p:spPr>
          <a:xfrm>
            <a:off x="20" y="1282"/>
            <a:ext cx="12191980" cy="6856718"/>
          </a:xfrm>
          <a:prstGeom prst="rect">
            <a:avLst/>
          </a:prstGeom>
        </p:spPr>
      </p:pic>
      <p:sp>
        <p:nvSpPr>
          <p:cNvPr id="9" name="Rectangle: Rounded Corners 8"/>
          <p:cNvSpPr/>
          <p:nvPr/>
        </p:nvSpPr>
        <p:spPr>
          <a:xfrm>
            <a:off x="522514" y="428405"/>
            <a:ext cx="11074875" cy="6113682"/>
          </a:xfrm>
          <a:prstGeom prst="roundRect">
            <a:avLst/>
          </a:prstGeom>
          <a:solidFill>
            <a:schemeClr val="bg1">
              <a:alpha val="85000"/>
            </a:schemeClr>
          </a:solidFill>
          <a:ln w="38100">
            <a:solidFill>
              <a:srgbClr val="FF33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7" name="Picture 6" descr="A bakery shop with a green door&#10;&#10;Description automatically generated">
            <a:extLst>
              <a:ext uri="{FF2B5EF4-FFF2-40B4-BE49-F238E27FC236}">
                <a16:creationId xmlns:a16="http://schemas.microsoft.com/office/drawing/2014/main" id="{E53BD279-6971-0404-7B1A-F4825DD94FD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52" y="0"/>
            <a:ext cx="12183323" cy="6858000"/>
          </a:xfrm>
          <a:prstGeom prst="rect">
            <a:avLst/>
          </a:prstGeom>
        </p:spPr>
      </p:pic>
    </p:spTree>
    <p:extLst>
      <p:ext uri="{BB962C8B-B14F-4D97-AF65-F5344CB8AC3E}">
        <p14:creationId xmlns:p14="http://schemas.microsoft.com/office/powerpoint/2010/main" val="288034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86177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FB6A10F2-8878-2CB7-7289-E43D5BABD8C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854D0C4-5E80-AC36-4877-19C56139014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74" r:id="rId3"/>
    <p:sldLayoutId id="214748367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31.png"/><Relationship Id="rId4" Type="http://schemas.openxmlformats.org/officeDocument/2006/relationships/image" Target="../media/image13.svg"/></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7.xml"/><Relationship Id="rId7" Type="http://schemas.openxmlformats.org/officeDocument/2006/relationships/image" Target="../media/image35.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svg"/><Relationship Id="rId10" Type="http://schemas.openxmlformats.org/officeDocument/2006/relationships/image" Target="../media/image41.png"/><Relationship Id="rId4" Type="http://schemas.openxmlformats.org/officeDocument/2006/relationships/image" Target="../media/image32.png"/><Relationship Id="rId9"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18.sv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13.sv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8" descr="pngtree-bread-bakery-png-image_6546214-removebg-preview"/>
          <p:cNvPicPr>
            <a:picLocks noChangeAspect="1"/>
          </p:cNvPicPr>
          <p:nvPr/>
        </p:nvPicPr>
        <p:blipFill>
          <a:blip r:embed="rId3"/>
          <a:stretch>
            <a:fillRect/>
          </a:stretch>
        </p:blipFill>
        <p:spPr>
          <a:xfrm>
            <a:off x="-491731" y="4141762"/>
            <a:ext cx="2973082" cy="2973082"/>
          </a:xfrm>
          <a:prstGeom prst="rect">
            <a:avLst/>
          </a:prstGeom>
        </p:spPr>
      </p:pic>
      <p:sp>
        <p:nvSpPr>
          <p:cNvPr id="10" name="Rectangle 9"/>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p>
        </p:txBody>
      </p:sp>
      <p:sp>
        <p:nvSpPr>
          <p:cNvPr id="6" name="TextBox 5">
            <a:extLst>
              <a:ext uri="{FF2B5EF4-FFF2-40B4-BE49-F238E27FC236}">
                <a16:creationId xmlns:a16="http://schemas.microsoft.com/office/drawing/2014/main" id="{4C7D116A-72F9-557E-0210-D4F11112CCE1}"/>
              </a:ext>
            </a:extLst>
          </p:cNvPr>
          <p:cNvSpPr txBox="1"/>
          <p:nvPr/>
        </p:nvSpPr>
        <p:spPr>
          <a:xfrm>
            <a:off x="-464645" y="651726"/>
            <a:ext cx="12188952" cy="1107996"/>
          </a:xfrm>
          <a:prstGeom prst="rect">
            <a:avLst/>
          </a:prstGeom>
          <a:noFill/>
          <a:ln>
            <a:noFill/>
          </a:ln>
        </p:spPr>
        <p:txBody>
          <a:bodyPr wrap="square">
            <a:spAutoFit/>
          </a:bodyPr>
          <a:lstStyle/>
          <a:p>
            <a:r>
              <a:rPr lang="en-US" altLang="en-US" sz="6600">
                <a:latin typeface="#9Slide07 SVNStick A Round" panose="02000503000000000000" pitchFamily="2" charset="0"/>
              </a:rPr>
              <a:t>                        BÀI 37</a:t>
            </a:r>
            <a:endParaRPr lang="vi-VN" altLang="en-US" sz="6600">
              <a:latin typeface="#9Slide07 SVNStick A Round" panose="02000503000000000000" pitchFamily="2" charset="0"/>
            </a:endParaRPr>
          </a:p>
        </p:txBody>
      </p:sp>
      <p:pic>
        <p:nvPicPr>
          <p:cNvPr id="18" name="Graphic 17">
            <a:extLst>
              <a:ext uri="{FF2B5EF4-FFF2-40B4-BE49-F238E27FC236}">
                <a16:creationId xmlns:a16="http://schemas.microsoft.com/office/drawing/2014/main" id="{5AAB2EDB-105E-7C30-041A-CDA2776D3F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18333">
            <a:off x="9494313" y="3109736"/>
            <a:ext cx="3027561" cy="3726536"/>
          </a:xfrm>
          <a:prstGeom prst="rect">
            <a:avLst/>
          </a:prstGeom>
        </p:spPr>
      </p:pic>
      <p:pic>
        <p:nvPicPr>
          <p:cNvPr id="2" name="Picture 1">
            <a:extLst>
              <a:ext uri="{FF2B5EF4-FFF2-40B4-BE49-F238E27FC236}">
                <a16:creationId xmlns:a16="http://schemas.microsoft.com/office/drawing/2014/main" id="{DA1D485E-0114-191B-031C-08AA9CFA0107}"/>
              </a:ext>
            </a:extLst>
          </p:cNvPr>
          <p:cNvPicPr>
            <a:picLocks noChangeAspect="1"/>
          </p:cNvPicPr>
          <p:nvPr/>
        </p:nvPicPr>
        <p:blipFill>
          <a:blip r:embed="rId6"/>
          <a:stretch>
            <a:fillRect/>
          </a:stretch>
        </p:blipFill>
        <p:spPr>
          <a:xfrm>
            <a:off x="1529915" y="1825424"/>
            <a:ext cx="8199831" cy="3572566"/>
          </a:xfrm>
          <a:prstGeom prst="rect">
            <a:avLst/>
          </a:prstGeom>
        </p:spPr>
      </p:pic>
    </p:spTree>
    <p:extLst>
      <p:ext uri="{BB962C8B-B14F-4D97-AF65-F5344CB8AC3E}">
        <p14:creationId xmlns:p14="http://schemas.microsoft.com/office/powerpoint/2010/main" val="38264192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34297" y="383458"/>
            <a:ext cx="11493910" cy="6066770"/>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5"/>
          <p:cNvPicPr>
            <a:picLocks noChangeAspect="1"/>
          </p:cNvPicPr>
          <p:nvPr/>
        </p:nvPicPr>
        <p:blipFill>
          <a:blip r:embed="rId2"/>
          <a:srcRect/>
          <a:stretch>
            <a:fillRect/>
          </a:stretch>
        </p:blipFill>
        <p:spPr>
          <a:xfrm>
            <a:off x="214451" y="259914"/>
            <a:ext cx="840812" cy="888573"/>
          </a:xfrm>
          <a:prstGeom prst="rect">
            <a:avLst/>
          </a:prstGeom>
        </p:spPr>
      </p:pic>
      <p:sp>
        <p:nvSpPr>
          <p:cNvPr id="4" name="TextBox 3"/>
          <p:cNvSpPr txBox="1"/>
          <p:nvPr/>
        </p:nvSpPr>
        <p:spPr>
          <a:xfrm flipH="1">
            <a:off x="1596390" y="539115"/>
            <a:ext cx="3582035" cy="7683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FF3399"/>
                </a:solidFill>
                <a:effectLst/>
                <a:uLnTx/>
                <a:uFillTx/>
                <a:latin typeface="Arial" panose="020B0604020202020204" pitchFamily="34" charset="0"/>
                <a:ea typeface="+mn-ea"/>
                <a:cs typeface="Arial" panose="020B0604020202020204" pitchFamily="34" charset="0"/>
              </a:rPr>
              <a:t>1,15 : 10 = ?</a:t>
            </a:r>
          </a:p>
        </p:txBody>
      </p:sp>
      <p:pic>
        <p:nvPicPr>
          <p:cNvPr id="12" name="Picture 11">
            <a:extLst>
              <a:ext uri="{FF2B5EF4-FFF2-40B4-BE49-F238E27FC236}">
                <a16:creationId xmlns:a16="http://schemas.microsoft.com/office/drawing/2014/main" id="{E0631A9E-7014-FA1C-2A2C-5E6D9FA93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306" y="621792"/>
            <a:ext cx="3285110" cy="3703617"/>
          </a:xfrm>
          <a:prstGeom prst="rect">
            <a:avLst/>
          </a:prstGeom>
        </p:spPr>
      </p:pic>
      <p:sp>
        <p:nvSpPr>
          <p:cNvPr id="20" name="TextBox 19">
            <a:extLst>
              <a:ext uri="{FF2B5EF4-FFF2-40B4-BE49-F238E27FC236}">
                <a16:creationId xmlns:a16="http://schemas.microsoft.com/office/drawing/2014/main" id="{E8C29D20-4C34-DE98-5DF3-0010BA9964E6}"/>
              </a:ext>
            </a:extLst>
          </p:cNvPr>
          <p:cNvSpPr txBox="1"/>
          <p:nvPr/>
        </p:nvSpPr>
        <p:spPr>
          <a:xfrm flipH="1">
            <a:off x="1596390" y="1307465"/>
            <a:ext cx="470981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1,15 : 10 =</a:t>
            </a:r>
            <a:r>
              <a:rPr kumimoji="0" lang="vi-VN" altLang="en-US" sz="4400" b="1" i="0" u="none" strike="noStrike" kern="1200" cap="none" spc="0" normalizeH="0" baseline="0" noProof="0">
                <a:ln>
                  <a:noFill/>
                </a:ln>
                <a:solidFill>
                  <a:srgbClr val="FF3399"/>
                </a:solidFill>
                <a:effectLst/>
                <a:uLnTx/>
                <a:uFillTx/>
                <a:latin typeface="Arial" panose="020B0604020202020204" pitchFamily="34" charset="0"/>
                <a:ea typeface="+mn-ea"/>
                <a:cs typeface="Arial" panose="020B0604020202020204" pitchFamily="34" charset="0"/>
              </a:rPr>
              <a:t> </a:t>
            </a:r>
            <a:r>
              <a:rPr kumimoji="0" lang="vi-VN" altLang="en-US" sz="44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0,115</a:t>
            </a:r>
          </a:p>
        </p:txBody>
      </p:sp>
      <p:sp>
        <p:nvSpPr>
          <p:cNvPr id="21" name="TextBox 20">
            <a:extLst>
              <a:ext uri="{FF2B5EF4-FFF2-40B4-BE49-F238E27FC236}">
                <a16:creationId xmlns:a16="http://schemas.microsoft.com/office/drawing/2014/main" id="{CF10C5AE-F375-BBB1-661C-FA7210781F17}"/>
              </a:ext>
            </a:extLst>
          </p:cNvPr>
          <p:cNvSpPr txBox="1"/>
          <p:nvPr/>
        </p:nvSpPr>
        <p:spPr>
          <a:xfrm flipH="1">
            <a:off x="1648660" y="3980923"/>
            <a:ext cx="5486399" cy="769441"/>
          </a:xfrm>
          <a:prstGeom prst="rect">
            <a:avLst/>
          </a:prstGeom>
          <a:noFill/>
        </p:spPr>
        <p:txBody>
          <a:bodyPr wrap="square" rtlCol="0">
            <a:spAutoFit/>
          </a:bodyPr>
          <a:lstStyle/>
          <a:p>
            <a:pPr lvl="0"/>
            <a:r>
              <a:rPr lang="vi-VN" altLang="en-US" sz="4400" b="1">
                <a:solidFill>
                  <a:srgbClr val="FF3399"/>
                </a:solidFill>
                <a:cs typeface="Arial" panose="020B0604020202020204" pitchFamily="34" charset="0"/>
              </a:rPr>
              <a:t>1,15 : 100 = </a:t>
            </a:r>
            <a:r>
              <a:rPr lang="vi-VN" altLang="en-US" sz="4400" b="1">
                <a:solidFill>
                  <a:srgbClr val="0033CC"/>
                </a:solidFill>
                <a:cs typeface="Arial" panose="020B0604020202020204" pitchFamily="34" charset="0"/>
              </a:rPr>
              <a:t>0,0115</a:t>
            </a:r>
            <a:endParaRPr kumimoji="0" lang="vi-VN" altLang="en-US" sz="4400" b="1" i="0" u="none" strike="noStrike" kern="1200" cap="none" spc="0" normalizeH="0" baseline="0" noProof="0">
              <a:ln>
                <a:noFill/>
              </a:ln>
              <a:solidFill>
                <a:srgbClr val="0033CC"/>
              </a:solidFill>
              <a:effectLst/>
              <a:uLnTx/>
              <a:uFillTx/>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EDEDC0F6-5584-5AD6-6305-543E5A084066}"/>
              </a:ext>
            </a:extLst>
          </p:cNvPr>
          <p:cNvGrpSpPr/>
          <p:nvPr/>
        </p:nvGrpSpPr>
        <p:grpSpPr>
          <a:xfrm>
            <a:off x="2632841" y="4483628"/>
            <a:ext cx="8726177" cy="2090144"/>
            <a:chOff x="2632841" y="4483628"/>
            <a:chExt cx="8726177" cy="2090144"/>
          </a:xfrm>
        </p:grpSpPr>
        <p:sp>
          <p:nvSpPr>
            <p:cNvPr id="22" name="Rectangle: Rounded Corners 21">
              <a:extLst>
                <a:ext uri="{FF2B5EF4-FFF2-40B4-BE49-F238E27FC236}">
                  <a16:creationId xmlns:a16="http://schemas.microsoft.com/office/drawing/2014/main" id="{7AC006F3-ACE9-F5D1-0F08-24FFA461A830}"/>
                </a:ext>
              </a:extLst>
            </p:cNvPr>
            <p:cNvSpPr/>
            <p:nvPr/>
          </p:nvSpPr>
          <p:spPr>
            <a:xfrm>
              <a:off x="2632841" y="4843908"/>
              <a:ext cx="7551683" cy="1087821"/>
            </a:xfrm>
            <a:prstGeom prst="roundRect">
              <a:avLst/>
            </a:prstGeom>
            <a:solidFill>
              <a:srgbClr val="D4EF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33CC"/>
                  </a:solidFill>
                  <a:effectLst/>
                  <a:uLnTx/>
                  <a:uFillTx/>
                  <a:latin typeface="Arial" panose="020B0604020202020204" pitchFamily="34" charset="0"/>
                  <a:ea typeface="+mn-ea"/>
                  <a:cs typeface="+mn-cs"/>
                </a:rPr>
                <a:t>Thử lại: 0,0115 × 100 = 1,15 </a:t>
              </a:r>
              <a:r>
                <a:rPr kumimoji="0" lang="vi-VN" sz="3200" b="0" i="0" u="none" strike="noStrike" kern="1200" cap="none" spc="0" normalizeH="0" baseline="0" noProof="0">
                  <a:ln>
                    <a:noFill/>
                  </a:ln>
                  <a:solidFill>
                    <a:srgbClr val="0033CC"/>
                  </a:solidFill>
                  <a:effectLst/>
                  <a:uLnTx/>
                  <a:uFillTx/>
                  <a:latin typeface="Arial" panose="020B0604020202020204" pitchFamily="34" charset="0"/>
                  <a:ea typeface="+mn-ea"/>
                  <a:cs typeface="+mn-cs"/>
                  <a:sym typeface="Wingdings" panose="05000000000000000000" pitchFamily="2" charset="2"/>
                </a:rPr>
                <a:t></a:t>
              </a:r>
              <a:r>
                <a:rPr kumimoji="0" lang="vi-VN" sz="3200" b="0" i="0" u="none" strike="noStrike" kern="1200" cap="none" spc="0" normalizeH="0" baseline="0" noProof="0">
                  <a:ln>
                    <a:noFill/>
                  </a:ln>
                  <a:solidFill>
                    <a:srgbClr val="0033CC"/>
                  </a:solidFill>
                  <a:effectLst/>
                  <a:uLnTx/>
                  <a:uFillTx/>
                  <a:latin typeface="Arial" panose="020B0604020202020204" pitchFamily="34" charset="0"/>
                  <a:ea typeface="+mn-ea"/>
                  <a:cs typeface="+mn-cs"/>
                </a:rPr>
                <a:t> Đúng.</a:t>
              </a:r>
              <a:endParaRPr kumimoji="0" lang="en-US" sz="3200" b="0" i="0" u="none" strike="noStrike" kern="1200" cap="none" spc="0" normalizeH="0" baseline="0" noProof="0">
                <a:ln>
                  <a:noFill/>
                </a:ln>
                <a:solidFill>
                  <a:srgbClr val="0033CC"/>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43BA5EEE-3B89-26C3-0E8C-675CEDCAEB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7659" y="4483628"/>
              <a:ext cx="1631359" cy="2090144"/>
            </a:xfrm>
            <a:prstGeom prst="rect">
              <a:avLst/>
            </a:prstGeom>
          </p:spPr>
        </p:pic>
      </p:grpSp>
    </p:spTree>
    <p:extLst>
      <p:ext uri="{BB962C8B-B14F-4D97-AF65-F5344CB8AC3E}">
        <p14:creationId xmlns:p14="http://schemas.microsoft.com/office/powerpoint/2010/main" val="1810807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902" y="172002"/>
            <a:ext cx="11493910" cy="6361471"/>
          </a:xfrm>
          <a:prstGeom prst="round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65040" y="-2957923"/>
            <a:ext cx="13412678" cy="12313034"/>
          </a:xfrm>
          <a:prstGeom prst="rect">
            <a:avLst/>
          </a:prstGeom>
        </p:spPr>
      </p:pic>
      <p:sp>
        <p:nvSpPr>
          <p:cNvPr id="5" name="Freeform 20"/>
          <p:cNvSpPr/>
          <p:nvPr/>
        </p:nvSpPr>
        <p:spPr>
          <a:xfrm>
            <a:off x="9648948" y="2836094"/>
            <a:ext cx="2281083" cy="3578942"/>
          </a:xfrm>
          <a:custGeom>
            <a:avLst/>
            <a:gdLst/>
            <a:ahLst/>
            <a:cxnLst/>
            <a:rect l="l" t="t" r="r" b="b"/>
            <a:pathLst>
              <a:path w="1399501" h="2377531">
                <a:moveTo>
                  <a:pt x="0" y="0"/>
                </a:moveTo>
                <a:lnTo>
                  <a:pt x="1399501" y="0"/>
                </a:lnTo>
                <a:lnTo>
                  <a:pt x="1399501" y="2377531"/>
                </a:lnTo>
                <a:lnTo>
                  <a:pt x="0" y="237753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5EB3BB-44E8-8902-607B-8E16CC6E3EB8}"/>
              </a:ext>
            </a:extLst>
          </p:cNvPr>
          <p:cNvSpPr txBox="1"/>
          <p:nvPr/>
        </p:nvSpPr>
        <p:spPr>
          <a:xfrm>
            <a:off x="2112578" y="1939159"/>
            <a:ext cx="7173311" cy="2862322"/>
          </a:xfrm>
          <a:prstGeom prst="rect">
            <a:avLst/>
          </a:prstGeom>
          <a:noFill/>
        </p:spPr>
        <p:txBody>
          <a:bodyPr wrap="square" rtlCol="0">
            <a:spAutoFit/>
          </a:bodyPr>
          <a:lstStyle/>
          <a:p>
            <a:pPr algn="just"/>
            <a:r>
              <a:rPr lang="vi-VN" sz="3600">
                <a:solidFill>
                  <a:srgbClr val="0033CC"/>
                </a:solidFill>
              </a:rPr>
              <a:t>Muốn chia một số thập phân cho 10; 100; 1 000; … ta chỉ việc </a:t>
            </a:r>
            <a:r>
              <a:rPr lang="vi-VN" sz="3600">
                <a:solidFill>
                  <a:srgbClr val="FF0000"/>
                </a:solidFill>
              </a:rPr>
              <a:t>chuyển dấu phẩy</a:t>
            </a:r>
            <a:r>
              <a:rPr lang="vi-VN" sz="3600">
                <a:solidFill>
                  <a:srgbClr val="0033CC"/>
                </a:solidFill>
              </a:rPr>
              <a:t> của số đó </a:t>
            </a:r>
            <a:r>
              <a:rPr lang="vi-VN" sz="3600">
                <a:solidFill>
                  <a:srgbClr val="FF0000"/>
                </a:solidFill>
              </a:rPr>
              <a:t>sang bên </a:t>
            </a:r>
            <a:r>
              <a:rPr lang="vi-VN" sz="3600" b="1">
                <a:solidFill>
                  <a:srgbClr val="00B050"/>
                </a:solidFill>
              </a:rPr>
              <a:t>trái</a:t>
            </a:r>
            <a:r>
              <a:rPr lang="vi-VN" sz="3600">
                <a:solidFill>
                  <a:srgbClr val="FF0000"/>
                </a:solidFill>
              </a:rPr>
              <a:t> </a:t>
            </a:r>
            <a:r>
              <a:rPr lang="vi-VN" sz="3600">
                <a:solidFill>
                  <a:srgbClr val="0033CC"/>
                </a:solidFill>
              </a:rPr>
              <a:t>lần lượt một; hai; ba; … chữ số.</a:t>
            </a:r>
            <a:endParaRPr lang="en-US" sz="3600">
              <a:solidFill>
                <a:srgbClr val="0033CC"/>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30182" y="382187"/>
            <a:ext cx="11493910" cy="6361471"/>
          </a:xfrm>
          <a:prstGeom prst="round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peech Bubble: Rectangle with Corners Rounded 5"/>
          <p:cNvSpPr/>
          <p:nvPr/>
        </p:nvSpPr>
        <p:spPr>
          <a:xfrm>
            <a:off x="2667000" y="1068070"/>
            <a:ext cx="8877300" cy="2985135"/>
          </a:xfrm>
          <a:prstGeom prst="wedgeRoundRectCallout">
            <a:avLst>
              <a:gd name="adj1" fmla="val -64656"/>
              <a:gd name="adj2" fmla="val 46231"/>
              <a:gd name="adj3" fmla="val 16667"/>
            </a:avLst>
          </a:prstGeom>
          <a:solidFill>
            <a:schemeClr val="accent4">
              <a:lumMod val="20000"/>
              <a:lumOff val="80000"/>
            </a:schemeClr>
          </a:solidFill>
          <a:ln w="28575">
            <a:solidFill>
              <a:schemeClr val="tx1">
                <a:lumMod val="95000"/>
                <a:lumOff val="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a:solidFill>
                  <a:srgbClr val="002060"/>
                </a:solidFill>
                <a:latin typeface="Arial" panose="020B0604020202020204" pitchFamily="34" charset="0"/>
                <a:cs typeface="Arial" panose="020B0604020202020204" pitchFamily="34" charset="0"/>
                <a:sym typeface="+mn-ea"/>
              </a:rPr>
              <a:t>b) Chia một số thập phân cho 0,1; 0,01; 0,001; …</a:t>
            </a:r>
            <a:endPar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mn-ea"/>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2655" l="3375" r="90231"/>
                    </a14:imgEffect>
                  </a14:imgLayer>
                </a14:imgProps>
              </a:ext>
              <a:ext uri="{28A0092B-C50C-407E-A947-70E740481C1C}">
                <a14:useLocalDpi xmlns:a14="http://schemas.microsoft.com/office/drawing/2010/main" val="0"/>
              </a:ext>
            </a:extLst>
          </a:blip>
          <a:stretch>
            <a:fillRect/>
          </a:stretch>
        </p:blipFill>
        <p:spPr>
          <a:xfrm flipH="1">
            <a:off x="-556260" y="2124075"/>
            <a:ext cx="4709160" cy="5336448"/>
          </a:xfrm>
          <a:prstGeom prst="rect">
            <a:avLst/>
          </a:prstGeom>
        </p:spPr>
      </p:pic>
    </p:spTree>
    <p:extLst>
      <p:ext uri="{BB962C8B-B14F-4D97-AF65-F5344CB8AC3E}">
        <p14:creationId xmlns:p14="http://schemas.microsoft.com/office/powerpoint/2010/main" val="2973166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34297" y="383458"/>
            <a:ext cx="11493910" cy="6066770"/>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5"/>
          <p:cNvPicPr>
            <a:picLocks noChangeAspect="1"/>
          </p:cNvPicPr>
          <p:nvPr/>
        </p:nvPicPr>
        <p:blipFill>
          <a:blip r:embed="rId2"/>
          <a:srcRect/>
          <a:stretch>
            <a:fillRect/>
          </a:stretch>
        </p:blipFill>
        <p:spPr>
          <a:xfrm>
            <a:off x="214451" y="259914"/>
            <a:ext cx="840812" cy="888573"/>
          </a:xfrm>
          <a:prstGeom prst="rect">
            <a:avLst/>
          </a:prstGeom>
        </p:spPr>
      </p:pic>
      <p:sp>
        <p:nvSpPr>
          <p:cNvPr id="4" name="TextBox 3"/>
          <p:cNvSpPr txBox="1"/>
          <p:nvPr/>
        </p:nvSpPr>
        <p:spPr>
          <a:xfrm flipH="1">
            <a:off x="1596389" y="539115"/>
            <a:ext cx="8588134" cy="2123658"/>
          </a:xfrm>
          <a:prstGeom prst="rect">
            <a:avLst/>
          </a:prstGeom>
          <a:noFill/>
        </p:spPr>
        <p:txBody>
          <a:bodyPr wrap="square" rtlCol="0">
            <a:spAutoFit/>
          </a:bodyPr>
          <a:lstStyle/>
          <a:p>
            <a:pPr lvl="0" algn="ctr"/>
            <a:r>
              <a:rPr lang="vi-VN" altLang="en-US" sz="4400" b="1">
                <a:solidFill>
                  <a:srgbClr val="0033CC"/>
                </a:solidFill>
                <a:cs typeface="Arial" panose="020B0604020202020204" pitchFamily="34" charset="0"/>
              </a:rPr>
              <a:t>Tính rồi so sánh kết quả.</a:t>
            </a:r>
            <a:endParaRPr lang="en-US" altLang="en-US" sz="4400" b="1">
              <a:solidFill>
                <a:srgbClr val="0033CC"/>
              </a:solidFill>
              <a:cs typeface="Arial" panose="020B0604020202020204" pitchFamily="34" charset="0"/>
            </a:endParaRPr>
          </a:p>
          <a:p>
            <a:pPr lvl="0" algn="ctr"/>
            <a:r>
              <a:rPr lang="vi-VN" altLang="en-US" sz="4400" b="1">
                <a:solidFill>
                  <a:srgbClr val="FF0000"/>
                </a:solidFill>
                <a:cs typeface="Arial" panose="020B0604020202020204" pitchFamily="34" charset="0"/>
              </a:rPr>
              <a:t>1,2 : 5   và   (1,2 × 2) : (5 × 2) </a:t>
            </a:r>
            <a:r>
              <a:rPr lang="vi-VN" altLang="en-US" sz="4400" b="1">
                <a:solidFill>
                  <a:srgbClr val="00B050"/>
                </a:solidFill>
                <a:cs typeface="Arial" panose="020B0604020202020204" pitchFamily="34" charset="0"/>
              </a:rPr>
              <a:t>86,4 : 20  và  (86,4 : 2) : (20 : 2)</a:t>
            </a:r>
            <a:endParaRPr kumimoji="0" lang="vi-VN" altLang="en-US" sz="4400" b="1" i="0" u="none" strike="noStrike" kern="1200" cap="none" spc="0" normalizeH="0" baseline="0" noProof="0">
              <a:ln>
                <a:noFill/>
              </a:ln>
              <a:solidFill>
                <a:srgbClr val="00B050"/>
              </a:solidFill>
              <a:effectLst/>
              <a:uLnTx/>
              <a:uFillTx/>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EDEDC0F6-5584-5AD6-6305-543E5A084066}"/>
              </a:ext>
            </a:extLst>
          </p:cNvPr>
          <p:cNvGrpSpPr/>
          <p:nvPr/>
        </p:nvGrpSpPr>
        <p:grpSpPr>
          <a:xfrm>
            <a:off x="2979682" y="3632290"/>
            <a:ext cx="6660894" cy="2090144"/>
            <a:chOff x="4698124" y="4483628"/>
            <a:chExt cx="6660894" cy="2090144"/>
          </a:xfrm>
        </p:grpSpPr>
        <p:sp>
          <p:nvSpPr>
            <p:cNvPr id="22" name="Rectangle: Rounded Corners 21">
              <a:extLst>
                <a:ext uri="{FF2B5EF4-FFF2-40B4-BE49-F238E27FC236}">
                  <a16:creationId xmlns:a16="http://schemas.microsoft.com/office/drawing/2014/main" id="{7AC006F3-ACE9-F5D1-0F08-24FFA461A830}"/>
                </a:ext>
              </a:extLst>
            </p:cNvPr>
            <p:cNvSpPr/>
            <p:nvPr/>
          </p:nvSpPr>
          <p:spPr>
            <a:xfrm>
              <a:off x="4698124" y="4843908"/>
              <a:ext cx="5486400" cy="1087821"/>
            </a:xfrm>
            <a:prstGeom prst="roundRect">
              <a:avLst/>
            </a:prstGeom>
            <a:solidFill>
              <a:srgbClr val="D4EF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Arial" panose="020B0604020202020204" pitchFamily="34" charset="0"/>
                  <a:ea typeface="+mn-ea"/>
                  <a:cs typeface="+mn-cs"/>
                </a:rPr>
                <a:t>T</a:t>
              </a:r>
              <a:r>
                <a:rPr kumimoji="0" lang="vi-VN" sz="4000" b="1" i="0" u="none" strike="noStrike" kern="1200" cap="none" spc="0" normalizeH="0" baseline="0" noProof="0">
                  <a:ln>
                    <a:noFill/>
                  </a:ln>
                  <a:solidFill>
                    <a:srgbClr val="7030A0"/>
                  </a:solidFill>
                  <a:effectLst/>
                  <a:uLnTx/>
                  <a:uFillTx/>
                  <a:latin typeface="Arial" panose="020B0604020202020204" pitchFamily="34" charset="0"/>
                  <a:ea typeface="+mn-ea"/>
                  <a:cs typeface="+mn-cs"/>
                </a:rPr>
                <a:t>hảo luận nhóm bốn</a:t>
              </a:r>
              <a:endParaRPr kumimoji="0" lang="en-US" sz="4000" b="1" i="0" u="none" strike="noStrike" kern="1200" cap="none" spc="0" normalizeH="0" baseline="0" noProof="0">
                <a:ln>
                  <a:noFill/>
                </a:ln>
                <a:solidFill>
                  <a:srgbClr val="7030A0"/>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43BA5EEE-3B89-26C3-0E8C-675CEDCAEB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7659" y="4483628"/>
              <a:ext cx="1631359" cy="2090144"/>
            </a:xfrm>
            <a:prstGeom prst="rect">
              <a:avLst/>
            </a:prstGeom>
          </p:spPr>
        </p:pic>
      </p:grpSp>
    </p:spTree>
    <p:extLst>
      <p:ext uri="{BB962C8B-B14F-4D97-AF65-F5344CB8AC3E}">
        <p14:creationId xmlns:p14="http://schemas.microsoft.com/office/powerpoint/2010/main" val="448634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34297" y="383458"/>
            <a:ext cx="11493910" cy="6066770"/>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5"/>
          <p:cNvPicPr>
            <a:picLocks noChangeAspect="1"/>
          </p:cNvPicPr>
          <p:nvPr/>
        </p:nvPicPr>
        <p:blipFill>
          <a:blip r:embed="rId2"/>
          <a:srcRect/>
          <a:stretch>
            <a:fillRect/>
          </a:stretch>
        </p:blipFill>
        <p:spPr>
          <a:xfrm>
            <a:off x="214451" y="259914"/>
            <a:ext cx="840812" cy="888573"/>
          </a:xfrm>
          <a:prstGeom prst="rect">
            <a:avLst/>
          </a:prstGeom>
        </p:spPr>
      </p:pic>
      <p:sp>
        <p:nvSpPr>
          <p:cNvPr id="4" name="TextBox 3"/>
          <p:cNvSpPr txBox="1"/>
          <p:nvPr/>
        </p:nvSpPr>
        <p:spPr>
          <a:xfrm flipH="1">
            <a:off x="1596389" y="539115"/>
            <a:ext cx="858813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Tính rồi so sánh kết quả.</a:t>
            </a:r>
            <a:endParaRPr kumimoji="0" lang="en-US" altLang="en-US" sz="4400" b="1" i="0" u="none" strike="noStrike" kern="1200" cap="none" spc="0" normalizeH="0" baseline="0" noProof="0">
              <a:ln>
                <a:noFill/>
              </a:ln>
              <a:solidFill>
                <a:srgbClr val="0033CC"/>
              </a:solidFill>
              <a:effectLst/>
              <a:uLnTx/>
              <a:uFillTx/>
              <a:latin typeface="Calibri"/>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53B5B61D-9219-3C56-738F-2EDAE5A78B0D}"/>
              </a:ext>
            </a:extLst>
          </p:cNvPr>
          <p:cNvCxnSpPr/>
          <p:nvPr/>
        </p:nvCxnSpPr>
        <p:spPr>
          <a:xfrm>
            <a:off x="5622443" y="1308556"/>
            <a:ext cx="0" cy="4290616"/>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F728B265-E1B2-A2EE-039B-608B0FEAD38A}"/>
              </a:ext>
            </a:extLst>
          </p:cNvPr>
          <p:cNvSpPr txBox="1"/>
          <p:nvPr/>
        </p:nvSpPr>
        <p:spPr>
          <a:xfrm flipH="1">
            <a:off x="5742290" y="1464213"/>
            <a:ext cx="526296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(1,2 × 2) : (5 × 2)</a:t>
            </a:r>
            <a:endParaRPr kumimoji="0" lang="vi-VN"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C17ADBAE-85B6-E70C-C5FC-57940441BF99}"/>
              </a:ext>
            </a:extLst>
          </p:cNvPr>
          <p:cNvSpPr txBox="1"/>
          <p:nvPr/>
        </p:nvSpPr>
        <p:spPr>
          <a:xfrm flipH="1">
            <a:off x="666184" y="1494920"/>
            <a:ext cx="25305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1,2 : 5</a:t>
            </a:r>
            <a:endParaRPr kumimoji="0" lang="vi-VN"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40BFAF01-97C4-2813-4C05-8C046421D16D}"/>
              </a:ext>
            </a:extLst>
          </p:cNvPr>
          <p:cNvGrpSpPr/>
          <p:nvPr/>
        </p:nvGrpSpPr>
        <p:grpSpPr>
          <a:xfrm>
            <a:off x="820568" y="2774254"/>
            <a:ext cx="3625306" cy="3092358"/>
            <a:chOff x="158417" y="2642505"/>
            <a:chExt cx="3625306" cy="3092358"/>
          </a:xfrm>
        </p:grpSpPr>
        <p:sp>
          <p:nvSpPr>
            <p:cNvPr id="9" name="TextBox 8">
              <a:extLst>
                <a:ext uri="{FF2B5EF4-FFF2-40B4-BE49-F238E27FC236}">
                  <a16:creationId xmlns:a16="http://schemas.microsoft.com/office/drawing/2014/main" id="{30703D3B-44FB-0A64-41DF-DF4843971628}"/>
                </a:ext>
              </a:extLst>
            </p:cNvPr>
            <p:cNvSpPr txBox="1"/>
            <p:nvPr/>
          </p:nvSpPr>
          <p:spPr>
            <a:xfrm flipH="1">
              <a:off x="158417" y="2642505"/>
              <a:ext cx="25305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1,2</a:t>
              </a:r>
            </a:p>
          </p:txBody>
        </p:sp>
        <p:cxnSp>
          <p:nvCxnSpPr>
            <p:cNvPr id="11" name="Straight Connector 10">
              <a:extLst>
                <a:ext uri="{FF2B5EF4-FFF2-40B4-BE49-F238E27FC236}">
                  <a16:creationId xmlns:a16="http://schemas.microsoft.com/office/drawing/2014/main" id="{D0DBF2C9-B943-1D52-4FB9-E3B6100F14FB}"/>
                </a:ext>
              </a:extLst>
            </p:cNvPr>
            <p:cNvCxnSpPr/>
            <p:nvPr/>
          </p:nvCxnSpPr>
          <p:spPr>
            <a:xfrm>
              <a:off x="2286000" y="2663458"/>
              <a:ext cx="0" cy="1813949"/>
            </a:xfrm>
            <a:prstGeom prst="line">
              <a:avLst/>
            </a:prstGeom>
            <a:ln w="571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5AED25-E800-0EE1-9DBB-42BBE55BE869}"/>
                </a:ext>
              </a:extLst>
            </p:cNvPr>
            <p:cNvCxnSpPr>
              <a:cxnSpLocks/>
            </p:cNvCxnSpPr>
            <p:nvPr/>
          </p:nvCxnSpPr>
          <p:spPr>
            <a:xfrm flipH="1">
              <a:off x="2286000" y="3570432"/>
              <a:ext cx="1340069" cy="0"/>
            </a:xfrm>
            <a:prstGeom prst="line">
              <a:avLst/>
            </a:prstGeom>
            <a:ln w="57150">
              <a:solidFill>
                <a:srgbClr val="0033C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666BFF0-98A0-DA32-195D-8C9EC60A3146}"/>
                </a:ext>
              </a:extLst>
            </p:cNvPr>
            <p:cNvSpPr txBox="1"/>
            <p:nvPr/>
          </p:nvSpPr>
          <p:spPr>
            <a:xfrm flipH="1">
              <a:off x="2286678" y="2656717"/>
              <a:ext cx="10723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5</a:t>
              </a:r>
            </a:p>
          </p:txBody>
        </p:sp>
        <p:sp>
          <p:nvSpPr>
            <p:cNvPr id="15" name="TextBox 14">
              <a:extLst>
                <a:ext uri="{FF2B5EF4-FFF2-40B4-BE49-F238E27FC236}">
                  <a16:creationId xmlns:a16="http://schemas.microsoft.com/office/drawing/2014/main" id="{D9A90A8B-513F-EB4C-2A25-787C22CD3063}"/>
                </a:ext>
              </a:extLst>
            </p:cNvPr>
            <p:cNvSpPr txBox="1"/>
            <p:nvPr/>
          </p:nvSpPr>
          <p:spPr>
            <a:xfrm flipH="1">
              <a:off x="2285322" y="3685045"/>
              <a:ext cx="14984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0,24</a:t>
              </a:r>
              <a:endParaRPr kumimoji="0" lang="vi-VN"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19910078-8139-E3AD-AFDF-2B943FF7584D}"/>
                </a:ext>
              </a:extLst>
            </p:cNvPr>
            <p:cNvSpPr txBox="1"/>
            <p:nvPr/>
          </p:nvSpPr>
          <p:spPr>
            <a:xfrm flipH="1">
              <a:off x="817531" y="3405909"/>
              <a:ext cx="12023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1 2</a:t>
              </a:r>
              <a:endParaRPr kumimoji="0" lang="vi-VN"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C1C287A3-5EA0-3AB3-C6CF-803C2CA8BE85}"/>
                </a:ext>
              </a:extLst>
            </p:cNvPr>
            <p:cNvSpPr txBox="1"/>
            <p:nvPr/>
          </p:nvSpPr>
          <p:spPr>
            <a:xfrm flipH="1">
              <a:off x="1224049" y="4216230"/>
              <a:ext cx="12023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2 0</a:t>
              </a:r>
              <a:endParaRPr kumimoji="0" lang="vi-VN"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2ADA278D-9BB9-2F09-EA34-186DFFAFD58C}"/>
                </a:ext>
              </a:extLst>
            </p:cNvPr>
            <p:cNvSpPr txBox="1"/>
            <p:nvPr/>
          </p:nvSpPr>
          <p:spPr>
            <a:xfrm flipH="1">
              <a:off x="1467478" y="4965422"/>
              <a:ext cx="12023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0</a:t>
              </a:r>
              <a:endParaRPr kumimoji="0" lang="vi-VN"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grpSp>
      <p:sp>
        <p:nvSpPr>
          <p:cNvPr id="21" name="TextBox 20">
            <a:extLst>
              <a:ext uri="{FF2B5EF4-FFF2-40B4-BE49-F238E27FC236}">
                <a16:creationId xmlns:a16="http://schemas.microsoft.com/office/drawing/2014/main" id="{8223108F-23F6-4163-CD3D-5832DC7BDE0F}"/>
              </a:ext>
            </a:extLst>
          </p:cNvPr>
          <p:cNvSpPr txBox="1"/>
          <p:nvPr/>
        </p:nvSpPr>
        <p:spPr>
          <a:xfrm flipH="1">
            <a:off x="2424794" y="1511602"/>
            <a:ext cx="25305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0,24</a:t>
            </a:r>
            <a:endParaRPr kumimoji="0" lang="vi-VN"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812B6695-3982-CB81-C83B-C95035DE245A}"/>
              </a:ext>
            </a:extLst>
          </p:cNvPr>
          <p:cNvSpPr txBox="1"/>
          <p:nvPr/>
        </p:nvSpPr>
        <p:spPr>
          <a:xfrm flipH="1">
            <a:off x="5645669" y="2303617"/>
            <a:ext cx="37086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2,4 : 10</a:t>
            </a:r>
            <a:endParaRPr kumimoji="0" lang="vi-VN" altLang="en-US"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3E5FCBEF-56AB-AF22-33E3-0B23C336CB89}"/>
              </a:ext>
            </a:extLst>
          </p:cNvPr>
          <p:cNvSpPr txBox="1"/>
          <p:nvPr/>
        </p:nvSpPr>
        <p:spPr>
          <a:xfrm flipH="1">
            <a:off x="5645669" y="3173186"/>
            <a:ext cx="28262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0,24</a:t>
            </a:r>
            <a:endParaRPr kumimoji="0" lang="vi-VN"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5585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21" grpId="0"/>
      <p:bldP spid="24"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34297" y="383458"/>
            <a:ext cx="11493910" cy="6066770"/>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5"/>
          <p:cNvPicPr>
            <a:picLocks noChangeAspect="1"/>
          </p:cNvPicPr>
          <p:nvPr/>
        </p:nvPicPr>
        <p:blipFill>
          <a:blip r:embed="rId2"/>
          <a:srcRect/>
          <a:stretch>
            <a:fillRect/>
          </a:stretch>
        </p:blipFill>
        <p:spPr>
          <a:xfrm>
            <a:off x="214451" y="259914"/>
            <a:ext cx="840812" cy="888573"/>
          </a:xfrm>
          <a:prstGeom prst="rect">
            <a:avLst/>
          </a:prstGeom>
        </p:spPr>
      </p:pic>
      <p:sp>
        <p:nvSpPr>
          <p:cNvPr id="4" name="TextBox 3"/>
          <p:cNvSpPr txBox="1"/>
          <p:nvPr/>
        </p:nvSpPr>
        <p:spPr>
          <a:xfrm flipH="1">
            <a:off x="1596389" y="539115"/>
            <a:ext cx="858813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Tính rồi so sánh kết quả.</a:t>
            </a:r>
            <a:endParaRPr kumimoji="0" lang="en-US" altLang="en-US" sz="4400" b="1" i="0" u="none" strike="noStrike" kern="1200" cap="none" spc="0" normalizeH="0" baseline="0" noProof="0">
              <a:ln>
                <a:noFill/>
              </a:ln>
              <a:solidFill>
                <a:srgbClr val="0033CC"/>
              </a:solidFill>
              <a:effectLst/>
              <a:uLnTx/>
              <a:uFillTx/>
              <a:latin typeface="Calibri"/>
              <a:ea typeface="+mn-ea"/>
              <a:cs typeface="Arial" panose="020B0604020202020204" pitchFamily="34" charset="0"/>
            </a:endParaRPr>
          </a:p>
        </p:txBody>
      </p:sp>
      <p:cxnSp>
        <p:nvCxnSpPr>
          <p:cNvPr id="6" name="Straight Connector 5">
            <a:extLst>
              <a:ext uri="{FF2B5EF4-FFF2-40B4-BE49-F238E27FC236}">
                <a16:creationId xmlns:a16="http://schemas.microsoft.com/office/drawing/2014/main" id="{53B5B61D-9219-3C56-738F-2EDAE5A78B0D}"/>
              </a:ext>
            </a:extLst>
          </p:cNvPr>
          <p:cNvCxnSpPr/>
          <p:nvPr/>
        </p:nvCxnSpPr>
        <p:spPr>
          <a:xfrm>
            <a:off x="5622443" y="1308556"/>
            <a:ext cx="0" cy="4290616"/>
          </a:xfrm>
          <a:prstGeom prst="line">
            <a:avLst/>
          </a:prstGeom>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F728B265-E1B2-A2EE-039B-608B0FEAD38A}"/>
              </a:ext>
            </a:extLst>
          </p:cNvPr>
          <p:cNvSpPr txBox="1"/>
          <p:nvPr/>
        </p:nvSpPr>
        <p:spPr>
          <a:xfrm flipH="1">
            <a:off x="5742290" y="1464213"/>
            <a:ext cx="5262968" cy="769441"/>
          </a:xfrm>
          <a:prstGeom prst="rect">
            <a:avLst/>
          </a:prstGeom>
          <a:noFill/>
        </p:spPr>
        <p:txBody>
          <a:bodyPr wrap="square" rtlCol="0">
            <a:spAutoFit/>
          </a:bodyPr>
          <a:lstStyle/>
          <a:p>
            <a:pPr lvl="0" algn="ctr"/>
            <a:r>
              <a:rPr lang="vi-VN" altLang="en-US" sz="4400" b="1">
                <a:solidFill>
                  <a:srgbClr val="FF0000"/>
                </a:solidFill>
                <a:cs typeface="Arial" panose="020B0604020202020204" pitchFamily="34" charset="0"/>
              </a:rPr>
              <a:t>(86,4 : 2) : (20 : 2)</a:t>
            </a:r>
            <a:endParaRPr kumimoji="0" lang="vi-VN"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C17ADBAE-85B6-E70C-C5FC-57940441BF99}"/>
              </a:ext>
            </a:extLst>
          </p:cNvPr>
          <p:cNvSpPr txBox="1"/>
          <p:nvPr/>
        </p:nvSpPr>
        <p:spPr>
          <a:xfrm flipH="1">
            <a:off x="620931" y="1512958"/>
            <a:ext cx="2530537" cy="769441"/>
          </a:xfrm>
          <a:prstGeom prst="rect">
            <a:avLst/>
          </a:prstGeom>
          <a:noFill/>
        </p:spPr>
        <p:txBody>
          <a:bodyPr wrap="square" rtlCol="0">
            <a:spAutoFit/>
          </a:bodyPr>
          <a:lstStyle/>
          <a:p>
            <a:pPr lvl="0" algn="ctr"/>
            <a:r>
              <a:rPr lang="vi-VN" altLang="en-US" sz="4400" b="1">
                <a:solidFill>
                  <a:srgbClr val="FF0000"/>
                </a:solidFill>
                <a:cs typeface="Arial" panose="020B0604020202020204" pitchFamily="34" charset="0"/>
              </a:rPr>
              <a:t>86,4 : 20</a:t>
            </a:r>
            <a:endParaRPr kumimoji="0" lang="vi-VN"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grpSp>
        <p:nvGrpSpPr>
          <p:cNvPr id="20" name="Group 19">
            <a:extLst>
              <a:ext uri="{FF2B5EF4-FFF2-40B4-BE49-F238E27FC236}">
                <a16:creationId xmlns:a16="http://schemas.microsoft.com/office/drawing/2014/main" id="{40BFAF01-97C4-2813-4C05-8C046421D16D}"/>
              </a:ext>
            </a:extLst>
          </p:cNvPr>
          <p:cNvGrpSpPr/>
          <p:nvPr/>
        </p:nvGrpSpPr>
        <p:grpSpPr>
          <a:xfrm>
            <a:off x="345737" y="2771098"/>
            <a:ext cx="4100137" cy="2973291"/>
            <a:chOff x="-316414" y="2639349"/>
            <a:chExt cx="4100137" cy="2973291"/>
          </a:xfrm>
        </p:grpSpPr>
        <p:sp>
          <p:nvSpPr>
            <p:cNvPr id="9" name="TextBox 8">
              <a:extLst>
                <a:ext uri="{FF2B5EF4-FFF2-40B4-BE49-F238E27FC236}">
                  <a16:creationId xmlns:a16="http://schemas.microsoft.com/office/drawing/2014/main" id="{30703D3B-44FB-0A64-41DF-DF4843971628}"/>
                </a:ext>
              </a:extLst>
            </p:cNvPr>
            <p:cNvSpPr txBox="1"/>
            <p:nvPr/>
          </p:nvSpPr>
          <p:spPr>
            <a:xfrm flipH="1">
              <a:off x="-316414" y="2676939"/>
              <a:ext cx="25305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4400" b="1">
                  <a:solidFill>
                    <a:srgbClr val="0070C0"/>
                  </a:solidFill>
                  <a:latin typeface="Arial" panose="020B0604020202020204" pitchFamily="34" charset="0"/>
                  <a:cs typeface="Arial" panose="020B0604020202020204" pitchFamily="34" charset="0"/>
                </a:rPr>
                <a:t>86,4</a:t>
              </a:r>
              <a:endParaRPr kumimoji="0" lang="vi-VN"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cxnSp>
          <p:nvCxnSpPr>
            <p:cNvPr id="11" name="Straight Connector 10">
              <a:extLst>
                <a:ext uri="{FF2B5EF4-FFF2-40B4-BE49-F238E27FC236}">
                  <a16:creationId xmlns:a16="http://schemas.microsoft.com/office/drawing/2014/main" id="{D0DBF2C9-B943-1D52-4FB9-E3B6100F14FB}"/>
                </a:ext>
              </a:extLst>
            </p:cNvPr>
            <p:cNvCxnSpPr/>
            <p:nvPr/>
          </p:nvCxnSpPr>
          <p:spPr>
            <a:xfrm>
              <a:off x="2286000" y="2663458"/>
              <a:ext cx="0" cy="1813949"/>
            </a:xfrm>
            <a:prstGeom prst="line">
              <a:avLst/>
            </a:prstGeom>
            <a:ln w="57150">
              <a:solidFill>
                <a:srgbClr val="0033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D5AED25-E800-0EE1-9DBB-42BBE55BE869}"/>
                </a:ext>
              </a:extLst>
            </p:cNvPr>
            <p:cNvCxnSpPr>
              <a:cxnSpLocks/>
            </p:cNvCxnSpPr>
            <p:nvPr/>
          </p:nvCxnSpPr>
          <p:spPr>
            <a:xfrm flipH="1">
              <a:off x="2286000" y="3570432"/>
              <a:ext cx="1340069" cy="0"/>
            </a:xfrm>
            <a:prstGeom prst="line">
              <a:avLst/>
            </a:prstGeom>
            <a:ln w="57150">
              <a:solidFill>
                <a:srgbClr val="0033CC"/>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666BFF0-98A0-DA32-195D-8C9EC60A3146}"/>
                </a:ext>
              </a:extLst>
            </p:cNvPr>
            <p:cNvSpPr txBox="1"/>
            <p:nvPr/>
          </p:nvSpPr>
          <p:spPr>
            <a:xfrm flipH="1">
              <a:off x="2318382" y="2639349"/>
              <a:ext cx="10723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20</a:t>
              </a:r>
              <a:endParaRPr kumimoji="0" lang="vi-VN"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D9A90A8B-513F-EB4C-2A25-787C22CD3063}"/>
                </a:ext>
              </a:extLst>
            </p:cNvPr>
            <p:cNvSpPr txBox="1"/>
            <p:nvPr/>
          </p:nvSpPr>
          <p:spPr>
            <a:xfrm flipH="1">
              <a:off x="2285322" y="3685045"/>
              <a:ext cx="149840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4,32</a:t>
              </a:r>
              <a:endParaRPr kumimoji="0" lang="vi-VN"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19910078-8139-E3AD-AFDF-2B943FF7584D}"/>
                </a:ext>
              </a:extLst>
            </p:cNvPr>
            <p:cNvSpPr txBox="1"/>
            <p:nvPr/>
          </p:nvSpPr>
          <p:spPr>
            <a:xfrm flipH="1">
              <a:off x="519015" y="3367920"/>
              <a:ext cx="12023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6 4</a:t>
              </a:r>
              <a:endParaRPr kumimoji="0" lang="vi-VN"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C1C287A3-5EA0-3AB3-C6CF-803C2CA8BE85}"/>
                </a:ext>
              </a:extLst>
            </p:cNvPr>
            <p:cNvSpPr txBox="1"/>
            <p:nvPr/>
          </p:nvSpPr>
          <p:spPr>
            <a:xfrm flipH="1">
              <a:off x="1008708" y="4112988"/>
              <a:ext cx="12023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4 0</a:t>
              </a:r>
              <a:endParaRPr kumimoji="0" lang="vi-VN"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2ADA278D-9BB9-2F09-EA34-186DFFAFD58C}"/>
                </a:ext>
              </a:extLst>
            </p:cNvPr>
            <p:cNvSpPr txBox="1"/>
            <p:nvPr/>
          </p:nvSpPr>
          <p:spPr>
            <a:xfrm flipH="1">
              <a:off x="1224048" y="4843199"/>
              <a:ext cx="12023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0</a:t>
              </a:r>
              <a:endParaRPr kumimoji="0" lang="vi-VN" altLang="en-US" sz="44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grpSp>
      <p:sp>
        <p:nvSpPr>
          <p:cNvPr id="21" name="TextBox 20">
            <a:extLst>
              <a:ext uri="{FF2B5EF4-FFF2-40B4-BE49-F238E27FC236}">
                <a16:creationId xmlns:a16="http://schemas.microsoft.com/office/drawing/2014/main" id="{8223108F-23F6-4163-CD3D-5832DC7BDE0F}"/>
              </a:ext>
            </a:extLst>
          </p:cNvPr>
          <p:cNvSpPr txBox="1"/>
          <p:nvPr/>
        </p:nvSpPr>
        <p:spPr>
          <a:xfrm flipH="1">
            <a:off x="2807448" y="1496614"/>
            <a:ext cx="253053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4,32</a:t>
            </a:r>
            <a:endParaRPr kumimoji="0" lang="vi-VN"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812B6695-3982-CB81-C83B-C95035DE245A}"/>
              </a:ext>
            </a:extLst>
          </p:cNvPr>
          <p:cNvSpPr txBox="1"/>
          <p:nvPr/>
        </p:nvSpPr>
        <p:spPr>
          <a:xfrm flipH="1">
            <a:off x="5697411" y="2283567"/>
            <a:ext cx="370862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43,2 : 10</a:t>
            </a:r>
            <a:endParaRPr kumimoji="0" lang="vi-VN" altLang="en-US" sz="4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5" name="TextBox 24">
            <a:extLst>
              <a:ext uri="{FF2B5EF4-FFF2-40B4-BE49-F238E27FC236}">
                <a16:creationId xmlns:a16="http://schemas.microsoft.com/office/drawing/2014/main" id="{3E5FCBEF-56AB-AF22-33E3-0B23C336CB89}"/>
              </a:ext>
            </a:extLst>
          </p:cNvPr>
          <p:cNvSpPr txBox="1"/>
          <p:nvPr/>
        </p:nvSpPr>
        <p:spPr>
          <a:xfrm flipH="1">
            <a:off x="5645669" y="3173186"/>
            <a:ext cx="282625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4,32</a:t>
            </a:r>
            <a:endParaRPr kumimoji="0" lang="vi-VN"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51913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21"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34297" y="383458"/>
            <a:ext cx="11493910" cy="6066770"/>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5"/>
          <p:cNvPicPr>
            <a:picLocks noChangeAspect="1"/>
          </p:cNvPicPr>
          <p:nvPr/>
        </p:nvPicPr>
        <p:blipFill>
          <a:blip r:embed="rId2"/>
          <a:srcRect/>
          <a:stretch>
            <a:fillRect/>
          </a:stretch>
        </p:blipFill>
        <p:spPr>
          <a:xfrm>
            <a:off x="214451" y="259914"/>
            <a:ext cx="840812" cy="888573"/>
          </a:xfrm>
          <a:prstGeom prst="rect">
            <a:avLst/>
          </a:prstGeom>
        </p:spPr>
      </p:pic>
      <p:sp>
        <p:nvSpPr>
          <p:cNvPr id="4" name="TextBox 3"/>
          <p:cNvSpPr txBox="1"/>
          <p:nvPr/>
        </p:nvSpPr>
        <p:spPr>
          <a:xfrm flipH="1">
            <a:off x="1175109" y="658486"/>
            <a:ext cx="1023181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1,2 : 5   </a:t>
            </a: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a:t>
            </a:r>
            <a:r>
              <a:rPr kumimoji="0" lang="vi-VN"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(1,2 × 2) : (5 × 2)</a:t>
            </a:r>
            <a:r>
              <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 </a:t>
            </a:r>
            <a:r>
              <a:rPr kumimoji="0" lang="en-US" altLang="en-US" sz="44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 </a:t>
            </a:r>
            <a:endParaRPr kumimoji="0" lang="en-US" altLang="en-US" sz="4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86,4 : 20  </a:t>
            </a:r>
            <a:r>
              <a:rPr kumimoji="0" lang="en-US"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a:t>
            </a:r>
            <a:r>
              <a:rPr kumimoji="0" lang="vi-VN"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(86,4 : 2) : (20 : 2)</a:t>
            </a:r>
            <a:r>
              <a:rPr kumimoji="0" lang="en-US" altLang="en-US" sz="4400" b="1"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 </a:t>
            </a:r>
            <a:r>
              <a:rPr kumimoji="0" lang="en-US" altLang="en-US" sz="44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rPr>
              <a:t>4,32</a:t>
            </a:r>
            <a:endParaRPr kumimoji="0" lang="vi-VN" altLang="en-US" sz="4400" b="1" i="0" u="none" strike="noStrike" kern="1200" cap="none" spc="0" normalizeH="0" baseline="0" noProof="0">
              <a:ln>
                <a:noFill/>
              </a:ln>
              <a:solidFill>
                <a:srgbClr val="0033CC"/>
              </a:solidFill>
              <a:effectLst/>
              <a:uLnTx/>
              <a:uFillTx/>
              <a:latin typeface="Arial" panose="020B0604020202020204" pitchFamily="34" charset="0"/>
              <a:ea typeface="+mn-ea"/>
              <a:cs typeface="Arial" panose="020B0604020202020204" pitchFamily="34" charset="0"/>
            </a:endParaRPr>
          </a:p>
        </p:txBody>
      </p:sp>
      <p:pic>
        <p:nvPicPr>
          <p:cNvPr id="6" name="Picture 5">
            <a:extLst>
              <a:ext uri="{FF2B5EF4-FFF2-40B4-BE49-F238E27FC236}">
                <a16:creationId xmlns:a16="http://schemas.microsoft.com/office/drawing/2014/main" id="{59D42F02-F36F-7E4D-D1EE-004FA9F8E6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9652" y="3057172"/>
            <a:ext cx="9357275" cy="2727670"/>
          </a:xfrm>
          <a:prstGeom prst="rect">
            <a:avLst/>
          </a:prstGeom>
        </p:spPr>
      </p:pic>
    </p:spTree>
    <p:extLst>
      <p:ext uri="{BB962C8B-B14F-4D97-AF65-F5344CB8AC3E}">
        <p14:creationId xmlns:p14="http://schemas.microsoft.com/office/powerpoint/2010/main" val="1225159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34297" y="383458"/>
            <a:ext cx="11493910" cy="6066770"/>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5"/>
          <p:cNvPicPr>
            <a:picLocks noChangeAspect="1"/>
          </p:cNvPicPr>
          <p:nvPr/>
        </p:nvPicPr>
        <p:blipFill>
          <a:blip r:embed="rId2"/>
          <a:srcRect/>
          <a:stretch>
            <a:fillRect/>
          </a:stretch>
        </p:blipFill>
        <p:spPr>
          <a:xfrm>
            <a:off x="214451" y="259914"/>
            <a:ext cx="840812" cy="888573"/>
          </a:xfrm>
          <a:prstGeom prst="rect">
            <a:avLst/>
          </a:prstGeom>
        </p:spPr>
      </p:pic>
      <p:sp>
        <p:nvSpPr>
          <p:cNvPr id="4" name="TextBox 3"/>
          <p:cNvSpPr txBox="1"/>
          <p:nvPr/>
        </p:nvSpPr>
        <p:spPr>
          <a:xfrm flipH="1">
            <a:off x="1596389" y="539115"/>
            <a:ext cx="8588134" cy="2800767"/>
          </a:xfrm>
          <a:prstGeom prst="rect">
            <a:avLst/>
          </a:prstGeom>
          <a:noFill/>
        </p:spPr>
        <p:txBody>
          <a:bodyPr wrap="square" rtlCol="0">
            <a:spAutoFit/>
          </a:bodyPr>
          <a:lstStyle/>
          <a:p>
            <a:pPr lvl="0" algn="just"/>
            <a:r>
              <a:rPr lang="vi-VN" altLang="en-US" sz="4400" b="1">
                <a:solidFill>
                  <a:srgbClr val="0033CC"/>
                </a:solidFill>
                <a:cs typeface="Arial" panose="020B0604020202020204" pitchFamily="34" charset="0"/>
              </a:rPr>
              <a:t>• Số ?</a:t>
            </a:r>
          </a:p>
          <a:p>
            <a:pPr lvl="0" algn="just"/>
            <a:r>
              <a:rPr lang="vi-VN" altLang="en-US" sz="4400" b="1">
                <a:cs typeface="Arial" panose="020B0604020202020204" pitchFamily="34" charset="0"/>
              </a:rPr>
              <a:t>7,2 : 0,1 = 72 : 1 = .?. </a:t>
            </a:r>
            <a:endParaRPr lang="en-US" altLang="en-US" sz="4400" b="1">
              <a:cs typeface="Arial" panose="020B0604020202020204" pitchFamily="34" charset="0"/>
            </a:endParaRPr>
          </a:p>
          <a:p>
            <a:pPr lvl="0" algn="just"/>
            <a:endParaRPr lang="en-US" altLang="en-US" sz="4400" b="1">
              <a:cs typeface="Arial" panose="020B0604020202020204" pitchFamily="34" charset="0"/>
            </a:endParaRPr>
          </a:p>
          <a:p>
            <a:pPr lvl="0" algn="just"/>
            <a:r>
              <a:rPr lang="vi-VN" altLang="en-US" sz="4400" b="1">
                <a:cs typeface="Arial" panose="020B0604020202020204" pitchFamily="34" charset="0"/>
              </a:rPr>
              <a:t>7,2 : 0,01 = 720 : 1 = .?.</a:t>
            </a:r>
            <a:endParaRPr kumimoji="0" lang="en-US" altLang="en-US" sz="4400" b="1" i="0" u="none" strike="noStrike" kern="1200" cap="none" spc="0" normalizeH="0" baseline="0" noProof="0">
              <a:ln>
                <a:noFill/>
              </a:ln>
              <a:effectLst/>
              <a:uLnTx/>
              <a:uFillTx/>
              <a:latin typeface="Calibri"/>
              <a:cs typeface="Arial" panose="020B0604020202020204" pitchFamily="34" charset="0"/>
            </a:endParaRPr>
          </a:p>
        </p:txBody>
      </p:sp>
      <p:pic>
        <p:nvPicPr>
          <p:cNvPr id="10" name="Picture 9">
            <a:extLst>
              <a:ext uri="{FF2B5EF4-FFF2-40B4-BE49-F238E27FC236}">
                <a16:creationId xmlns:a16="http://schemas.microsoft.com/office/drawing/2014/main" id="{47189F0A-F60E-7346-2586-6A3F896686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1252" y="3792375"/>
            <a:ext cx="5890436" cy="2646198"/>
          </a:xfrm>
          <a:prstGeom prst="rect">
            <a:avLst/>
          </a:prstGeom>
        </p:spPr>
      </p:pic>
      <p:sp>
        <p:nvSpPr>
          <p:cNvPr id="13" name="TextBox 12">
            <a:extLst>
              <a:ext uri="{FF2B5EF4-FFF2-40B4-BE49-F238E27FC236}">
                <a16:creationId xmlns:a16="http://schemas.microsoft.com/office/drawing/2014/main" id="{284556F6-0BED-1EA7-A615-B2FC16C8F9D1}"/>
              </a:ext>
            </a:extLst>
          </p:cNvPr>
          <p:cNvSpPr txBox="1"/>
          <p:nvPr/>
        </p:nvSpPr>
        <p:spPr>
          <a:xfrm flipH="1">
            <a:off x="1923402" y="1217355"/>
            <a:ext cx="420406" cy="769441"/>
          </a:xfrm>
          <a:prstGeom prst="rect">
            <a:avLst/>
          </a:prstGeom>
          <a:noFill/>
        </p:spPr>
        <p:txBody>
          <a:bodyPr wrap="square" rtlCol="0">
            <a:spAutoFit/>
          </a:bodyPr>
          <a:lstStyle/>
          <a:p>
            <a:pPr lvl="0" algn="just"/>
            <a:r>
              <a:rPr lang="vi-VN" altLang="en-US" sz="4400" b="1">
                <a:solidFill>
                  <a:srgbClr val="FF0000"/>
                </a:solidFill>
                <a:cs typeface="Arial" panose="020B0604020202020204" pitchFamily="34" charset="0"/>
              </a:rPr>
              <a:t>,</a:t>
            </a:r>
            <a:endParaRPr kumimoji="0" lang="en-US" altLang="en-US" sz="4400" b="1" i="0" u="none" strike="noStrike" kern="1200" cap="none" spc="0" normalizeH="0" baseline="0" noProof="0">
              <a:ln>
                <a:noFill/>
              </a:ln>
              <a:solidFill>
                <a:srgbClr val="FF0000"/>
              </a:solidFill>
              <a:effectLst/>
              <a:uLnTx/>
              <a:uFillTx/>
              <a:latin typeface="Calibri"/>
              <a:cs typeface="Arial" panose="020B0604020202020204" pitchFamily="34" charset="0"/>
            </a:endParaRPr>
          </a:p>
        </p:txBody>
      </p:sp>
      <p:sp>
        <p:nvSpPr>
          <p:cNvPr id="19" name="TextBox 18">
            <a:extLst>
              <a:ext uri="{FF2B5EF4-FFF2-40B4-BE49-F238E27FC236}">
                <a16:creationId xmlns:a16="http://schemas.microsoft.com/office/drawing/2014/main" id="{E951BEA1-3517-28F5-6814-AB561B47A8AC}"/>
              </a:ext>
            </a:extLst>
          </p:cNvPr>
          <p:cNvSpPr txBox="1"/>
          <p:nvPr/>
        </p:nvSpPr>
        <p:spPr>
          <a:xfrm flipH="1">
            <a:off x="2884934" y="1185823"/>
            <a:ext cx="420406" cy="769441"/>
          </a:xfrm>
          <a:prstGeom prst="rect">
            <a:avLst/>
          </a:prstGeom>
          <a:noFill/>
        </p:spPr>
        <p:txBody>
          <a:bodyPr wrap="square" rtlCol="0">
            <a:spAutoFit/>
          </a:bodyPr>
          <a:lstStyle/>
          <a:p>
            <a:pPr lvl="0" algn="just"/>
            <a:r>
              <a:rPr lang="en-US" altLang="en-US" sz="4400" b="1">
                <a:solidFill>
                  <a:srgbClr val="FF0000"/>
                </a:solidFill>
                <a:cs typeface="Arial" panose="020B0604020202020204" pitchFamily="34" charset="0"/>
              </a:rPr>
              <a:t>0</a:t>
            </a:r>
            <a:endParaRPr kumimoji="0" lang="en-US" altLang="en-US" sz="4400" b="1" i="0" u="none" strike="noStrike" kern="1200" cap="none" spc="0" normalizeH="0" baseline="0" noProof="0">
              <a:ln>
                <a:noFill/>
              </a:ln>
              <a:solidFill>
                <a:srgbClr val="FF0000"/>
              </a:solidFill>
              <a:effectLst/>
              <a:uLnTx/>
              <a:uFillTx/>
              <a:latin typeface="Calibri"/>
              <a:cs typeface="Arial" panose="020B0604020202020204" pitchFamily="34" charset="0"/>
            </a:endParaRPr>
          </a:p>
        </p:txBody>
      </p:sp>
      <p:sp>
        <p:nvSpPr>
          <p:cNvPr id="22" name="TextBox 21">
            <a:extLst>
              <a:ext uri="{FF2B5EF4-FFF2-40B4-BE49-F238E27FC236}">
                <a16:creationId xmlns:a16="http://schemas.microsoft.com/office/drawing/2014/main" id="{1BF7E43E-E666-8982-051A-361965110705}"/>
              </a:ext>
            </a:extLst>
          </p:cNvPr>
          <p:cNvSpPr txBox="1"/>
          <p:nvPr/>
        </p:nvSpPr>
        <p:spPr>
          <a:xfrm flipH="1">
            <a:off x="6447940" y="1170057"/>
            <a:ext cx="851493" cy="769441"/>
          </a:xfrm>
          <a:prstGeom prst="rect">
            <a:avLst/>
          </a:prstGeom>
          <a:solidFill>
            <a:schemeClr val="bg1"/>
          </a:solidFill>
          <a:ln>
            <a:solidFill>
              <a:schemeClr val="bg1"/>
            </a:solidFill>
          </a:ln>
        </p:spPr>
        <p:txBody>
          <a:bodyPr wrap="square" rtlCol="0">
            <a:spAutoFit/>
          </a:bodyPr>
          <a:lstStyle/>
          <a:p>
            <a:pPr lvl="0" algn="just"/>
            <a:r>
              <a:rPr lang="en-US" altLang="en-US" sz="4400" b="1">
                <a:solidFill>
                  <a:srgbClr val="FF0000"/>
                </a:solidFill>
                <a:cs typeface="Arial" panose="020B0604020202020204" pitchFamily="34" charset="0"/>
              </a:rPr>
              <a:t>72</a:t>
            </a:r>
            <a:endParaRPr kumimoji="0" lang="en-US" altLang="en-US" sz="4400" b="1" i="0" u="none" strike="noStrike" kern="1200" cap="none" spc="0" normalizeH="0" baseline="0" noProof="0">
              <a:ln>
                <a:noFill/>
              </a:ln>
              <a:solidFill>
                <a:srgbClr val="FF0000"/>
              </a:solidFill>
              <a:effectLst/>
              <a:uLnTx/>
              <a:uFillTx/>
              <a:latin typeface="Calibri"/>
              <a:cs typeface="Arial" panose="020B0604020202020204" pitchFamily="34" charset="0"/>
            </a:endParaRPr>
          </a:p>
        </p:txBody>
      </p:sp>
      <p:sp>
        <p:nvSpPr>
          <p:cNvPr id="23" name="TextBox 22">
            <a:extLst>
              <a:ext uri="{FF2B5EF4-FFF2-40B4-BE49-F238E27FC236}">
                <a16:creationId xmlns:a16="http://schemas.microsoft.com/office/drawing/2014/main" id="{AB58F018-7A7B-C41C-42CD-3EA31F3FA254}"/>
              </a:ext>
            </a:extLst>
          </p:cNvPr>
          <p:cNvSpPr txBox="1"/>
          <p:nvPr/>
        </p:nvSpPr>
        <p:spPr>
          <a:xfrm flipH="1">
            <a:off x="1915445" y="2554675"/>
            <a:ext cx="420406" cy="769441"/>
          </a:xfrm>
          <a:prstGeom prst="rect">
            <a:avLst/>
          </a:prstGeom>
          <a:noFill/>
        </p:spPr>
        <p:txBody>
          <a:bodyPr wrap="square" rtlCol="0">
            <a:spAutoFit/>
          </a:bodyPr>
          <a:lstStyle/>
          <a:p>
            <a:pPr lvl="0" algn="just"/>
            <a:r>
              <a:rPr lang="vi-VN" altLang="en-US" sz="4400" b="1">
                <a:solidFill>
                  <a:srgbClr val="FF0000"/>
                </a:solidFill>
                <a:cs typeface="Arial" panose="020B0604020202020204" pitchFamily="34" charset="0"/>
              </a:rPr>
              <a:t>,</a:t>
            </a:r>
            <a:endParaRPr kumimoji="0" lang="en-US" altLang="en-US" sz="4400" b="1" i="0" u="none" strike="noStrike" kern="1200" cap="none" spc="0" normalizeH="0" baseline="0" noProof="0">
              <a:ln>
                <a:noFill/>
              </a:ln>
              <a:solidFill>
                <a:srgbClr val="FF0000"/>
              </a:solidFill>
              <a:effectLst/>
              <a:uLnTx/>
              <a:uFillTx/>
              <a:latin typeface="Calibri"/>
              <a:cs typeface="Arial" panose="020B0604020202020204" pitchFamily="34" charset="0"/>
            </a:endParaRPr>
          </a:p>
        </p:txBody>
      </p:sp>
      <p:sp>
        <p:nvSpPr>
          <p:cNvPr id="26" name="TextBox 25">
            <a:extLst>
              <a:ext uri="{FF2B5EF4-FFF2-40B4-BE49-F238E27FC236}">
                <a16:creationId xmlns:a16="http://schemas.microsoft.com/office/drawing/2014/main" id="{74CD461E-C6C4-792D-FE2C-2F33E1C7C8FA}"/>
              </a:ext>
            </a:extLst>
          </p:cNvPr>
          <p:cNvSpPr txBox="1"/>
          <p:nvPr/>
        </p:nvSpPr>
        <p:spPr>
          <a:xfrm flipH="1">
            <a:off x="2884934" y="2526555"/>
            <a:ext cx="420406" cy="769441"/>
          </a:xfrm>
          <a:prstGeom prst="rect">
            <a:avLst/>
          </a:prstGeom>
          <a:noFill/>
        </p:spPr>
        <p:txBody>
          <a:bodyPr wrap="square" rtlCol="0">
            <a:spAutoFit/>
          </a:bodyPr>
          <a:lstStyle/>
          <a:p>
            <a:pPr lvl="0" algn="just"/>
            <a:r>
              <a:rPr lang="en-US" altLang="en-US" sz="4400" b="1">
                <a:solidFill>
                  <a:srgbClr val="FF0000"/>
                </a:solidFill>
                <a:cs typeface="Arial" panose="020B0604020202020204" pitchFamily="34" charset="0"/>
              </a:rPr>
              <a:t>0</a:t>
            </a:r>
            <a:endParaRPr kumimoji="0" lang="en-US" altLang="en-US" sz="4400" b="1" i="0" u="none" strike="noStrike" kern="1200" cap="none" spc="0" normalizeH="0" baseline="0" noProof="0">
              <a:ln>
                <a:noFill/>
              </a:ln>
              <a:solidFill>
                <a:srgbClr val="FF0000"/>
              </a:solidFill>
              <a:effectLst/>
              <a:uLnTx/>
              <a:uFillTx/>
              <a:latin typeface="Calibri"/>
              <a:cs typeface="Arial" panose="020B0604020202020204" pitchFamily="34" charset="0"/>
            </a:endParaRPr>
          </a:p>
        </p:txBody>
      </p:sp>
      <p:sp>
        <p:nvSpPr>
          <p:cNvPr id="27" name="TextBox 26">
            <a:extLst>
              <a:ext uri="{FF2B5EF4-FFF2-40B4-BE49-F238E27FC236}">
                <a16:creationId xmlns:a16="http://schemas.microsoft.com/office/drawing/2014/main" id="{84FC72A5-E4AE-E9C5-886A-EA9722C93A37}"/>
              </a:ext>
            </a:extLst>
          </p:cNvPr>
          <p:cNvSpPr txBox="1"/>
          <p:nvPr/>
        </p:nvSpPr>
        <p:spPr>
          <a:xfrm flipH="1">
            <a:off x="3347218" y="2516966"/>
            <a:ext cx="420406" cy="769441"/>
          </a:xfrm>
          <a:prstGeom prst="rect">
            <a:avLst/>
          </a:prstGeom>
          <a:noFill/>
        </p:spPr>
        <p:txBody>
          <a:bodyPr wrap="square" rtlCol="0">
            <a:spAutoFit/>
          </a:bodyPr>
          <a:lstStyle/>
          <a:p>
            <a:pPr lvl="0" algn="just"/>
            <a:r>
              <a:rPr lang="en-US" altLang="en-US" sz="4400" b="1">
                <a:solidFill>
                  <a:srgbClr val="FF0000"/>
                </a:solidFill>
                <a:cs typeface="Arial" panose="020B0604020202020204" pitchFamily="34" charset="0"/>
              </a:rPr>
              <a:t>0</a:t>
            </a:r>
            <a:endParaRPr kumimoji="0" lang="en-US" altLang="en-US" sz="4400" b="1" i="0" u="none" strike="noStrike" kern="1200" cap="none" spc="0" normalizeH="0" baseline="0" noProof="0">
              <a:ln>
                <a:noFill/>
              </a:ln>
              <a:solidFill>
                <a:srgbClr val="FF0000"/>
              </a:solidFill>
              <a:effectLst/>
              <a:uLnTx/>
              <a:uFillTx/>
              <a:latin typeface="Calibri"/>
              <a:cs typeface="Arial" panose="020B0604020202020204" pitchFamily="34" charset="0"/>
            </a:endParaRPr>
          </a:p>
        </p:txBody>
      </p:sp>
      <p:cxnSp>
        <p:nvCxnSpPr>
          <p:cNvPr id="29" name="Straight Arrow Connector 28">
            <a:extLst>
              <a:ext uri="{FF2B5EF4-FFF2-40B4-BE49-F238E27FC236}">
                <a16:creationId xmlns:a16="http://schemas.microsoft.com/office/drawing/2014/main" id="{4921E285-59F8-D3ED-B7FA-860DCA631637}"/>
              </a:ext>
            </a:extLst>
          </p:cNvPr>
          <p:cNvCxnSpPr/>
          <p:nvPr/>
        </p:nvCxnSpPr>
        <p:spPr>
          <a:xfrm>
            <a:off x="1799317" y="1939498"/>
            <a:ext cx="60087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91485DF-35A6-8193-5E4F-3E9E7956C753}"/>
              </a:ext>
            </a:extLst>
          </p:cNvPr>
          <p:cNvCxnSpPr>
            <a:cxnSpLocks/>
          </p:cNvCxnSpPr>
          <p:nvPr/>
        </p:nvCxnSpPr>
        <p:spPr>
          <a:xfrm>
            <a:off x="1742936" y="3286407"/>
            <a:ext cx="95296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E6FEA3C-E7AB-CF58-964B-221E9DA8007F}"/>
              </a:ext>
            </a:extLst>
          </p:cNvPr>
          <p:cNvSpPr txBox="1"/>
          <p:nvPr/>
        </p:nvSpPr>
        <p:spPr>
          <a:xfrm flipH="1">
            <a:off x="7110090" y="2516965"/>
            <a:ext cx="1072212" cy="769441"/>
          </a:xfrm>
          <a:prstGeom prst="rect">
            <a:avLst/>
          </a:prstGeom>
          <a:solidFill>
            <a:schemeClr val="bg1"/>
          </a:solidFill>
          <a:ln>
            <a:solidFill>
              <a:schemeClr val="bg1"/>
            </a:solidFill>
          </a:ln>
        </p:spPr>
        <p:txBody>
          <a:bodyPr wrap="square" rtlCol="0">
            <a:spAutoFit/>
          </a:bodyPr>
          <a:lstStyle/>
          <a:p>
            <a:pPr lvl="0" algn="just"/>
            <a:r>
              <a:rPr lang="en-US" altLang="en-US" sz="4400" b="1">
                <a:solidFill>
                  <a:srgbClr val="FF0000"/>
                </a:solidFill>
                <a:cs typeface="Arial" panose="020B0604020202020204" pitchFamily="34" charset="0"/>
              </a:rPr>
              <a:t>720</a:t>
            </a:r>
            <a:endParaRPr kumimoji="0" lang="en-US" altLang="en-US" sz="4400" b="1" i="0" u="none" strike="noStrike" kern="1200" cap="none" spc="0" normalizeH="0" baseline="0" noProof="0">
              <a:ln>
                <a:noFill/>
              </a:ln>
              <a:solidFill>
                <a:srgbClr val="FF0000"/>
              </a:solidFill>
              <a:effectLst/>
              <a:uLnTx/>
              <a:uFillTx/>
              <a:latin typeface="Calibri"/>
              <a:cs typeface="Arial" panose="020B0604020202020204" pitchFamily="34" charset="0"/>
            </a:endParaRPr>
          </a:p>
        </p:txBody>
      </p:sp>
      <p:sp>
        <p:nvSpPr>
          <p:cNvPr id="33" name="TextBox 32">
            <a:extLst>
              <a:ext uri="{FF2B5EF4-FFF2-40B4-BE49-F238E27FC236}">
                <a16:creationId xmlns:a16="http://schemas.microsoft.com/office/drawing/2014/main" id="{78B3A7C3-B839-4C80-1DD5-DC1047B73394}"/>
              </a:ext>
            </a:extLst>
          </p:cNvPr>
          <p:cNvSpPr txBox="1"/>
          <p:nvPr/>
        </p:nvSpPr>
        <p:spPr>
          <a:xfrm flipH="1">
            <a:off x="1596389" y="4201296"/>
            <a:ext cx="5072425" cy="769441"/>
          </a:xfrm>
          <a:prstGeom prst="rect">
            <a:avLst/>
          </a:prstGeom>
          <a:noFill/>
        </p:spPr>
        <p:txBody>
          <a:bodyPr wrap="square" rtlCol="0">
            <a:spAutoFit/>
          </a:bodyPr>
          <a:lstStyle/>
          <a:p>
            <a:pPr lvl="0" algn="just"/>
            <a:r>
              <a:rPr lang="vi-VN" altLang="en-US" sz="4400" b="1">
                <a:solidFill>
                  <a:srgbClr val="0033CC"/>
                </a:solidFill>
                <a:cs typeface="Arial" panose="020B0604020202020204" pitchFamily="34" charset="0"/>
              </a:rPr>
              <a:t>7,2 : 0,001 = 7 200</a:t>
            </a:r>
            <a:endParaRPr kumimoji="0" lang="en-US" altLang="en-US" sz="4400" b="1" i="0" u="none" strike="noStrike" kern="1200" cap="none" spc="0" normalizeH="0" baseline="0" noProof="0">
              <a:ln>
                <a:noFill/>
              </a:ln>
              <a:effectLst/>
              <a:uLnTx/>
              <a:uFillTx/>
              <a:latin typeface="Calibri"/>
              <a:cs typeface="Arial" panose="020B0604020202020204" pitchFamily="34" charset="0"/>
            </a:endParaRPr>
          </a:p>
        </p:txBody>
      </p:sp>
    </p:spTree>
    <p:extLst>
      <p:ext uri="{BB962C8B-B14F-4D97-AF65-F5344CB8AC3E}">
        <p14:creationId xmlns:p14="http://schemas.microsoft.com/office/powerpoint/2010/main" val="3964020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barn(inVertic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barn(inVertical)">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additive="base">
                                        <p:cTn id="60" dur="500" fill="hold"/>
                                        <p:tgtEl>
                                          <p:spTgt spid="10"/>
                                        </p:tgtEl>
                                        <p:attrNameLst>
                                          <p:attrName>ppt_x</p:attrName>
                                        </p:attrNameLst>
                                      </p:cBhvr>
                                      <p:tavLst>
                                        <p:tav tm="0">
                                          <p:val>
                                            <p:strVal val="#ppt_x"/>
                                          </p:val>
                                        </p:tav>
                                        <p:tav tm="100000">
                                          <p:val>
                                            <p:strVal val="#ppt_x"/>
                                          </p:val>
                                        </p:tav>
                                      </p:tavLst>
                                    </p:anim>
                                    <p:anim calcmode="lin" valueType="num">
                                      <p:cBhvr additive="base">
                                        <p:cTn id="61" dur="500" fill="hold"/>
                                        <p:tgtEl>
                                          <p:spTgt spid="10"/>
                                        </p:tgtEl>
                                        <p:attrNameLst>
                                          <p:attrName>ppt_y</p:attrName>
                                        </p:attrNameLst>
                                      </p:cBhvr>
                                      <p:tavLst>
                                        <p:tav tm="0">
                                          <p:val>
                                            <p:strVal val="1+#ppt_h/2"/>
                                          </p:val>
                                        </p:tav>
                                        <p:tav tm="100000">
                                          <p:val>
                                            <p:strVal val="#ppt_y"/>
                                          </p:val>
                                        </p:tav>
                                      </p:tavLst>
                                    </p:anim>
                                  </p:childTnLst>
                                </p:cTn>
                              </p:par>
                              <p:par>
                                <p:cTn id="62" presetID="10"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9" grpId="0"/>
      <p:bldP spid="22" grpId="0" animBg="1"/>
      <p:bldP spid="23" grpId="0"/>
      <p:bldP spid="26" grpId="0"/>
      <p:bldP spid="27" grpId="0"/>
      <p:bldP spid="32" grpId="0" animBg="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902" y="172002"/>
            <a:ext cx="11493910" cy="6361471"/>
          </a:xfrm>
          <a:prstGeom prst="round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65040" y="-2957923"/>
            <a:ext cx="13412678" cy="12313034"/>
          </a:xfrm>
          <a:prstGeom prst="rect">
            <a:avLst/>
          </a:prstGeom>
        </p:spPr>
      </p:pic>
      <p:sp>
        <p:nvSpPr>
          <p:cNvPr id="5" name="Freeform 20"/>
          <p:cNvSpPr/>
          <p:nvPr/>
        </p:nvSpPr>
        <p:spPr>
          <a:xfrm>
            <a:off x="9648948" y="2836094"/>
            <a:ext cx="2281083" cy="3578942"/>
          </a:xfrm>
          <a:custGeom>
            <a:avLst/>
            <a:gdLst/>
            <a:ahLst/>
            <a:cxnLst/>
            <a:rect l="l" t="t" r="r" b="b"/>
            <a:pathLst>
              <a:path w="1399501" h="2377531">
                <a:moveTo>
                  <a:pt x="0" y="0"/>
                </a:moveTo>
                <a:lnTo>
                  <a:pt x="1399501" y="0"/>
                </a:lnTo>
                <a:lnTo>
                  <a:pt x="1399501" y="2377531"/>
                </a:lnTo>
                <a:lnTo>
                  <a:pt x="0" y="237753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5EB3BB-44E8-8902-607B-8E16CC6E3EB8}"/>
              </a:ext>
            </a:extLst>
          </p:cNvPr>
          <p:cNvSpPr txBox="1"/>
          <p:nvPr/>
        </p:nvSpPr>
        <p:spPr>
          <a:xfrm>
            <a:off x="2154643" y="1843950"/>
            <a:ext cx="7173311"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33CC"/>
                </a:solidFill>
                <a:effectLst/>
                <a:uLnTx/>
                <a:uFillTx/>
                <a:latin typeface="Arial" panose="020B0604020202020204" pitchFamily="34" charset="0"/>
                <a:ea typeface="+mn-ea"/>
                <a:cs typeface="+mn-cs"/>
              </a:rPr>
              <a:t>Muốn chia một số thập phân cho 0,1; 0,01; 0,001; … ta chỉ việc </a:t>
            </a: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chuyển</a:t>
            </a:r>
            <a:r>
              <a:rPr kumimoji="0" lang="en-US"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dấu phẩy</a:t>
            </a:r>
            <a:r>
              <a:rPr kumimoji="0" lang="vi-VN" sz="4000" b="0" i="0" u="none" strike="noStrike" kern="1200" cap="none" spc="0" normalizeH="0" baseline="0" noProof="0">
                <a:ln>
                  <a:noFill/>
                </a:ln>
                <a:solidFill>
                  <a:srgbClr val="0033CC"/>
                </a:solidFill>
                <a:effectLst/>
                <a:uLnTx/>
                <a:uFillTx/>
                <a:latin typeface="Arial" panose="020B0604020202020204" pitchFamily="34" charset="0"/>
                <a:ea typeface="+mn-ea"/>
                <a:cs typeface="+mn-cs"/>
              </a:rPr>
              <a:t> của số đó </a:t>
            </a: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sang bên </a:t>
            </a:r>
            <a:r>
              <a:rPr kumimoji="0" lang="vi-VN" sz="4000" b="1" i="0" u="none" strike="noStrike" kern="1200" cap="none" spc="0" normalizeH="0" baseline="0" noProof="0">
                <a:ln>
                  <a:noFill/>
                </a:ln>
                <a:solidFill>
                  <a:srgbClr val="00B050"/>
                </a:solidFill>
                <a:effectLst/>
                <a:uLnTx/>
                <a:uFillTx/>
                <a:latin typeface="Arial" panose="020B0604020202020204" pitchFamily="34" charset="0"/>
                <a:ea typeface="+mn-ea"/>
                <a:cs typeface="+mn-cs"/>
              </a:rPr>
              <a:t>phải</a:t>
            </a:r>
            <a:r>
              <a:rPr kumimoji="0" lang="vi-VN" sz="4000" b="0" i="0" u="none" strike="noStrike" kern="1200" cap="none" spc="0" normalizeH="0" baseline="0" noProof="0">
                <a:ln>
                  <a:noFill/>
                </a:ln>
                <a:solidFill>
                  <a:srgbClr val="0033CC"/>
                </a:solidFill>
                <a:effectLst/>
                <a:uLnTx/>
                <a:uFillTx/>
                <a:latin typeface="Arial" panose="020B0604020202020204" pitchFamily="34" charset="0"/>
                <a:ea typeface="+mn-ea"/>
                <a:cs typeface="+mn-cs"/>
              </a:rPr>
              <a:t> lần lượt một; hai; ba; … chữ số.</a:t>
            </a:r>
            <a:endParaRPr kumimoji="0" lang="en-US" sz="4000" b="0" i="0" u="none" strike="noStrike" kern="1200" cap="none" spc="0" normalizeH="0" baseline="0" noProof="0">
              <a:ln>
                <a:noFill/>
              </a:ln>
              <a:solidFill>
                <a:srgbClr val="0033CC"/>
              </a:solidFill>
              <a:effectLst/>
              <a:uLnTx/>
              <a:uFillTx/>
              <a:latin typeface="Calibri"/>
              <a:ea typeface="+mn-ea"/>
              <a:cs typeface="+mn-cs"/>
            </a:endParaRPr>
          </a:p>
        </p:txBody>
      </p:sp>
    </p:spTree>
    <p:extLst>
      <p:ext uri="{BB962C8B-B14F-4D97-AF65-F5344CB8AC3E}">
        <p14:creationId xmlns:p14="http://schemas.microsoft.com/office/powerpoint/2010/main" val="3817148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bakery shop with a door and a tree&#10;&#10;Description automatically generated"/>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b="1765"/>
          <a:stretch>
            <a:fillRect/>
          </a:stretch>
        </p:blipFill>
        <p:spPr>
          <a:xfrm>
            <a:off x="20" y="1282"/>
            <a:ext cx="12191980" cy="6856718"/>
          </a:xfrm>
          <a:prstGeom prst="rect">
            <a:avLst/>
          </a:prstGeom>
        </p:spPr>
      </p:pic>
      <p:pic>
        <p:nvPicPr>
          <p:cNvPr id="6"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47767" y="-100934"/>
            <a:ext cx="9065343" cy="6957652"/>
          </a:xfrm>
          <a:prstGeom prst="rect">
            <a:avLst/>
          </a:prstGeom>
        </p:spPr>
      </p:pic>
      <p:sp>
        <p:nvSpPr>
          <p:cNvPr id="7" name="TextBox 6"/>
          <p:cNvSpPr txBox="1"/>
          <p:nvPr/>
        </p:nvSpPr>
        <p:spPr>
          <a:xfrm>
            <a:off x="4757358" y="1613535"/>
            <a:ext cx="6648062" cy="3630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altLang="en-US" sz="11500" b="0" i="0" u="none" strike="noStrike" kern="1200" cap="none" spc="300" normalizeH="0" baseline="0" noProof="0">
                <a:ln w="82550">
                  <a:solidFill>
                    <a:srgbClr val="FF3399"/>
                  </a:solidFill>
                </a:ln>
                <a:solidFill>
                  <a:prstClr val="white"/>
                </a:solidFill>
                <a:effectLst/>
                <a:uLnTx/>
                <a:uFillTx/>
                <a:latin typeface="SVN-Ziclets" panose="02000603000000000000" pitchFamily="2" charset="0"/>
                <a:ea typeface="+mn-ea"/>
                <a:cs typeface="+mn-cs"/>
              </a:rPr>
              <a:t>thực hành</a:t>
            </a:r>
          </a:p>
        </p:txBody>
      </p:sp>
      <p:pic>
        <p:nvPicPr>
          <p:cNvPr id="2" name="Hình ảnh 11">
            <a:extLst>
              <a:ext uri="{FF2B5EF4-FFF2-40B4-BE49-F238E27FC236}">
                <a16:creationId xmlns:a16="http://schemas.microsoft.com/office/drawing/2014/main" id="{6656AF09-FE21-9F5B-361A-26944B23CF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1363" b="10040"/>
          <a:stretch/>
        </p:blipFill>
        <p:spPr>
          <a:xfrm>
            <a:off x="105176" y="0"/>
            <a:ext cx="5381224" cy="70611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38DE9902-3FF7-3361-E25A-0E9428E6F7FB}"/>
              </a:ext>
            </a:extLst>
          </p:cNvPr>
          <p:cNvSpPr/>
          <p:nvPr/>
        </p:nvSpPr>
        <p:spPr>
          <a:xfrm>
            <a:off x="522514" y="428405"/>
            <a:ext cx="11074875" cy="6113682"/>
          </a:xfrm>
          <a:prstGeom prst="roundRect">
            <a:avLst/>
          </a:prstGeom>
          <a:solidFill>
            <a:schemeClr val="bg1">
              <a:alpha val="85000"/>
            </a:schemeClr>
          </a:solidFill>
          <a:ln w="38100">
            <a:solidFill>
              <a:srgbClr val="FF3399"/>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1A0D56C-20FA-4F43-ECB9-FCB68232C195}"/>
              </a:ext>
            </a:extLst>
          </p:cNvPr>
          <p:cNvGrpSpPr/>
          <p:nvPr/>
        </p:nvGrpSpPr>
        <p:grpSpPr>
          <a:xfrm>
            <a:off x="1191330" y="1199884"/>
            <a:ext cx="10242743" cy="1754326"/>
            <a:chOff x="1191330" y="1429374"/>
            <a:chExt cx="10242743" cy="1754326"/>
          </a:xfrm>
        </p:grpSpPr>
        <p:sp>
          <p:nvSpPr>
            <p:cNvPr id="19" name="TextBox 18">
              <a:extLst>
                <a:ext uri="{FF2B5EF4-FFF2-40B4-BE49-F238E27FC236}">
                  <a16:creationId xmlns:a16="http://schemas.microsoft.com/office/drawing/2014/main" id="{82833469-AD9C-4772-C86E-5C6E126DA587}"/>
                </a:ext>
              </a:extLst>
            </p:cNvPr>
            <p:cNvSpPr txBox="1"/>
            <p:nvPr/>
          </p:nvSpPr>
          <p:spPr>
            <a:xfrm>
              <a:off x="1491997" y="1429374"/>
              <a:ext cx="9942076" cy="1754326"/>
            </a:xfrm>
            <a:prstGeom prst="rect">
              <a:avLst/>
            </a:prstGeom>
            <a:noFill/>
          </p:spPr>
          <p:txBody>
            <a:bodyPr wrap="square" rtlCol="0">
              <a:spAutoFit/>
            </a:bodyPr>
            <a:lstStyle/>
            <a:p>
              <a:pPr marL="0" marR="0" lvl="0" indent="395288"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HS thực hiện được việc tính nhẩm: Chia một số thập phân cho 10; 100; 1 000; …; chia một số thập phân cho 0,1; 0,01; 0,001;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0" name="Graphic 19">
              <a:extLst>
                <a:ext uri="{FF2B5EF4-FFF2-40B4-BE49-F238E27FC236}">
                  <a16:creationId xmlns:a16="http://schemas.microsoft.com/office/drawing/2014/main" id="{D70D8978-9105-6618-3673-7FB38991C46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1330" y="1535468"/>
              <a:ext cx="667899" cy="576502"/>
            </a:xfrm>
            <a:prstGeom prst="rect">
              <a:avLst/>
            </a:prstGeom>
          </p:spPr>
        </p:pic>
      </p:grpSp>
      <p:grpSp>
        <p:nvGrpSpPr>
          <p:cNvPr id="21" name="Group 20">
            <a:extLst>
              <a:ext uri="{FF2B5EF4-FFF2-40B4-BE49-F238E27FC236}">
                <a16:creationId xmlns:a16="http://schemas.microsoft.com/office/drawing/2014/main" id="{FDB993F9-056D-4F25-2589-A5E337B8E96A}"/>
              </a:ext>
            </a:extLst>
          </p:cNvPr>
          <p:cNvGrpSpPr/>
          <p:nvPr/>
        </p:nvGrpSpPr>
        <p:grpSpPr>
          <a:xfrm>
            <a:off x="1191330" y="2883305"/>
            <a:ext cx="9180649" cy="1200329"/>
            <a:chOff x="1219474" y="2688863"/>
            <a:chExt cx="9180649" cy="1200329"/>
          </a:xfrm>
        </p:grpSpPr>
        <p:sp>
          <p:nvSpPr>
            <p:cNvPr id="22" name="TextBox 21">
              <a:extLst>
                <a:ext uri="{FF2B5EF4-FFF2-40B4-BE49-F238E27FC236}">
                  <a16:creationId xmlns:a16="http://schemas.microsoft.com/office/drawing/2014/main" id="{348AC3D9-0ABE-9BB4-6DF1-9B7D358F180D}"/>
                </a:ext>
              </a:extLst>
            </p:cNvPr>
            <p:cNvSpPr txBox="1"/>
            <p:nvPr/>
          </p:nvSpPr>
          <p:spPr>
            <a:xfrm>
              <a:off x="1583501" y="2688863"/>
              <a:ext cx="8816622" cy="1200329"/>
            </a:xfrm>
            <a:prstGeom prst="rect">
              <a:avLst/>
            </a:prstGeom>
            <a:noFill/>
          </p:spPr>
          <p:txBody>
            <a:bodyPr wrap="square" rtlCol="0">
              <a:spAutoFit/>
            </a:bodyPr>
            <a:lstStyle/>
            <a:p>
              <a:pPr marL="0" marR="0" lvl="0" indent="395288"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Nhận biết sự liên quan giữa các phép chia trên với phép nhân với 0,1; 0,01;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3" name="Graphic 22">
              <a:extLst>
                <a:ext uri="{FF2B5EF4-FFF2-40B4-BE49-F238E27FC236}">
                  <a16:creationId xmlns:a16="http://schemas.microsoft.com/office/drawing/2014/main" id="{7602E0A3-AFA9-12E7-AC61-6000FA030A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19474" y="2781055"/>
              <a:ext cx="667899" cy="576502"/>
            </a:xfrm>
            <a:prstGeom prst="rect">
              <a:avLst/>
            </a:prstGeom>
          </p:spPr>
        </p:pic>
      </p:grpSp>
      <p:grpSp>
        <p:nvGrpSpPr>
          <p:cNvPr id="24" name="Group 23">
            <a:extLst>
              <a:ext uri="{FF2B5EF4-FFF2-40B4-BE49-F238E27FC236}">
                <a16:creationId xmlns:a16="http://schemas.microsoft.com/office/drawing/2014/main" id="{66E9C85C-3936-B71B-BA64-B679B45BCA83}"/>
              </a:ext>
            </a:extLst>
          </p:cNvPr>
          <p:cNvGrpSpPr/>
          <p:nvPr/>
        </p:nvGrpSpPr>
        <p:grpSpPr>
          <a:xfrm>
            <a:off x="1191330" y="4053785"/>
            <a:ext cx="9701472" cy="2308324"/>
            <a:chOff x="1191330" y="3937236"/>
            <a:chExt cx="9701472" cy="2308324"/>
          </a:xfrm>
        </p:grpSpPr>
        <p:sp>
          <p:nvSpPr>
            <p:cNvPr id="25" name="TextBox 24">
              <a:extLst>
                <a:ext uri="{FF2B5EF4-FFF2-40B4-BE49-F238E27FC236}">
                  <a16:creationId xmlns:a16="http://schemas.microsoft.com/office/drawing/2014/main" id="{0C8993E2-30E2-975D-8289-36AD46317347}"/>
                </a:ext>
              </a:extLst>
            </p:cNvPr>
            <p:cNvSpPr txBox="1"/>
            <p:nvPr/>
          </p:nvSpPr>
          <p:spPr>
            <a:xfrm>
              <a:off x="1648226" y="3937236"/>
              <a:ext cx="9244576" cy="2308324"/>
            </a:xfrm>
            <a:prstGeom prst="rect">
              <a:avLst/>
            </a:prstGeom>
            <a:noFill/>
          </p:spPr>
          <p:txBody>
            <a:bodyPr wrap="square" rtlCol="0">
              <a:spAutoFit/>
            </a:bodyPr>
            <a:lstStyle/>
            <a:p>
              <a:pPr marL="0" marR="0" lvl="0" indent="395288"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HS có cơ hội để phát triển các năng lực tư duy và lập luận toán học, giao tiếp toán học, mô hình hoá toán học, giải quyết vấn đề toán học và các phẩm chất chăm chỉ, trách nhiệm</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6" name="Graphic 25">
              <a:extLst>
                <a:ext uri="{FF2B5EF4-FFF2-40B4-BE49-F238E27FC236}">
                  <a16:creationId xmlns:a16="http://schemas.microsoft.com/office/drawing/2014/main" id="{5C6AF811-B3AF-1A14-2780-DFDC122842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91330" y="4061565"/>
              <a:ext cx="667899" cy="576502"/>
            </a:xfrm>
            <a:prstGeom prst="rect">
              <a:avLst/>
            </a:prstGeom>
          </p:spPr>
        </p:pic>
      </p:grpSp>
      <p:pic>
        <p:nvPicPr>
          <p:cNvPr id="2" name="Picture 1">
            <a:extLst>
              <a:ext uri="{FF2B5EF4-FFF2-40B4-BE49-F238E27FC236}">
                <a16:creationId xmlns:a16="http://schemas.microsoft.com/office/drawing/2014/main" id="{9A373BD4-E366-EA9D-147F-0F868B873D7F}"/>
              </a:ext>
            </a:extLst>
          </p:cNvPr>
          <p:cNvPicPr>
            <a:picLocks noChangeAspect="1"/>
          </p:cNvPicPr>
          <p:nvPr/>
        </p:nvPicPr>
        <p:blipFill>
          <a:blip r:embed="rId4"/>
          <a:stretch>
            <a:fillRect/>
          </a:stretch>
        </p:blipFill>
        <p:spPr>
          <a:xfrm>
            <a:off x="2319200" y="257403"/>
            <a:ext cx="7553599" cy="1036410"/>
          </a:xfrm>
          <a:prstGeom prst="rect">
            <a:avLst/>
          </a:prstGeom>
        </p:spPr>
      </p:pic>
    </p:spTree>
    <p:extLst>
      <p:ext uri="{BB962C8B-B14F-4D97-AF65-F5344CB8AC3E}">
        <p14:creationId xmlns:p14="http://schemas.microsoft.com/office/powerpoint/2010/main" val="2681611298"/>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71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71000">
                                          <p:cBhvr additive="base">
                                            <p:cTn id="7" dur="1000" fill="hold"/>
                                            <p:tgtEl>
                                              <p:spTgt spid="18"/>
                                            </p:tgtEl>
                                            <p:attrNameLst>
                                              <p:attrName>ppt_x</p:attrName>
                                            </p:attrNameLst>
                                          </p:cBhvr>
                                          <p:tavLst>
                                            <p:tav tm="0">
                                              <p:val>
                                                <p:strVal val="#ppt_x"/>
                                              </p:val>
                                            </p:tav>
                                            <p:tav tm="100000">
                                              <p:val>
                                                <p:strVal val="#ppt_x"/>
                                              </p:val>
                                            </p:tav>
                                          </p:tavLst>
                                        </p:anim>
                                        <p:anim calcmode="lin" valueType="num" p14:bounceEnd="71000">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71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71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71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71000">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14:bounceEnd="71000">
                                          <p:cBhvr additive="base">
                                            <p:cTn id="15" dur="1000" fill="hold"/>
                                            <p:tgtEl>
                                              <p:spTgt spid="24"/>
                                            </p:tgtEl>
                                            <p:attrNameLst>
                                              <p:attrName>ppt_x</p:attrName>
                                            </p:attrNameLst>
                                          </p:cBhvr>
                                          <p:tavLst>
                                            <p:tav tm="0">
                                              <p:val>
                                                <p:strVal val="#ppt_x"/>
                                              </p:val>
                                            </p:tav>
                                            <p:tav tm="100000">
                                              <p:val>
                                                <p:strVal val="#ppt_x"/>
                                              </p:val>
                                            </p:tav>
                                          </p:tavLst>
                                        </p:anim>
                                        <p:anim calcmode="lin" valueType="num" p14:bounceEnd="71000">
                                          <p:cBhvr additive="base">
                                            <p:cTn id="16"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1000" fill="hold"/>
                                            <p:tgtEl>
                                              <p:spTgt spid="24"/>
                                            </p:tgtEl>
                                            <p:attrNameLst>
                                              <p:attrName>ppt_x</p:attrName>
                                            </p:attrNameLst>
                                          </p:cBhvr>
                                          <p:tavLst>
                                            <p:tav tm="0">
                                              <p:val>
                                                <p:strVal val="#ppt_x"/>
                                              </p:val>
                                            </p:tav>
                                            <p:tav tm="100000">
                                              <p:val>
                                                <p:strVal val="#ppt_x"/>
                                              </p:val>
                                            </p:tav>
                                          </p:tavLst>
                                        </p:anim>
                                        <p:anim calcmode="lin" valueType="num">
                                          <p:cBhvr additive="base">
                                            <p:cTn id="16"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6A9FD3-0E32-2A03-0315-6FBA22D4F194}"/>
              </a:ext>
            </a:extLst>
          </p:cNvPr>
          <p:cNvGrpSpPr/>
          <p:nvPr/>
        </p:nvGrpSpPr>
        <p:grpSpPr>
          <a:xfrm>
            <a:off x="1186069" y="326088"/>
            <a:ext cx="10051773" cy="1569660"/>
            <a:chOff x="1186069" y="326088"/>
            <a:chExt cx="10051773" cy="1569660"/>
          </a:xfrm>
        </p:grpSpPr>
        <p:sp>
          <p:nvSpPr>
            <p:cNvPr id="2" name="TextBox 1">
              <a:extLst>
                <a:ext uri="{FF2B5EF4-FFF2-40B4-BE49-F238E27FC236}">
                  <a16:creationId xmlns:a16="http://schemas.microsoft.com/office/drawing/2014/main" id="{BDBEA714-4F88-1A26-3A7B-7B72DFDDC538}"/>
                </a:ext>
              </a:extLst>
            </p:cNvPr>
            <p:cNvSpPr txBox="1"/>
            <p:nvPr/>
          </p:nvSpPr>
          <p:spPr>
            <a:xfrm>
              <a:off x="1258957" y="326088"/>
              <a:ext cx="9978885" cy="1569660"/>
            </a:xfrm>
            <a:prstGeom prst="rect">
              <a:avLst/>
            </a:prstGeom>
            <a:noFill/>
          </p:spPr>
          <p:txBody>
            <a:bodyPr wrap="square">
              <a:spAutoFit/>
            </a:bodyPr>
            <a:lstStyle/>
            <a:p>
              <a:pPr algn="ctr"/>
              <a:r>
                <a:rPr lang="en-US" altLang="en-US" sz="9600">
                  <a:solidFill>
                    <a:schemeClr val="tx1"/>
                  </a:solidFill>
                  <a:latin typeface="#9Slide07 SVNStick A Round" panose="02000503000000000000" pitchFamily="2" charset="0"/>
                </a:rPr>
                <a:t>CÙNG LÀM BÁNH NHA</a:t>
              </a:r>
              <a:endParaRPr lang="vi-VN" altLang="en-US" sz="9600">
                <a:solidFill>
                  <a:schemeClr val="tx1"/>
                </a:solidFill>
                <a:latin typeface="#9Slide07 SVNStick A Round" panose="02000503000000000000" pitchFamily="2" charset="0"/>
              </a:endParaRPr>
            </a:p>
          </p:txBody>
        </p:sp>
        <p:sp>
          <p:nvSpPr>
            <p:cNvPr id="3" name="TextBox 2">
              <a:extLst>
                <a:ext uri="{FF2B5EF4-FFF2-40B4-BE49-F238E27FC236}">
                  <a16:creationId xmlns:a16="http://schemas.microsoft.com/office/drawing/2014/main" id="{7A827042-95FF-FDC6-1C03-1F8ED056796C}"/>
                </a:ext>
              </a:extLst>
            </p:cNvPr>
            <p:cNvSpPr txBox="1"/>
            <p:nvPr/>
          </p:nvSpPr>
          <p:spPr>
            <a:xfrm>
              <a:off x="1186069" y="326088"/>
              <a:ext cx="9978885" cy="1569660"/>
            </a:xfrm>
            <a:prstGeom prst="rect">
              <a:avLst/>
            </a:prstGeom>
            <a:noFill/>
          </p:spPr>
          <p:txBody>
            <a:bodyPr wrap="square">
              <a:spAutoFit/>
            </a:bodyPr>
            <a:lstStyle/>
            <a:p>
              <a:pPr algn="ctr"/>
              <a:r>
                <a:rPr lang="en-US" altLang="en-US" sz="9600">
                  <a:solidFill>
                    <a:srgbClr val="FFA3D1"/>
                  </a:solidFill>
                  <a:latin typeface="#9Slide07 SVNStick A Round" panose="02000503000000000000" pitchFamily="2" charset="0"/>
                </a:rPr>
                <a:t>CÙNG LÀM BÁNH NHA</a:t>
              </a:r>
              <a:endParaRPr lang="vi-VN" altLang="en-US" sz="9600">
                <a:solidFill>
                  <a:srgbClr val="FFA3D1"/>
                </a:solidFill>
                <a:latin typeface="#9Slide07 SVNStick A Round" panose="02000503000000000000" pitchFamily="2" charset="0"/>
              </a:endParaRPr>
            </a:p>
          </p:txBody>
        </p:sp>
      </p:grpSp>
      <p:pic>
        <p:nvPicPr>
          <p:cNvPr id="5" name="Graphic 4">
            <a:extLst>
              <a:ext uri="{FF2B5EF4-FFF2-40B4-BE49-F238E27FC236}">
                <a16:creationId xmlns:a16="http://schemas.microsoft.com/office/drawing/2014/main" id="{295A5153-84F9-A460-CE76-87FDB4927E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87997" y="2966144"/>
            <a:ext cx="4086288" cy="3992218"/>
          </a:xfrm>
          <a:prstGeom prst="rect">
            <a:avLst/>
          </a:prstGeom>
        </p:spPr>
      </p:pic>
      <p:pic>
        <p:nvPicPr>
          <p:cNvPr id="6" name="Graphic 5">
            <a:extLst>
              <a:ext uri="{FF2B5EF4-FFF2-40B4-BE49-F238E27FC236}">
                <a16:creationId xmlns:a16="http://schemas.microsoft.com/office/drawing/2014/main" id="{09F14365-C7DC-575E-646F-87B5002AB18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38054" y="3094134"/>
            <a:ext cx="3102519" cy="3864228"/>
          </a:xfrm>
          <a:prstGeom prst="rect">
            <a:avLst/>
          </a:prstGeom>
        </p:spPr>
      </p:pic>
      <p:pic>
        <p:nvPicPr>
          <p:cNvPr id="7" name="Graphic 6">
            <a:extLst>
              <a:ext uri="{FF2B5EF4-FFF2-40B4-BE49-F238E27FC236}">
                <a16:creationId xmlns:a16="http://schemas.microsoft.com/office/drawing/2014/main" id="{85245C34-FBAB-0933-74A3-EB41C488C2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0358" y="3121935"/>
            <a:ext cx="3928060" cy="3808626"/>
          </a:xfrm>
          <a:prstGeom prst="rect">
            <a:avLst/>
          </a:prstGeom>
        </p:spPr>
      </p:pic>
    </p:spTree>
    <p:extLst>
      <p:ext uri="{BB962C8B-B14F-4D97-AF65-F5344CB8AC3E}">
        <p14:creationId xmlns:p14="http://schemas.microsoft.com/office/powerpoint/2010/main" val="492638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6"/>
          <p:cNvSpPr txBox="1"/>
          <p:nvPr/>
        </p:nvSpPr>
        <p:spPr>
          <a:xfrm flipH="1">
            <a:off x="869950" y="1739900"/>
            <a:ext cx="3792220" cy="706755"/>
          </a:xfrm>
          <a:prstGeom prst="rect">
            <a:avLst/>
          </a:prstGeom>
          <a:solidFill>
            <a:schemeClr val="accent4">
              <a:lumMod val="20000"/>
              <a:lumOff val="80000"/>
            </a:schemeClr>
          </a:solidFill>
        </p:spPr>
        <p:txBody>
          <a:bodyPr wrap="square" rtlCol="0">
            <a:spAutoFit/>
          </a:bodyPr>
          <a:lstStyle/>
          <a:p>
            <a:pPr algn="ctr"/>
            <a:endParaRPr lang="vi-VN" altLang="en-US" sz="4000" b="1">
              <a:solidFill>
                <a:srgbClr val="DE006F"/>
              </a:solidFill>
              <a:latin typeface="Arial" panose="020B0604020202020204" pitchFamily="34" charset="0"/>
              <a:cs typeface="Arial" panose="020B0604020202020204" pitchFamily="34" charset="0"/>
            </a:endParaRPr>
          </a:p>
        </p:txBody>
      </p:sp>
      <p:sp>
        <p:nvSpPr>
          <p:cNvPr id="2" name="Rectangle: Rounded Corners 1"/>
          <p:cNvSpPr/>
          <p:nvPr/>
        </p:nvSpPr>
        <p:spPr>
          <a:xfrm>
            <a:off x="334297" y="383457"/>
            <a:ext cx="11493910" cy="6361471"/>
          </a:xfrm>
          <a:prstGeom prst="round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5"/>
          <p:cNvPicPr>
            <a:picLocks noChangeAspect="1"/>
          </p:cNvPicPr>
          <p:nvPr/>
        </p:nvPicPr>
        <p:blipFill>
          <a:blip r:embed="rId2"/>
          <a:srcRect/>
          <a:stretch>
            <a:fillRect/>
          </a:stretch>
        </p:blipFill>
        <p:spPr>
          <a:xfrm>
            <a:off x="668476" y="496769"/>
            <a:ext cx="840812" cy="888573"/>
          </a:xfrm>
          <a:prstGeom prst="rect">
            <a:avLst/>
          </a:prstGeom>
        </p:spPr>
      </p:pic>
      <p:sp>
        <p:nvSpPr>
          <p:cNvPr id="7" name="TextBox 6"/>
          <p:cNvSpPr txBox="1"/>
          <p:nvPr/>
        </p:nvSpPr>
        <p:spPr>
          <a:xfrm flipH="1">
            <a:off x="1950720" y="539115"/>
            <a:ext cx="8679179" cy="706755"/>
          </a:xfrm>
          <a:custGeom>
            <a:avLst/>
            <a:gdLst>
              <a:gd name="connsiteX0" fmla="*/ 0 w 8679179"/>
              <a:gd name="connsiteY0" fmla="*/ 0 h 706755"/>
              <a:gd name="connsiteX1" fmla="*/ 494046 w 8679179"/>
              <a:gd name="connsiteY1" fmla="*/ 0 h 706755"/>
              <a:gd name="connsiteX2" fmla="*/ 1074883 w 8679179"/>
              <a:gd name="connsiteY2" fmla="*/ 0 h 706755"/>
              <a:gd name="connsiteX3" fmla="*/ 1655720 w 8679179"/>
              <a:gd name="connsiteY3" fmla="*/ 0 h 706755"/>
              <a:gd name="connsiteX4" fmla="*/ 2236558 w 8679179"/>
              <a:gd name="connsiteY4" fmla="*/ 0 h 706755"/>
              <a:gd name="connsiteX5" fmla="*/ 2990979 w 8679179"/>
              <a:gd name="connsiteY5" fmla="*/ 0 h 706755"/>
              <a:gd name="connsiteX6" fmla="*/ 3745400 w 8679179"/>
              <a:gd name="connsiteY6" fmla="*/ 0 h 706755"/>
              <a:gd name="connsiteX7" fmla="*/ 4499820 w 8679179"/>
              <a:gd name="connsiteY7" fmla="*/ 0 h 706755"/>
              <a:gd name="connsiteX8" fmla="*/ 5341033 w 8679179"/>
              <a:gd name="connsiteY8" fmla="*/ 0 h 706755"/>
              <a:gd name="connsiteX9" fmla="*/ 5748287 w 8679179"/>
              <a:gd name="connsiteY9" fmla="*/ 0 h 706755"/>
              <a:gd name="connsiteX10" fmla="*/ 6155541 w 8679179"/>
              <a:gd name="connsiteY10" fmla="*/ 0 h 706755"/>
              <a:gd name="connsiteX11" fmla="*/ 6823170 w 8679179"/>
              <a:gd name="connsiteY11" fmla="*/ 0 h 706755"/>
              <a:gd name="connsiteX12" fmla="*/ 7664383 w 8679179"/>
              <a:gd name="connsiteY12" fmla="*/ 0 h 706755"/>
              <a:gd name="connsiteX13" fmla="*/ 8071636 w 8679179"/>
              <a:gd name="connsiteY13" fmla="*/ 0 h 706755"/>
              <a:gd name="connsiteX14" fmla="*/ 8679179 w 8679179"/>
              <a:gd name="connsiteY14" fmla="*/ 0 h 706755"/>
              <a:gd name="connsiteX15" fmla="*/ 8679179 w 8679179"/>
              <a:gd name="connsiteY15" fmla="*/ 339242 h 706755"/>
              <a:gd name="connsiteX16" fmla="*/ 8679179 w 8679179"/>
              <a:gd name="connsiteY16" fmla="*/ 706755 h 706755"/>
              <a:gd name="connsiteX17" fmla="*/ 8271925 w 8679179"/>
              <a:gd name="connsiteY17" fmla="*/ 706755 h 706755"/>
              <a:gd name="connsiteX18" fmla="*/ 7604296 w 8679179"/>
              <a:gd name="connsiteY18" fmla="*/ 706755 h 706755"/>
              <a:gd name="connsiteX19" fmla="*/ 7023459 w 8679179"/>
              <a:gd name="connsiteY19" fmla="*/ 706755 h 706755"/>
              <a:gd name="connsiteX20" fmla="*/ 6355830 w 8679179"/>
              <a:gd name="connsiteY20" fmla="*/ 706755 h 706755"/>
              <a:gd name="connsiteX21" fmla="*/ 5601409 w 8679179"/>
              <a:gd name="connsiteY21" fmla="*/ 706755 h 706755"/>
              <a:gd name="connsiteX22" fmla="*/ 5107363 w 8679179"/>
              <a:gd name="connsiteY22" fmla="*/ 706755 h 706755"/>
              <a:gd name="connsiteX23" fmla="*/ 4439734 w 8679179"/>
              <a:gd name="connsiteY23" fmla="*/ 706755 h 706755"/>
              <a:gd name="connsiteX24" fmla="*/ 3598521 w 8679179"/>
              <a:gd name="connsiteY24" fmla="*/ 706755 h 706755"/>
              <a:gd name="connsiteX25" fmla="*/ 3104476 w 8679179"/>
              <a:gd name="connsiteY25" fmla="*/ 706755 h 706755"/>
              <a:gd name="connsiteX26" fmla="*/ 2523638 w 8679179"/>
              <a:gd name="connsiteY26" fmla="*/ 706755 h 706755"/>
              <a:gd name="connsiteX27" fmla="*/ 1942801 w 8679179"/>
              <a:gd name="connsiteY27" fmla="*/ 706755 h 706755"/>
              <a:gd name="connsiteX28" fmla="*/ 1448755 w 8679179"/>
              <a:gd name="connsiteY28" fmla="*/ 706755 h 706755"/>
              <a:gd name="connsiteX29" fmla="*/ 781126 w 8679179"/>
              <a:gd name="connsiteY29" fmla="*/ 706755 h 706755"/>
              <a:gd name="connsiteX30" fmla="*/ 0 w 8679179"/>
              <a:gd name="connsiteY30" fmla="*/ 706755 h 706755"/>
              <a:gd name="connsiteX31" fmla="*/ 0 w 8679179"/>
              <a:gd name="connsiteY31" fmla="*/ 360445 h 706755"/>
              <a:gd name="connsiteX32" fmla="*/ 0 w 8679179"/>
              <a:gd name="connsiteY32" fmla="*/ 0 h 706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679179" h="706755" fill="none" extrusionOk="0">
                <a:moveTo>
                  <a:pt x="0" y="0"/>
                </a:moveTo>
                <a:cubicBezTo>
                  <a:pt x="189549" y="-4722"/>
                  <a:pt x="311115" y="23237"/>
                  <a:pt x="494046" y="0"/>
                </a:cubicBezTo>
                <a:cubicBezTo>
                  <a:pt x="676977" y="-23237"/>
                  <a:pt x="921629" y="9321"/>
                  <a:pt x="1074883" y="0"/>
                </a:cubicBezTo>
                <a:cubicBezTo>
                  <a:pt x="1228137" y="-9321"/>
                  <a:pt x="1426992" y="-28426"/>
                  <a:pt x="1655720" y="0"/>
                </a:cubicBezTo>
                <a:cubicBezTo>
                  <a:pt x="1884448" y="28426"/>
                  <a:pt x="2066434" y="23252"/>
                  <a:pt x="2236558" y="0"/>
                </a:cubicBezTo>
                <a:cubicBezTo>
                  <a:pt x="2406682" y="-23252"/>
                  <a:pt x="2713942" y="18123"/>
                  <a:pt x="2990979" y="0"/>
                </a:cubicBezTo>
                <a:cubicBezTo>
                  <a:pt x="3268016" y="-18123"/>
                  <a:pt x="3444461" y="28033"/>
                  <a:pt x="3745400" y="0"/>
                </a:cubicBezTo>
                <a:cubicBezTo>
                  <a:pt x="4046339" y="-28033"/>
                  <a:pt x="4338104" y="3054"/>
                  <a:pt x="4499820" y="0"/>
                </a:cubicBezTo>
                <a:cubicBezTo>
                  <a:pt x="4661536" y="-3054"/>
                  <a:pt x="4943180" y="23135"/>
                  <a:pt x="5341033" y="0"/>
                </a:cubicBezTo>
                <a:cubicBezTo>
                  <a:pt x="5738886" y="-23135"/>
                  <a:pt x="5632627" y="-10601"/>
                  <a:pt x="5748287" y="0"/>
                </a:cubicBezTo>
                <a:cubicBezTo>
                  <a:pt x="5863947" y="10601"/>
                  <a:pt x="5968325" y="8781"/>
                  <a:pt x="6155541" y="0"/>
                </a:cubicBezTo>
                <a:cubicBezTo>
                  <a:pt x="6342757" y="-8781"/>
                  <a:pt x="6657000" y="22540"/>
                  <a:pt x="6823170" y="0"/>
                </a:cubicBezTo>
                <a:cubicBezTo>
                  <a:pt x="6989340" y="-22540"/>
                  <a:pt x="7385351" y="-37105"/>
                  <a:pt x="7664383" y="0"/>
                </a:cubicBezTo>
                <a:cubicBezTo>
                  <a:pt x="7943415" y="37105"/>
                  <a:pt x="7883263" y="15160"/>
                  <a:pt x="8071636" y="0"/>
                </a:cubicBezTo>
                <a:cubicBezTo>
                  <a:pt x="8260009" y="-15160"/>
                  <a:pt x="8471973" y="20438"/>
                  <a:pt x="8679179" y="0"/>
                </a:cubicBezTo>
                <a:cubicBezTo>
                  <a:pt x="8690657" y="146488"/>
                  <a:pt x="8666783" y="199919"/>
                  <a:pt x="8679179" y="339242"/>
                </a:cubicBezTo>
                <a:cubicBezTo>
                  <a:pt x="8691575" y="478565"/>
                  <a:pt x="8687274" y="527806"/>
                  <a:pt x="8679179" y="706755"/>
                </a:cubicBezTo>
                <a:cubicBezTo>
                  <a:pt x="8479340" y="703906"/>
                  <a:pt x="8364553" y="692694"/>
                  <a:pt x="8271925" y="706755"/>
                </a:cubicBezTo>
                <a:cubicBezTo>
                  <a:pt x="8179297" y="720816"/>
                  <a:pt x="7893141" y="703267"/>
                  <a:pt x="7604296" y="706755"/>
                </a:cubicBezTo>
                <a:cubicBezTo>
                  <a:pt x="7315451" y="710243"/>
                  <a:pt x="7183354" y="718000"/>
                  <a:pt x="7023459" y="706755"/>
                </a:cubicBezTo>
                <a:cubicBezTo>
                  <a:pt x="6863564" y="695510"/>
                  <a:pt x="6538115" y="724489"/>
                  <a:pt x="6355830" y="706755"/>
                </a:cubicBezTo>
                <a:cubicBezTo>
                  <a:pt x="6173545" y="689021"/>
                  <a:pt x="5953164" y="740484"/>
                  <a:pt x="5601409" y="706755"/>
                </a:cubicBezTo>
                <a:cubicBezTo>
                  <a:pt x="5249654" y="673026"/>
                  <a:pt x="5244380" y="689625"/>
                  <a:pt x="5107363" y="706755"/>
                </a:cubicBezTo>
                <a:cubicBezTo>
                  <a:pt x="4970346" y="723885"/>
                  <a:pt x="4603912" y="724826"/>
                  <a:pt x="4439734" y="706755"/>
                </a:cubicBezTo>
                <a:cubicBezTo>
                  <a:pt x="4275556" y="688684"/>
                  <a:pt x="3799346" y="703847"/>
                  <a:pt x="3598521" y="706755"/>
                </a:cubicBezTo>
                <a:cubicBezTo>
                  <a:pt x="3397696" y="709663"/>
                  <a:pt x="3307261" y="692876"/>
                  <a:pt x="3104476" y="706755"/>
                </a:cubicBezTo>
                <a:cubicBezTo>
                  <a:pt x="2901691" y="720634"/>
                  <a:pt x="2655004" y="705229"/>
                  <a:pt x="2523638" y="706755"/>
                </a:cubicBezTo>
                <a:cubicBezTo>
                  <a:pt x="2392272" y="708281"/>
                  <a:pt x="2070034" y="715102"/>
                  <a:pt x="1942801" y="706755"/>
                </a:cubicBezTo>
                <a:cubicBezTo>
                  <a:pt x="1815568" y="698408"/>
                  <a:pt x="1575837" y="722000"/>
                  <a:pt x="1448755" y="706755"/>
                </a:cubicBezTo>
                <a:cubicBezTo>
                  <a:pt x="1321673" y="691510"/>
                  <a:pt x="1114164" y="720925"/>
                  <a:pt x="781126" y="706755"/>
                </a:cubicBezTo>
                <a:cubicBezTo>
                  <a:pt x="448088" y="692585"/>
                  <a:pt x="342589" y="679084"/>
                  <a:pt x="0" y="706755"/>
                </a:cubicBezTo>
                <a:cubicBezTo>
                  <a:pt x="-10508" y="545407"/>
                  <a:pt x="6886" y="517824"/>
                  <a:pt x="0" y="360445"/>
                </a:cubicBezTo>
                <a:cubicBezTo>
                  <a:pt x="-6886" y="203066"/>
                  <a:pt x="-14667" y="175095"/>
                  <a:pt x="0" y="0"/>
                </a:cubicBezTo>
                <a:close/>
              </a:path>
              <a:path w="8679179" h="706755" stroke="0" extrusionOk="0">
                <a:moveTo>
                  <a:pt x="0" y="0"/>
                </a:moveTo>
                <a:cubicBezTo>
                  <a:pt x="349621" y="-34659"/>
                  <a:pt x="631152" y="5178"/>
                  <a:pt x="841213" y="0"/>
                </a:cubicBezTo>
                <a:cubicBezTo>
                  <a:pt x="1051274" y="-5178"/>
                  <a:pt x="1070378" y="12928"/>
                  <a:pt x="1248467" y="0"/>
                </a:cubicBezTo>
                <a:cubicBezTo>
                  <a:pt x="1426556" y="-12928"/>
                  <a:pt x="1825408" y="26759"/>
                  <a:pt x="2002887" y="0"/>
                </a:cubicBezTo>
                <a:cubicBezTo>
                  <a:pt x="2180366" y="-26759"/>
                  <a:pt x="2501555" y="-1782"/>
                  <a:pt x="2757308" y="0"/>
                </a:cubicBezTo>
                <a:cubicBezTo>
                  <a:pt x="3013061" y="1782"/>
                  <a:pt x="3058465" y="-22083"/>
                  <a:pt x="3251354" y="0"/>
                </a:cubicBezTo>
                <a:cubicBezTo>
                  <a:pt x="3444243" y="22083"/>
                  <a:pt x="3506762" y="19118"/>
                  <a:pt x="3658608" y="0"/>
                </a:cubicBezTo>
                <a:cubicBezTo>
                  <a:pt x="3810454" y="-19118"/>
                  <a:pt x="4077013" y="7373"/>
                  <a:pt x="4239445" y="0"/>
                </a:cubicBezTo>
                <a:cubicBezTo>
                  <a:pt x="4401877" y="-7373"/>
                  <a:pt x="4893793" y="26775"/>
                  <a:pt x="5080658" y="0"/>
                </a:cubicBezTo>
                <a:cubicBezTo>
                  <a:pt x="5267523" y="-26775"/>
                  <a:pt x="5611111" y="39215"/>
                  <a:pt x="5921871" y="0"/>
                </a:cubicBezTo>
                <a:cubicBezTo>
                  <a:pt x="6232631" y="-39215"/>
                  <a:pt x="6202923" y="-12726"/>
                  <a:pt x="6329124" y="0"/>
                </a:cubicBezTo>
                <a:cubicBezTo>
                  <a:pt x="6455325" y="12726"/>
                  <a:pt x="6773153" y="-16428"/>
                  <a:pt x="7083545" y="0"/>
                </a:cubicBezTo>
                <a:cubicBezTo>
                  <a:pt x="7393937" y="16428"/>
                  <a:pt x="7336593" y="-13094"/>
                  <a:pt x="7577591" y="0"/>
                </a:cubicBezTo>
                <a:cubicBezTo>
                  <a:pt x="7818589" y="13094"/>
                  <a:pt x="8447276" y="-41777"/>
                  <a:pt x="8679179" y="0"/>
                </a:cubicBezTo>
                <a:cubicBezTo>
                  <a:pt x="8687901" y="122053"/>
                  <a:pt x="8667577" y="217380"/>
                  <a:pt x="8679179" y="353378"/>
                </a:cubicBezTo>
                <a:cubicBezTo>
                  <a:pt x="8690781" y="489376"/>
                  <a:pt x="8686625" y="600232"/>
                  <a:pt x="8679179" y="706755"/>
                </a:cubicBezTo>
                <a:cubicBezTo>
                  <a:pt x="8555118" y="690120"/>
                  <a:pt x="8463507" y="704461"/>
                  <a:pt x="8271925" y="706755"/>
                </a:cubicBezTo>
                <a:cubicBezTo>
                  <a:pt x="8080343" y="709049"/>
                  <a:pt x="8009395" y="714321"/>
                  <a:pt x="7864671" y="706755"/>
                </a:cubicBezTo>
                <a:cubicBezTo>
                  <a:pt x="7719947" y="699189"/>
                  <a:pt x="7390555" y="731308"/>
                  <a:pt x="7197042" y="706755"/>
                </a:cubicBezTo>
                <a:cubicBezTo>
                  <a:pt x="7003529" y="682202"/>
                  <a:pt x="6899487" y="720402"/>
                  <a:pt x="6616205" y="706755"/>
                </a:cubicBezTo>
                <a:cubicBezTo>
                  <a:pt x="6332923" y="693108"/>
                  <a:pt x="6152781" y="669383"/>
                  <a:pt x="5774992" y="706755"/>
                </a:cubicBezTo>
                <a:cubicBezTo>
                  <a:pt x="5397203" y="744127"/>
                  <a:pt x="5480352" y="735424"/>
                  <a:pt x="5194155" y="706755"/>
                </a:cubicBezTo>
                <a:cubicBezTo>
                  <a:pt x="4907958" y="678086"/>
                  <a:pt x="4703644" y="718122"/>
                  <a:pt x="4526526" y="706755"/>
                </a:cubicBezTo>
                <a:cubicBezTo>
                  <a:pt x="4349408" y="695388"/>
                  <a:pt x="4132687" y="714155"/>
                  <a:pt x="4032480" y="706755"/>
                </a:cubicBezTo>
                <a:cubicBezTo>
                  <a:pt x="3932273" y="699355"/>
                  <a:pt x="3691499" y="730731"/>
                  <a:pt x="3451643" y="706755"/>
                </a:cubicBezTo>
                <a:cubicBezTo>
                  <a:pt x="3211787" y="682779"/>
                  <a:pt x="2984409" y="689748"/>
                  <a:pt x="2610430" y="706755"/>
                </a:cubicBezTo>
                <a:cubicBezTo>
                  <a:pt x="2236451" y="723762"/>
                  <a:pt x="1941066" y="732143"/>
                  <a:pt x="1769217" y="706755"/>
                </a:cubicBezTo>
                <a:cubicBezTo>
                  <a:pt x="1597368" y="681367"/>
                  <a:pt x="1182062" y="727945"/>
                  <a:pt x="1014796" y="706755"/>
                </a:cubicBezTo>
                <a:cubicBezTo>
                  <a:pt x="847530" y="685565"/>
                  <a:pt x="377445" y="700908"/>
                  <a:pt x="0" y="706755"/>
                </a:cubicBezTo>
                <a:cubicBezTo>
                  <a:pt x="2129" y="548707"/>
                  <a:pt x="5827" y="451277"/>
                  <a:pt x="0" y="374580"/>
                </a:cubicBezTo>
                <a:cubicBezTo>
                  <a:pt x="-5827" y="297884"/>
                  <a:pt x="-17059" y="128741"/>
                  <a:pt x="0" y="0"/>
                </a:cubicBezTo>
                <a:close/>
              </a:path>
            </a:pathLst>
          </a:custGeom>
          <a:solidFill>
            <a:srgbClr val="FFA3D1"/>
          </a:solidFill>
          <a:ln w="19050">
            <a:solidFill>
              <a:srgbClr val="DE006F"/>
            </a:solidFill>
            <a:extLst>
              <a:ext uri="{C807C97D-BFC1-408E-A445-0C87EB9F89A2}">
                <ask:lineSketchStyleProps xmlns:ask="http://schemas.microsoft.com/office/drawing/2018/sketchyshapes" sd="2971615802">
                  <a:prstGeom prst="rect">
                    <a:avLst/>
                  </a:prstGeom>
                  <ask:type>
                    <ask:lineSketchFreehand/>
                  </ask:type>
                </ask:lineSketchStyleProps>
              </a:ext>
            </a:extLst>
          </a:ln>
        </p:spPr>
        <p:txBody>
          <a:bodyPr wrap="square" rtlCol="0">
            <a:spAutoFit/>
          </a:bodyPr>
          <a:lstStyle/>
          <a:p>
            <a:pPr algn="ctr"/>
            <a:r>
              <a:rPr lang="vi-VN" altLang="en-US" sz="4000" b="1">
                <a:solidFill>
                  <a:srgbClr val="DE006F"/>
                </a:solidFill>
                <a:latin typeface="Arial" panose="020B0604020202020204" pitchFamily="34" charset="0"/>
                <a:cs typeface="Arial" panose="020B0604020202020204" pitchFamily="34" charset="0"/>
              </a:rPr>
              <a:t>Tính nhẩm.</a:t>
            </a:r>
          </a:p>
        </p:txBody>
      </p:sp>
      <p:grpSp>
        <p:nvGrpSpPr>
          <p:cNvPr id="13" name="Group 12">
            <a:extLst>
              <a:ext uri="{FF2B5EF4-FFF2-40B4-BE49-F238E27FC236}">
                <a16:creationId xmlns:a16="http://schemas.microsoft.com/office/drawing/2014/main" id="{6B1FC4D2-7AA4-6DDC-113A-CC21F66864DD}"/>
              </a:ext>
            </a:extLst>
          </p:cNvPr>
          <p:cNvGrpSpPr/>
          <p:nvPr/>
        </p:nvGrpSpPr>
        <p:grpSpPr>
          <a:xfrm>
            <a:off x="699769" y="2039186"/>
            <a:ext cx="10622281" cy="879468"/>
            <a:chOff x="1036002" y="1679575"/>
            <a:chExt cx="3850323" cy="879468"/>
          </a:xfrm>
        </p:grpSpPr>
        <p:sp>
          <p:nvSpPr>
            <p:cNvPr id="24" name="Text Box 4"/>
            <p:cNvSpPr txBox="1">
              <a:spLocks noChangeArrowheads="1"/>
            </p:cNvSpPr>
            <p:nvPr/>
          </p:nvSpPr>
          <p:spPr bwMode="auto">
            <a:xfrm>
              <a:off x="1148080" y="1679575"/>
              <a:ext cx="3738245" cy="769441"/>
            </a:xfrm>
            <a:prstGeom prst="rect">
              <a:avLst/>
            </a:prstGeom>
            <a:solidFill>
              <a:srgbClr val="FFA3D1"/>
            </a:solidFill>
            <a:ln>
              <a:noFill/>
            </a:ln>
          </p:spPr>
          <p:txBody>
            <a:bodyPr wrap="square">
              <a:spAutoFit/>
            </a:bodyPr>
            <a:lstStyle>
              <a:lvl1pPr defTabSz="913130">
                <a:spcBef>
                  <a:spcPct val="20000"/>
                </a:spcBef>
                <a:buChar char="•"/>
                <a:defRPr sz="3200">
                  <a:solidFill>
                    <a:schemeClr val="tx1"/>
                  </a:solidFill>
                  <a:latin typeface="Arial" panose="020B0604020202020204" pitchFamily="34" charset="0"/>
                </a:defRPr>
              </a:lvl1pPr>
              <a:lvl2pPr marL="742950" indent="-285750" defTabSz="913130">
                <a:spcBef>
                  <a:spcPct val="20000"/>
                </a:spcBef>
                <a:buChar char="–"/>
                <a:defRPr sz="2800">
                  <a:solidFill>
                    <a:schemeClr val="tx1"/>
                  </a:solidFill>
                  <a:latin typeface="Arial" panose="020B0604020202020204" pitchFamily="34" charset="0"/>
                </a:defRPr>
              </a:lvl2pPr>
              <a:lvl3pPr marL="1143000" indent="-228600" defTabSz="913130">
                <a:spcBef>
                  <a:spcPct val="20000"/>
                </a:spcBef>
                <a:buChar char="•"/>
                <a:defRPr sz="2400">
                  <a:solidFill>
                    <a:schemeClr val="tx1"/>
                  </a:solidFill>
                  <a:latin typeface="Arial" panose="020B0604020202020204" pitchFamily="34" charset="0"/>
                </a:defRPr>
              </a:lvl3pPr>
              <a:lvl4pPr marL="1600200" indent="-228600" defTabSz="913130">
                <a:spcBef>
                  <a:spcPct val="20000"/>
                </a:spcBef>
                <a:buChar char="–"/>
                <a:defRPr sz="2000">
                  <a:solidFill>
                    <a:schemeClr val="tx1"/>
                  </a:solidFill>
                  <a:latin typeface="Arial" panose="020B0604020202020204" pitchFamily="34" charset="0"/>
                </a:defRPr>
              </a:lvl4pPr>
              <a:lvl5pPr marL="2057400" indent="-228600" defTabSz="913130">
                <a:spcBef>
                  <a:spcPct val="20000"/>
                </a:spcBef>
                <a:buChar char="»"/>
                <a:defRPr sz="2000">
                  <a:solidFill>
                    <a:schemeClr val="tx1"/>
                  </a:solidFill>
                  <a:latin typeface="Arial" panose="020B0604020202020204" pitchFamily="34" charset="0"/>
                </a:defRPr>
              </a:lvl5pPr>
              <a:lvl6pPr marL="25146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4400" b="1" dirty="0">
                <a:latin typeface="Times New Roman" panose="02020603050405020304" charset="0"/>
                <a:cs typeface="Times New Roman" panose="02020603050405020304" charset="0"/>
              </a:endParaRPr>
            </a:p>
          </p:txBody>
        </p:sp>
        <p:sp>
          <p:nvSpPr>
            <p:cNvPr id="5" name="Text Box 4">
              <a:extLst>
                <a:ext uri="{FF2B5EF4-FFF2-40B4-BE49-F238E27FC236}">
                  <a16:creationId xmlns:a16="http://schemas.microsoft.com/office/drawing/2014/main" id="{36A54819-B878-7356-3B9D-8E50A24A1310}"/>
                </a:ext>
              </a:extLst>
            </p:cNvPr>
            <p:cNvSpPr txBox="1">
              <a:spLocks noChangeArrowheads="1"/>
            </p:cNvSpPr>
            <p:nvPr/>
          </p:nvSpPr>
          <p:spPr bwMode="auto">
            <a:xfrm>
              <a:off x="1036002" y="1789602"/>
              <a:ext cx="3738245" cy="769441"/>
            </a:xfrm>
            <a:prstGeom prst="rect">
              <a:avLst/>
            </a:prstGeom>
            <a:solidFill>
              <a:srgbClr val="FFC5E2"/>
            </a:solidFill>
            <a:ln>
              <a:noFill/>
            </a:ln>
          </p:spPr>
          <p:txBody>
            <a:bodyPr wrap="square">
              <a:spAutoFit/>
            </a:bodyPr>
            <a:lstStyle>
              <a:lvl1pPr defTabSz="913130">
                <a:spcBef>
                  <a:spcPct val="20000"/>
                </a:spcBef>
                <a:buChar char="•"/>
                <a:defRPr sz="3200">
                  <a:solidFill>
                    <a:schemeClr val="tx1"/>
                  </a:solidFill>
                  <a:latin typeface="Arial" panose="020B0604020202020204" pitchFamily="34" charset="0"/>
                </a:defRPr>
              </a:lvl1pPr>
              <a:lvl2pPr marL="742950" indent="-285750" defTabSz="913130">
                <a:spcBef>
                  <a:spcPct val="20000"/>
                </a:spcBef>
                <a:buChar char="–"/>
                <a:defRPr sz="2800">
                  <a:solidFill>
                    <a:schemeClr val="tx1"/>
                  </a:solidFill>
                  <a:latin typeface="Arial" panose="020B0604020202020204" pitchFamily="34" charset="0"/>
                </a:defRPr>
              </a:lvl2pPr>
              <a:lvl3pPr marL="1143000" indent="-228600" defTabSz="913130">
                <a:spcBef>
                  <a:spcPct val="20000"/>
                </a:spcBef>
                <a:buChar char="•"/>
                <a:defRPr sz="2400">
                  <a:solidFill>
                    <a:schemeClr val="tx1"/>
                  </a:solidFill>
                  <a:latin typeface="Arial" panose="020B0604020202020204" pitchFamily="34" charset="0"/>
                </a:defRPr>
              </a:lvl3pPr>
              <a:lvl4pPr marL="1600200" indent="-228600" defTabSz="913130">
                <a:spcBef>
                  <a:spcPct val="20000"/>
                </a:spcBef>
                <a:buChar char="–"/>
                <a:defRPr sz="2000">
                  <a:solidFill>
                    <a:schemeClr val="tx1"/>
                  </a:solidFill>
                  <a:latin typeface="Arial" panose="020B0604020202020204" pitchFamily="34" charset="0"/>
                </a:defRPr>
              </a:lvl4pPr>
              <a:lvl5pPr marL="2057400" indent="-228600" defTabSz="913130">
                <a:spcBef>
                  <a:spcPct val="20000"/>
                </a:spcBef>
                <a:buChar char="»"/>
                <a:defRPr sz="2000">
                  <a:solidFill>
                    <a:schemeClr val="tx1"/>
                  </a:solidFill>
                  <a:latin typeface="Arial" panose="020B0604020202020204" pitchFamily="34" charset="0"/>
                </a:defRPr>
              </a:lvl5pPr>
              <a:lvl6pPr marL="25146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t-BR" altLang="en-US" sz="4400" b="1">
                  <a:latin typeface="Times New Roman" panose="02020603050405020304" charset="0"/>
                  <a:cs typeface="Times New Roman" panose="02020603050405020304" charset="0"/>
                </a:rPr>
                <a:t>a) 42,7 : 10 	61,3 : 100 		76,5 : 1 000</a:t>
              </a:r>
              <a:endParaRPr lang="vi-VN" altLang="en-US" sz="4400" b="1" dirty="0">
                <a:latin typeface="Times New Roman" panose="02020603050405020304" charset="0"/>
                <a:cs typeface="Times New Roman" panose="02020603050405020304" charset="0"/>
              </a:endParaRPr>
            </a:p>
          </p:txBody>
        </p:sp>
      </p:grpSp>
      <p:sp>
        <p:nvSpPr>
          <p:cNvPr id="17" name="Isosceles Triangle 16">
            <a:extLst>
              <a:ext uri="{FF2B5EF4-FFF2-40B4-BE49-F238E27FC236}">
                <a16:creationId xmlns:a16="http://schemas.microsoft.com/office/drawing/2014/main" id="{5744E96F-3F4D-3929-B4F0-CC2C875CC4EA}"/>
              </a:ext>
            </a:extLst>
          </p:cNvPr>
          <p:cNvSpPr/>
          <p:nvPr/>
        </p:nvSpPr>
        <p:spPr>
          <a:xfrm>
            <a:off x="1412240" y="403242"/>
            <a:ext cx="1107439" cy="88646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4000" b="1">
                <a:latin typeface="Arial" panose="020B0604020202020204" pitchFamily="34" charset="0"/>
                <a:cs typeface="Arial" panose="020B0604020202020204" pitchFamily="34" charset="0"/>
              </a:rPr>
              <a:t>1</a:t>
            </a:r>
          </a:p>
        </p:txBody>
      </p:sp>
      <p:grpSp>
        <p:nvGrpSpPr>
          <p:cNvPr id="4" name="Group 3">
            <a:extLst>
              <a:ext uri="{FF2B5EF4-FFF2-40B4-BE49-F238E27FC236}">
                <a16:creationId xmlns:a16="http://schemas.microsoft.com/office/drawing/2014/main" id="{4479E76F-E602-6EB2-80AD-A664AF9E64EA}"/>
              </a:ext>
            </a:extLst>
          </p:cNvPr>
          <p:cNvGrpSpPr/>
          <p:nvPr/>
        </p:nvGrpSpPr>
        <p:grpSpPr>
          <a:xfrm>
            <a:off x="854369" y="4158571"/>
            <a:ext cx="10622281" cy="879468"/>
            <a:chOff x="1036002" y="1679575"/>
            <a:chExt cx="3850323" cy="879468"/>
          </a:xfrm>
        </p:grpSpPr>
        <p:sp>
          <p:nvSpPr>
            <p:cNvPr id="6" name="Text Box 4">
              <a:extLst>
                <a:ext uri="{FF2B5EF4-FFF2-40B4-BE49-F238E27FC236}">
                  <a16:creationId xmlns:a16="http://schemas.microsoft.com/office/drawing/2014/main" id="{8C0D8D9E-D7CD-CB98-7497-8B7DD855FCB3}"/>
                </a:ext>
              </a:extLst>
            </p:cNvPr>
            <p:cNvSpPr txBox="1">
              <a:spLocks noChangeArrowheads="1"/>
            </p:cNvSpPr>
            <p:nvPr/>
          </p:nvSpPr>
          <p:spPr bwMode="auto">
            <a:xfrm>
              <a:off x="1148080" y="1679575"/>
              <a:ext cx="3738245" cy="769441"/>
            </a:xfrm>
            <a:prstGeom prst="rect">
              <a:avLst/>
            </a:prstGeom>
            <a:solidFill>
              <a:srgbClr val="FFA3D1"/>
            </a:solidFill>
            <a:ln>
              <a:noFill/>
            </a:ln>
          </p:spPr>
          <p:txBody>
            <a:bodyPr wrap="square">
              <a:spAutoFit/>
            </a:bodyPr>
            <a:lstStyle>
              <a:lvl1pPr defTabSz="913130">
                <a:spcBef>
                  <a:spcPct val="20000"/>
                </a:spcBef>
                <a:buChar char="•"/>
                <a:defRPr sz="3200">
                  <a:solidFill>
                    <a:schemeClr val="tx1"/>
                  </a:solidFill>
                  <a:latin typeface="Arial" panose="020B0604020202020204" pitchFamily="34" charset="0"/>
                </a:defRPr>
              </a:lvl1pPr>
              <a:lvl2pPr marL="742950" indent="-285750" defTabSz="913130">
                <a:spcBef>
                  <a:spcPct val="20000"/>
                </a:spcBef>
                <a:buChar char="–"/>
                <a:defRPr sz="2800">
                  <a:solidFill>
                    <a:schemeClr val="tx1"/>
                  </a:solidFill>
                  <a:latin typeface="Arial" panose="020B0604020202020204" pitchFamily="34" charset="0"/>
                </a:defRPr>
              </a:lvl2pPr>
              <a:lvl3pPr marL="1143000" indent="-228600" defTabSz="913130">
                <a:spcBef>
                  <a:spcPct val="20000"/>
                </a:spcBef>
                <a:buChar char="•"/>
                <a:defRPr sz="2400">
                  <a:solidFill>
                    <a:schemeClr val="tx1"/>
                  </a:solidFill>
                  <a:latin typeface="Arial" panose="020B0604020202020204" pitchFamily="34" charset="0"/>
                </a:defRPr>
              </a:lvl3pPr>
              <a:lvl4pPr marL="1600200" indent="-228600" defTabSz="913130">
                <a:spcBef>
                  <a:spcPct val="20000"/>
                </a:spcBef>
                <a:buChar char="–"/>
                <a:defRPr sz="2000">
                  <a:solidFill>
                    <a:schemeClr val="tx1"/>
                  </a:solidFill>
                  <a:latin typeface="Arial" panose="020B0604020202020204" pitchFamily="34" charset="0"/>
                </a:defRPr>
              </a:lvl4pPr>
              <a:lvl5pPr marL="2057400" indent="-228600" defTabSz="913130">
                <a:spcBef>
                  <a:spcPct val="20000"/>
                </a:spcBef>
                <a:buChar char="»"/>
                <a:defRPr sz="2000">
                  <a:solidFill>
                    <a:schemeClr val="tx1"/>
                  </a:solidFill>
                  <a:latin typeface="Arial" panose="020B0604020202020204" pitchFamily="34" charset="0"/>
                </a:defRPr>
              </a:lvl5pPr>
              <a:lvl6pPr marL="25146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endParaRPr lang="en-US" altLang="en-US" sz="4400" b="1" dirty="0">
                <a:latin typeface="Times New Roman" panose="02020603050405020304" charset="0"/>
                <a:cs typeface="Times New Roman" panose="02020603050405020304" charset="0"/>
              </a:endParaRPr>
            </a:p>
          </p:txBody>
        </p:sp>
        <p:sp>
          <p:nvSpPr>
            <p:cNvPr id="8" name="Text Box 4">
              <a:extLst>
                <a:ext uri="{FF2B5EF4-FFF2-40B4-BE49-F238E27FC236}">
                  <a16:creationId xmlns:a16="http://schemas.microsoft.com/office/drawing/2014/main" id="{0E11B357-A2A5-4C1F-DB96-1ACD2C31A7DE}"/>
                </a:ext>
              </a:extLst>
            </p:cNvPr>
            <p:cNvSpPr txBox="1">
              <a:spLocks noChangeArrowheads="1"/>
            </p:cNvSpPr>
            <p:nvPr/>
          </p:nvSpPr>
          <p:spPr bwMode="auto">
            <a:xfrm>
              <a:off x="1036002" y="1789602"/>
              <a:ext cx="3738245" cy="769441"/>
            </a:xfrm>
            <a:prstGeom prst="rect">
              <a:avLst/>
            </a:prstGeom>
            <a:solidFill>
              <a:srgbClr val="FFC5E2"/>
            </a:solidFill>
            <a:ln>
              <a:noFill/>
            </a:ln>
          </p:spPr>
          <p:txBody>
            <a:bodyPr wrap="square">
              <a:spAutoFit/>
            </a:bodyPr>
            <a:lstStyle>
              <a:lvl1pPr defTabSz="913130">
                <a:spcBef>
                  <a:spcPct val="20000"/>
                </a:spcBef>
                <a:buChar char="•"/>
                <a:defRPr sz="3200">
                  <a:solidFill>
                    <a:schemeClr val="tx1"/>
                  </a:solidFill>
                  <a:latin typeface="Arial" panose="020B0604020202020204" pitchFamily="34" charset="0"/>
                </a:defRPr>
              </a:lvl1pPr>
              <a:lvl2pPr marL="742950" indent="-285750" defTabSz="913130">
                <a:spcBef>
                  <a:spcPct val="20000"/>
                </a:spcBef>
                <a:buChar char="–"/>
                <a:defRPr sz="2800">
                  <a:solidFill>
                    <a:schemeClr val="tx1"/>
                  </a:solidFill>
                  <a:latin typeface="Arial" panose="020B0604020202020204" pitchFamily="34" charset="0"/>
                </a:defRPr>
              </a:lvl2pPr>
              <a:lvl3pPr marL="1143000" indent="-228600" defTabSz="913130">
                <a:spcBef>
                  <a:spcPct val="20000"/>
                </a:spcBef>
                <a:buChar char="•"/>
                <a:defRPr sz="2400">
                  <a:solidFill>
                    <a:schemeClr val="tx1"/>
                  </a:solidFill>
                  <a:latin typeface="Arial" panose="020B0604020202020204" pitchFamily="34" charset="0"/>
                </a:defRPr>
              </a:lvl3pPr>
              <a:lvl4pPr marL="1600200" indent="-228600" defTabSz="913130">
                <a:spcBef>
                  <a:spcPct val="20000"/>
                </a:spcBef>
                <a:buChar char="–"/>
                <a:defRPr sz="2000">
                  <a:solidFill>
                    <a:schemeClr val="tx1"/>
                  </a:solidFill>
                  <a:latin typeface="Arial" panose="020B0604020202020204" pitchFamily="34" charset="0"/>
                </a:defRPr>
              </a:lvl4pPr>
              <a:lvl5pPr marL="2057400" indent="-228600" defTabSz="913130">
                <a:spcBef>
                  <a:spcPct val="20000"/>
                </a:spcBef>
                <a:buChar char="»"/>
                <a:defRPr sz="2000">
                  <a:solidFill>
                    <a:schemeClr val="tx1"/>
                  </a:solidFill>
                  <a:latin typeface="Arial" panose="020B0604020202020204" pitchFamily="34" charset="0"/>
                </a:defRPr>
              </a:lvl5pPr>
              <a:lvl6pPr marL="25146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91313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pl-PL" altLang="en-US" sz="4400" b="1">
                  <a:latin typeface="Times New Roman" panose="02020603050405020304" charset="0"/>
                  <a:cs typeface="Times New Roman" panose="02020603050405020304" charset="0"/>
                </a:rPr>
                <a:t>b) 0,9 : 0,1 </a:t>
              </a:r>
              <a:r>
                <a:rPr lang="en-US" altLang="en-US" sz="4400" b="1">
                  <a:latin typeface="Times New Roman" panose="02020603050405020304" charset="0"/>
                  <a:cs typeface="Times New Roman" panose="02020603050405020304" charset="0"/>
                </a:rPr>
                <a:t>		</a:t>
              </a:r>
              <a:r>
                <a:rPr lang="pl-PL" altLang="en-US" sz="4400" b="1">
                  <a:latin typeface="Times New Roman" panose="02020603050405020304" charset="0"/>
                  <a:cs typeface="Times New Roman" panose="02020603050405020304" charset="0"/>
                </a:rPr>
                <a:t>21,6 : 0,01 </a:t>
              </a:r>
              <a:r>
                <a:rPr lang="en-US" altLang="en-US" sz="4400" b="1">
                  <a:latin typeface="Times New Roman" panose="02020603050405020304" charset="0"/>
                  <a:cs typeface="Times New Roman" panose="02020603050405020304" charset="0"/>
                </a:rPr>
                <a:t>		</a:t>
              </a:r>
              <a:r>
                <a:rPr lang="pl-PL" altLang="en-US" sz="4400" b="1">
                  <a:latin typeface="Times New Roman" panose="02020603050405020304" charset="0"/>
                  <a:cs typeface="Times New Roman" panose="02020603050405020304" charset="0"/>
                </a:rPr>
                <a:t>8 : 0,001</a:t>
              </a:r>
              <a:endParaRPr lang="vi-VN" altLang="en-US" sz="4400" b="1" dirty="0">
                <a:latin typeface="Times New Roman" panose="02020603050405020304" charset="0"/>
                <a:cs typeface="Times New Roman" panose="02020603050405020304" charset="0"/>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34297" y="383457"/>
            <a:ext cx="11493910" cy="6361471"/>
          </a:xfrm>
          <a:prstGeom prst="round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5"/>
          <p:cNvPicPr>
            <a:picLocks noChangeAspect="1"/>
          </p:cNvPicPr>
          <p:nvPr/>
        </p:nvPicPr>
        <p:blipFill>
          <a:blip r:embed="rId2"/>
          <a:srcRect/>
          <a:stretch>
            <a:fillRect/>
          </a:stretch>
        </p:blipFill>
        <p:spPr>
          <a:xfrm>
            <a:off x="668476" y="496769"/>
            <a:ext cx="840812" cy="888573"/>
          </a:xfrm>
          <a:prstGeom prst="rect">
            <a:avLst/>
          </a:prstGeom>
        </p:spPr>
      </p:pic>
      <p:sp>
        <p:nvSpPr>
          <p:cNvPr id="17" name="Isosceles Triangle 16">
            <a:extLst>
              <a:ext uri="{FF2B5EF4-FFF2-40B4-BE49-F238E27FC236}">
                <a16:creationId xmlns:a16="http://schemas.microsoft.com/office/drawing/2014/main" id="{5744E96F-3F4D-3929-B4F0-CC2C875CC4EA}"/>
              </a:ext>
            </a:extLst>
          </p:cNvPr>
          <p:cNvSpPr/>
          <p:nvPr/>
        </p:nvSpPr>
        <p:spPr>
          <a:xfrm>
            <a:off x="1412240" y="403242"/>
            <a:ext cx="1107439" cy="886467"/>
          </a:xfrm>
          <a:prstGeom prst="triangle">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a:t>
            </a:r>
          </a:p>
        </p:txBody>
      </p:sp>
      <p:sp>
        <p:nvSpPr>
          <p:cNvPr id="14" name="TextBox 13">
            <a:extLst>
              <a:ext uri="{FF2B5EF4-FFF2-40B4-BE49-F238E27FC236}">
                <a16:creationId xmlns:a16="http://schemas.microsoft.com/office/drawing/2014/main" id="{DC496B6F-2BC1-9632-8A59-F4A2138FBC54}"/>
              </a:ext>
            </a:extLst>
          </p:cNvPr>
          <p:cNvSpPr txBox="1"/>
          <p:nvPr/>
        </p:nvSpPr>
        <p:spPr>
          <a:xfrm>
            <a:off x="2982779" y="565233"/>
            <a:ext cx="7371937" cy="5909310"/>
          </a:xfrm>
          <a:prstGeom prst="rect">
            <a:avLst/>
          </a:prstGeom>
          <a:noFill/>
        </p:spPr>
        <p:txBody>
          <a:bodyPr wrap="square" rtlCol="0">
            <a:spAutoFit/>
          </a:bodyPr>
          <a:lstStyle/>
          <a:p>
            <a:r>
              <a:rPr lang="pt-BR" sz="5400">
                <a:solidFill>
                  <a:srgbClr val="FF0000"/>
                </a:solidFill>
              </a:rPr>
              <a:t>a)</a:t>
            </a:r>
            <a:r>
              <a:rPr lang="pt-BR" sz="5400"/>
              <a:t>	42,7 : 10 = </a:t>
            </a:r>
            <a:r>
              <a:rPr lang="pt-BR" sz="5400">
                <a:solidFill>
                  <a:srgbClr val="FF0000"/>
                </a:solidFill>
              </a:rPr>
              <a:t>4,27	</a:t>
            </a:r>
          </a:p>
          <a:p>
            <a:pPr lvl="2"/>
            <a:r>
              <a:rPr lang="pt-BR" sz="5400"/>
              <a:t>61,3 : 100 = </a:t>
            </a:r>
            <a:r>
              <a:rPr lang="pt-BR" sz="5400">
                <a:solidFill>
                  <a:srgbClr val="FF0000"/>
                </a:solidFill>
              </a:rPr>
              <a:t>0,613</a:t>
            </a:r>
          </a:p>
          <a:p>
            <a:pPr lvl="2"/>
            <a:r>
              <a:rPr lang="pt-BR" sz="5400"/>
              <a:t>76,5 : 1 000 = </a:t>
            </a:r>
            <a:r>
              <a:rPr lang="pt-BR" sz="5400">
                <a:solidFill>
                  <a:srgbClr val="FF0000"/>
                </a:solidFill>
              </a:rPr>
              <a:t>0,0765</a:t>
            </a:r>
          </a:p>
          <a:p>
            <a:endParaRPr lang="pt-BR" sz="5400"/>
          </a:p>
          <a:p>
            <a:r>
              <a:rPr lang="pt-BR" sz="5400">
                <a:solidFill>
                  <a:srgbClr val="FF0000"/>
                </a:solidFill>
              </a:rPr>
              <a:t>b)</a:t>
            </a:r>
            <a:r>
              <a:rPr lang="pt-BR" sz="5400"/>
              <a:t>	0,9 : 0,1 = </a:t>
            </a:r>
            <a:r>
              <a:rPr lang="pt-BR" sz="5400">
                <a:solidFill>
                  <a:srgbClr val="FF0000"/>
                </a:solidFill>
              </a:rPr>
              <a:t>9</a:t>
            </a:r>
            <a:r>
              <a:rPr lang="pt-BR" sz="5400"/>
              <a:t>	</a:t>
            </a:r>
          </a:p>
          <a:p>
            <a:pPr lvl="2"/>
            <a:r>
              <a:rPr lang="pt-BR" sz="5400"/>
              <a:t>21,6 : 0,01 = </a:t>
            </a:r>
            <a:r>
              <a:rPr lang="pt-BR" sz="5400">
                <a:solidFill>
                  <a:srgbClr val="FF0000"/>
                </a:solidFill>
              </a:rPr>
              <a:t>2 160</a:t>
            </a:r>
          </a:p>
          <a:p>
            <a:pPr lvl="2"/>
            <a:r>
              <a:rPr lang="pt-BR" sz="5400"/>
              <a:t>8 : 0,001 = </a:t>
            </a:r>
            <a:r>
              <a:rPr lang="pt-BR" sz="5400">
                <a:solidFill>
                  <a:srgbClr val="FF0000"/>
                </a:solidFill>
              </a:rPr>
              <a:t>8 000</a:t>
            </a:r>
          </a:p>
        </p:txBody>
      </p:sp>
      <p:sp>
        <p:nvSpPr>
          <p:cNvPr id="15" name="Rectangle: Rounded Corners 14">
            <a:extLst>
              <a:ext uri="{FF2B5EF4-FFF2-40B4-BE49-F238E27FC236}">
                <a16:creationId xmlns:a16="http://schemas.microsoft.com/office/drawing/2014/main" id="{B843A9AE-5FBA-E06F-3D85-65DD5BAB0451}"/>
              </a:ext>
            </a:extLst>
          </p:cNvPr>
          <p:cNvSpPr/>
          <p:nvPr/>
        </p:nvSpPr>
        <p:spPr>
          <a:xfrm>
            <a:off x="2790497" y="565233"/>
            <a:ext cx="7564219" cy="2698229"/>
          </a:xfrm>
          <a:prstGeom prst="roundRect">
            <a:avLst/>
          </a:prstGeom>
          <a:noFill/>
          <a:ln w="38100">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71C8E170-AF71-94A8-4E1B-6C92AEBFBEAA}"/>
              </a:ext>
            </a:extLst>
          </p:cNvPr>
          <p:cNvSpPr/>
          <p:nvPr/>
        </p:nvSpPr>
        <p:spPr>
          <a:xfrm>
            <a:off x="2762819" y="3519888"/>
            <a:ext cx="7564219" cy="2954655"/>
          </a:xfrm>
          <a:prstGeom prst="roundRect">
            <a:avLst/>
          </a:prstGeom>
          <a:noFill/>
          <a:ln w="38100">
            <a:solidFill>
              <a:srgbClr val="7030A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9D6A8CC4-450E-7680-1E3B-2721578D2E5D}"/>
              </a:ext>
            </a:extLst>
          </p:cNvPr>
          <p:cNvSpPr/>
          <p:nvPr/>
        </p:nvSpPr>
        <p:spPr>
          <a:xfrm>
            <a:off x="6544928" y="737472"/>
            <a:ext cx="1826562" cy="647869"/>
          </a:xfrm>
          <a:prstGeom prst="roundRect">
            <a:avLst/>
          </a:prstGeom>
          <a:solidFill>
            <a:schemeClr val="bg1"/>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575D6AC-07BA-0245-2C2D-A113AA125784}"/>
              </a:ext>
            </a:extLst>
          </p:cNvPr>
          <p:cNvSpPr/>
          <p:nvPr/>
        </p:nvSpPr>
        <p:spPr>
          <a:xfrm>
            <a:off x="6891769" y="1557580"/>
            <a:ext cx="2157638" cy="647869"/>
          </a:xfrm>
          <a:prstGeom prst="roundRect">
            <a:avLst/>
          </a:prstGeom>
          <a:solidFill>
            <a:schemeClr val="bg1"/>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6F75749E-C6A6-1A1B-9569-F575F16AE5B6}"/>
              </a:ext>
            </a:extLst>
          </p:cNvPr>
          <p:cNvSpPr/>
          <p:nvPr/>
        </p:nvSpPr>
        <p:spPr>
          <a:xfrm>
            <a:off x="7458208" y="2377688"/>
            <a:ext cx="2411005" cy="647869"/>
          </a:xfrm>
          <a:prstGeom prst="roundRect">
            <a:avLst/>
          </a:prstGeom>
          <a:solidFill>
            <a:schemeClr val="bg1"/>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3324A1E9-084E-2C67-8A15-064748C5BBD6}"/>
              </a:ext>
            </a:extLst>
          </p:cNvPr>
          <p:cNvSpPr/>
          <p:nvPr/>
        </p:nvSpPr>
        <p:spPr>
          <a:xfrm>
            <a:off x="6252705" y="4017904"/>
            <a:ext cx="2411005" cy="647869"/>
          </a:xfrm>
          <a:prstGeom prst="roundRect">
            <a:avLst/>
          </a:prstGeom>
          <a:solidFill>
            <a:schemeClr val="bg1"/>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1F3B8F6A-C0B0-F816-21C6-412D8C8E5385}"/>
              </a:ext>
            </a:extLst>
          </p:cNvPr>
          <p:cNvSpPr/>
          <p:nvPr/>
        </p:nvSpPr>
        <p:spPr>
          <a:xfrm>
            <a:off x="7018176" y="4751982"/>
            <a:ext cx="2411005" cy="647869"/>
          </a:xfrm>
          <a:prstGeom prst="roundRect">
            <a:avLst/>
          </a:prstGeom>
          <a:solidFill>
            <a:schemeClr val="bg1"/>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38BC1BF0-812A-C3B2-56FB-AB954440B81F}"/>
              </a:ext>
            </a:extLst>
          </p:cNvPr>
          <p:cNvSpPr/>
          <p:nvPr/>
        </p:nvSpPr>
        <p:spPr>
          <a:xfrm>
            <a:off x="6481058" y="5657841"/>
            <a:ext cx="2411005" cy="647869"/>
          </a:xfrm>
          <a:prstGeom prst="roundRect">
            <a:avLst/>
          </a:prstGeom>
          <a:solidFill>
            <a:schemeClr val="bg1"/>
          </a:solidFill>
          <a:ln w="38100">
            <a:solidFill>
              <a:schemeClr val="bg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5676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19"/>
                                        </p:tgtEl>
                                      </p:cBhvr>
                                    </p:animEffect>
                                    <p:set>
                                      <p:cBhvr>
                                        <p:cTn id="12" dur="1" fill="hold">
                                          <p:stCondLst>
                                            <p:cond delay="4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grpId="0" nodeType="clickEffect">
                                  <p:stCondLst>
                                    <p:cond delay="0"/>
                                  </p:stCondLst>
                                  <p:childTnLst>
                                    <p:animEffect transition="out" filter="randombar(horizontal)">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22"/>
                                        </p:tgtEl>
                                      </p:cBhvr>
                                    </p:animEffect>
                                    <p:set>
                                      <p:cBhvr>
                                        <p:cTn id="27" dur="1" fill="hold">
                                          <p:stCondLst>
                                            <p:cond delay="499"/>
                                          </p:stCondLst>
                                        </p:cTn>
                                        <p:tgtEl>
                                          <p:spTgt spid="2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xit" presetSubtype="10" fill="hold" grpId="0" nodeType="clickEffect">
                                  <p:stCondLst>
                                    <p:cond delay="0"/>
                                  </p:stCondLst>
                                  <p:childTnLst>
                                    <p:animEffect transition="out" filter="randombar(horizontal)">
                                      <p:cBhvr>
                                        <p:cTn id="31" dur="500"/>
                                        <p:tgtEl>
                                          <p:spTgt spid="23"/>
                                        </p:tgtEl>
                                      </p:cBhvr>
                                    </p:animEffect>
                                    <p:set>
                                      <p:cBhvr>
                                        <p:cTn id="3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bakery shop with a door and a tree&#10;&#10;Description automatically generated"/>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b="1765"/>
          <a:stretch>
            <a:fillRect/>
          </a:stretch>
        </p:blipFill>
        <p:spPr>
          <a:xfrm>
            <a:off x="0" y="1588"/>
            <a:ext cx="12192000" cy="6856412"/>
          </a:xfrm>
          <a:prstGeom prst="rect">
            <a:avLst/>
          </a:prstGeom>
        </p:spPr>
      </p:pic>
      <p:pic>
        <p:nvPicPr>
          <p:cNvPr id="6"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47767" y="-100934"/>
            <a:ext cx="9065343" cy="6957652"/>
          </a:xfrm>
          <a:prstGeom prst="rect">
            <a:avLst/>
          </a:prstGeom>
        </p:spPr>
      </p:pic>
      <p:sp>
        <p:nvSpPr>
          <p:cNvPr id="7" name="TextBox 6"/>
          <p:cNvSpPr txBox="1"/>
          <p:nvPr/>
        </p:nvSpPr>
        <p:spPr>
          <a:xfrm>
            <a:off x="4757358" y="1613535"/>
            <a:ext cx="6648062"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1500" b="0" i="0" u="none" strike="noStrike" kern="1200" cap="none" spc="300" normalizeH="0" baseline="0" noProof="0">
                <a:ln w="82550">
                  <a:solidFill>
                    <a:srgbClr val="FF3399"/>
                  </a:solidFill>
                </a:ln>
                <a:solidFill>
                  <a:prstClr val="white"/>
                </a:solidFill>
                <a:effectLst/>
                <a:uLnTx/>
                <a:uFillTx/>
                <a:latin typeface="SVN-Ziclets" panose="02000603000000000000" pitchFamily="2" charset="0"/>
                <a:ea typeface="+mn-ea"/>
                <a:cs typeface="+mn-cs"/>
              </a:rPr>
              <a:t>LUYỆN</a:t>
            </a:r>
            <a:r>
              <a:rPr kumimoji="0" lang="en-US" altLang="en-US" sz="11500" b="0" i="0" u="none" strike="noStrike" kern="1200" cap="none" spc="300" normalizeH="0" noProof="0">
                <a:ln w="82550">
                  <a:solidFill>
                    <a:srgbClr val="FF3399"/>
                  </a:solidFill>
                </a:ln>
                <a:solidFill>
                  <a:prstClr val="white"/>
                </a:solidFill>
                <a:effectLst/>
                <a:uLnTx/>
                <a:uFillTx/>
                <a:latin typeface="SVN-Ziclets" panose="02000603000000000000" pitchFamily="2" charset="0"/>
                <a:ea typeface="+mn-ea"/>
                <a:cs typeface="+mn-cs"/>
              </a:rPr>
              <a:t> TẬP</a:t>
            </a:r>
            <a:endParaRPr kumimoji="0" lang="vi-VN" altLang="en-US" sz="11500" b="0" i="0" u="none" strike="noStrike" kern="1200" cap="none" spc="300" normalizeH="0" baseline="0" noProof="0">
              <a:ln w="82550">
                <a:solidFill>
                  <a:srgbClr val="FF3399"/>
                </a:solidFill>
              </a:ln>
              <a:solidFill>
                <a:prstClr val="white"/>
              </a:solidFill>
              <a:effectLst/>
              <a:uLnTx/>
              <a:uFillTx/>
              <a:latin typeface="SVN-Ziclets" panose="02000603000000000000" pitchFamily="2" charset="0"/>
              <a:ea typeface="+mn-ea"/>
              <a:cs typeface="+mn-cs"/>
            </a:endParaRPr>
          </a:p>
        </p:txBody>
      </p:sp>
      <p:pic>
        <p:nvPicPr>
          <p:cNvPr id="2" name="Hình ảnh 11">
            <a:extLst>
              <a:ext uri="{FF2B5EF4-FFF2-40B4-BE49-F238E27FC236}">
                <a16:creationId xmlns:a16="http://schemas.microsoft.com/office/drawing/2014/main" id="{6656AF09-FE21-9F5B-361A-26944B23CFA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1363" b="10040"/>
          <a:stretch/>
        </p:blipFill>
        <p:spPr>
          <a:xfrm>
            <a:off x="105176" y="0"/>
            <a:ext cx="5381224" cy="7061150"/>
          </a:xfrm>
          <a:prstGeom prst="rect">
            <a:avLst/>
          </a:prstGeom>
        </p:spPr>
      </p:pic>
    </p:spTree>
    <p:extLst>
      <p:ext uri="{BB962C8B-B14F-4D97-AF65-F5344CB8AC3E}">
        <p14:creationId xmlns:p14="http://schemas.microsoft.com/office/powerpoint/2010/main" val="2419082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32" presetClass="emph" presetSubtype="0" fill="hold" nodeType="withEffect">
                                  <p:stCondLst>
                                    <p:cond delay="0"/>
                                  </p:stCondLst>
                                  <p:childTnLst>
                                    <p:animRot by="120000">
                                      <p:cBhvr>
                                        <p:cTn id="17" dur="100" fill="hold">
                                          <p:stCondLst>
                                            <p:cond delay="0"/>
                                          </p:stCondLst>
                                        </p:cTn>
                                        <p:tgtEl>
                                          <p:spTgt spid="2"/>
                                        </p:tgtEl>
                                        <p:attrNameLst>
                                          <p:attrName>r</p:attrName>
                                        </p:attrNameLst>
                                      </p:cBhvr>
                                    </p:animRot>
                                    <p:animRot by="-240000">
                                      <p:cBhvr>
                                        <p:cTn id="18" dur="200" fill="hold">
                                          <p:stCondLst>
                                            <p:cond delay="200"/>
                                          </p:stCondLst>
                                        </p:cTn>
                                        <p:tgtEl>
                                          <p:spTgt spid="2"/>
                                        </p:tgtEl>
                                        <p:attrNameLst>
                                          <p:attrName>r</p:attrName>
                                        </p:attrNameLst>
                                      </p:cBhvr>
                                    </p:animRot>
                                    <p:animRot by="240000">
                                      <p:cBhvr>
                                        <p:cTn id="19" dur="200" fill="hold">
                                          <p:stCondLst>
                                            <p:cond delay="400"/>
                                          </p:stCondLst>
                                        </p:cTn>
                                        <p:tgtEl>
                                          <p:spTgt spid="2"/>
                                        </p:tgtEl>
                                        <p:attrNameLst>
                                          <p:attrName>r</p:attrName>
                                        </p:attrNameLst>
                                      </p:cBhvr>
                                    </p:animRot>
                                    <p:animRot by="-240000">
                                      <p:cBhvr>
                                        <p:cTn id="20" dur="200" fill="hold">
                                          <p:stCondLst>
                                            <p:cond delay="600"/>
                                          </p:stCondLst>
                                        </p:cTn>
                                        <p:tgtEl>
                                          <p:spTgt spid="2"/>
                                        </p:tgtEl>
                                        <p:attrNameLst>
                                          <p:attrName>r</p:attrName>
                                        </p:attrNameLst>
                                      </p:cBhvr>
                                    </p:animRot>
                                    <p:animRot by="120000">
                                      <p:cBhvr>
                                        <p:cTn id="21"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34297" y="383457"/>
            <a:ext cx="11493910" cy="6361471"/>
          </a:xfrm>
          <a:prstGeom prst="round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5"/>
          <p:cNvPicPr>
            <a:picLocks noChangeAspect="1"/>
          </p:cNvPicPr>
          <p:nvPr/>
        </p:nvPicPr>
        <p:blipFill>
          <a:blip r:embed="rId2"/>
          <a:srcRect/>
          <a:stretch>
            <a:fillRect/>
          </a:stretch>
        </p:blipFill>
        <p:spPr>
          <a:xfrm>
            <a:off x="668476" y="496769"/>
            <a:ext cx="840812" cy="888573"/>
          </a:xfrm>
          <a:prstGeom prst="rect">
            <a:avLst/>
          </a:prstGeom>
        </p:spPr>
      </p:pic>
      <p:sp>
        <p:nvSpPr>
          <p:cNvPr id="7" name="TextBox 6"/>
          <p:cNvSpPr txBox="1"/>
          <p:nvPr/>
        </p:nvSpPr>
        <p:spPr>
          <a:xfrm flipH="1">
            <a:off x="1950719" y="539115"/>
            <a:ext cx="9371330" cy="584775"/>
          </a:xfrm>
          <a:custGeom>
            <a:avLst/>
            <a:gdLst>
              <a:gd name="connsiteX0" fmla="*/ 0 w 9371330"/>
              <a:gd name="connsiteY0" fmla="*/ 0 h 584775"/>
              <a:gd name="connsiteX1" fmla="*/ 669381 w 9371330"/>
              <a:gd name="connsiteY1" fmla="*/ 0 h 584775"/>
              <a:gd name="connsiteX2" fmla="*/ 1245048 w 9371330"/>
              <a:gd name="connsiteY2" fmla="*/ 0 h 584775"/>
              <a:gd name="connsiteX3" fmla="*/ 1820716 w 9371330"/>
              <a:gd name="connsiteY3" fmla="*/ 0 h 584775"/>
              <a:gd name="connsiteX4" fmla="*/ 2583810 w 9371330"/>
              <a:gd name="connsiteY4" fmla="*/ 0 h 584775"/>
              <a:gd name="connsiteX5" fmla="*/ 3346904 w 9371330"/>
              <a:gd name="connsiteY5" fmla="*/ 0 h 584775"/>
              <a:gd name="connsiteX6" fmla="*/ 4109998 w 9371330"/>
              <a:gd name="connsiteY6" fmla="*/ 0 h 584775"/>
              <a:gd name="connsiteX7" fmla="*/ 4966805 w 9371330"/>
              <a:gd name="connsiteY7" fmla="*/ 0 h 584775"/>
              <a:gd name="connsiteX8" fmla="*/ 5355046 w 9371330"/>
              <a:gd name="connsiteY8" fmla="*/ 0 h 584775"/>
              <a:gd name="connsiteX9" fmla="*/ 5743287 w 9371330"/>
              <a:gd name="connsiteY9" fmla="*/ 0 h 584775"/>
              <a:gd name="connsiteX10" fmla="*/ 6412667 w 9371330"/>
              <a:gd name="connsiteY10" fmla="*/ 0 h 584775"/>
              <a:gd name="connsiteX11" fmla="*/ 7269475 w 9371330"/>
              <a:gd name="connsiteY11" fmla="*/ 0 h 584775"/>
              <a:gd name="connsiteX12" fmla="*/ 7657715 w 9371330"/>
              <a:gd name="connsiteY12" fmla="*/ 0 h 584775"/>
              <a:gd name="connsiteX13" fmla="*/ 8420809 w 9371330"/>
              <a:gd name="connsiteY13" fmla="*/ 0 h 584775"/>
              <a:gd name="connsiteX14" fmla="*/ 9371330 w 9371330"/>
              <a:gd name="connsiteY14" fmla="*/ 0 h 584775"/>
              <a:gd name="connsiteX15" fmla="*/ 9371330 w 9371330"/>
              <a:gd name="connsiteY15" fmla="*/ 584775 h 584775"/>
              <a:gd name="connsiteX16" fmla="*/ 8983089 w 9371330"/>
              <a:gd name="connsiteY16" fmla="*/ 584775 h 584775"/>
              <a:gd name="connsiteX17" fmla="*/ 8313708 w 9371330"/>
              <a:gd name="connsiteY17" fmla="*/ 584775 h 584775"/>
              <a:gd name="connsiteX18" fmla="*/ 7738041 w 9371330"/>
              <a:gd name="connsiteY18" fmla="*/ 584775 h 584775"/>
              <a:gd name="connsiteX19" fmla="*/ 7068660 w 9371330"/>
              <a:gd name="connsiteY19" fmla="*/ 584775 h 584775"/>
              <a:gd name="connsiteX20" fmla="*/ 6305566 w 9371330"/>
              <a:gd name="connsiteY20" fmla="*/ 584775 h 584775"/>
              <a:gd name="connsiteX21" fmla="*/ 5823612 w 9371330"/>
              <a:gd name="connsiteY21" fmla="*/ 584775 h 584775"/>
              <a:gd name="connsiteX22" fmla="*/ 5154232 w 9371330"/>
              <a:gd name="connsiteY22" fmla="*/ 584775 h 584775"/>
              <a:gd name="connsiteX23" fmla="*/ 4297424 w 9371330"/>
              <a:gd name="connsiteY23" fmla="*/ 584775 h 584775"/>
              <a:gd name="connsiteX24" fmla="*/ 3815470 w 9371330"/>
              <a:gd name="connsiteY24" fmla="*/ 584775 h 584775"/>
              <a:gd name="connsiteX25" fmla="*/ 3239803 w 9371330"/>
              <a:gd name="connsiteY25" fmla="*/ 584775 h 584775"/>
              <a:gd name="connsiteX26" fmla="*/ 2664135 w 9371330"/>
              <a:gd name="connsiteY26" fmla="*/ 584775 h 584775"/>
              <a:gd name="connsiteX27" fmla="*/ 2182181 w 9371330"/>
              <a:gd name="connsiteY27" fmla="*/ 584775 h 584775"/>
              <a:gd name="connsiteX28" fmla="*/ 1512800 w 9371330"/>
              <a:gd name="connsiteY28" fmla="*/ 584775 h 584775"/>
              <a:gd name="connsiteX29" fmla="*/ 749706 w 9371330"/>
              <a:gd name="connsiteY29" fmla="*/ 584775 h 584775"/>
              <a:gd name="connsiteX30" fmla="*/ 0 w 9371330"/>
              <a:gd name="connsiteY30" fmla="*/ 584775 h 584775"/>
              <a:gd name="connsiteX31" fmla="*/ 0 w 9371330"/>
              <a:gd name="connsiteY3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71330" h="584775" fill="none" extrusionOk="0">
                <a:moveTo>
                  <a:pt x="0" y="0"/>
                </a:moveTo>
                <a:cubicBezTo>
                  <a:pt x="315148" y="5017"/>
                  <a:pt x="417713" y="23810"/>
                  <a:pt x="669381" y="0"/>
                </a:cubicBezTo>
                <a:cubicBezTo>
                  <a:pt x="921049" y="-23810"/>
                  <a:pt x="1018157" y="26590"/>
                  <a:pt x="1245048" y="0"/>
                </a:cubicBezTo>
                <a:cubicBezTo>
                  <a:pt x="1471939" y="-26590"/>
                  <a:pt x="1613566" y="20783"/>
                  <a:pt x="1820716" y="0"/>
                </a:cubicBezTo>
                <a:cubicBezTo>
                  <a:pt x="2027866" y="-20783"/>
                  <a:pt x="2334855" y="-36061"/>
                  <a:pt x="2583810" y="0"/>
                </a:cubicBezTo>
                <a:cubicBezTo>
                  <a:pt x="2832765" y="36061"/>
                  <a:pt x="3057787" y="-24175"/>
                  <a:pt x="3346904" y="0"/>
                </a:cubicBezTo>
                <a:cubicBezTo>
                  <a:pt x="3636021" y="24175"/>
                  <a:pt x="3782971" y="33314"/>
                  <a:pt x="4109998" y="0"/>
                </a:cubicBezTo>
                <a:cubicBezTo>
                  <a:pt x="4437025" y="-33314"/>
                  <a:pt x="4671807" y="30160"/>
                  <a:pt x="4966805" y="0"/>
                </a:cubicBezTo>
                <a:cubicBezTo>
                  <a:pt x="5261803" y="-30160"/>
                  <a:pt x="5174528" y="-1294"/>
                  <a:pt x="5355046" y="0"/>
                </a:cubicBezTo>
                <a:cubicBezTo>
                  <a:pt x="5535564" y="1294"/>
                  <a:pt x="5618652" y="-10664"/>
                  <a:pt x="5743287" y="0"/>
                </a:cubicBezTo>
                <a:cubicBezTo>
                  <a:pt x="5867922" y="10664"/>
                  <a:pt x="6274679" y="32825"/>
                  <a:pt x="6412667" y="0"/>
                </a:cubicBezTo>
                <a:cubicBezTo>
                  <a:pt x="6550655" y="-32825"/>
                  <a:pt x="6841221" y="-41891"/>
                  <a:pt x="7269475" y="0"/>
                </a:cubicBezTo>
                <a:cubicBezTo>
                  <a:pt x="7697729" y="41891"/>
                  <a:pt x="7497577" y="3017"/>
                  <a:pt x="7657715" y="0"/>
                </a:cubicBezTo>
                <a:cubicBezTo>
                  <a:pt x="7817853" y="-3017"/>
                  <a:pt x="8144823" y="23807"/>
                  <a:pt x="8420809" y="0"/>
                </a:cubicBezTo>
                <a:cubicBezTo>
                  <a:pt x="8696795" y="-23807"/>
                  <a:pt x="8916217" y="31225"/>
                  <a:pt x="9371330" y="0"/>
                </a:cubicBezTo>
                <a:cubicBezTo>
                  <a:pt x="9398631" y="221577"/>
                  <a:pt x="9359020" y="442292"/>
                  <a:pt x="9371330" y="584775"/>
                </a:cubicBezTo>
                <a:cubicBezTo>
                  <a:pt x="9278661" y="589538"/>
                  <a:pt x="9147471" y="575268"/>
                  <a:pt x="8983089" y="584775"/>
                </a:cubicBezTo>
                <a:cubicBezTo>
                  <a:pt x="8818707" y="594282"/>
                  <a:pt x="8563937" y="592608"/>
                  <a:pt x="8313708" y="584775"/>
                </a:cubicBezTo>
                <a:cubicBezTo>
                  <a:pt x="8063479" y="576942"/>
                  <a:pt x="7925446" y="613180"/>
                  <a:pt x="7738041" y="584775"/>
                </a:cubicBezTo>
                <a:cubicBezTo>
                  <a:pt x="7550636" y="556370"/>
                  <a:pt x="7218388" y="603763"/>
                  <a:pt x="7068660" y="584775"/>
                </a:cubicBezTo>
                <a:cubicBezTo>
                  <a:pt x="6918932" y="565787"/>
                  <a:pt x="6501652" y="612670"/>
                  <a:pt x="6305566" y="584775"/>
                </a:cubicBezTo>
                <a:cubicBezTo>
                  <a:pt x="6109480" y="556880"/>
                  <a:pt x="5946747" y="572608"/>
                  <a:pt x="5823612" y="584775"/>
                </a:cubicBezTo>
                <a:cubicBezTo>
                  <a:pt x="5700477" y="596942"/>
                  <a:pt x="5480472" y="602503"/>
                  <a:pt x="5154232" y="584775"/>
                </a:cubicBezTo>
                <a:cubicBezTo>
                  <a:pt x="4827992" y="567047"/>
                  <a:pt x="4584222" y="601999"/>
                  <a:pt x="4297424" y="584775"/>
                </a:cubicBezTo>
                <a:cubicBezTo>
                  <a:pt x="4010626" y="567551"/>
                  <a:pt x="3985618" y="575277"/>
                  <a:pt x="3815470" y="584775"/>
                </a:cubicBezTo>
                <a:cubicBezTo>
                  <a:pt x="3645322" y="594273"/>
                  <a:pt x="3428509" y="561766"/>
                  <a:pt x="3239803" y="584775"/>
                </a:cubicBezTo>
                <a:cubicBezTo>
                  <a:pt x="3051097" y="607784"/>
                  <a:pt x="2909976" y="594214"/>
                  <a:pt x="2664135" y="584775"/>
                </a:cubicBezTo>
                <a:cubicBezTo>
                  <a:pt x="2418294" y="575336"/>
                  <a:pt x="2356668" y="568891"/>
                  <a:pt x="2182181" y="584775"/>
                </a:cubicBezTo>
                <a:cubicBezTo>
                  <a:pt x="2007694" y="600659"/>
                  <a:pt x="1798780" y="554425"/>
                  <a:pt x="1512800" y="584775"/>
                </a:cubicBezTo>
                <a:cubicBezTo>
                  <a:pt x="1226820" y="615125"/>
                  <a:pt x="916337" y="603950"/>
                  <a:pt x="749706" y="584775"/>
                </a:cubicBezTo>
                <a:cubicBezTo>
                  <a:pt x="583075" y="565600"/>
                  <a:pt x="151257" y="614537"/>
                  <a:pt x="0" y="584775"/>
                </a:cubicBezTo>
                <a:cubicBezTo>
                  <a:pt x="-19927" y="396154"/>
                  <a:pt x="12956" y="119259"/>
                  <a:pt x="0" y="0"/>
                </a:cubicBezTo>
                <a:close/>
              </a:path>
              <a:path w="9371330" h="584775" stroke="0" extrusionOk="0">
                <a:moveTo>
                  <a:pt x="0" y="0"/>
                </a:moveTo>
                <a:cubicBezTo>
                  <a:pt x="387611" y="11979"/>
                  <a:pt x="482355" y="7086"/>
                  <a:pt x="856807" y="0"/>
                </a:cubicBezTo>
                <a:cubicBezTo>
                  <a:pt x="1231259" y="-7086"/>
                  <a:pt x="1071123" y="-972"/>
                  <a:pt x="1245048" y="0"/>
                </a:cubicBezTo>
                <a:cubicBezTo>
                  <a:pt x="1418973" y="972"/>
                  <a:pt x="1636675" y="12256"/>
                  <a:pt x="2008142" y="0"/>
                </a:cubicBezTo>
                <a:cubicBezTo>
                  <a:pt x="2379609" y="-12256"/>
                  <a:pt x="2444027" y="14027"/>
                  <a:pt x="2771236" y="0"/>
                </a:cubicBezTo>
                <a:cubicBezTo>
                  <a:pt x="3098445" y="-14027"/>
                  <a:pt x="3064824" y="574"/>
                  <a:pt x="3253190" y="0"/>
                </a:cubicBezTo>
                <a:cubicBezTo>
                  <a:pt x="3441556" y="-574"/>
                  <a:pt x="3507697" y="668"/>
                  <a:pt x="3641431" y="0"/>
                </a:cubicBezTo>
                <a:cubicBezTo>
                  <a:pt x="3775165" y="-668"/>
                  <a:pt x="4034917" y="26146"/>
                  <a:pt x="4217099" y="0"/>
                </a:cubicBezTo>
                <a:cubicBezTo>
                  <a:pt x="4399281" y="-26146"/>
                  <a:pt x="4787774" y="-14617"/>
                  <a:pt x="5073906" y="0"/>
                </a:cubicBezTo>
                <a:cubicBezTo>
                  <a:pt x="5360038" y="14617"/>
                  <a:pt x="5623713" y="-1491"/>
                  <a:pt x="5930713" y="0"/>
                </a:cubicBezTo>
                <a:cubicBezTo>
                  <a:pt x="6237713" y="1491"/>
                  <a:pt x="6200539" y="11818"/>
                  <a:pt x="6318954" y="0"/>
                </a:cubicBezTo>
                <a:cubicBezTo>
                  <a:pt x="6437369" y="-11818"/>
                  <a:pt x="6923831" y="-15139"/>
                  <a:pt x="7082048" y="0"/>
                </a:cubicBezTo>
                <a:cubicBezTo>
                  <a:pt x="7240265" y="15139"/>
                  <a:pt x="7434971" y="-14765"/>
                  <a:pt x="7564002" y="0"/>
                </a:cubicBezTo>
                <a:cubicBezTo>
                  <a:pt x="7693033" y="14765"/>
                  <a:pt x="7999770" y="8682"/>
                  <a:pt x="8327096" y="0"/>
                </a:cubicBezTo>
                <a:cubicBezTo>
                  <a:pt x="8654422" y="-8682"/>
                  <a:pt x="8855648" y="40051"/>
                  <a:pt x="9371330" y="0"/>
                </a:cubicBezTo>
                <a:cubicBezTo>
                  <a:pt x="9385455" y="190958"/>
                  <a:pt x="9347172" y="456044"/>
                  <a:pt x="9371330" y="584775"/>
                </a:cubicBezTo>
                <a:cubicBezTo>
                  <a:pt x="9202806" y="603080"/>
                  <a:pt x="9116561" y="586775"/>
                  <a:pt x="8983089" y="584775"/>
                </a:cubicBezTo>
                <a:cubicBezTo>
                  <a:pt x="8849617" y="582775"/>
                  <a:pt x="8693316" y="576683"/>
                  <a:pt x="8594848" y="584775"/>
                </a:cubicBezTo>
                <a:cubicBezTo>
                  <a:pt x="8496380" y="592867"/>
                  <a:pt x="8193457" y="600942"/>
                  <a:pt x="7925468" y="584775"/>
                </a:cubicBezTo>
                <a:cubicBezTo>
                  <a:pt x="7657479" y="568608"/>
                  <a:pt x="7580654" y="570415"/>
                  <a:pt x="7349800" y="584775"/>
                </a:cubicBezTo>
                <a:cubicBezTo>
                  <a:pt x="7118946" y="599135"/>
                  <a:pt x="6882531" y="589577"/>
                  <a:pt x="6492993" y="584775"/>
                </a:cubicBezTo>
                <a:cubicBezTo>
                  <a:pt x="6103455" y="579973"/>
                  <a:pt x="6091318" y="594946"/>
                  <a:pt x="5917326" y="584775"/>
                </a:cubicBezTo>
                <a:cubicBezTo>
                  <a:pt x="5743334" y="574604"/>
                  <a:pt x="5528981" y="556809"/>
                  <a:pt x="5247945" y="584775"/>
                </a:cubicBezTo>
                <a:cubicBezTo>
                  <a:pt x="4966909" y="612741"/>
                  <a:pt x="4946741" y="575115"/>
                  <a:pt x="4765991" y="584775"/>
                </a:cubicBezTo>
                <a:cubicBezTo>
                  <a:pt x="4585241" y="594435"/>
                  <a:pt x="4315347" y="608002"/>
                  <a:pt x="4190323" y="584775"/>
                </a:cubicBezTo>
                <a:cubicBezTo>
                  <a:pt x="4065299" y="561548"/>
                  <a:pt x="3704292" y="597888"/>
                  <a:pt x="3333516" y="584775"/>
                </a:cubicBezTo>
                <a:cubicBezTo>
                  <a:pt x="2962740" y="571662"/>
                  <a:pt x="2776849" y="577104"/>
                  <a:pt x="2476709" y="584775"/>
                </a:cubicBezTo>
                <a:cubicBezTo>
                  <a:pt x="2176569" y="592446"/>
                  <a:pt x="2086858" y="559346"/>
                  <a:pt x="1713615" y="584775"/>
                </a:cubicBezTo>
                <a:cubicBezTo>
                  <a:pt x="1340372" y="610204"/>
                  <a:pt x="1374803" y="583322"/>
                  <a:pt x="1231661" y="584775"/>
                </a:cubicBezTo>
                <a:cubicBezTo>
                  <a:pt x="1088519" y="586228"/>
                  <a:pt x="931910" y="580295"/>
                  <a:pt x="843420" y="584775"/>
                </a:cubicBezTo>
                <a:cubicBezTo>
                  <a:pt x="754930" y="589255"/>
                  <a:pt x="292396" y="576842"/>
                  <a:pt x="0" y="584775"/>
                </a:cubicBezTo>
                <a:cubicBezTo>
                  <a:pt x="13314" y="446555"/>
                  <a:pt x="20072" y="280071"/>
                  <a:pt x="0" y="0"/>
                </a:cubicBezTo>
                <a:close/>
              </a:path>
            </a:pathLst>
          </a:custGeom>
          <a:solidFill>
            <a:srgbClr val="FFA3D1"/>
          </a:solidFill>
          <a:ln w="19050">
            <a:solidFill>
              <a:srgbClr val="DE006F"/>
            </a:solidFill>
            <a:extLst>
              <a:ext uri="{C807C97D-BFC1-408E-A445-0C87EB9F89A2}">
                <ask:lineSketchStyleProps xmlns:ask="http://schemas.microsoft.com/office/drawing/2018/sketchyshapes" sd="2971615802">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a:ln>
                  <a:noFill/>
                </a:ln>
                <a:solidFill>
                  <a:srgbClr val="DE006F"/>
                </a:solidFill>
                <a:effectLst/>
                <a:uLnTx/>
                <a:uFillTx/>
                <a:latin typeface="Arial" panose="020B0604020202020204" pitchFamily="34" charset="0"/>
                <a:ea typeface="+mn-ea"/>
                <a:cs typeface="Arial" panose="020B0604020202020204" pitchFamily="34" charset="0"/>
              </a:rPr>
              <a:t>Chọn các cặp biểu thức có giá trị bằng nhau.</a:t>
            </a:r>
          </a:p>
        </p:txBody>
      </p:sp>
      <p:grpSp>
        <p:nvGrpSpPr>
          <p:cNvPr id="10" name="Group 9"/>
          <p:cNvGrpSpPr/>
          <p:nvPr/>
        </p:nvGrpSpPr>
        <p:grpSpPr>
          <a:xfrm>
            <a:off x="4297806" y="4646243"/>
            <a:ext cx="6850482" cy="2229465"/>
            <a:chOff x="8287916" y="4472384"/>
            <a:chExt cx="6850482" cy="2229465"/>
          </a:xfrm>
        </p:grpSpPr>
        <p:sp>
          <p:nvSpPr>
            <p:cNvPr id="11" name="Cloud 10"/>
            <p:cNvSpPr/>
            <p:nvPr/>
          </p:nvSpPr>
          <p:spPr>
            <a:xfrm>
              <a:off x="10972800" y="4912601"/>
              <a:ext cx="4165598" cy="1294095"/>
            </a:xfrm>
            <a:prstGeom prst="cloud">
              <a:avLst/>
            </a:prstGeom>
            <a:solidFill>
              <a:srgbClr val="FFE1F0"/>
            </a:solidFill>
            <a:ln w="28575">
              <a:solidFill>
                <a:srgbClr val="DE006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NHÓM ĐÔI</a:t>
              </a:r>
            </a:p>
          </p:txBody>
        </p:sp>
        <p:sp>
          <p:nvSpPr>
            <p:cNvPr id="12" name="Freeform 2"/>
            <p:cNvSpPr/>
            <p:nvPr/>
          </p:nvSpPr>
          <p:spPr>
            <a:xfrm>
              <a:off x="8287916" y="4472384"/>
              <a:ext cx="2684884" cy="2229465"/>
            </a:xfrm>
            <a:custGeom>
              <a:avLst/>
              <a:gdLst/>
              <a:ahLst/>
              <a:cxnLst/>
              <a:rect l="l" t="t" r="r" b="b"/>
              <a:pathLst>
                <a:path w="2072768" h="1735943">
                  <a:moveTo>
                    <a:pt x="0" y="0"/>
                  </a:moveTo>
                  <a:lnTo>
                    <a:pt x="2072768" y="0"/>
                  </a:lnTo>
                  <a:lnTo>
                    <a:pt x="2072768" y="1735943"/>
                  </a:lnTo>
                  <a:lnTo>
                    <a:pt x="0" y="1735943"/>
                  </a:lnTo>
                  <a:lnTo>
                    <a:pt x="0" y="0"/>
                  </a:lnTo>
                  <a:close/>
                </a:path>
              </a:pathLst>
            </a:custGeom>
            <a:blipFill>
              <a:blip r:embed="rId3"/>
              <a:stretch>
                <a:fillRect/>
              </a:stretch>
            </a:blipFill>
          </p:spPr>
          <p:txBody>
            <a:bodyPr/>
            <a:lstStyle/>
            <a:p>
              <a:pPr marL="0" marR="0" lvl="0" indent="0" algn="l" defTabSz="6096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prstClr val="black"/>
                </a:solidFill>
                <a:effectLst/>
                <a:uLnTx/>
                <a:uFillTx/>
                <a:latin typeface="Calibri"/>
                <a:ea typeface="+mn-ea"/>
                <a:cs typeface="+mn-cs"/>
              </a:endParaRPr>
            </a:p>
          </p:txBody>
        </p:sp>
      </p:grpSp>
      <p:sp>
        <p:nvSpPr>
          <p:cNvPr id="14" name="Oval 13">
            <a:extLst>
              <a:ext uri="{FF2B5EF4-FFF2-40B4-BE49-F238E27FC236}">
                <a16:creationId xmlns:a16="http://schemas.microsoft.com/office/drawing/2014/main" id="{E8F0847D-54FE-5C28-9A3A-1A8721D806AC}"/>
              </a:ext>
            </a:extLst>
          </p:cNvPr>
          <p:cNvSpPr/>
          <p:nvPr/>
        </p:nvSpPr>
        <p:spPr>
          <a:xfrm>
            <a:off x="1116222" y="350546"/>
            <a:ext cx="834497" cy="83449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t>1</a:t>
            </a:r>
          </a:p>
        </p:txBody>
      </p:sp>
      <p:pic>
        <p:nvPicPr>
          <p:cNvPr id="28" name="Picture 27">
            <a:extLst>
              <a:ext uri="{FF2B5EF4-FFF2-40B4-BE49-F238E27FC236}">
                <a16:creationId xmlns:a16="http://schemas.microsoft.com/office/drawing/2014/main" id="{B469A65A-07B5-10E2-50F9-781FF06B7E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93" y="3570395"/>
            <a:ext cx="11601998" cy="834497"/>
          </a:xfrm>
          <a:prstGeom prst="rect">
            <a:avLst/>
          </a:prstGeom>
        </p:spPr>
      </p:pic>
      <p:grpSp>
        <p:nvGrpSpPr>
          <p:cNvPr id="29" name="Group 28">
            <a:extLst>
              <a:ext uri="{FF2B5EF4-FFF2-40B4-BE49-F238E27FC236}">
                <a16:creationId xmlns:a16="http://schemas.microsoft.com/office/drawing/2014/main" id="{24B9B36C-1204-2C43-8BA5-2F6F770BD0B7}"/>
              </a:ext>
            </a:extLst>
          </p:cNvPr>
          <p:cNvGrpSpPr/>
          <p:nvPr/>
        </p:nvGrpSpPr>
        <p:grpSpPr>
          <a:xfrm>
            <a:off x="363793" y="2320926"/>
            <a:ext cx="11601998" cy="834497"/>
            <a:chOff x="363793" y="1962818"/>
            <a:chExt cx="11601998" cy="834497"/>
          </a:xfrm>
        </p:grpSpPr>
        <p:pic>
          <p:nvPicPr>
            <p:cNvPr id="27" name="Picture 26">
              <a:extLst>
                <a:ext uri="{FF2B5EF4-FFF2-40B4-BE49-F238E27FC236}">
                  <a16:creationId xmlns:a16="http://schemas.microsoft.com/office/drawing/2014/main" id="{5DAB1C5A-CA45-1745-E8D3-38A1A8F333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793" y="1962818"/>
              <a:ext cx="11601998" cy="834497"/>
            </a:xfrm>
            <a:prstGeom prst="rect">
              <a:avLst/>
            </a:prstGeom>
          </p:spPr>
        </p:pic>
        <p:sp>
          <p:nvSpPr>
            <p:cNvPr id="21" name="TextBox 20">
              <a:extLst>
                <a:ext uri="{FF2B5EF4-FFF2-40B4-BE49-F238E27FC236}">
                  <a16:creationId xmlns:a16="http://schemas.microsoft.com/office/drawing/2014/main" id="{0C79D3CB-D984-BC97-ABE0-9215E47C79E6}"/>
                </a:ext>
              </a:extLst>
            </p:cNvPr>
            <p:cNvSpPr txBox="1"/>
            <p:nvPr/>
          </p:nvSpPr>
          <p:spPr>
            <a:xfrm>
              <a:off x="9350081" y="2118456"/>
              <a:ext cx="2478126" cy="584775"/>
            </a:xfrm>
            <a:prstGeom prst="rect">
              <a:avLst/>
            </a:prstGeom>
            <a:solidFill>
              <a:schemeClr val="bg1"/>
            </a:solidFill>
            <a:ln>
              <a:solidFill>
                <a:schemeClr val="bg1"/>
              </a:solidFill>
            </a:ln>
          </p:spPr>
          <p:txBody>
            <a:bodyPr wrap="square" rtlCol="0">
              <a:spAutoFit/>
            </a:bodyPr>
            <a:lstStyle/>
            <a:p>
              <a:r>
                <a:rPr lang="en-US" sz="3200"/>
                <a:t> 742,5 : 1 000</a:t>
              </a:r>
            </a:p>
          </p:txBody>
        </p:sp>
      </p:grpSp>
    </p:spTree>
    <p:extLst>
      <p:ext uri="{BB962C8B-B14F-4D97-AF65-F5344CB8AC3E}">
        <p14:creationId xmlns:p14="http://schemas.microsoft.com/office/powerpoint/2010/main" val="537420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73420" y="383457"/>
            <a:ext cx="12365420" cy="6361471"/>
          </a:xfrm>
          <a:prstGeom prst="round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15"/>
          <p:cNvPicPr>
            <a:picLocks noChangeAspect="1"/>
          </p:cNvPicPr>
          <p:nvPr/>
        </p:nvPicPr>
        <p:blipFill>
          <a:blip r:embed="rId2"/>
          <a:srcRect/>
          <a:stretch>
            <a:fillRect/>
          </a:stretch>
        </p:blipFill>
        <p:spPr>
          <a:xfrm>
            <a:off x="668476" y="496769"/>
            <a:ext cx="840812" cy="888573"/>
          </a:xfrm>
          <a:prstGeom prst="rect">
            <a:avLst/>
          </a:prstGeom>
        </p:spPr>
      </p:pic>
      <p:sp>
        <p:nvSpPr>
          <p:cNvPr id="7" name="TextBox 6"/>
          <p:cNvSpPr txBox="1"/>
          <p:nvPr/>
        </p:nvSpPr>
        <p:spPr>
          <a:xfrm flipH="1">
            <a:off x="1950719" y="539115"/>
            <a:ext cx="9371330" cy="584775"/>
          </a:xfrm>
          <a:custGeom>
            <a:avLst/>
            <a:gdLst>
              <a:gd name="connsiteX0" fmla="*/ 0 w 9371330"/>
              <a:gd name="connsiteY0" fmla="*/ 0 h 584775"/>
              <a:gd name="connsiteX1" fmla="*/ 669381 w 9371330"/>
              <a:gd name="connsiteY1" fmla="*/ 0 h 584775"/>
              <a:gd name="connsiteX2" fmla="*/ 1245048 w 9371330"/>
              <a:gd name="connsiteY2" fmla="*/ 0 h 584775"/>
              <a:gd name="connsiteX3" fmla="*/ 1820716 w 9371330"/>
              <a:gd name="connsiteY3" fmla="*/ 0 h 584775"/>
              <a:gd name="connsiteX4" fmla="*/ 2583810 w 9371330"/>
              <a:gd name="connsiteY4" fmla="*/ 0 h 584775"/>
              <a:gd name="connsiteX5" fmla="*/ 3346904 w 9371330"/>
              <a:gd name="connsiteY5" fmla="*/ 0 h 584775"/>
              <a:gd name="connsiteX6" fmla="*/ 4109998 w 9371330"/>
              <a:gd name="connsiteY6" fmla="*/ 0 h 584775"/>
              <a:gd name="connsiteX7" fmla="*/ 4966805 w 9371330"/>
              <a:gd name="connsiteY7" fmla="*/ 0 h 584775"/>
              <a:gd name="connsiteX8" fmla="*/ 5355046 w 9371330"/>
              <a:gd name="connsiteY8" fmla="*/ 0 h 584775"/>
              <a:gd name="connsiteX9" fmla="*/ 5743287 w 9371330"/>
              <a:gd name="connsiteY9" fmla="*/ 0 h 584775"/>
              <a:gd name="connsiteX10" fmla="*/ 6412667 w 9371330"/>
              <a:gd name="connsiteY10" fmla="*/ 0 h 584775"/>
              <a:gd name="connsiteX11" fmla="*/ 7269475 w 9371330"/>
              <a:gd name="connsiteY11" fmla="*/ 0 h 584775"/>
              <a:gd name="connsiteX12" fmla="*/ 7657715 w 9371330"/>
              <a:gd name="connsiteY12" fmla="*/ 0 h 584775"/>
              <a:gd name="connsiteX13" fmla="*/ 8420809 w 9371330"/>
              <a:gd name="connsiteY13" fmla="*/ 0 h 584775"/>
              <a:gd name="connsiteX14" fmla="*/ 9371330 w 9371330"/>
              <a:gd name="connsiteY14" fmla="*/ 0 h 584775"/>
              <a:gd name="connsiteX15" fmla="*/ 9371330 w 9371330"/>
              <a:gd name="connsiteY15" fmla="*/ 584775 h 584775"/>
              <a:gd name="connsiteX16" fmla="*/ 8983089 w 9371330"/>
              <a:gd name="connsiteY16" fmla="*/ 584775 h 584775"/>
              <a:gd name="connsiteX17" fmla="*/ 8313708 w 9371330"/>
              <a:gd name="connsiteY17" fmla="*/ 584775 h 584775"/>
              <a:gd name="connsiteX18" fmla="*/ 7738041 w 9371330"/>
              <a:gd name="connsiteY18" fmla="*/ 584775 h 584775"/>
              <a:gd name="connsiteX19" fmla="*/ 7068660 w 9371330"/>
              <a:gd name="connsiteY19" fmla="*/ 584775 h 584775"/>
              <a:gd name="connsiteX20" fmla="*/ 6305566 w 9371330"/>
              <a:gd name="connsiteY20" fmla="*/ 584775 h 584775"/>
              <a:gd name="connsiteX21" fmla="*/ 5823612 w 9371330"/>
              <a:gd name="connsiteY21" fmla="*/ 584775 h 584775"/>
              <a:gd name="connsiteX22" fmla="*/ 5154232 w 9371330"/>
              <a:gd name="connsiteY22" fmla="*/ 584775 h 584775"/>
              <a:gd name="connsiteX23" fmla="*/ 4297424 w 9371330"/>
              <a:gd name="connsiteY23" fmla="*/ 584775 h 584775"/>
              <a:gd name="connsiteX24" fmla="*/ 3815470 w 9371330"/>
              <a:gd name="connsiteY24" fmla="*/ 584775 h 584775"/>
              <a:gd name="connsiteX25" fmla="*/ 3239803 w 9371330"/>
              <a:gd name="connsiteY25" fmla="*/ 584775 h 584775"/>
              <a:gd name="connsiteX26" fmla="*/ 2664135 w 9371330"/>
              <a:gd name="connsiteY26" fmla="*/ 584775 h 584775"/>
              <a:gd name="connsiteX27" fmla="*/ 2182181 w 9371330"/>
              <a:gd name="connsiteY27" fmla="*/ 584775 h 584775"/>
              <a:gd name="connsiteX28" fmla="*/ 1512800 w 9371330"/>
              <a:gd name="connsiteY28" fmla="*/ 584775 h 584775"/>
              <a:gd name="connsiteX29" fmla="*/ 749706 w 9371330"/>
              <a:gd name="connsiteY29" fmla="*/ 584775 h 584775"/>
              <a:gd name="connsiteX30" fmla="*/ 0 w 9371330"/>
              <a:gd name="connsiteY30" fmla="*/ 584775 h 584775"/>
              <a:gd name="connsiteX31" fmla="*/ 0 w 9371330"/>
              <a:gd name="connsiteY31"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371330" h="584775" fill="none" extrusionOk="0">
                <a:moveTo>
                  <a:pt x="0" y="0"/>
                </a:moveTo>
                <a:cubicBezTo>
                  <a:pt x="315148" y="5017"/>
                  <a:pt x="417713" y="23810"/>
                  <a:pt x="669381" y="0"/>
                </a:cubicBezTo>
                <a:cubicBezTo>
                  <a:pt x="921049" y="-23810"/>
                  <a:pt x="1018157" y="26590"/>
                  <a:pt x="1245048" y="0"/>
                </a:cubicBezTo>
                <a:cubicBezTo>
                  <a:pt x="1471939" y="-26590"/>
                  <a:pt x="1613566" y="20783"/>
                  <a:pt x="1820716" y="0"/>
                </a:cubicBezTo>
                <a:cubicBezTo>
                  <a:pt x="2027866" y="-20783"/>
                  <a:pt x="2334855" y="-36061"/>
                  <a:pt x="2583810" y="0"/>
                </a:cubicBezTo>
                <a:cubicBezTo>
                  <a:pt x="2832765" y="36061"/>
                  <a:pt x="3057787" y="-24175"/>
                  <a:pt x="3346904" y="0"/>
                </a:cubicBezTo>
                <a:cubicBezTo>
                  <a:pt x="3636021" y="24175"/>
                  <a:pt x="3782971" y="33314"/>
                  <a:pt x="4109998" y="0"/>
                </a:cubicBezTo>
                <a:cubicBezTo>
                  <a:pt x="4437025" y="-33314"/>
                  <a:pt x="4671807" y="30160"/>
                  <a:pt x="4966805" y="0"/>
                </a:cubicBezTo>
                <a:cubicBezTo>
                  <a:pt x="5261803" y="-30160"/>
                  <a:pt x="5174528" y="-1294"/>
                  <a:pt x="5355046" y="0"/>
                </a:cubicBezTo>
                <a:cubicBezTo>
                  <a:pt x="5535564" y="1294"/>
                  <a:pt x="5618652" y="-10664"/>
                  <a:pt x="5743287" y="0"/>
                </a:cubicBezTo>
                <a:cubicBezTo>
                  <a:pt x="5867922" y="10664"/>
                  <a:pt x="6274679" y="32825"/>
                  <a:pt x="6412667" y="0"/>
                </a:cubicBezTo>
                <a:cubicBezTo>
                  <a:pt x="6550655" y="-32825"/>
                  <a:pt x="6841221" y="-41891"/>
                  <a:pt x="7269475" y="0"/>
                </a:cubicBezTo>
                <a:cubicBezTo>
                  <a:pt x="7697729" y="41891"/>
                  <a:pt x="7497577" y="3017"/>
                  <a:pt x="7657715" y="0"/>
                </a:cubicBezTo>
                <a:cubicBezTo>
                  <a:pt x="7817853" y="-3017"/>
                  <a:pt x="8144823" y="23807"/>
                  <a:pt x="8420809" y="0"/>
                </a:cubicBezTo>
                <a:cubicBezTo>
                  <a:pt x="8696795" y="-23807"/>
                  <a:pt x="8916217" y="31225"/>
                  <a:pt x="9371330" y="0"/>
                </a:cubicBezTo>
                <a:cubicBezTo>
                  <a:pt x="9398631" y="221577"/>
                  <a:pt x="9359020" y="442292"/>
                  <a:pt x="9371330" y="584775"/>
                </a:cubicBezTo>
                <a:cubicBezTo>
                  <a:pt x="9278661" y="589538"/>
                  <a:pt x="9147471" y="575268"/>
                  <a:pt x="8983089" y="584775"/>
                </a:cubicBezTo>
                <a:cubicBezTo>
                  <a:pt x="8818707" y="594282"/>
                  <a:pt x="8563937" y="592608"/>
                  <a:pt x="8313708" y="584775"/>
                </a:cubicBezTo>
                <a:cubicBezTo>
                  <a:pt x="8063479" y="576942"/>
                  <a:pt x="7925446" y="613180"/>
                  <a:pt x="7738041" y="584775"/>
                </a:cubicBezTo>
                <a:cubicBezTo>
                  <a:pt x="7550636" y="556370"/>
                  <a:pt x="7218388" y="603763"/>
                  <a:pt x="7068660" y="584775"/>
                </a:cubicBezTo>
                <a:cubicBezTo>
                  <a:pt x="6918932" y="565787"/>
                  <a:pt x="6501652" y="612670"/>
                  <a:pt x="6305566" y="584775"/>
                </a:cubicBezTo>
                <a:cubicBezTo>
                  <a:pt x="6109480" y="556880"/>
                  <a:pt x="5946747" y="572608"/>
                  <a:pt x="5823612" y="584775"/>
                </a:cubicBezTo>
                <a:cubicBezTo>
                  <a:pt x="5700477" y="596942"/>
                  <a:pt x="5480472" y="602503"/>
                  <a:pt x="5154232" y="584775"/>
                </a:cubicBezTo>
                <a:cubicBezTo>
                  <a:pt x="4827992" y="567047"/>
                  <a:pt x="4584222" y="601999"/>
                  <a:pt x="4297424" y="584775"/>
                </a:cubicBezTo>
                <a:cubicBezTo>
                  <a:pt x="4010626" y="567551"/>
                  <a:pt x="3985618" y="575277"/>
                  <a:pt x="3815470" y="584775"/>
                </a:cubicBezTo>
                <a:cubicBezTo>
                  <a:pt x="3645322" y="594273"/>
                  <a:pt x="3428509" y="561766"/>
                  <a:pt x="3239803" y="584775"/>
                </a:cubicBezTo>
                <a:cubicBezTo>
                  <a:pt x="3051097" y="607784"/>
                  <a:pt x="2909976" y="594214"/>
                  <a:pt x="2664135" y="584775"/>
                </a:cubicBezTo>
                <a:cubicBezTo>
                  <a:pt x="2418294" y="575336"/>
                  <a:pt x="2356668" y="568891"/>
                  <a:pt x="2182181" y="584775"/>
                </a:cubicBezTo>
                <a:cubicBezTo>
                  <a:pt x="2007694" y="600659"/>
                  <a:pt x="1798780" y="554425"/>
                  <a:pt x="1512800" y="584775"/>
                </a:cubicBezTo>
                <a:cubicBezTo>
                  <a:pt x="1226820" y="615125"/>
                  <a:pt x="916337" y="603950"/>
                  <a:pt x="749706" y="584775"/>
                </a:cubicBezTo>
                <a:cubicBezTo>
                  <a:pt x="583075" y="565600"/>
                  <a:pt x="151257" y="614537"/>
                  <a:pt x="0" y="584775"/>
                </a:cubicBezTo>
                <a:cubicBezTo>
                  <a:pt x="-19927" y="396154"/>
                  <a:pt x="12956" y="119259"/>
                  <a:pt x="0" y="0"/>
                </a:cubicBezTo>
                <a:close/>
              </a:path>
              <a:path w="9371330" h="584775" stroke="0" extrusionOk="0">
                <a:moveTo>
                  <a:pt x="0" y="0"/>
                </a:moveTo>
                <a:cubicBezTo>
                  <a:pt x="387611" y="11979"/>
                  <a:pt x="482355" y="7086"/>
                  <a:pt x="856807" y="0"/>
                </a:cubicBezTo>
                <a:cubicBezTo>
                  <a:pt x="1231259" y="-7086"/>
                  <a:pt x="1071123" y="-972"/>
                  <a:pt x="1245048" y="0"/>
                </a:cubicBezTo>
                <a:cubicBezTo>
                  <a:pt x="1418973" y="972"/>
                  <a:pt x="1636675" y="12256"/>
                  <a:pt x="2008142" y="0"/>
                </a:cubicBezTo>
                <a:cubicBezTo>
                  <a:pt x="2379609" y="-12256"/>
                  <a:pt x="2444027" y="14027"/>
                  <a:pt x="2771236" y="0"/>
                </a:cubicBezTo>
                <a:cubicBezTo>
                  <a:pt x="3098445" y="-14027"/>
                  <a:pt x="3064824" y="574"/>
                  <a:pt x="3253190" y="0"/>
                </a:cubicBezTo>
                <a:cubicBezTo>
                  <a:pt x="3441556" y="-574"/>
                  <a:pt x="3507697" y="668"/>
                  <a:pt x="3641431" y="0"/>
                </a:cubicBezTo>
                <a:cubicBezTo>
                  <a:pt x="3775165" y="-668"/>
                  <a:pt x="4034917" y="26146"/>
                  <a:pt x="4217099" y="0"/>
                </a:cubicBezTo>
                <a:cubicBezTo>
                  <a:pt x="4399281" y="-26146"/>
                  <a:pt x="4787774" y="-14617"/>
                  <a:pt x="5073906" y="0"/>
                </a:cubicBezTo>
                <a:cubicBezTo>
                  <a:pt x="5360038" y="14617"/>
                  <a:pt x="5623713" y="-1491"/>
                  <a:pt x="5930713" y="0"/>
                </a:cubicBezTo>
                <a:cubicBezTo>
                  <a:pt x="6237713" y="1491"/>
                  <a:pt x="6200539" y="11818"/>
                  <a:pt x="6318954" y="0"/>
                </a:cubicBezTo>
                <a:cubicBezTo>
                  <a:pt x="6437369" y="-11818"/>
                  <a:pt x="6923831" y="-15139"/>
                  <a:pt x="7082048" y="0"/>
                </a:cubicBezTo>
                <a:cubicBezTo>
                  <a:pt x="7240265" y="15139"/>
                  <a:pt x="7434971" y="-14765"/>
                  <a:pt x="7564002" y="0"/>
                </a:cubicBezTo>
                <a:cubicBezTo>
                  <a:pt x="7693033" y="14765"/>
                  <a:pt x="7999770" y="8682"/>
                  <a:pt x="8327096" y="0"/>
                </a:cubicBezTo>
                <a:cubicBezTo>
                  <a:pt x="8654422" y="-8682"/>
                  <a:pt x="8855648" y="40051"/>
                  <a:pt x="9371330" y="0"/>
                </a:cubicBezTo>
                <a:cubicBezTo>
                  <a:pt x="9385455" y="190958"/>
                  <a:pt x="9347172" y="456044"/>
                  <a:pt x="9371330" y="584775"/>
                </a:cubicBezTo>
                <a:cubicBezTo>
                  <a:pt x="9202806" y="603080"/>
                  <a:pt x="9116561" y="586775"/>
                  <a:pt x="8983089" y="584775"/>
                </a:cubicBezTo>
                <a:cubicBezTo>
                  <a:pt x="8849617" y="582775"/>
                  <a:pt x="8693316" y="576683"/>
                  <a:pt x="8594848" y="584775"/>
                </a:cubicBezTo>
                <a:cubicBezTo>
                  <a:pt x="8496380" y="592867"/>
                  <a:pt x="8193457" y="600942"/>
                  <a:pt x="7925468" y="584775"/>
                </a:cubicBezTo>
                <a:cubicBezTo>
                  <a:pt x="7657479" y="568608"/>
                  <a:pt x="7580654" y="570415"/>
                  <a:pt x="7349800" y="584775"/>
                </a:cubicBezTo>
                <a:cubicBezTo>
                  <a:pt x="7118946" y="599135"/>
                  <a:pt x="6882531" y="589577"/>
                  <a:pt x="6492993" y="584775"/>
                </a:cubicBezTo>
                <a:cubicBezTo>
                  <a:pt x="6103455" y="579973"/>
                  <a:pt x="6091318" y="594946"/>
                  <a:pt x="5917326" y="584775"/>
                </a:cubicBezTo>
                <a:cubicBezTo>
                  <a:pt x="5743334" y="574604"/>
                  <a:pt x="5528981" y="556809"/>
                  <a:pt x="5247945" y="584775"/>
                </a:cubicBezTo>
                <a:cubicBezTo>
                  <a:pt x="4966909" y="612741"/>
                  <a:pt x="4946741" y="575115"/>
                  <a:pt x="4765991" y="584775"/>
                </a:cubicBezTo>
                <a:cubicBezTo>
                  <a:pt x="4585241" y="594435"/>
                  <a:pt x="4315347" y="608002"/>
                  <a:pt x="4190323" y="584775"/>
                </a:cubicBezTo>
                <a:cubicBezTo>
                  <a:pt x="4065299" y="561548"/>
                  <a:pt x="3704292" y="597888"/>
                  <a:pt x="3333516" y="584775"/>
                </a:cubicBezTo>
                <a:cubicBezTo>
                  <a:pt x="2962740" y="571662"/>
                  <a:pt x="2776849" y="577104"/>
                  <a:pt x="2476709" y="584775"/>
                </a:cubicBezTo>
                <a:cubicBezTo>
                  <a:pt x="2176569" y="592446"/>
                  <a:pt x="2086858" y="559346"/>
                  <a:pt x="1713615" y="584775"/>
                </a:cubicBezTo>
                <a:cubicBezTo>
                  <a:pt x="1340372" y="610204"/>
                  <a:pt x="1374803" y="583322"/>
                  <a:pt x="1231661" y="584775"/>
                </a:cubicBezTo>
                <a:cubicBezTo>
                  <a:pt x="1088519" y="586228"/>
                  <a:pt x="931910" y="580295"/>
                  <a:pt x="843420" y="584775"/>
                </a:cubicBezTo>
                <a:cubicBezTo>
                  <a:pt x="754930" y="589255"/>
                  <a:pt x="292396" y="576842"/>
                  <a:pt x="0" y="584775"/>
                </a:cubicBezTo>
                <a:cubicBezTo>
                  <a:pt x="13314" y="446555"/>
                  <a:pt x="20072" y="280071"/>
                  <a:pt x="0" y="0"/>
                </a:cubicBezTo>
                <a:close/>
              </a:path>
            </a:pathLst>
          </a:custGeom>
          <a:solidFill>
            <a:srgbClr val="FFA3D1"/>
          </a:solidFill>
          <a:ln w="19050">
            <a:solidFill>
              <a:srgbClr val="DE006F"/>
            </a:solidFill>
            <a:extLst>
              <a:ext uri="{C807C97D-BFC1-408E-A445-0C87EB9F89A2}">
                <ask:lineSketchStyleProps xmlns:ask="http://schemas.microsoft.com/office/drawing/2018/sketchyshapes" sd="2971615802">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3200" b="1" i="0" u="none" strike="noStrike" kern="1200" cap="none" spc="0" normalizeH="0" baseline="0" noProof="0">
                <a:ln>
                  <a:noFill/>
                </a:ln>
                <a:solidFill>
                  <a:srgbClr val="DE006F"/>
                </a:solidFill>
                <a:effectLst/>
                <a:uLnTx/>
                <a:uFillTx/>
                <a:latin typeface="Arial" panose="020B0604020202020204" pitchFamily="34" charset="0"/>
                <a:ea typeface="+mn-ea"/>
                <a:cs typeface="Arial" panose="020B0604020202020204" pitchFamily="34" charset="0"/>
              </a:rPr>
              <a:t>Chọn các cặp biểu thức có giá trị bằng nhau.</a:t>
            </a:r>
          </a:p>
        </p:txBody>
      </p:sp>
      <p:sp>
        <p:nvSpPr>
          <p:cNvPr id="14" name="Oval 13">
            <a:extLst>
              <a:ext uri="{FF2B5EF4-FFF2-40B4-BE49-F238E27FC236}">
                <a16:creationId xmlns:a16="http://schemas.microsoft.com/office/drawing/2014/main" id="{E8F0847D-54FE-5C28-9A3A-1A8721D806AC}"/>
              </a:ext>
            </a:extLst>
          </p:cNvPr>
          <p:cNvSpPr/>
          <p:nvPr/>
        </p:nvSpPr>
        <p:spPr>
          <a:xfrm>
            <a:off x="1116222" y="350546"/>
            <a:ext cx="834497" cy="834497"/>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1</a:t>
            </a:r>
          </a:p>
        </p:txBody>
      </p:sp>
      <p:pic>
        <p:nvPicPr>
          <p:cNvPr id="8" name="Picture 7">
            <a:extLst>
              <a:ext uri="{FF2B5EF4-FFF2-40B4-BE49-F238E27FC236}">
                <a16:creationId xmlns:a16="http://schemas.microsoft.com/office/drawing/2014/main" id="{C9490430-779F-48FD-725E-426AE0A42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793" y="1962818"/>
            <a:ext cx="11601998" cy="834497"/>
          </a:xfrm>
          <a:prstGeom prst="rect">
            <a:avLst/>
          </a:prstGeom>
        </p:spPr>
      </p:pic>
      <p:pic>
        <p:nvPicPr>
          <p:cNvPr id="13" name="Picture 12">
            <a:extLst>
              <a:ext uri="{FF2B5EF4-FFF2-40B4-BE49-F238E27FC236}">
                <a16:creationId xmlns:a16="http://schemas.microsoft.com/office/drawing/2014/main" id="{3044ED7E-D47A-8972-C6D3-574A630587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793" y="4491605"/>
            <a:ext cx="11601998" cy="834497"/>
          </a:xfrm>
          <a:prstGeom prst="rect">
            <a:avLst/>
          </a:prstGeom>
        </p:spPr>
      </p:pic>
      <p:cxnSp>
        <p:nvCxnSpPr>
          <p:cNvPr id="17" name="Straight Arrow Connector 16">
            <a:extLst>
              <a:ext uri="{FF2B5EF4-FFF2-40B4-BE49-F238E27FC236}">
                <a16:creationId xmlns:a16="http://schemas.microsoft.com/office/drawing/2014/main" id="{BCA6BD90-0CEE-5300-674A-30238E82CF99}"/>
              </a:ext>
            </a:extLst>
          </p:cNvPr>
          <p:cNvCxnSpPr/>
          <p:nvPr/>
        </p:nvCxnSpPr>
        <p:spPr>
          <a:xfrm>
            <a:off x="2144110" y="2797315"/>
            <a:ext cx="4272456" cy="1694290"/>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5CF749C-57E3-A93E-E570-790BBD557194}"/>
              </a:ext>
            </a:extLst>
          </p:cNvPr>
          <p:cNvCxnSpPr/>
          <p:nvPr/>
        </p:nvCxnSpPr>
        <p:spPr>
          <a:xfrm>
            <a:off x="6060655" y="2703251"/>
            <a:ext cx="4272456" cy="1694290"/>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D711F94-A0F4-B1E1-7B81-B0594F016554}"/>
              </a:ext>
            </a:extLst>
          </p:cNvPr>
          <p:cNvSpPr txBox="1"/>
          <p:nvPr/>
        </p:nvSpPr>
        <p:spPr>
          <a:xfrm>
            <a:off x="9350081" y="2102020"/>
            <a:ext cx="2478126" cy="584775"/>
          </a:xfrm>
          <a:prstGeom prst="rect">
            <a:avLst/>
          </a:prstGeom>
          <a:solidFill>
            <a:schemeClr val="bg1"/>
          </a:solidFill>
          <a:ln>
            <a:solidFill>
              <a:schemeClr val="bg1"/>
            </a:solidFill>
          </a:ln>
        </p:spPr>
        <p:txBody>
          <a:bodyPr wrap="square" rtlCol="0">
            <a:spAutoFit/>
          </a:bodyPr>
          <a:lstStyle/>
          <a:p>
            <a:r>
              <a:rPr lang="en-US" sz="3200"/>
              <a:t> 742,5 : 1 000</a:t>
            </a:r>
          </a:p>
        </p:txBody>
      </p:sp>
      <p:cxnSp>
        <p:nvCxnSpPr>
          <p:cNvPr id="27" name="Straight Arrow Connector 26">
            <a:extLst>
              <a:ext uri="{FF2B5EF4-FFF2-40B4-BE49-F238E27FC236}">
                <a16:creationId xmlns:a16="http://schemas.microsoft.com/office/drawing/2014/main" id="{3CC74615-81FA-FD24-16D2-9A9D54D82DE2}"/>
              </a:ext>
            </a:extLst>
          </p:cNvPr>
          <p:cNvCxnSpPr>
            <a:cxnSpLocks/>
          </p:cNvCxnSpPr>
          <p:nvPr/>
        </p:nvCxnSpPr>
        <p:spPr>
          <a:xfrm flipH="1">
            <a:off x="1858889" y="2825997"/>
            <a:ext cx="8309988" cy="1694290"/>
          </a:xfrm>
          <a:prstGeom prst="straightConnector1">
            <a:avLst/>
          </a:prstGeom>
          <a:ln w="5715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489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48902" y="172002"/>
            <a:ext cx="11493910" cy="6361471"/>
          </a:xfrm>
          <a:prstGeom prst="round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65040" y="-2957923"/>
            <a:ext cx="13412678" cy="12313034"/>
          </a:xfrm>
          <a:prstGeom prst="rect">
            <a:avLst/>
          </a:prstGeom>
        </p:spPr>
      </p:pic>
      <p:sp>
        <p:nvSpPr>
          <p:cNvPr id="5" name="Freeform 20"/>
          <p:cNvSpPr/>
          <p:nvPr/>
        </p:nvSpPr>
        <p:spPr>
          <a:xfrm>
            <a:off x="9648948" y="2836094"/>
            <a:ext cx="2281083" cy="3578942"/>
          </a:xfrm>
          <a:custGeom>
            <a:avLst/>
            <a:gdLst/>
            <a:ahLst/>
            <a:cxnLst/>
            <a:rect l="l" t="t" r="r" b="b"/>
            <a:pathLst>
              <a:path w="1399501" h="2377531">
                <a:moveTo>
                  <a:pt x="0" y="0"/>
                </a:moveTo>
                <a:lnTo>
                  <a:pt x="1399501" y="0"/>
                </a:lnTo>
                <a:lnTo>
                  <a:pt x="1399501" y="2377531"/>
                </a:lnTo>
                <a:lnTo>
                  <a:pt x="0" y="237753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95EB3BB-44E8-8902-607B-8E16CC6E3EB8}"/>
              </a:ext>
            </a:extLst>
          </p:cNvPr>
          <p:cNvSpPr txBox="1"/>
          <p:nvPr/>
        </p:nvSpPr>
        <p:spPr>
          <a:xfrm>
            <a:off x="2154643" y="1843950"/>
            <a:ext cx="71733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0033CC"/>
                </a:solidFill>
                <a:effectLst/>
                <a:uLnTx/>
                <a:uFillTx/>
                <a:latin typeface="Arial" panose="020B0604020202020204" pitchFamily="34" charset="0"/>
                <a:ea typeface="+mn-ea"/>
                <a:cs typeface="+mn-cs"/>
              </a:rPr>
              <a:t>+ Chia một số cho 10 cũng là nhân số đó với 0,1;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Chia một số cho 0,1 cũng là nhân số đó với 10.</a:t>
            </a:r>
          </a:p>
        </p:txBody>
      </p:sp>
    </p:spTree>
    <p:extLst>
      <p:ext uri="{BB962C8B-B14F-4D97-AF65-F5344CB8AC3E}">
        <p14:creationId xmlns:p14="http://schemas.microsoft.com/office/powerpoint/2010/main" val="3012668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6A9FD3-0E32-2A03-0315-6FBA22D4F194}"/>
              </a:ext>
            </a:extLst>
          </p:cNvPr>
          <p:cNvGrpSpPr/>
          <p:nvPr/>
        </p:nvGrpSpPr>
        <p:grpSpPr>
          <a:xfrm>
            <a:off x="1212064" y="245362"/>
            <a:ext cx="10025778" cy="1650386"/>
            <a:chOff x="1212064" y="245362"/>
            <a:chExt cx="10025778" cy="1650386"/>
          </a:xfrm>
        </p:grpSpPr>
        <p:sp>
          <p:nvSpPr>
            <p:cNvPr id="2" name="TextBox 1">
              <a:extLst>
                <a:ext uri="{FF2B5EF4-FFF2-40B4-BE49-F238E27FC236}">
                  <a16:creationId xmlns:a16="http://schemas.microsoft.com/office/drawing/2014/main" id="{BDBEA714-4F88-1A26-3A7B-7B72DFDDC538}"/>
                </a:ext>
              </a:extLst>
            </p:cNvPr>
            <p:cNvSpPr txBox="1"/>
            <p:nvPr/>
          </p:nvSpPr>
          <p:spPr>
            <a:xfrm>
              <a:off x="1258957" y="326088"/>
              <a:ext cx="9978885" cy="1569660"/>
            </a:xfrm>
            <a:prstGeom prst="rect">
              <a:avLst/>
            </a:prstGeom>
            <a:noFill/>
          </p:spPr>
          <p:txBody>
            <a:bodyPr wrap="square">
              <a:spAutoFit/>
            </a:bodyPr>
            <a:lstStyle/>
            <a:p>
              <a:pPr algn="ctr"/>
              <a:r>
                <a:rPr lang="en-US" altLang="en-US" sz="9600">
                  <a:solidFill>
                    <a:schemeClr val="tx1"/>
                  </a:solidFill>
                  <a:latin typeface="#9Slide07 SVNStick A Round" panose="02000503000000000000" pitchFamily="2" charset="0"/>
                </a:rPr>
                <a:t>CÁM ƠN CÁC BẠN</a:t>
              </a:r>
              <a:endParaRPr lang="vi-VN" altLang="en-US" sz="9600">
                <a:solidFill>
                  <a:schemeClr val="tx1"/>
                </a:solidFill>
                <a:latin typeface="#9Slide07 SVNStick A Round" panose="02000503000000000000" pitchFamily="2" charset="0"/>
              </a:endParaRPr>
            </a:p>
          </p:txBody>
        </p:sp>
        <p:sp>
          <p:nvSpPr>
            <p:cNvPr id="3" name="TextBox 2">
              <a:extLst>
                <a:ext uri="{FF2B5EF4-FFF2-40B4-BE49-F238E27FC236}">
                  <a16:creationId xmlns:a16="http://schemas.microsoft.com/office/drawing/2014/main" id="{7A827042-95FF-FDC6-1C03-1F8ED056796C}"/>
                </a:ext>
              </a:extLst>
            </p:cNvPr>
            <p:cNvSpPr txBox="1"/>
            <p:nvPr/>
          </p:nvSpPr>
          <p:spPr>
            <a:xfrm>
              <a:off x="1212064" y="245362"/>
              <a:ext cx="9978885" cy="1569660"/>
            </a:xfrm>
            <a:prstGeom prst="rect">
              <a:avLst/>
            </a:prstGeom>
            <a:noFill/>
          </p:spPr>
          <p:txBody>
            <a:bodyPr wrap="square">
              <a:spAutoFit/>
            </a:bodyPr>
            <a:lstStyle/>
            <a:p>
              <a:pPr algn="ctr"/>
              <a:r>
                <a:rPr lang="en-US" altLang="en-US" sz="9600">
                  <a:solidFill>
                    <a:srgbClr val="FFA3D1"/>
                  </a:solidFill>
                  <a:latin typeface="#9Slide07 SVNStick A Round" panose="02000503000000000000" pitchFamily="2" charset="0"/>
                </a:rPr>
                <a:t>CÁM ƠN CÁC BẠN</a:t>
              </a:r>
              <a:endParaRPr lang="vi-VN" altLang="en-US" sz="9600">
                <a:solidFill>
                  <a:srgbClr val="FFA3D1"/>
                </a:solidFill>
                <a:latin typeface="#9Slide07 SVNStick A Round" panose="02000503000000000000" pitchFamily="2" charset="0"/>
              </a:endParaRPr>
            </a:p>
          </p:txBody>
        </p:sp>
      </p:grpSp>
      <p:pic>
        <p:nvPicPr>
          <p:cNvPr id="5" name="Graphic 4">
            <a:extLst>
              <a:ext uri="{FF2B5EF4-FFF2-40B4-BE49-F238E27FC236}">
                <a16:creationId xmlns:a16="http://schemas.microsoft.com/office/drawing/2014/main" id="{295A5153-84F9-A460-CE76-87FDB4927E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7997" y="2966144"/>
            <a:ext cx="4086288" cy="3992218"/>
          </a:xfrm>
          <a:prstGeom prst="rect">
            <a:avLst/>
          </a:prstGeom>
        </p:spPr>
      </p:pic>
      <p:pic>
        <p:nvPicPr>
          <p:cNvPr id="6" name="Graphic 5">
            <a:extLst>
              <a:ext uri="{FF2B5EF4-FFF2-40B4-BE49-F238E27FC236}">
                <a16:creationId xmlns:a16="http://schemas.microsoft.com/office/drawing/2014/main" id="{09F14365-C7DC-575E-646F-87B5002AB18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38054" y="3094134"/>
            <a:ext cx="3102519" cy="3864228"/>
          </a:xfrm>
          <a:prstGeom prst="rect">
            <a:avLst/>
          </a:prstGeom>
        </p:spPr>
      </p:pic>
      <p:pic>
        <p:nvPicPr>
          <p:cNvPr id="7" name="Graphic 6">
            <a:extLst>
              <a:ext uri="{FF2B5EF4-FFF2-40B4-BE49-F238E27FC236}">
                <a16:creationId xmlns:a16="http://schemas.microsoft.com/office/drawing/2014/main" id="{85245C34-FBAB-0933-74A3-EB41C488C2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40358" y="3121935"/>
            <a:ext cx="3928060" cy="3808626"/>
          </a:xfrm>
          <a:prstGeom prst="rect">
            <a:avLst/>
          </a:prstGeom>
        </p:spPr>
      </p:pic>
      <p:pic>
        <p:nvPicPr>
          <p:cNvPr id="8" name="Am-thanh-chuc-mung-chien-thang-www_tiengdong_com">
            <a:hlinkClick r:id="" action="ppaction://media"/>
            <a:extLst>
              <a:ext uri="{FF2B5EF4-FFF2-40B4-BE49-F238E27FC236}">
                <a16:creationId xmlns:a16="http://schemas.microsoft.com/office/drawing/2014/main" id="{01F6B76F-A2AE-6688-4057-AD2C75A1F7F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192000" y="-613752"/>
            <a:ext cx="487363" cy="487363"/>
          </a:xfrm>
          <a:prstGeom prst="rect">
            <a:avLst/>
          </a:prstGeom>
        </p:spPr>
      </p:pic>
    </p:spTree>
    <p:extLst>
      <p:ext uri="{BB962C8B-B14F-4D97-AF65-F5344CB8AC3E}">
        <p14:creationId xmlns:p14="http://schemas.microsoft.com/office/powerpoint/2010/main" val="19787299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 presetClass="mediacall" presetSubtype="0" fill="hold" nodeType="withEffect">
                                  <p:stCondLst>
                                    <p:cond delay="0"/>
                                  </p:stCondLst>
                                  <p:childTnLst>
                                    <p:cmd type="call" cmd="playFrom(0.0)">
                                      <p:cBhvr>
                                        <p:cTn id="9" dur="3056" fill="hold"/>
                                        <p:tgtEl>
                                          <p:spTgt spid="8"/>
                                        </p:tgtEl>
                                      </p:cBhvr>
                                    </p:cmd>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5"/>
                                        </p:tgtEl>
                                        <p:attrNameLst>
                                          <p:attrName>r</p:attrName>
                                        </p:attrNameLst>
                                      </p:cBhvr>
                                    </p:animRot>
                                    <p:animRot by="-240000">
                                      <p:cBhvr>
                                        <p:cTn id="27" dur="200" fill="hold">
                                          <p:stCondLst>
                                            <p:cond delay="200"/>
                                          </p:stCondLst>
                                        </p:cTn>
                                        <p:tgtEl>
                                          <p:spTgt spid="5"/>
                                        </p:tgtEl>
                                        <p:attrNameLst>
                                          <p:attrName>r</p:attrName>
                                        </p:attrNameLst>
                                      </p:cBhvr>
                                    </p:animRot>
                                    <p:animRot by="240000">
                                      <p:cBhvr>
                                        <p:cTn id="28" dur="200" fill="hold">
                                          <p:stCondLst>
                                            <p:cond delay="400"/>
                                          </p:stCondLst>
                                        </p:cTn>
                                        <p:tgtEl>
                                          <p:spTgt spid="5"/>
                                        </p:tgtEl>
                                        <p:attrNameLst>
                                          <p:attrName>r</p:attrName>
                                        </p:attrNameLst>
                                      </p:cBhvr>
                                    </p:animRot>
                                    <p:animRot by="-240000">
                                      <p:cBhvr>
                                        <p:cTn id="29" dur="200" fill="hold">
                                          <p:stCondLst>
                                            <p:cond delay="600"/>
                                          </p:stCondLst>
                                        </p:cTn>
                                        <p:tgtEl>
                                          <p:spTgt spid="5"/>
                                        </p:tgtEl>
                                        <p:attrNameLst>
                                          <p:attrName>r</p:attrName>
                                        </p:attrNameLst>
                                      </p:cBhvr>
                                    </p:animRot>
                                    <p:animRot by="120000">
                                      <p:cBhvr>
                                        <p:cTn id="30" dur="200" fill="hold">
                                          <p:stCondLst>
                                            <p:cond delay="800"/>
                                          </p:stCondLst>
                                        </p:cTn>
                                        <p:tgtEl>
                                          <p:spTgt spid="5"/>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100" fill="hold">
                                          <p:stCondLst>
                                            <p:cond delay="0"/>
                                          </p:stCondLst>
                                        </p:cTn>
                                        <p:tgtEl>
                                          <p:spTgt spid="7"/>
                                        </p:tgtEl>
                                        <p:attrNameLst>
                                          <p:attrName>r</p:attrName>
                                        </p:attrNameLst>
                                      </p:cBhvr>
                                    </p:animRot>
                                    <p:animRot by="-240000">
                                      <p:cBhvr>
                                        <p:cTn id="33" dur="200" fill="hold">
                                          <p:stCondLst>
                                            <p:cond delay="200"/>
                                          </p:stCondLst>
                                        </p:cTn>
                                        <p:tgtEl>
                                          <p:spTgt spid="7"/>
                                        </p:tgtEl>
                                        <p:attrNameLst>
                                          <p:attrName>r</p:attrName>
                                        </p:attrNameLst>
                                      </p:cBhvr>
                                    </p:animRot>
                                    <p:animRot by="240000">
                                      <p:cBhvr>
                                        <p:cTn id="34" dur="200" fill="hold">
                                          <p:stCondLst>
                                            <p:cond delay="400"/>
                                          </p:stCondLst>
                                        </p:cTn>
                                        <p:tgtEl>
                                          <p:spTgt spid="7"/>
                                        </p:tgtEl>
                                        <p:attrNameLst>
                                          <p:attrName>r</p:attrName>
                                        </p:attrNameLst>
                                      </p:cBhvr>
                                    </p:animRot>
                                    <p:animRot by="-240000">
                                      <p:cBhvr>
                                        <p:cTn id="35" dur="200" fill="hold">
                                          <p:stCondLst>
                                            <p:cond delay="600"/>
                                          </p:stCondLst>
                                        </p:cTn>
                                        <p:tgtEl>
                                          <p:spTgt spid="7"/>
                                        </p:tgtEl>
                                        <p:attrNameLst>
                                          <p:attrName>r</p:attrName>
                                        </p:attrNameLst>
                                      </p:cBhvr>
                                    </p:animRot>
                                    <p:animRot by="120000">
                                      <p:cBhvr>
                                        <p:cTn id="36" dur="200" fill="hold">
                                          <p:stCondLst>
                                            <p:cond delay="800"/>
                                          </p:stCondLst>
                                        </p:cTn>
                                        <p:tgtEl>
                                          <p:spTgt spid="7"/>
                                        </p:tgtEl>
                                        <p:attrNameLst>
                                          <p:attrName>r</p:attrName>
                                        </p:attrNameLst>
                                      </p:cBhvr>
                                    </p:animRot>
                                  </p:childTnLst>
                                </p:cTn>
                              </p:par>
                              <p:par>
                                <p:cTn id="37" presetID="32" presetClass="emph" presetSubtype="0" repeatCount="indefinite" fill="hold" nodeType="with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43"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emale-baker-holding-fresh-bread-vector-removebg-preview"/>
          <p:cNvPicPr>
            <a:picLocks noChangeAspect="1"/>
          </p:cNvPicPr>
          <p:nvPr/>
        </p:nvPicPr>
        <p:blipFill>
          <a:blip r:embed="rId2"/>
          <a:stretch>
            <a:fillRect/>
          </a:stretch>
        </p:blipFill>
        <p:spPr>
          <a:xfrm>
            <a:off x="315681" y="2506345"/>
            <a:ext cx="2255520" cy="4351655"/>
          </a:xfrm>
          <a:prstGeom prst="rect">
            <a:avLst/>
          </a:prstGeom>
        </p:spPr>
      </p:pic>
      <p:sp>
        <p:nvSpPr>
          <p:cNvPr id="6" name="Speech Bubble: Oval 3"/>
          <p:cNvSpPr/>
          <p:nvPr/>
        </p:nvSpPr>
        <p:spPr>
          <a:xfrm>
            <a:off x="2917190" y="491490"/>
            <a:ext cx="5796280" cy="2298065"/>
          </a:xfrm>
          <a:prstGeom prst="wedgeEllipseCallout">
            <a:avLst>
              <a:gd name="adj1" fmla="val -54687"/>
              <a:gd name="adj2" fmla="val 65888"/>
            </a:avLst>
          </a:prstGeom>
          <a:solidFill>
            <a:schemeClr val="bg1"/>
          </a:solidFill>
          <a:ln w="3810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ltLang="en-US" sz="4400" b="1" i="1">
                <a:solidFill>
                  <a:srgbClr val="FF0000"/>
                </a:solidFill>
              </a:rPr>
              <a:t>HOẠT ĐỘNG TIẾP NỐI</a:t>
            </a:r>
          </a:p>
        </p:txBody>
      </p:sp>
      <p:grpSp>
        <p:nvGrpSpPr>
          <p:cNvPr id="16" name="Group 15"/>
          <p:cNvGrpSpPr/>
          <p:nvPr/>
        </p:nvGrpSpPr>
        <p:grpSpPr>
          <a:xfrm flipH="1">
            <a:off x="8047891" y="3806191"/>
            <a:ext cx="3606165" cy="3051809"/>
            <a:chOff x="-710314" y="2665902"/>
            <a:chExt cx="5314233" cy="4463935"/>
          </a:xfrm>
        </p:grpSpPr>
        <p:pic>
          <p:nvPicPr>
            <p:cNvPr id="17" name="Graphic 1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314" y="2665902"/>
              <a:ext cx="4603919" cy="4463935"/>
            </a:xfrm>
            <a:prstGeom prst="rect">
              <a:avLst/>
            </a:prstGeom>
          </p:spPr>
        </p:pic>
        <p:pic>
          <p:nvPicPr>
            <p:cNvPr id="18" name="Picture 17" descr="A round wooden tray with a black back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5604387"/>
              <a:ext cx="2317919" cy="724350"/>
            </a:xfrm>
            <a:prstGeom prst="rect">
              <a:avLst/>
            </a:prstGeom>
          </p:spPr>
        </p:pic>
      </p:grpSp>
      <p:sp>
        <p:nvSpPr>
          <p:cNvPr id="8" name="Speech Bubble: Oval 3"/>
          <p:cNvSpPr/>
          <p:nvPr/>
        </p:nvSpPr>
        <p:spPr>
          <a:xfrm>
            <a:off x="2571201" y="3517047"/>
            <a:ext cx="6285244" cy="2298065"/>
          </a:xfrm>
          <a:prstGeom prst="wedgeEllipseCallout">
            <a:avLst>
              <a:gd name="adj1" fmla="val 52591"/>
              <a:gd name="adj2" fmla="val 36202"/>
            </a:avLst>
          </a:prstGeom>
          <a:solidFill>
            <a:schemeClr val="bg1"/>
          </a:solidFill>
          <a:ln w="3810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ltLang="en-US" sz="2800" b="1" i="1">
                <a:solidFill>
                  <a:srgbClr val="002060"/>
                </a:solidFill>
              </a:rPr>
              <a:t>- Hoàn thành các bài tập</a:t>
            </a:r>
          </a:p>
          <a:p>
            <a:pPr algn="ctr"/>
            <a:r>
              <a:rPr lang="vi-VN" altLang="en-US" sz="2800" b="1" i="1">
                <a:solidFill>
                  <a:srgbClr val="002060"/>
                </a:solidFill>
              </a:rPr>
              <a:t>- Chuẩn bị</a:t>
            </a:r>
            <a:r>
              <a:rPr lang="en-US" altLang="en-US" sz="2800" b="1" i="1">
                <a:solidFill>
                  <a:srgbClr val="002060"/>
                </a:solidFill>
              </a:rPr>
              <a:t> </a:t>
            </a:r>
            <a:r>
              <a:rPr lang="en-US" altLang="en-US" sz="2800" b="1" i="1">
                <a:solidFill>
                  <a:srgbClr val="002060"/>
                </a:solidFill>
                <a:latin typeface="Arial" panose="020B0604020202020204" pitchFamily="34" charset="0"/>
                <a:cs typeface="Arial" panose="020B0604020202020204" pitchFamily="34" charset="0"/>
              </a:rPr>
              <a:t>bài</a:t>
            </a:r>
            <a:r>
              <a:rPr lang="en-US" altLang="en-US" sz="2800" b="1" i="1">
                <a:solidFill>
                  <a:srgbClr val="002060"/>
                </a:solidFill>
              </a:rPr>
              <a:t> 38</a:t>
            </a:r>
            <a:endParaRPr lang="vi-VN" altLang="en-US" sz="2800" b="1" i="1">
              <a:solidFill>
                <a:srgbClr val="00206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bakery shop with a door and a tree&#10;&#10;Description automatically generated"/>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b="1765"/>
          <a:stretch>
            <a:fillRect/>
          </a:stretch>
        </p:blipFill>
        <p:spPr>
          <a:xfrm>
            <a:off x="20" y="1282"/>
            <a:ext cx="12191980" cy="6856718"/>
          </a:xfrm>
          <a:prstGeom prst="rect">
            <a:avLst/>
          </a:prstGeom>
        </p:spPr>
      </p:pic>
      <p:pic>
        <p:nvPicPr>
          <p:cNvPr id="6"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317522" y="128785"/>
            <a:ext cx="9065343" cy="6957652"/>
          </a:xfrm>
          <a:prstGeom prst="rect">
            <a:avLst/>
          </a:prstGeom>
        </p:spPr>
      </p:pic>
      <p:sp>
        <p:nvSpPr>
          <p:cNvPr id="7" name="TextBox 6"/>
          <p:cNvSpPr txBox="1"/>
          <p:nvPr/>
        </p:nvSpPr>
        <p:spPr>
          <a:xfrm>
            <a:off x="3101511" y="1536090"/>
            <a:ext cx="5285406"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500" b="0" i="0" u="none" strike="noStrike" kern="1200" cap="none" spc="0" normalizeH="0" baseline="0" noProof="0">
                <a:ln w="82550">
                  <a:solidFill>
                    <a:srgbClr val="FF3399"/>
                  </a:solidFill>
                </a:ln>
                <a:solidFill>
                  <a:prstClr val="white"/>
                </a:solidFill>
                <a:effectLst/>
                <a:uLnTx/>
                <a:uFillTx/>
                <a:latin typeface="SVN-Ziclets" panose="02000603000000000000" pitchFamily="2" charset="0"/>
                <a:ea typeface="+mn-ea"/>
                <a:cs typeface="+mn-cs"/>
              </a:rPr>
              <a:t>Tạm biệt!</a:t>
            </a:r>
          </a:p>
        </p:txBody>
      </p:sp>
      <p:pic>
        <p:nvPicPr>
          <p:cNvPr id="2" name="Hình ảnh 11">
            <a:extLst>
              <a:ext uri="{FF2B5EF4-FFF2-40B4-BE49-F238E27FC236}">
                <a16:creationId xmlns:a16="http://schemas.microsoft.com/office/drawing/2014/main" id="{847ED98D-E8B1-0242-8BB4-EF78D5BF7FC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8661410" y="1815549"/>
            <a:ext cx="3539512" cy="5156670"/>
          </a:xfrm>
          <a:prstGeom prst="rect">
            <a:avLst/>
          </a:prstGeom>
        </p:spPr>
      </p:pic>
      <p:pic>
        <p:nvPicPr>
          <p:cNvPr id="3" name="Hình ảnh 8">
            <a:extLst>
              <a:ext uri="{FF2B5EF4-FFF2-40B4-BE49-F238E27FC236}">
                <a16:creationId xmlns:a16="http://schemas.microsoft.com/office/drawing/2014/main" id="{9946AAC9-124C-421D-09EB-336D094BD31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500535" y="1009063"/>
            <a:ext cx="4319552" cy="665013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32" presetClass="emph" presetSubtype="0" fill="hold" nodeType="withEffect">
                                  <p:stCondLst>
                                    <p:cond delay="0"/>
                                  </p:stCondLst>
                                  <p:childTnLst>
                                    <p:animRot by="120000">
                                      <p:cBhvr>
                                        <p:cTn id="22" dur="100" fill="hold">
                                          <p:stCondLst>
                                            <p:cond delay="0"/>
                                          </p:stCondLst>
                                        </p:cTn>
                                        <p:tgtEl>
                                          <p:spTgt spid="2"/>
                                        </p:tgtEl>
                                        <p:attrNameLst>
                                          <p:attrName>r</p:attrName>
                                        </p:attrNameLst>
                                      </p:cBhvr>
                                    </p:animRot>
                                    <p:animRot by="-240000">
                                      <p:cBhvr>
                                        <p:cTn id="23" dur="200" fill="hold">
                                          <p:stCondLst>
                                            <p:cond delay="200"/>
                                          </p:stCondLst>
                                        </p:cTn>
                                        <p:tgtEl>
                                          <p:spTgt spid="2"/>
                                        </p:tgtEl>
                                        <p:attrNameLst>
                                          <p:attrName>r</p:attrName>
                                        </p:attrNameLst>
                                      </p:cBhvr>
                                    </p:animRot>
                                    <p:animRot by="240000">
                                      <p:cBhvr>
                                        <p:cTn id="24" dur="200" fill="hold">
                                          <p:stCondLst>
                                            <p:cond delay="400"/>
                                          </p:stCondLst>
                                        </p:cTn>
                                        <p:tgtEl>
                                          <p:spTgt spid="2"/>
                                        </p:tgtEl>
                                        <p:attrNameLst>
                                          <p:attrName>r</p:attrName>
                                        </p:attrNameLst>
                                      </p:cBhvr>
                                    </p:animRot>
                                    <p:animRot by="-240000">
                                      <p:cBhvr>
                                        <p:cTn id="25" dur="200" fill="hold">
                                          <p:stCondLst>
                                            <p:cond delay="600"/>
                                          </p:stCondLst>
                                        </p:cTn>
                                        <p:tgtEl>
                                          <p:spTgt spid="2"/>
                                        </p:tgtEl>
                                        <p:attrNameLst>
                                          <p:attrName>r</p:attrName>
                                        </p:attrNameLst>
                                      </p:cBhvr>
                                    </p:animRot>
                                    <p:animRot by="120000">
                                      <p:cBhvr>
                                        <p:cTn id="26" dur="200" fill="hold">
                                          <p:stCondLst>
                                            <p:cond delay="800"/>
                                          </p:stCondLst>
                                        </p:cTn>
                                        <p:tgtEl>
                                          <p:spTgt spid="2"/>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3"/>
                                        </p:tgtEl>
                                        <p:attrNameLst>
                                          <p:attrName>r</p:attrName>
                                        </p:attrNameLst>
                                      </p:cBhvr>
                                    </p:animRot>
                                    <p:animRot by="-240000">
                                      <p:cBhvr>
                                        <p:cTn id="29" dur="200" fill="hold">
                                          <p:stCondLst>
                                            <p:cond delay="200"/>
                                          </p:stCondLst>
                                        </p:cTn>
                                        <p:tgtEl>
                                          <p:spTgt spid="3"/>
                                        </p:tgtEl>
                                        <p:attrNameLst>
                                          <p:attrName>r</p:attrName>
                                        </p:attrNameLst>
                                      </p:cBhvr>
                                    </p:animRot>
                                    <p:animRot by="240000">
                                      <p:cBhvr>
                                        <p:cTn id="30" dur="200" fill="hold">
                                          <p:stCondLst>
                                            <p:cond delay="400"/>
                                          </p:stCondLst>
                                        </p:cTn>
                                        <p:tgtEl>
                                          <p:spTgt spid="3"/>
                                        </p:tgtEl>
                                        <p:attrNameLst>
                                          <p:attrName>r</p:attrName>
                                        </p:attrNameLst>
                                      </p:cBhvr>
                                    </p:animRot>
                                    <p:animRot by="-240000">
                                      <p:cBhvr>
                                        <p:cTn id="31" dur="200" fill="hold">
                                          <p:stCondLst>
                                            <p:cond delay="600"/>
                                          </p:stCondLst>
                                        </p:cTn>
                                        <p:tgtEl>
                                          <p:spTgt spid="3"/>
                                        </p:tgtEl>
                                        <p:attrNameLst>
                                          <p:attrName>r</p:attrName>
                                        </p:attrNameLst>
                                      </p:cBhvr>
                                    </p:animRot>
                                    <p:animRot by="120000">
                                      <p:cBhvr>
                                        <p:cTn id="3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28740" y="-269258"/>
            <a:ext cx="9065343" cy="6957652"/>
          </a:xfrm>
          <a:prstGeom prst="rect">
            <a:avLst/>
          </a:prstGeom>
        </p:spPr>
      </p:pic>
      <p:sp>
        <p:nvSpPr>
          <p:cNvPr id="7" name="TextBox 6"/>
          <p:cNvSpPr txBox="1"/>
          <p:nvPr/>
        </p:nvSpPr>
        <p:spPr>
          <a:xfrm>
            <a:off x="4932701" y="1474748"/>
            <a:ext cx="4857420" cy="3631763"/>
          </a:xfrm>
          <a:prstGeom prst="rect">
            <a:avLst/>
          </a:prstGeom>
          <a:noFill/>
        </p:spPr>
        <p:txBody>
          <a:bodyPr wrap="none" rtlCol="0">
            <a:spAutoFit/>
          </a:bodyPr>
          <a:lstStyle/>
          <a:p>
            <a:pPr algn="ctr"/>
            <a:r>
              <a:rPr lang="en-US" sz="11500">
                <a:ln w="82550">
                  <a:solidFill>
                    <a:srgbClr val="FF3399"/>
                  </a:solidFill>
                </a:ln>
                <a:solidFill>
                  <a:schemeClr val="bg1"/>
                </a:solidFill>
                <a:latin typeface="SVN-Ziclets" panose="02000603000000000000" pitchFamily="2" charset="0"/>
              </a:rPr>
              <a:t>KHỞI </a:t>
            </a:r>
          </a:p>
          <a:p>
            <a:pPr algn="ctr"/>
            <a:r>
              <a:rPr lang="en-US" sz="11500">
                <a:ln w="82550">
                  <a:solidFill>
                    <a:srgbClr val="FF3399"/>
                  </a:solidFill>
                </a:ln>
                <a:solidFill>
                  <a:schemeClr val="bg1"/>
                </a:solidFill>
                <a:latin typeface="SVN-Ziclets" panose="02000603000000000000" pitchFamily="2" charset="0"/>
              </a:rPr>
              <a:t>ĐỘNG</a:t>
            </a:r>
          </a:p>
        </p:txBody>
      </p:sp>
      <p:pic>
        <p:nvPicPr>
          <p:cNvPr id="2" name="Graphic 1">
            <a:extLst>
              <a:ext uri="{FF2B5EF4-FFF2-40B4-BE49-F238E27FC236}">
                <a16:creationId xmlns:a16="http://schemas.microsoft.com/office/drawing/2014/main" id="{3CDC4E08-AE39-798D-862F-59D34D49145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128" y="1474748"/>
            <a:ext cx="4934438" cy="551203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emale-baker-holding-fresh-bread-vector-removebg-preview"/>
          <p:cNvPicPr>
            <a:picLocks noChangeAspect="1"/>
          </p:cNvPicPr>
          <p:nvPr/>
        </p:nvPicPr>
        <p:blipFill>
          <a:blip r:embed="rId2"/>
          <a:stretch>
            <a:fillRect/>
          </a:stretch>
        </p:blipFill>
        <p:spPr>
          <a:xfrm>
            <a:off x="785555" y="2230119"/>
            <a:ext cx="2255520" cy="4351655"/>
          </a:xfrm>
          <a:prstGeom prst="rect">
            <a:avLst/>
          </a:prstGeom>
        </p:spPr>
      </p:pic>
      <p:sp>
        <p:nvSpPr>
          <p:cNvPr id="6" name="Speech Bubble: Oval 3"/>
          <p:cNvSpPr/>
          <p:nvPr/>
        </p:nvSpPr>
        <p:spPr>
          <a:xfrm>
            <a:off x="2917189" y="914400"/>
            <a:ext cx="4645145" cy="1875155"/>
          </a:xfrm>
          <a:prstGeom prst="wedgeEllipseCallout">
            <a:avLst>
              <a:gd name="adj1" fmla="val -51046"/>
              <a:gd name="adj2" fmla="val 36811"/>
            </a:avLst>
          </a:prstGeom>
          <a:solidFill>
            <a:schemeClr val="bg1"/>
          </a:solidFill>
          <a:ln w="3810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ltLang="en-US" sz="4800" b="1" i="1">
                <a:solidFill>
                  <a:srgbClr val="002060"/>
                </a:solidFill>
              </a:rPr>
              <a:t>320 : 10 </a:t>
            </a:r>
            <a:r>
              <a:rPr lang="en-US" altLang="en-US" sz="4800" b="1" i="1">
                <a:solidFill>
                  <a:srgbClr val="002060"/>
                </a:solidFill>
              </a:rPr>
              <a:t>=?</a:t>
            </a:r>
            <a:endParaRPr lang="vi-VN" altLang="en-US" sz="4800" b="1" i="1">
              <a:solidFill>
                <a:srgbClr val="FF0000"/>
              </a:solidFill>
            </a:endParaRPr>
          </a:p>
        </p:txBody>
      </p:sp>
      <p:grpSp>
        <p:nvGrpSpPr>
          <p:cNvPr id="16" name="Group 15"/>
          <p:cNvGrpSpPr/>
          <p:nvPr/>
        </p:nvGrpSpPr>
        <p:grpSpPr>
          <a:xfrm flipH="1">
            <a:off x="8000998" y="3256914"/>
            <a:ext cx="3606165" cy="3223895"/>
            <a:chOff x="-710314" y="2665902"/>
            <a:chExt cx="5314233" cy="4463935"/>
          </a:xfrm>
        </p:grpSpPr>
        <p:pic>
          <p:nvPicPr>
            <p:cNvPr id="17" name="Graphic 1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314" y="2665902"/>
              <a:ext cx="4603919" cy="4463935"/>
            </a:xfrm>
            <a:prstGeom prst="rect">
              <a:avLst/>
            </a:prstGeom>
          </p:spPr>
        </p:pic>
        <p:pic>
          <p:nvPicPr>
            <p:cNvPr id="18" name="Picture 17" descr="A round wooden tray with a black back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5604387"/>
              <a:ext cx="2317919" cy="724350"/>
            </a:xfrm>
            <a:prstGeom prst="rect">
              <a:avLst/>
            </a:prstGeom>
          </p:spPr>
        </p:pic>
      </p:grpSp>
      <p:sp>
        <p:nvSpPr>
          <p:cNvPr id="8" name="Speech Bubble: Oval 3"/>
          <p:cNvSpPr/>
          <p:nvPr/>
        </p:nvSpPr>
        <p:spPr>
          <a:xfrm>
            <a:off x="3150973" y="3256915"/>
            <a:ext cx="5222137" cy="2298065"/>
          </a:xfrm>
          <a:prstGeom prst="wedgeEllipseCallout">
            <a:avLst>
              <a:gd name="adj1" fmla="val 64572"/>
              <a:gd name="adj2" fmla="val 17477"/>
            </a:avLst>
          </a:prstGeom>
          <a:solidFill>
            <a:schemeClr val="bg1"/>
          </a:solidFill>
          <a:ln w="3810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ltLang="en-US" sz="4800" b="1" i="1">
                <a:solidFill>
                  <a:srgbClr val="002060"/>
                </a:solidFill>
              </a:rPr>
              <a:t>32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9DBABE-D70C-6DD4-8E18-5F0556459DA5}"/>
              </a:ext>
            </a:extLst>
          </p:cNvPr>
          <p:cNvPicPr>
            <a:picLocks noChangeAspect="1"/>
          </p:cNvPicPr>
          <p:nvPr/>
        </p:nvPicPr>
        <p:blipFill>
          <a:blip r:embed="rId2"/>
          <a:stretch>
            <a:fillRect/>
          </a:stretch>
        </p:blipFill>
        <p:spPr>
          <a:xfrm>
            <a:off x="742950" y="2271078"/>
            <a:ext cx="10706100" cy="2689058"/>
          </a:xfrm>
          <a:prstGeom prst="rect">
            <a:avLst/>
          </a:prstGeom>
        </p:spPr>
      </p:pic>
      <p:sp>
        <p:nvSpPr>
          <p:cNvPr id="9" name="Speech Bubble: Rectangle with Corners Rounded 8">
            <a:extLst>
              <a:ext uri="{FF2B5EF4-FFF2-40B4-BE49-F238E27FC236}">
                <a16:creationId xmlns:a16="http://schemas.microsoft.com/office/drawing/2014/main" id="{D692F513-5852-75EF-95C4-A093CFC8E7A3}"/>
              </a:ext>
            </a:extLst>
          </p:cNvPr>
          <p:cNvSpPr/>
          <p:nvPr/>
        </p:nvSpPr>
        <p:spPr>
          <a:xfrm>
            <a:off x="590550" y="2647950"/>
            <a:ext cx="1924050" cy="781050"/>
          </a:xfrm>
          <a:prstGeom prst="wedgeRoundRectCallout">
            <a:avLst>
              <a:gd name="adj1" fmla="val 59812"/>
              <a:gd name="adj2" fmla="val 55183"/>
              <a:gd name="adj3" fmla="val 16667"/>
            </a:avLst>
          </a:prstGeom>
          <a:solidFill>
            <a:srgbClr val="D4EF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10 cái bánh nặng 1,15 kg.</a:t>
            </a:r>
          </a:p>
        </p:txBody>
      </p:sp>
      <p:sp>
        <p:nvSpPr>
          <p:cNvPr id="10" name="Speech Bubble: Rectangle with Corners Rounded 9">
            <a:extLst>
              <a:ext uri="{FF2B5EF4-FFF2-40B4-BE49-F238E27FC236}">
                <a16:creationId xmlns:a16="http://schemas.microsoft.com/office/drawing/2014/main" id="{D096CED5-9D9D-00E1-BDE8-674C694DD6AF}"/>
              </a:ext>
            </a:extLst>
          </p:cNvPr>
          <p:cNvSpPr/>
          <p:nvPr/>
        </p:nvSpPr>
        <p:spPr>
          <a:xfrm>
            <a:off x="4038600" y="2495550"/>
            <a:ext cx="2343150" cy="1276350"/>
          </a:xfrm>
          <a:prstGeom prst="wedgeRoundRectCallout">
            <a:avLst>
              <a:gd name="adj1" fmla="val 59812"/>
              <a:gd name="adj2" fmla="val 55183"/>
              <a:gd name="adj3" fmla="val 16667"/>
            </a:avLst>
          </a:prstGeom>
          <a:solidFill>
            <a:srgbClr val="D4EF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Trung bình mỗi cái nặng bao nhiêu ki-lô-gam?</a:t>
            </a:r>
          </a:p>
        </p:txBody>
      </p:sp>
      <p:sp>
        <p:nvSpPr>
          <p:cNvPr id="11" name="Speech Bubble: Rectangle with Corners Rounded 10">
            <a:extLst>
              <a:ext uri="{FF2B5EF4-FFF2-40B4-BE49-F238E27FC236}">
                <a16:creationId xmlns:a16="http://schemas.microsoft.com/office/drawing/2014/main" id="{CED97B9E-8A61-53EB-15EA-61BBEF2E939F}"/>
              </a:ext>
            </a:extLst>
          </p:cNvPr>
          <p:cNvSpPr/>
          <p:nvPr/>
        </p:nvSpPr>
        <p:spPr>
          <a:xfrm>
            <a:off x="6877050" y="2009775"/>
            <a:ext cx="2133600" cy="962025"/>
          </a:xfrm>
          <a:prstGeom prst="wedgeRoundRectCallout">
            <a:avLst>
              <a:gd name="adj1" fmla="val 883"/>
              <a:gd name="adj2" fmla="val 86866"/>
              <a:gd name="adj3" fmla="val 16667"/>
            </a:avLst>
          </a:prstGeom>
          <a:solidFill>
            <a:srgbClr val="D4EF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rial" panose="020B0604020202020204" pitchFamily="34" charset="0"/>
                <a:cs typeface="Arial" panose="020B0604020202020204" pitchFamily="34" charset="0"/>
              </a:rPr>
              <a:t>Đặt tính rồi tính</a:t>
            </a:r>
          </a:p>
          <a:p>
            <a:pPr algn="ctr"/>
            <a:r>
              <a:rPr lang="en-US" sz="2000">
                <a:solidFill>
                  <a:schemeClr val="tx1"/>
                </a:solidFill>
                <a:latin typeface="Arial" panose="020B0604020202020204" pitchFamily="34" charset="0"/>
                <a:cs typeface="Arial" panose="020B0604020202020204" pitchFamily="34" charset="0"/>
              </a:rPr>
              <a:t>1,15 : 10.</a:t>
            </a:r>
          </a:p>
        </p:txBody>
      </p:sp>
      <p:sp>
        <p:nvSpPr>
          <p:cNvPr id="12" name="Speech Bubble: Rectangle with Corners Rounded 11">
            <a:extLst>
              <a:ext uri="{FF2B5EF4-FFF2-40B4-BE49-F238E27FC236}">
                <a16:creationId xmlns:a16="http://schemas.microsoft.com/office/drawing/2014/main" id="{C159CB72-89A8-1713-834A-98B3B1C045EB}"/>
              </a:ext>
            </a:extLst>
          </p:cNvPr>
          <p:cNvSpPr/>
          <p:nvPr/>
        </p:nvSpPr>
        <p:spPr>
          <a:xfrm>
            <a:off x="9563100" y="2619375"/>
            <a:ext cx="1771650" cy="962025"/>
          </a:xfrm>
          <a:prstGeom prst="wedgeRoundRectCallout">
            <a:avLst>
              <a:gd name="adj1" fmla="val -58257"/>
              <a:gd name="adj2" fmla="val 41321"/>
              <a:gd name="adj3" fmla="val 16667"/>
            </a:avLst>
          </a:prstGeom>
          <a:solidFill>
            <a:srgbClr val="D4EF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chemeClr val="tx1"/>
                </a:solidFill>
                <a:latin typeface="Arial" panose="020B0604020202020204" pitchFamily="34" charset="0"/>
                <a:cs typeface="Arial" panose="020B0604020202020204" pitchFamily="34" charset="0"/>
              </a:rPr>
              <a:t>Có thể</a:t>
            </a:r>
          </a:p>
          <a:p>
            <a:pPr algn="ctr"/>
            <a:r>
              <a:rPr lang="vi-VN" sz="2000">
                <a:solidFill>
                  <a:schemeClr val="tx1"/>
                </a:solidFill>
                <a:latin typeface="Arial" panose="020B0604020202020204" pitchFamily="34" charset="0"/>
                <a:cs typeface="Arial" panose="020B0604020202020204" pitchFamily="34" charset="0"/>
              </a:rPr>
              <a:t>tính nhẩm</a:t>
            </a:r>
          </a:p>
          <a:p>
            <a:pPr algn="ctr"/>
            <a:r>
              <a:rPr lang="vi-VN" sz="2000">
                <a:solidFill>
                  <a:schemeClr val="tx1"/>
                </a:solidFill>
                <a:latin typeface="Arial" panose="020B0604020202020204" pitchFamily="34" charset="0"/>
                <a:cs typeface="Arial" panose="020B0604020202020204" pitchFamily="34" charset="0"/>
              </a:rPr>
              <a:t>không?</a:t>
            </a:r>
            <a:endParaRPr lang="en-US" sz="2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760169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female-baker-holding-fresh-bread-vector-removebg-preview"/>
          <p:cNvPicPr>
            <a:picLocks noChangeAspect="1"/>
          </p:cNvPicPr>
          <p:nvPr/>
        </p:nvPicPr>
        <p:blipFill>
          <a:blip r:embed="rId2"/>
          <a:stretch>
            <a:fillRect/>
          </a:stretch>
        </p:blipFill>
        <p:spPr>
          <a:xfrm>
            <a:off x="785555" y="2230119"/>
            <a:ext cx="2255520" cy="4351655"/>
          </a:xfrm>
          <a:prstGeom prst="rect">
            <a:avLst/>
          </a:prstGeom>
        </p:spPr>
      </p:pic>
      <p:sp>
        <p:nvSpPr>
          <p:cNvPr id="6" name="Speech Bubble: Oval 3"/>
          <p:cNvSpPr/>
          <p:nvPr/>
        </p:nvSpPr>
        <p:spPr>
          <a:xfrm>
            <a:off x="2917189" y="914400"/>
            <a:ext cx="4798061" cy="1875155"/>
          </a:xfrm>
          <a:prstGeom prst="wedgeEllipseCallout">
            <a:avLst>
              <a:gd name="adj1" fmla="val -51046"/>
              <a:gd name="adj2" fmla="val 36811"/>
            </a:avLst>
          </a:prstGeom>
          <a:solidFill>
            <a:schemeClr val="bg1"/>
          </a:solidFill>
          <a:ln w="3810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altLang="en-US" sz="4800" b="1" i="1">
                <a:solidFill>
                  <a:srgbClr val="002060"/>
                </a:solidFill>
              </a:rPr>
              <a:t>1,15 : 10</a:t>
            </a:r>
            <a:r>
              <a:rPr lang="en-US" altLang="en-US" sz="4800" b="1" i="1">
                <a:solidFill>
                  <a:srgbClr val="002060"/>
                </a:solidFill>
              </a:rPr>
              <a:t> </a:t>
            </a:r>
            <a:r>
              <a:rPr kumimoji="0" lang="en-US" altLang="en-US" sz="4800" b="1" i="1" u="none" strike="noStrike" kern="1200" cap="none" spc="0" normalizeH="0" baseline="0" noProof="0">
                <a:ln>
                  <a:noFill/>
                </a:ln>
                <a:solidFill>
                  <a:srgbClr val="002060"/>
                </a:solidFill>
                <a:effectLst/>
                <a:uLnTx/>
                <a:uFillTx/>
                <a:latin typeface="Calibri"/>
                <a:ea typeface="+mn-ea"/>
                <a:cs typeface="+mn-cs"/>
              </a:rPr>
              <a:t>=?</a:t>
            </a:r>
            <a:endParaRPr kumimoji="0" lang="vi-VN" altLang="en-US" sz="4800" b="1" i="1" u="none" strike="noStrike" kern="1200" cap="none" spc="0" normalizeH="0" baseline="0" noProof="0">
              <a:ln>
                <a:noFill/>
              </a:ln>
              <a:solidFill>
                <a:srgbClr val="FF0000"/>
              </a:solidFill>
              <a:effectLst/>
              <a:uLnTx/>
              <a:uFillTx/>
              <a:latin typeface="Arial" panose="020B0604020202020204" pitchFamily="34" charset="0"/>
              <a:ea typeface="+mn-ea"/>
              <a:cs typeface="+mn-cs"/>
            </a:endParaRPr>
          </a:p>
        </p:txBody>
      </p:sp>
      <p:grpSp>
        <p:nvGrpSpPr>
          <p:cNvPr id="16" name="Group 15"/>
          <p:cNvGrpSpPr/>
          <p:nvPr/>
        </p:nvGrpSpPr>
        <p:grpSpPr>
          <a:xfrm flipH="1">
            <a:off x="8000998" y="3256914"/>
            <a:ext cx="3606165" cy="3223895"/>
            <a:chOff x="-710314" y="2665902"/>
            <a:chExt cx="5314233" cy="4463935"/>
          </a:xfrm>
        </p:grpSpPr>
        <p:pic>
          <p:nvPicPr>
            <p:cNvPr id="17" name="Graphic 16"/>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0314" y="2665902"/>
              <a:ext cx="4603919" cy="4463935"/>
            </a:xfrm>
            <a:prstGeom prst="rect">
              <a:avLst/>
            </a:prstGeom>
          </p:spPr>
        </p:pic>
        <p:pic>
          <p:nvPicPr>
            <p:cNvPr id="18" name="Picture 17" descr="A round wooden tray with a black background&#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0" y="5604387"/>
              <a:ext cx="2317919" cy="724350"/>
            </a:xfrm>
            <a:prstGeom prst="rect">
              <a:avLst/>
            </a:prstGeom>
          </p:spPr>
        </p:pic>
      </p:grpSp>
      <p:sp>
        <p:nvSpPr>
          <p:cNvPr id="8" name="Speech Bubble: Oval 3"/>
          <p:cNvSpPr/>
          <p:nvPr/>
        </p:nvSpPr>
        <p:spPr>
          <a:xfrm>
            <a:off x="3150973" y="3256915"/>
            <a:ext cx="5222137" cy="2298065"/>
          </a:xfrm>
          <a:prstGeom prst="wedgeEllipseCallout">
            <a:avLst>
              <a:gd name="adj1" fmla="val 64572"/>
              <a:gd name="adj2" fmla="val 17477"/>
            </a:avLst>
          </a:prstGeom>
          <a:solidFill>
            <a:schemeClr val="bg1"/>
          </a:solidFill>
          <a:ln w="38100">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altLang="en-US" sz="4800" b="1" i="1">
                <a:solidFill>
                  <a:srgbClr val="002060"/>
                </a:solidFill>
              </a:rPr>
              <a:t>??</a:t>
            </a:r>
            <a:endParaRPr kumimoji="0" lang="vi-VN" altLang="en-US" sz="4800" b="1" i="1" u="none" strike="noStrike" kern="1200" cap="none" spc="0" normalizeH="0" baseline="0" noProof="0">
              <a:ln>
                <a:noFill/>
              </a:ln>
              <a:solidFill>
                <a:srgbClr val="00206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9724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bakery shop with a door and a tree&#10;&#10;Description automatically generated"/>
          <p:cNvPicPr>
            <a:picLocks noGrp="1" noChangeAspect="1"/>
          </p:cNvPicPr>
          <p:nvPr>
            <p:ph idx="4294967295"/>
          </p:nvPr>
        </p:nvPicPr>
        <p:blipFill rotWithShape="1">
          <a:blip r:embed="rId2" cstate="print">
            <a:extLst>
              <a:ext uri="{28A0092B-C50C-407E-A947-70E740481C1C}">
                <a14:useLocalDpi xmlns:a14="http://schemas.microsoft.com/office/drawing/2010/main" val="0"/>
              </a:ext>
            </a:extLst>
          </a:blip>
          <a:srcRect b="1765"/>
          <a:stretch>
            <a:fillRect/>
          </a:stretch>
        </p:blipFill>
        <p:spPr>
          <a:xfrm>
            <a:off x="20" y="1282"/>
            <a:ext cx="12191980" cy="6856718"/>
          </a:xfrm>
          <a:prstGeom prst="rect">
            <a:avLst/>
          </a:prstGeom>
        </p:spPr>
      </p:pic>
      <p:pic>
        <p:nvPicPr>
          <p:cNvPr id="6"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470786" y="-431654"/>
            <a:ext cx="9065343" cy="6957652"/>
          </a:xfrm>
          <a:prstGeom prst="rect">
            <a:avLst/>
          </a:prstGeom>
        </p:spPr>
      </p:pic>
      <p:sp>
        <p:nvSpPr>
          <p:cNvPr id="7" name="TextBox 6"/>
          <p:cNvSpPr txBox="1"/>
          <p:nvPr/>
        </p:nvSpPr>
        <p:spPr>
          <a:xfrm>
            <a:off x="4314906" y="1280450"/>
            <a:ext cx="6648062"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1500" b="0" i="0" u="none" strike="noStrike" kern="1200" cap="none" spc="300" normalizeH="0" baseline="0" noProof="0">
                <a:ln w="82550">
                  <a:solidFill>
                    <a:srgbClr val="FF3399"/>
                  </a:solidFill>
                </a:ln>
                <a:solidFill>
                  <a:prstClr val="white"/>
                </a:solidFill>
                <a:effectLst/>
                <a:uLnTx/>
                <a:uFillTx/>
                <a:latin typeface="SVN-Ziclets" panose="02000603000000000000" pitchFamily="2" charset="0"/>
                <a:ea typeface="+mn-ea"/>
                <a:cs typeface="+mn-cs"/>
              </a:rPr>
              <a:t>KHÁM PHÁ</a:t>
            </a:r>
          </a:p>
        </p:txBody>
      </p:sp>
      <p:pic>
        <p:nvPicPr>
          <p:cNvPr id="2" name="Graphic 1">
            <a:extLst>
              <a:ext uri="{FF2B5EF4-FFF2-40B4-BE49-F238E27FC236}">
                <a16:creationId xmlns:a16="http://schemas.microsoft.com/office/drawing/2014/main" id="{89DF1A03-A9B7-C6E2-49CE-C1964A2CDF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7082" y="948448"/>
            <a:ext cx="5480632" cy="600920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30182" y="382187"/>
            <a:ext cx="11493910" cy="6361471"/>
          </a:xfrm>
          <a:prstGeom prst="roundRect">
            <a:avLst/>
          </a:prstGeom>
          <a:solidFill>
            <a:schemeClr val="bg1">
              <a:alpha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Speech Bubble: Rectangle with Corners Rounded 5"/>
          <p:cNvSpPr/>
          <p:nvPr/>
        </p:nvSpPr>
        <p:spPr>
          <a:xfrm>
            <a:off x="2667000" y="1068070"/>
            <a:ext cx="8877300" cy="2985135"/>
          </a:xfrm>
          <a:prstGeom prst="wedgeRoundRectCallout">
            <a:avLst>
              <a:gd name="adj1" fmla="val -64656"/>
              <a:gd name="adj2" fmla="val 46231"/>
              <a:gd name="adj3" fmla="val 16667"/>
            </a:avLst>
          </a:prstGeom>
          <a:solidFill>
            <a:schemeClr val="accent4">
              <a:lumMod val="20000"/>
              <a:lumOff val="80000"/>
            </a:schemeClr>
          </a:solidFill>
          <a:ln w="28575">
            <a:solidFill>
              <a:schemeClr val="tx1">
                <a:lumMod val="95000"/>
                <a:lumOff val="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sym typeface="+mn-ea"/>
              </a:rPr>
              <a:t>a) Chia một số thập phân cho 10; 100; 1 000; …</a:t>
            </a:r>
            <a:endParaRPr kumimoji="0" lang="en-US" sz="54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mn-ea"/>
            </a:endParaRP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0" b="92655" l="3375" r="90231"/>
                    </a14:imgEffect>
                  </a14:imgLayer>
                </a14:imgProps>
              </a:ext>
              <a:ext uri="{28A0092B-C50C-407E-A947-70E740481C1C}">
                <a14:useLocalDpi xmlns:a14="http://schemas.microsoft.com/office/drawing/2010/main" val="0"/>
              </a:ext>
            </a:extLst>
          </a:blip>
          <a:stretch>
            <a:fillRect/>
          </a:stretch>
        </p:blipFill>
        <p:spPr>
          <a:xfrm flipH="1">
            <a:off x="-556260" y="2124075"/>
            <a:ext cx="4709160" cy="5336448"/>
          </a:xfrm>
          <a:prstGeom prst="rect">
            <a:avLst/>
          </a:prstGeom>
        </p:spPr>
      </p:pic>
    </p:spTree>
    <p:extLst>
      <p:ext uri="{BB962C8B-B14F-4D97-AF65-F5344CB8AC3E}">
        <p14:creationId xmlns:p14="http://schemas.microsoft.com/office/powerpoint/2010/main" val="2591699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334297" y="383458"/>
            <a:ext cx="11493910" cy="6066770"/>
          </a:xfrm>
          <a:prstGeom prst="roundRect">
            <a:avLst/>
          </a:prstGeom>
          <a:solidFill>
            <a:schemeClr val="bg1">
              <a:alpha val="9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5"/>
          <p:cNvPicPr>
            <a:picLocks noChangeAspect="1"/>
          </p:cNvPicPr>
          <p:nvPr/>
        </p:nvPicPr>
        <p:blipFill>
          <a:blip r:embed="rId2"/>
          <a:srcRect/>
          <a:stretch>
            <a:fillRect/>
          </a:stretch>
        </p:blipFill>
        <p:spPr>
          <a:xfrm>
            <a:off x="214451" y="259914"/>
            <a:ext cx="840812" cy="888573"/>
          </a:xfrm>
          <a:prstGeom prst="rect">
            <a:avLst/>
          </a:prstGeom>
        </p:spPr>
      </p:pic>
      <p:sp>
        <p:nvSpPr>
          <p:cNvPr id="4" name="TextBox 3"/>
          <p:cNvSpPr txBox="1"/>
          <p:nvPr/>
        </p:nvSpPr>
        <p:spPr>
          <a:xfrm flipH="1">
            <a:off x="1596390" y="539115"/>
            <a:ext cx="3582035" cy="768350"/>
          </a:xfrm>
          <a:prstGeom prst="rect">
            <a:avLst/>
          </a:prstGeom>
          <a:noFill/>
        </p:spPr>
        <p:txBody>
          <a:bodyPr wrap="square" rtlCol="0">
            <a:spAutoFit/>
          </a:bodyPr>
          <a:lstStyle/>
          <a:p>
            <a:r>
              <a:rPr lang="vi-VN" altLang="en-US" sz="4400" b="1">
                <a:solidFill>
                  <a:srgbClr val="FF3399"/>
                </a:solidFill>
                <a:cs typeface="Arial" panose="020B0604020202020204" pitchFamily="34" charset="0"/>
              </a:rPr>
              <a:t>1,15 : 10 = ?</a:t>
            </a:r>
            <a:endParaRPr lang="vi-VN" altLang="en-US" sz="4400" b="1">
              <a:solidFill>
                <a:srgbClr val="FF3399"/>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0631A9E-7014-FA1C-2A2C-5E6D9FA93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8306" y="621792"/>
            <a:ext cx="3285110" cy="3703617"/>
          </a:xfrm>
          <a:prstGeom prst="rect">
            <a:avLst/>
          </a:prstGeom>
        </p:spPr>
      </p:pic>
      <p:sp>
        <p:nvSpPr>
          <p:cNvPr id="20" name="TextBox 19">
            <a:extLst>
              <a:ext uri="{FF2B5EF4-FFF2-40B4-BE49-F238E27FC236}">
                <a16:creationId xmlns:a16="http://schemas.microsoft.com/office/drawing/2014/main" id="{E8C29D20-4C34-DE98-5DF3-0010BA9964E6}"/>
              </a:ext>
            </a:extLst>
          </p:cNvPr>
          <p:cNvSpPr txBox="1"/>
          <p:nvPr/>
        </p:nvSpPr>
        <p:spPr>
          <a:xfrm flipH="1">
            <a:off x="1596390" y="1307465"/>
            <a:ext cx="4709817" cy="769441"/>
          </a:xfrm>
          <a:prstGeom prst="rect">
            <a:avLst/>
          </a:prstGeom>
          <a:noFill/>
        </p:spPr>
        <p:txBody>
          <a:bodyPr wrap="square" rtlCol="0">
            <a:spAutoFit/>
          </a:bodyPr>
          <a:lstStyle/>
          <a:p>
            <a:r>
              <a:rPr lang="vi-VN" altLang="en-US" sz="4400" b="1">
                <a:solidFill>
                  <a:srgbClr val="0033CC"/>
                </a:solidFill>
                <a:cs typeface="Arial" panose="020B0604020202020204" pitchFamily="34" charset="0"/>
              </a:rPr>
              <a:t>1,15 : 10 =</a:t>
            </a:r>
            <a:r>
              <a:rPr lang="vi-VN" altLang="en-US" sz="4400" b="1">
                <a:solidFill>
                  <a:srgbClr val="FF3399"/>
                </a:solidFill>
                <a:cs typeface="Arial" panose="020B0604020202020204" pitchFamily="34" charset="0"/>
              </a:rPr>
              <a:t> </a:t>
            </a:r>
            <a:r>
              <a:rPr lang="vi-VN" altLang="en-US" sz="4400" b="1">
                <a:solidFill>
                  <a:srgbClr val="0033CC"/>
                </a:solidFill>
                <a:cs typeface="Arial" panose="020B0604020202020204" pitchFamily="34" charset="0"/>
              </a:rPr>
              <a:t>0,115</a:t>
            </a:r>
            <a:endParaRPr lang="vi-VN" altLang="en-US" sz="4400" b="1">
              <a:solidFill>
                <a:srgbClr val="0033CC"/>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CF10C5AE-F375-BBB1-661C-FA7210781F17}"/>
              </a:ext>
            </a:extLst>
          </p:cNvPr>
          <p:cNvSpPr txBox="1"/>
          <p:nvPr/>
        </p:nvSpPr>
        <p:spPr>
          <a:xfrm flipH="1">
            <a:off x="1648661" y="3980923"/>
            <a:ext cx="3885035" cy="769441"/>
          </a:xfrm>
          <a:prstGeom prst="rect">
            <a:avLst/>
          </a:prstGeom>
          <a:noFill/>
        </p:spPr>
        <p:txBody>
          <a:bodyPr wrap="square" rtlCol="0">
            <a:spAutoFit/>
          </a:bodyPr>
          <a:lstStyle/>
          <a:p>
            <a:r>
              <a:rPr lang="vi-VN" altLang="en-US" sz="4400" b="1">
                <a:solidFill>
                  <a:srgbClr val="FF3399"/>
                </a:solidFill>
                <a:cs typeface="Arial" panose="020B0604020202020204" pitchFamily="34" charset="0"/>
              </a:rPr>
              <a:t>1,15 : 10</a:t>
            </a:r>
            <a:r>
              <a:rPr lang="en-US" altLang="en-US" sz="4400" b="1">
                <a:solidFill>
                  <a:srgbClr val="FF3399"/>
                </a:solidFill>
                <a:latin typeface="Arial" panose="020B0604020202020204" pitchFamily="34" charset="0"/>
                <a:cs typeface="Arial" panose="020B0604020202020204" pitchFamily="34" charset="0"/>
              </a:rPr>
              <a:t>0</a:t>
            </a:r>
            <a:r>
              <a:rPr lang="vi-VN" altLang="en-US" sz="4400" b="1">
                <a:solidFill>
                  <a:srgbClr val="FF3399"/>
                </a:solidFill>
                <a:cs typeface="Arial" panose="020B0604020202020204" pitchFamily="34" charset="0"/>
              </a:rPr>
              <a:t> = ?</a:t>
            </a:r>
            <a:endParaRPr lang="vi-VN" altLang="en-US" sz="4400" b="1">
              <a:solidFill>
                <a:srgbClr val="FF3399"/>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id="{EDEDC0F6-5584-5AD6-6305-543E5A084066}"/>
              </a:ext>
            </a:extLst>
          </p:cNvPr>
          <p:cNvGrpSpPr/>
          <p:nvPr/>
        </p:nvGrpSpPr>
        <p:grpSpPr>
          <a:xfrm>
            <a:off x="4698124" y="4483628"/>
            <a:ext cx="6660894" cy="2090144"/>
            <a:chOff x="4698124" y="4483628"/>
            <a:chExt cx="6660894" cy="2090144"/>
          </a:xfrm>
        </p:grpSpPr>
        <p:sp>
          <p:nvSpPr>
            <p:cNvPr id="22" name="Rectangle: Rounded Corners 21">
              <a:extLst>
                <a:ext uri="{FF2B5EF4-FFF2-40B4-BE49-F238E27FC236}">
                  <a16:creationId xmlns:a16="http://schemas.microsoft.com/office/drawing/2014/main" id="{7AC006F3-ACE9-F5D1-0F08-24FFA461A830}"/>
                </a:ext>
              </a:extLst>
            </p:cNvPr>
            <p:cNvSpPr/>
            <p:nvPr/>
          </p:nvSpPr>
          <p:spPr>
            <a:xfrm>
              <a:off x="4698124" y="4843908"/>
              <a:ext cx="5486400" cy="1087821"/>
            </a:xfrm>
            <a:prstGeom prst="roundRect">
              <a:avLst/>
            </a:prstGeom>
            <a:solidFill>
              <a:srgbClr val="D4EF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a:solidFill>
                    <a:srgbClr val="0033CC"/>
                  </a:solidFill>
                </a:rPr>
                <a:t>Dự đoán kết quả rồi dùng phép nhân để thử lại.</a:t>
              </a:r>
              <a:endParaRPr lang="en-US" sz="3200">
                <a:solidFill>
                  <a:srgbClr val="0033CC"/>
                </a:solidFill>
              </a:endParaRPr>
            </a:p>
          </p:txBody>
        </p:sp>
        <p:pic>
          <p:nvPicPr>
            <p:cNvPr id="19" name="Picture 18">
              <a:extLst>
                <a:ext uri="{FF2B5EF4-FFF2-40B4-BE49-F238E27FC236}">
                  <a16:creationId xmlns:a16="http://schemas.microsoft.com/office/drawing/2014/main" id="{43BA5EEE-3B89-26C3-0E8C-675CEDCAEB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7659" y="4483628"/>
              <a:ext cx="1631359" cy="2090144"/>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500" fill="hold"/>
                                        <p:tgtEl>
                                          <p:spTgt spid="23"/>
                                        </p:tgtEl>
                                        <p:attrNameLst>
                                          <p:attrName>ppt_x</p:attrName>
                                        </p:attrNameLst>
                                      </p:cBhvr>
                                      <p:tavLst>
                                        <p:tav tm="0">
                                          <p:val>
                                            <p:strVal val="#ppt_x"/>
                                          </p:val>
                                        </p:tav>
                                        <p:tav tm="100000">
                                          <p:val>
                                            <p:strVal val="#ppt_x"/>
                                          </p:val>
                                        </p:tav>
                                      </p:tavLst>
                                    </p:anim>
                                    <p:anim calcmode="lin" valueType="num">
                                      <p:cBhvr additive="base">
                                        <p:cTn id="3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140</TotalTime>
  <Words>678</Words>
  <Application>Microsoft Office PowerPoint</Application>
  <PresentationFormat>Widescreen</PresentationFormat>
  <Paragraphs>104</Paragraphs>
  <Slides>29</Slides>
  <Notes>1</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#9Slide07 SVNStick A Round</vt:lpstr>
      <vt:lpstr>Arial</vt:lpstr>
      <vt:lpstr>Calibri</vt:lpstr>
      <vt:lpstr>SVN-Ziclets</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1</cp:revision>
  <dcterms:created xsi:type="dcterms:W3CDTF">2023-08-29T04:41:00Z</dcterms:created>
  <dcterms:modified xsi:type="dcterms:W3CDTF">2024-07-14T07:54:54Z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F1DC57E76B1A4944B2548B7CE2E6180A_13</vt:lpwstr>
  </property>
  <property fmtid="{D5CDD505-2E9C-101B-9397-08002B2CF9AE}" pid="3" name="KSOProductBuildVer">
    <vt:lpwstr>1033-12.2.0.13193</vt:lpwstr>
  </property>
</Properties>
</file>