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7" r:id="rId2"/>
  </p:sldMasterIdLst>
  <p:notesMasterIdLst>
    <p:notesMasterId r:id="rId32"/>
  </p:notesMasterIdLst>
  <p:sldIdLst>
    <p:sldId id="308" r:id="rId3"/>
    <p:sldId id="322" r:id="rId4"/>
    <p:sldId id="360" r:id="rId5"/>
    <p:sldId id="341" r:id="rId6"/>
    <p:sldId id="362" r:id="rId7"/>
    <p:sldId id="363" r:id="rId8"/>
    <p:sldId id="364" r:id="rId9"/>
    <p:sldId id="365" r:id="rId10"/>
    <p:sldId id="366" r:id="rId11"/>
    <p:sldId id="368" r:id="rId12"/>
    <p:sldId id="369" r:id="rId13"/>
    <p:sldId id="370" r:id="rId14"/>
    <p:sldId id="371" r:id="rId15"/>
    <p:sldId id="345" r:id="rId16"/>
    <p:sldId id="382" r:id="rId17"/>
    <p:sldId id="372" r:id="rId18"/>
    <p:sldId id="373" r:id="rId19"/>
    <p:sldId id="376" r:id="rId20"/>
    <p:sldId id="377" r:id="rId21"/>
    <p:sldId id="378" r:id="rId22"/>
    <p:sldId id="380" r:id="rId23"/>
    <p:sldId id="381" r:id="rId24"/>
    <p:sldId id="383" r:id="rId25"/>
    <p:sldId id="314" r:id="rId26"/>
    <p:sldId id="315" r:id="rId27"/>
    <p:sldId id="304" r:id="rId28"/>
    <p:sldId id="317" r:id="rId29"/>
    <p:sldId id="316" r:id="rId30"/>
    <p:sldId id="340" r:id="rId3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75B7C"/>
    <a:srgbClr val="FEB8B7"/>
    <a:srgbClr val="548235"/>
    <a:srgbClr val="B76C39"/>
    <a:srgbClr val="FCB237"/>
    <a:srgbClr val="00A1EA"/>
    <a:srgbClr val="E0BBA2"/>
    <a:srgbClr val="40C4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51" autoAdjust="0"/>
    <p:restoredTop sz="85516" autoAdjust="0"/>
  </p:normalViewPr>
  <p:slideViewPr>
    <p:cSldViewPr snapToGrid="0">
      <p:cViewPr>
        <p:scale>
          <a:sx n="50" d="100"/>
          <a:sy n="50" d="100"/>
        </p:scale>
        <p:origin x="1266" y="2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FA3638-00E7-4C61-96E4-2B56B5BD84EE}" type="datetimeFigureOut">
              <a:rPr lang="zh-CN" altLang="en-US" smtClean="0"/>
              <a:t>2023/8/14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C18F76-B426-4704-8DC7-C944A723A2C9}" type="slidenum">
              <a:rPr lang="zh-CN" altLang="en-US" smtClean="0"/>
              <a:t>‹#›</a:t>
            </a:fld>
            <a:endParaRPr lang="zh-CN" altLang="en-US"/>
          </a:p>
        </p:txBody>
      </p:sp>
    </p:spTree>
    <p:extLst>
      <p:ext uri="{BB962C8B-B14F-4D97-AF65-F5344CB8AC3E}">
        <p14:creationId xmlns:p14="http://schemas.microsoft.com/office/powerpoint/2010/main" val="4201518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370974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793077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03596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Ấn vào</a:t>
            </a:r>
            <a:r>
              <a:rPr lang="en-US" baseline="0"/>
              <a:t> nút đỏ để chơi</a:t>
            </a:r>
            <a:endParaRPr lang="en-US"/>
          </a:p>
        </p:txBody>
      </p:sp>
    </p:spTree>
    <p:extLst>
      <p:ext uri="{BB962C8B-B14F-4D97-AF65-F5344CB8AC3E}">
        <p14:creationId xmlns:p14="http://schemas.microsoft.com/office/powerpoint/2010/main" val="1748569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26014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từng</a:t>
            </a:r>
            <a:r>
              <a:rPr lang="en-US" baseline="0"/>
              <a:t> loại rau củ để ra đáp án </a:t>
            </a:r>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D44AB91-A8C2-45A2-A8DC-9C24C78B8DEA}" type="slidenum">
              <a:rPr kumimoji="0" lang="en-US" sz="19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lang="en-US" sz="19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220011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từng</a:t>
            </a:r>
            <a:r>
              <a:rPr lang="en-US" baseline="0"/>
              <a:t> loại rau củ để ra đáp án </a:t>
            </a:r>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D44AB91-A8C2-45A2-A8DC-9C24C78B8DEA}" type="slidenum">
              <a:rPr kumimoji="0" lang="en-US" sz="19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lang="en-US" sz="19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22001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từng</a:t>
            </a:r>
            <a:r>
              <a:rPr lang="en-US" baseline="0"/>
              <a:t> loại rau củ để ra đáp án </a:t>
            </a:r>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D44AB91-A8C2-45A2-A8DC-9C24C78B8DEA}" type="slidenum">
              <a:rPr kumimoji="0" lang="en-US" sz="19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lang="en-US" sz="19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220011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F9E9C4"/>
        </a:solidFill>
        <a:effectLst/>
      </p:bgPr>
    </p:bg>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81BCD913-95AF-4C52-1640-57B6FDFBFFE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6" r="7446"/>
          <a:stretch/>
        </p:blipFill>
        <p:spPr>
          <a:xfrm rot="5400000">
            <a:off x="2655959" y="-2678038"/>
            <a:ext cx="6866790" cy="12205292"/>
          </a:xfrm>
          <a:prstGeom prst="rect">
            <a:avLst/>
          </a:prstGeom>
        </p:spPr>
      </p:pic>
      <p:grpSp>
        <p:nvGrpSpPr>
          <p:cNvPr id="32" name="组合 31">
            <a:extLst>
              <a:ext uri="{FF2B5EF4-FFF2-40B4-BE49-F238E27FC236}">
                <a16:creationId xmlns:a16="http://schemas.microsoft.com/office/drawing/2014/main" id="{4E67C5C6-02DE-30CD-710F-B65C575822A7}"/>
              </a:ext>
            </a:extLst>
          </p:cNvPr>
          <p:cNvGrpSpPr/>
          <p:nvPr userDrawn="1"/>
        </p:nvGrpSpPr>
        <p:grpSpPr>
          <a:xfrm>
            <a:off x="1395272" y="407735"/>
            <a:ext cx="9401456" cy="5257800"/>
            <a:chOff x="1082129" y="381000"/>
            <a:chExt cx="9401456" cy="5257800"/>
          </a:xfrm>
        </p:grpSpPr>
        <p:pic>
          <p:nvPicPr>
            <p:cNvPr id="27" name="图片 26">
              <a:extLst>
                <a:ext uri="{FF2B5EF4-FFF2-40B4-BE49-F238E27FC236}">
                  <a16:creationId xmlns:a16="http://schemas.microsoft.com/office/drawing/2014/main" id="{032C3292-FBE7-E4B8-974B-855B0389ACA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082129" y="381000"/>
              <a:ext cx="6004470" cy="5257800"/>
            </a:xfrm>
            <a:prstGeom prst="rect">
              <a:avLst/>
            </a:prstGeom>
          </p:spPr>
        </p:pic>
        <p:pic>
          <p:nvPicPr>
            <p:cNvPr id="30" name="图片 29">
              <a:extLst>
                <a:ext uri="{FF2B5EF4-FFF2-40B4-BE49-F238E27FC236}">
                  <a16:creationId xmlns:a16="http://schemas.microsoft.com/office/drawing/2014/main" id="{751D6070-FF61-F289-5D1F-021CE6F7E40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38211"/>
            <a:stretch/>
          </p:blipFill>
          <p:spPr>
            <a:xfrm flipH="1">
              <a:off x="6773457" y="381000"/>
              <a:ext cx="3710128" cy="5257800"/>
            </a:xfrm>
            <a:prstGeom prst="rect">
              <a:avLst/>
            </a:prstGeom>
          </p:spPr>
        </p:pic>
        <p:pic>
          <p:nvPicPr>
            <p:cNvPr id="31" name="图片 30">
              <a:extLst>
                <a:ext uri="{FF2B5EF4-FFF2-40B4-BE49-F238E27FC236}">
                  <a16:creationId xmlns:a16="http://schemas.microsoft.com/office/drawing/2014/main" id="{67B7EC37-32B7-498F-5FD4-BF64D09E9D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3502" r="33502"/>
            <a:stretch/>
          </p:blipFill>
          <p:spPr>
            <a:xfrm flipH="1">
              <a:off x="5105401" y="381000"/>
              <a:ext cx="1981198" cy="5257800"/>
            </a:xfrm>
            <a:prstGeom prst="rect">
              <a:avLst/>
            </a:prstGeom>
          </p:spPr>
        </p:pic>
      </p:grpSp>
      <p:pic>
        <p:nvPicPr>
          <p:cNvPr id="29" name="图片 28">
            <a:extLst>
              <a:ext uri="{FF2B5EF4-FFF2-40B4-BE49-F238E27FC236}">
                <a16:creationId xmlns:a16="http://schemas.microsoft.com/office/drawing/2014/main" id="{DBA5A44A-11D3-C868-BE71-855FE98BC8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92" y="3688015"/>
            <a:ext cx="12205292" cy="3169986"/>
          </a:xfrm>
          <a:prstGeom prst="rect">
            <a:avLst/>
          </a:prstGeom>
        </p:spPr>
      </p:pic>
    </p:spTree>
    <p:extLst>
      <p:ext uri="{BB962C8B-B14F-4D97-AF65-F5344CB8AC3E}">
        <p14:creationId xmlns:p14="http://schemas.microsoft.com/office/powerpoint/2010/main" val="15044865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A0299E7-7129-0423-7578-88ECEE03D7B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021B7DA-BA4F-AB2A-D971-FA6079DAD27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0132F8C-6E95-B20B-EB57-057DA0DC506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12695A-1742-4004-A0A1-EC0F6816AE5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2023/8/14</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E4A29D7A-7C1D-CD6E-B6C7-8701E298781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A7E2CE34-9340-AF26-7CD8-D936970CE4C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56DD52-240F-4950-B12A-89B12D097713}"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1415480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107E271-3945-3EE5-86E0-97D91D32264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2435831-D72C-6A7E-28A3-8E2F3BBF8F4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003701A-C52B-419C-E263-341FB2766D8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12695A-1742-4004-A0A1-EC0F6816AE5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2023/8/14</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7AFF1366-CDAA-CC96-D8AB-67925DEA839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E62B3027-4330-BA8D-374A-36315C2B498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56DD52-240F-4950-B12A-89B12D097713}"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435580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内容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44852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文本与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89218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18925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58269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3166401" y="3356933"/>
            <a:ext cx="5859200" cy="1122400"/>
          </a:xfrm>
          <a:prstGeom prst="rect">
            <a:avLst/>
          </a:prstGeom>
        </p:spPr>
        <p:txBody>
          <a:bodyPr spcFirstLastPara="1" wrap="square" lIns="121705" tIns="121705" rIns="121705" bIns="12170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1" name="Google Shape;21;p3"/>
          <p:cNvSpPr txBox="1">
            <a:spLocks noGrp="1"/>
          </p:cNvSpPr>
          <p:nvPr>
            <p:ph type="title" idx="2" hasCustomPrompt="1"/>
          </p:nvPr>
        </p:nvSpPr>
        <p:spPr>
          <a:xfrm>
            <a:off x="3166401" y="1786867"/>
            <a:ext cx="5859200" cy="1746800"/>
          </a:xfrm>
          <a:prstGeom prst="rect">
            <a:avLst/>
          </a:prstGeom>
        </p:spPr>
        <p:txBody>
          <a:bodyPr spcFirstLastPara="1" wrap="square" lIns="121705" tIns="121705" rIns="121705" bIns="121705" anchor="ctr" anchorCtr="0">
            <a:noAutofit/>
          </a:bodyPr>
          <a:lstStyle>
            <a:lvl1pPr lvl="0" algn="ctr" rtl="0">
              <a:spcBef>
                <a:spcPts val="0"/>
              </a:spcBef>
              <a:spcAft>
                <a:spcPts val="0"/>
              </a:spcAft>
              <a:buSzPts val="12000"/>
              <a:buNone/>
              <a:defRPr sz="133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2" name="Google Shape;22;p3"/>
          <p:cNvSpPr txBox="1">
            <a:spLocks noGrp="1"/>
          </p:cNvSpPr>
          <p:nvPr>
            <p:ph type="subTitle" idx="1"/>
          </p:nvPr>
        </p:nvSpPr>
        <p:spPr>
          <a:xfrm>
            <a:off x="3166401" y="4544633"/>
            <a:ext cx="5859200" cy="5904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1600"/>
              <a:buNone/>
              <a:defRPr sz="2100"/>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23" name="Google Shape;23;p3"/>
          <p:cNvSpPr/>
          <p:nvPr/>
        </p:nvSpPr>
        <p:spPr>
          <a:xfrm rot="5400000">
            <a:off x="-366215" y="1811699"/>
            <a:ext cx="5412380" cy="4680055"/>
          </a:xfrm>
          <a:custGeom>
            <a:avLst/>
            <a:gdLst/>
            <a:ahLst/>
            <a:cxnLst/>
            <a:rect l="l" t="t" r="r" b="b"/>
            <a:pathLst>
              <a:path w="48747" h="42150" extrusionOk="0">
                <a:moveTo>
                  <a:pt x="45884" y="1"/>
                </a:moveTo>
                <a:cubicBezTo>
                  <a:pt x="43565" y="1"/>
                  <a:pt x="41302" y="541"/>
                  <a:pt x="39541" y="1993"/>
                </a:cubicBezTo>
                <a:cubicBezTo>
                  <a:pt x="35284" y="5532"/>
                  <a:pt x="35848" y="12507"/>
                  <a:pt x="32079" y="16558"/>
                </a:cubicBezTo>
                <a:cubicBezTo>
                  <a:pt x="29249" y="19594"/>
                  <a:pt x="24774" y="20171"/>
                  <a:pt x="20534" y="20171"/>
                </a:cubicBezTo>
                <a:cubicBezTo>
                  <a:pt x="20010" y="20171"/>
                  <a:pt x="19489" y="20162"/>
                  <a:pt x="18976" y="20148"/>
                </a:cubicBezTo>
                <a:cubicBezTo>
                  <a:pt x="17946" y="20120"/>
                  <a:pt x="16895" y="20090"/>
                  <a:pt x="15842" y="20090"/>
                </a:cubicBezTo>
                <a:cubicBezTo>
                  <a:pt x="12101" y="20090"/>
                  <a:pt x="8344" y="20477"/>
                  <a:pt x="5462" y="22738"/>
                </a:cubicBezTo>
                <a:cubicBezTo>
                  <a:pt x="3719" y="24123"/>
                  <a:pt x="2488" y="26097"/>
                  <a:pt x="1693" y="28174"/>
                </a:cubicBezTo>
                <a:cubicBezTo>
                  <a:pt x="0" y="32713"/>
                  <a:pt x="180" y="37739"/>
                  <a:pt x="2206" y="42149"/>
                </a:cubicBezTo>
                <a:lnTo>
                  <a:pt x="48746" y="42149"/>
                </a:lnTo>
                <a:lnTo>
                  <a:pt x="48746" y="250"/>
                </a:lnTo>
                <a:cubicBezTo>
                  <a:pt x="47804" y="93"/>
                  <a:pt x="46839" y="1"/>
                  <a:pt x="45884"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4" name="Google Shape;24;p3"/>
          <p:cNvSpPr/>
          <p:nvPr/>
        </p:nvSpPr>
        <p:spPr>
          <a:xfrm>
            <a:off x="10140134" y="5565400"/>
            <a:ext cx="315200" cy="315200"/>
          </a:xfrm>
          <a:prstGeom prst="ellipse">
            <a:avLst/>
          </a:pr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5" name="Google Shape;25;p3"/>
          <p:cNvSpPr/>
          <p:nvPr/>
        </p:nvSpPr>
        <p:spPr>
          <a:xfrm>
            <a:off x="5948000" y="6146000"/>
            <a:ext cx="160800" cy="160400"/>
          </a:xfrm>
          <a:prstGeom prst="ellipse">
            <a:avLst/>
          </a:pr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6" name="Google Shape;26;p3"/>
          <p:cNvSpPr/>
          <p:nvPr/>
        </p:nvSpPr>
        <p:spPr>
          <a:xfrm>
            <a:off x="5948000" y="269600"/>
            <a:ext cx="296000" cy="295200"/>
          </a:xfrm>
          <a:prstGeom prst="ellipse">
            <a:avLst/>
          </a:pr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7" name="Google Shape;27;p3"/>
          <p:cNvSpPr/>
          <p:nvPr/>
        </p:nvSpPr>
        <p:spPr>
          <a:xfrm>
            <a:off x="821470" y="379700"/>
            <a:ext cx="491200" cy="490000"/>
          </a:xfrm>
          <a:prstGeom prst="ellipse">
            <a:avLst/>
          </a:pr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 name="Google Shape;28;p3"/>
          <p:cNvSpPr/>
          <p:nvPr/>
        </p:nvSpPr>
        <p:spPr>
          <a:xfrm>
            <a:off x="3741734" y="1884267"/>
            <a:ext cx="160800" cy="160400"/>
          </a:xfrm>
          <a:prstGeom prst="ellipse">
            <a:avLst/>
          </a:pr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9" name="Google Shape;29;p3"/>
          <p:cNvSpPr/>
          <p:nvPr/>
        </p:nvSpPr>
        <p:spPr>
          <a:xfrm>
            <a:off x="11897300" y="4318933"/>
            <a:ext cx="160800" cy="160400"/>
          </a:xfrm>
          <a:prstGeom prst="ellipse">
            <a:avLst/>
          </a:pr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7742173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96"/>
        <p:cNvGrpSpPr/>
        <p:nvPr/>
      </p:nvGrpSpPr>
      <p:grpSpPr>
        <a:xfrm>
          <a:off x="0" y="0"/>
          <a:ext cx="0" cy="0"/>
          <a:chOff x="0" y="0"/>
          <a:chExt cx="0" cy="0"/>
        </a:xfrm>
      </p:grpSpPr>
    </p:spTree>
    <p:extLst>
      <p:ext uri="{BB962C8B-B14F-4D97-AF65-F5344CB8AC3E}">
        <p14:creationId xmlns:p14="http://schemas.microsoft.com/office/powerpoint/2010/main" val="21129260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52"/>
        <p:cNvGrpSpPr/>
        <p:nvPr/>
      </p:nvGrpSpPr>
      <p:grpSpPr>
        <a:xfrm>
          <a:off x="0" y="0"/>
          <a:ext cx="0" cy="0"/>
          <a:chOff x="0" y="0"/>
          <a:chExt cx="0" cy="0"/>
        </a:xfrm>
      </p:grpSpPr>
      <p:sp>
        <p:nvSpPr>
          <p:cNvPr id="253" name="Google Shape;253;p26"/>
          <p:cNvSpPr/>
          <p:nvPr/>
        </p:nvSpPr>
        <p:spPr>
          <a:xfrm flipH="1">
            <a:off x="4" y="5112430"/>
            <a:ext cx="2018776" cy="1745572"/>
          </a:xfrm>
          <a:custGeom>
            <a:avLst/>
            <a:gdLst/>
            <a:ahLst/>
            <a:cxnLst/>
            <a:rect l="l" t="t" r="r" b="b"/>
            <a:pathLst>
              <a:path w="48747" h="42150" extrusionOk="0">
                <a:moveTo>
                  <a:pt x="45884" y="1"/>
                </a:moveTo>
                <a:cubicBezTo>
                  <a:pt x="43565" y="1"/>
                  <a:pt x="41302" y="541"/>
                  <a:pt x="39541" y="1993"/>
                </a:cubicBezTo>
                <a:cubicBezTo>
                  <a:pt x="35284" y="5532"/>
                  <a:pt x="35848" y="12507"/>
                  <a:pt x="32079" y="16558"/>
                </a:cubicBezTo>
                <a:cubicBezTo>
                  <a:pt x="29249" y="19594"/>
                  <a:pt x="24774" y="20171"/>
                  <a:pt x="20534" y="20171"/>
                </a:cubicBezTo>
                <a:cubicBezTo>
                  <a:pt x="20010" y="20171"/>
                  <a:pt x="19489" y="20162"/>
                  <a:pt x="18976" y="20148"/>
                </a:cubicBezTo>
                <a:cubicBezTo>
                  <a:pt x="17946" y="20120"/>
                  <a:pt x="16895" y="20090"/>
                  <a:pt x="15842" y="20090"/>
                </a:cubicBezTo>
                <a:cubicBezTo>
                  <a:pt x="12101" y="20090"/>
                  <a:pt x="8344" y="20477"/>
                  <a:pt x="5462" y="22738"/>
                </a:cubicBezTo>
                <a:cubicBezTo>
                  <a:pt x="3719" y="24123"/>
                  <a:pt x="2488" y="26097"/>
                  <a:pt x="1693" y="28174"/>
                </a:cubicBezTo>
                <a:cubicBezTo>
                  <a:pt x="0" y="32713"/>
                  <a:pt x="180" y="37739"/>
                  <a:pt x="2206" y="42149"/>
                </a:cubicBezTo>
                <a:lnTo>
                  <a:pt x="48746" y="42149"/>
                </a:lnTo>
                <a:lnTo>
                  <a:pt x="48746" y="250"/>
                </a:lnTo>
                <a:cubicBezTo>
                  <a:pt x="47804" y="93"/>
                  <a:pt x="46839" y="1"/>
                  <a:pt x="45884"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54" name="Google Shape;254;p26"/>
          <p:cNvSpPr/>
          <p:nvPr/>
        </p:nvSpPr>
        <p:spPr>
          <a:xfrm>
            <a:off x="3625767" y="306800"/>
            <a:ext cx="510000" cy="510000"/>
          </a:xfrm>
          <a:prstGeom prst="ellipse">
            <a:avLst/>
          </a:pr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55" name="Google Shape;255;p26"/>
          <p:cNvSpPr/>
          <p:nvPr/>
        </p:nvSpPr>
        <p:spPr>
          <a:xfrm>
            <a:off x="3378484" y="6138600"/>
            <a:ext cx="231200" cy="231200"/>
          </a:xfrm>
          <a:prstGeom prst="ellipse">
            <a:avLst/>
          </a:pr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56" name="Google Shape;256;p26"/>
          <p:cNvSpPr/>
          <p:nvPr/>
        </p:nvSpPr>
        <p:spPr>
          <a:xfrm>
            <a:off x="430133" y="3772033"/>
            <a:ext cx="135200" cy="135200"/>
          </a:xfrm>
          <a:prstGeom prst="ellipse">
            <a:avLst/>
          </a:pr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235791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rgbClr val="F9E9C4"/>
        </a:solid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51354D0-DBB4-774C-627D-6EFE19DD291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6" r="7446"/>
          <a:stretch/>
        </p:blipFill>
        <p:spPr>
          <a:xfrm rot="5400000">
            <a:off x="2655959" y="-2678038"/>
            <a:ext cx="6866790" cy="12205292"/>
          </a:xfrm>
          <a:prstGeom prst="rect">
            <a:avLst/>
          </a:prstGeom>
        </p:spPr>
      </p:pic>
      <p:sp>
        <p:nvSpPr>
          <p:cNvPr id="9" name="矩形: 圆角 8">
            <a:extLst>
              <a:ext uri="{FF2B5EF4-FFF2-40B4-BE49-F238E27FC236}">
                <a16:creationId xmlns:a16="http://schemas.microsoft.com/office/drawing/2014/main" id="{4E202DB4-5343-7076-E4F7-939AD3B068EB}"/>
              </a:ext>
            </a:extLst>
          </p:cNvPr>
          <p:cNvSpPr/>
          <p:nvPr userDrawn="1"/>
        </p:nvSpPr>
        <p:spPr>
          <a:xfrm>
            <a:off x="885371" y="850238"/>
            <a:ext cx="10421258" cy="5191422"/>
          </a:xfrm>
          <a:prstGeom prst="roundRect">
            <a:avLst>
              <a:gd name="adj" fmla="val 4072"/>
            </a:avLst>
          </a:prstGeom>
          <a:solidFill>
            <a:srgbClr val="FFFFFF"/>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prstClr val="black">
                  <a:lumMod val="75000"/>
                  <a:lumOff val="25000"/>
                </a:prstClr>
              </a:solidFill>
              <a:effectLst/>
              <a:uLnTx/>
              <a:uFillTx/>
              <a:latin typeface="思源黑体 CN Medium" panose="020B0600000000000000" pitchFamily="34" charset="-122"/>
              <a:ea typeface="思源黑体 CN Medium" panose="020B0600000000000000" pitchFamily="34" charset="-122"/>
              <a:cs typeface="阿里巴巴普惠体 M" panose="00020600040101010101" pitchFamily="18" charset="-122"/>
              <a:sym typeface="思源黑体 CN Medium" panose="020B0600000000000000" pitchFamily="34" charset="-122"/>
            </a:endParaRPr>
          </a:p>
        </p:txBody>
      </p:sp>
      <p:pic>
        <p:nvPicPr>
          <p:cNvPr id="10" name="图片 9">
            <a:extLst>
              <a:ext uri="{FF2B5EF4-FFF2-40B4-BE49-F238E27FC236}">
                <a16:creationId xmlns:a16="http://schemas.microsoft.com/office/drawing/2014/main" id="{AA930DF3-E5FA-4FB1-D026-59EC6D640DB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292" y="4395537"/>
            <a:ext cx="9481142" cy="2462464"/>
          </a:xfrm>
          <a:prstGeom prst="rect">
            <a:avLst/>
          </a:prstGeom>
        </p:spPr>
      </p:pic>
      <p:pic>
        <p:nvPicPr>
          <p:cNvPr id="11" name="图片 10">
            <a:extLst>
              <a:ext uri="{FF2B5EF4-FFF2-40B4-BE49-F238E27FC236}">
                <a16:creationId xmlns:a16="http://schemas.microsoft.com/office/drawing/2014/main" id="{9FDFCAA2-10A9-4DF7-B48D-5A5B829DDD7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4899"/>
          <a:stretch/>
        </p:blipFill>
        <p:spPr>
          <a:xfrm>
            <a:off x="8864008" y="4395537"/>
            <a:ext cx="3327992" cy="2462464"/>
          </a:xfrm>
          <a:prstGeom prst="rect">
            <a:avLst/>
          </a:prstGeom>
        </p:spPr>
      </p:pic>
      <p:pic>
        <p:nvPicPr>
          <p:cNvPr id="12" name="图片 11">
            <a:extLst>
              <a:ext uri="{FF2B5EF4-FFF2-40B4-BE49-F238E27FC236}">
                <a16:creationId xmlns:a16="http://schemas.microsoft.com/office/drawing/2014/main" id="{4BE6D829-49EE-F0F5-199F-8D540C9392F0}"/>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2737" b="31598"/>
          <a:stretch/>
        </p:blipFill>
        <p:spPr>
          <a:xfrm flipH="1">
            <a:off x="7629958" y="3542316"/>
            <a:ext cx="4731962" cy="3327844"/>
          </a:xfrm>
          <a:prstGeom prst="rect">
            <a:avLst/>
          </a:prstGeom>
        </p:spPr>
      </p:pic>
    </p:spTree>
    <p:extLst>
      <p:ext uri="{BB962C8B-B14F-4D97-AF65-F5344CB8AC3E}">
        <p14:creationId xmlns:p14="http://schemas.microsoft.com/office/powerpoint/2010/main" val="239808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9"/>
                                        </p:tgtEl>
                                        <p:attrNameLst>
                                          <p:attrName>style.visibility</p:attrName>
                                        </p:attrNameLst>
                                      </p:cBhvr>
                                      <p:to>
                                        <p:strVal val="visible"/>
                                      </p:to>
                                    </p:set>
                                    <p:anim to="0" calcmode="lin" valueType="num">
                                      <p:cBhvr>
                                        <p:cTn id="7" dur="500" decel="100000" fill="hold">
                                          <p:stCondLst>
                                            <p:cond delay="0"/>
                                          </p:stCondLst>
                                        </p:cTn>
                                        <p:tgtEl>
                                          <p:spTgt spid="9"/>
                                        </p:tgtEl>
                                        <p:attrNameLst>
                                          <p:attrName>ppt_x</p:attrName>
                                        </p:attrNameLst>
                                      </p:cBhvr>
                                      <p:tavLst>
                                        <p:tav tm="0">
                                          <p:val>
                                            <p:strVal val="ppt_x+0.02"/>
                                          </p:val>
                                        </p:tav>
                                        <p:tav tm="100000">
                                          <p:val>
                                            <p:strVal val="#ppt_x"/>
                                          </p:val>
                                        </p:tav>
                                      </p:tavLst>
                                    </p:anim>
                                    <p:animEffect transition="in" filter="fade">
                                      <p:cBhvr>
                                        <p:cTn id="8" dur="500">
                                          <p:stCondLst>
                                            <p:cond delay="0"/>
                                          </p:stCondLst>
                                        </p:cTn>
                                        <p:tgtEl>
                                          <p:spTgt spid="9"/>
                                        </p:tgtEl>
                                      </p:cBhvr>
                                    </p:animEffect>
                                    <p:animScale>
                                      <p:cBhvr>
                                        <p:cTn id="9" dur="500" decel="100000" fill="hold">
                                          <p:stCondLst>
                                            <p:cond delay="0"/>
                                          </p:stCondLst>
                                        </p:cTn>
                                        <p:tgtEl>
                                          <p:spTgt spid="9"/>
                                        </p:tgtEl>
                                      </p:cBhvr>
                                      <p:by x="100000" y="100000"/>
                                      <p:from x="110000" y="110000"/>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F9E9C4"/>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1DF21C49-2A47-B0DA-F3AA-9C4CEA03FE1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6" r="7446"/>
          <a:stretch/>
        </p:blipFill>
        <p:spPr>
          <a:xfrm rot="5400000">
            <a:off x="2655959" y="-2678038"/>
            <a:ext cx="6866790" cy="12205292"/>
          </a:xfrm>
          <a:prstGeom prst="rect">
            <a:avLst/>
          </a:prstGeom>
        </p:spPr>
      </p:pic>
      <p:grpSp>
        <p:nvGrpSpPr>
          <p:cNvPr id="10" name="组合 9">
            <a:extLst>
              <a:ext uri="{FF2B5EF4-FFF2-40B4-BE49-F238E27FC236}">
                <a16:creationId xmlns:a16="http://schemas.microsoft.com/office/drawing/2014/main" id="{15940C9F-1BAF-1906-8015-E4B9C6BBEA3E}"/>
              </a:ext>
            </a:extLst>
          </p:cNvPr>
          <p:cNvGrpSpPr/>
          <p:nvPr userDrawn="1"/>
        </p:nvGrpSpPr>
        <p:grpSpPr>
          <a:xfrm>
            <a:off x="914400" y="138806"/>
            <a:ext cx="10363200" cy="5795658"/>
            <a:chOff x="1082129" y="381000"/>
            <a:chExt cx="9401456" cy="5257800"/>
          </a:xfrm>
        </p:grpSpPr>
        <p:pic>
          <p:nvPicPr>
            <p:cNvPr id="11" name="图片 10">
              <a:extLst>
                <a:ext uri="{FF2B5EF4-FFF2-40B4-BE49-F238E27FC236}">
                  <a16:creationId xmlns:a16="http://schemas.microsoft.com/office/drawing/2014/main" id="{F278738C-06FF-4F53-A30B-7ACCE13441A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082129" y="381000"/>
              <a:ext cx="6004470" cy="5257800"/>
            </a:xfrm>
            <a:prstGeom prst="rect">
              <a:avLst/>
            </a:prstGeom>
          </p:spPr>
        </p:pic>
        <p:pic>
          <p:nvPicPr>
            <p:cNvPr id="12" name="图片 11">
              <a:extLst>
                <a:ext uri="{FF2B5EF4-FFF2-40B4-BE49-F238E27FC236}">
                  <a16:creationId xmlns:a16="http://schemas.microsoft.com/office/drawing/2014/main" id="{4CDBB329-20A2-1E81-8B96-C6536434A2C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38211"/>
            <a:stretch/>
          </p:blipFill>
          <p:spPr>
            <a:xfrm flipH="1">
              <a:off x="6773457" y="381000"/>
              <a:ext cx="3710128" cy="5257800"/>
            </a:xfrm>
            <a:prstGeom prst="rect">
              <a:avLst/>
            </a:prstGeom>
          </p:spPr>
        </p:pic>
        <p:pic>
          <p:nvPicPr>
            <p:cNvPr id="13" name="图片 12">
              <a:extLst>
                <a:ext uri="{FF2B5EF4-FFF2-40B4-BE49-F238E27FC236}">
                  <a16:creationId xmlns:a16="http://schemas.microsoft.com/office/drawing/2014/main" id="{D739EF36-D845-99BF-4B0D-2D23B886AE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33502" r="33502"/>
            <a:stretch/>
          </p:blipFill>
          <p:spPr>
            <a:xfrm flipH="1">
              <a:off x="5105401" y="381000"/>
              <a:ext cx="1981198" cy="5257800"/>
            </a:xfrm>
            <a:prstGeom prst="rect">
              <a:avLst/>
            </a:prstGeom>
          </p:spPr>
        </p:pic>
      </p:grpSp>
      <p:pic>
        <p:nvPicPr>
          <p:cNvPr id="8" name="图片 7">
            <a:extLst>
              <a:ext uri="{FF2B5EF4-FFF2-40B4-BE49-F238E27FC236}">
                <a16:creationId xmlns:a16="http://schemas.microsoft.com/office/drawing/2014/main" id="{C149D711-8398-AEE1-AF6B-860D8614C0D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247611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661FC83-0AAB-1453-0566-417C71BF7C1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B2E2E95-DED3-0986-6020-D4C9867705F9}"/>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B3C3ECD-D0B0-9BE1-FD8D-BE76DA56B50E}"/>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21E164A-B532-C668-1ECA-E4E0EC34F58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12695A-1742-4004-A0A1-EC0F6816AE5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2023/8/14</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4B5480C5-75A5-1396-9F15-1089E95B8DA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57673D4F-A129-28A3-C789-7F6FA8CF8F3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56DD52-240F-4950-B12A-89B12D097713}"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469727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B28D5-4588-A369-9D54-F669F07959B0}"/>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3539F8C-6C60-01C7-84BD-B2A527B163E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E6D840F-1722-AA31-E523-1901F31516E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DE607D71-A8D8-148C-84BA-F58FE789EC0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11D1856-9B4F-7E93-AA35-5121BDD1781F}"/>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4C26F7CA-AAC0-16D8-067E-3197390A154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12695A-1742-4004-A0A1-EC0F6816AE5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2023/8/14</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767BC6D1-E277-3D0C-FF68-DA484604F7B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DA35BC0C-2517-BCA4-0E00-D810A2E42C8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56DD52-240F-4950-B12A-89B12D097713}"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259236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D195DD-BA10-351E-F67A-902DA187227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E3493CF-B070-7962-F366-2FC2EECEB92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12695A-1742-4004-A0A1-EC0F6816AE5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2023/8/14</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44E95781-180D-98E5-4731-8E5A4FA6A4C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99D00F5F-8154-210F-8BC2-21C567B2E5F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56DD52-240F-4950-B12A-89B12D097713}"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829001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9E9C4"/>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215C9C4-3ED5-93D3-E2C7-45B6B1E426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6" r="7446"/>
          <a:stretch/>
        </p:blipFill>
        <p:spPr>
          <a:xfrm rot="5400000">
            <a:off x="2655959" y="-2678038"/>
            <a:ext cx="6866790" cy="12205292"/>
          </a:xfrm>
          <a:prstGeom prst="rect">
            <a:avLst/>
          </a:prstGeom>
        </p:spPr>
      </p:pic>
      <p:pic>
        <p:nvPicPr>
          <p:cNvPr id="12" name="图片 11">
            <a:extLst>
              <a:ext uri="{FF2B5EF4-FFF2-40B4-BE49-F238E27FC236}">
                <a16:creationId xmlns:a16="http://schemas.microsoft.com/office/drawing/2014/main" id="{8FED9F49-7B9F-0EB5-6524-1918AD7A30B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292" y="3688015"/>
            <a:ext cx="12205292" cy="3169986"/>
          </a:xfrm>
          <a:prstGeom prst="rect">
            <a:avLst/>
          </a:prstGeom>
        </p:spPr>
      </p:pic>
      <p:sp>
        <p:nvSpPr>
          <p:cNvPr id="11" name="矩形: 圆角 10">
            <a:extLst>
              <a:ext uri="{FF2B5EF4-FFF2-40B4-BE49-F238E27FC236}">
                <a16:creationId xmlns:a16="http://schemas.microsoft.com/office/drawing/2014/main" id="{E4A6384A-30DC-5F37-7445-C0E11BED2410}"/>
              </a:ext>
            </a:extLst>
          </p:cNvPr>
          <p:cNvSpPr/>
          <p:nvPr userDrawn="1"/>
        </p:nvSpPr>
        <p:spPr>
          <a:xfrm>
            <a:off x="595086" y="529771"/>
            <a:ext cx="11001828" cy="5908556"/>
          </a:xfrm>
          <a:prstGeom prst="roundRect">
            <a:avLst>
              <a:gd name="adj" fmla="val 4072"/>
            </a:avLst>
          </a:prstGeom>
          <a:solidFill>
            <a:srgbClr val="FFFFFF"/>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prstClr val="black">
                  <a:lumMod val="75000"/>
                  <a:lumOff val="25000"/>
                </a:prstClr>
              </a:solidFill>
              <a:effectLst/>
              <a:uLnTx/>
              <a:uFillTx/>
              <a:latin typeface="思源黑体 CN Medium" panose="020B0600000000000000" pitchFamily="34" charset="-122"/>
              <a:ea typeface="思源黑体 CN Medium" panose="020B0600000000000000" pitchFamily="34" charset="-122"/>
              <a:cs typeface="阿里巴巴普惠体 M" panose="00020600040101010101" pitchFamily="18" charset="-122"/>
              <a:sym typeface="思源黑体 CN Medium" panose="020B0600000000000000" pitchFamily="34" charset="-122"/>
            </a:endParaRPr>
          </a:p>
        </p:txBody>
      </p:sp>
    </p:spTree>
    <p:extLst>
      <p:ext uri="{BB962C8B-B14F-4D97-AF65-F5344CB8AC3E}">
        <p14:creationId xmlns:p14="http://schemas.microsoft.com/office/powerpoint/2010/main" val="1911835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11"/>
                                        </p:tgtEl>
                                        <p:attrNameLst>
                                          <p:attrName>style.visibility</p:attrName>
                                        </p:attrNameLst>
                                      </p:cBhvr>
                                      <p:to>
                                        <p:strVal val="visible"/>
                                      </p:to>
                                    </p:set>
                                    <p:anim to="0" calcmode="lin" valueType="num">
                                      <p:cBhvr>
                                        <p:cTn id="7" dur="500" decel="100000" fill="hold">
                                          <p:stCondLst>
                                            <p:cond delay="0"/>
                                          </p:stCondLst>
                                        </p:cTn>
                                        <p:tgtEl>
                                          <p:spTgt spid="11"/>
                                        </p:tgtEl>
                                        <p:attrNameLst>
                                          <p:attrName>ppt_x</p:attrName>
                                        </p:attrNameLst>
                                      </p:cBhvr>
                                      <p:tavLst>
                                        <p:tav tm="0">
                                          <p:val>
                                            <p:strVal val="ppt_x+0.02"/>
                                          </p:val>
                                        </p:tav>
                                        <p:tav tm="100000">
                                          <p:val>
                                            <p:strVal val="#ppt_x"/>
                                          </p:val>
                                        </p:tav>
                                      </p:tavLst>
                                    </p:anim>
                                    <p:animEffect transition="in" filter="fade">
                                      <p:cBhvr>
                                        <p:cTn id="8" dur="500">
                                          <p:stCondLst>
                                            <p:cond delay="0"/>
                                          </p:stCondLst>
                                        </p:cTn>
                                        <p:tgtEl>
                                          <p:spTgt spid="11"/>
                                        </p:tgtEl>
                                      </p:cBhvr>
                                    </p:animEffect>
                                    <p:animScale>
                                      <p:cBhvr>
                                        <p:cTn id="9" dur="500" decel="100000" fill="hold">
                                          <p:stCondLst>
                                            <p:cond delay="0"/>
                                          </p:stCondLst>
                                        </p:cTn>
                                        <p:tgtEl>
                                          <p:spTgt spid="11"/>
                                        </p:tgtEl>
                                      </p:cBhvr>
                                      <p:by x="100000" y="100000"/>
                                      <p:from x="110000" y="110000"/>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A5FF62-48DD-D811-982B-0411E8FD083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F32A399-4460-4A4A-44BA-D30CEE93E03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7CE9A92-F2BD-49DD-1F40-D2FFD64D8A7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E4F59DE-A135-B38B-BCE5-09BE1E8AF8F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12695A-1742-4004-A0A1-EC0F6816AE5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2023/8/14</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7A3503D4-39AD-E2FE-6826-7D472A08C9C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9B976B5E-3657-253F-EE12-8E730CAF7C0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56DD52-240F-4950-B12A-89B12D097713}"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790264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C1209C-FD09-C724-1B6A-ACA58B0F553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491406B-FF39-EC07-B261-8603F7583AA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4C8C987-4506-1EBD-BC31-D991D89D302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E544B14-A2AF-29D5-5F5C-E024552F753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12695A-1742-4004-A0A1-EC0F6816AE5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2023/8/14</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053F0C59-C208-0692-DDA8-99C34B6458C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4EE67B37-9697-DEEF-E20D-85DEADE9CDE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56DD52-240F-4950-B12A-89B12D097713}"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8442822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id="{CE5ED598-F0C5-4807-95B7-3A05EE6505A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10888989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5" name="9Slide.vn - 2019">
            <a:extLst>
              <a:ext uri="{FF2B5EF4-FFF2-40B4-BE49-F238E27FC236}">
                <a16:creationId xmlns:a16="http://schemas.microsoft.com/office/drawing/2014/main" id="{081679C7-EBB2-4A55-A8D0-2175D9841C2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121705" tIns="121705" rIns="121705" bIns="121705" anchor="ctr" anchorCtr="0">
            <a:noAutofit/>
          </a:bodyPr>
          <a:lstStyle>
            <a:lvl1pPr lvl="0">
              <a:spcBef>
                <a:spcPts val="0"/>
              </a:spcBef>
              <a:spcAft>
                <a:spcPts val="0"/>
              </a:spcAft>
              <a:buClr>
                <a:schemeClr val="dk1"/>
              </a:buClr>
              <a:buSzPts val="3000"/>
              <a:buFont typeface="Pompiere"/>
              <a:buNone/>
              <a:defRPr sz="3000" b="1">
                <a:solidFill>
                  <a:schemeClr val="dk1"/>
                </a:solidFill>
                <a:latin typeface="Pompiere"/>
                <a:ea typeface="Pompiere"/>
                <a:cs typeface="Pompiere"/>
                <a:sym typeface="Pompiere"/>
              </a:defRPr>
            </a:lvl1pPr>
            <a:lvl2pPr lvl="1">
              <a:spcBef>
                <a:spcPts val="0"/>
              </a:spcBef>
              <a:spcAft>
                <a:spcPts val="0"/>
              </a:spcAft>
              <a:buClr>
                <a:schemeClr val="dk1"/>
              </a:buClr>
              <a:buSzPts val="3000"/>
              <a:buFont typeface="Pompiere"/>
              <a:buNone/>
              <a:defRPr sz="3000" b="1">
                <a:solidFill>
                  <a:schemeClr val="dk1"/>
                </a:solidFill>
                <a:latin typeface="Pompiere"/>
                <a:ea typeface="Pompiere"/>
                <a:cs typeface="Pompiere"/>
                <a:sym typeface="Pompiere"/>
              </a:defRPr>
            </a:lvl2pPr>
            <a:lvl3pPr lvl="2">
              <a:spcBef>
                <a:spcPts val="0"/>
              </a:spcBef>
              <a:spcAft>
                <a:spcPts val="0"/>
              </a:spcAft>
              <a:buClr>
                <a:schemeClr val="dk1"/>
              </a:buClr>
              <a:buSzPts val="3000"/>
              <a:buFont typeface="Pompiere"/>
              <a:buNone/>
              <a:defRPr sz="3000" b="1">
                <a:solidFill>
                  <a:schemeClr val="dk1"/>
                </a:solidFill>
                <a:latin typeface="Pompiere"/>
                <a:ea typeface="Pompiere"/>
                <a:cs typeface="Pompiere"/>
                <a:sym typeface="Pompiere"/>
              </a:defRPr>
            </a:lvl3pPr>
            <a:lvl4pPr lvl="3">
              <a:spcBef>
                <a:spcPts val="0"/>
              </a:spcBef>
              <a:spcAft>
                <a:spcPts val="0"/>
              </a:spcAft>
              <a:buClr>
                <a:schemeClr val="dk1"/>
              </a:buClr>
              <a:buSzPts val="3000"/>
              <a:buFont typeface="Pompiere"/>
              <a:buNone/>
              <a:defRPr sz="3000" b="1">
                <a:solidFill>
                  <a:schemeClr val="dk1"/>
                </a:solidFill>
                <a:latin typeface="Pompiere"/>
                <a:ea typeface="Pompiere"/>
                <a:cs typeface="Pompiere"/>
                <a:sym typeface="Pompiere"/>
              </a:defRPr>
            </a:lvl4pPr>
            <a:lvl5pPr lvl="4">
              <a:spcBef>
                <a:spcPts val="0"/>
              </a:spcBef>
              <a:spcAft>
                <a:spcPts val="0"/>
              </a:spcAft>
              <a:buClr>
                <a:schemeClr val="dk1"/>
              </a:buClr>
              <a:buSzPts val="3000"/>
              <a:buFont typeface="Pompiere"/>
              <a:buNone/>
              <a:defRPr sz="3000" b="1">
                <a:solidFill>
                  <a:schemeClr val="dk1"/>
                </a:solidFill>
                <a:latin typeface="Pompiere"/>
                <a:ea typeface="Pompiere"/>
                <a:cs typeface="Pompiere"/>
                <a:sym typeface="Pompiere"/>
              </a:defRPr>
            </a:lvl5pPr>
            <a:lvl6pPr lvl="5">
              <a:spcBef>
                <a:spcPts val="0"/>
              </a:spcBef>
              <a:spcAft>
                <a:spcPts val="0"/>
              </a:spcAft>
              <a:buClr>
                <a:schemeClr val="dk1"/>
              </a:buClr>
              <a:buSzPts val="3000"/>
              <a:buFont typeface="Pompiere"/>
              <a:buNone/>
              <a:defRPr sz="3000" b="1">
                <a:solidFill>
                  <a:schemeClr val="dk1"/>
                </a:solidFill>
                <a:latin typeface="Pompiere"/>
                <a:ea typeface="Pompiere"/>
                <a:cs typeface="Pompiere"/>
                <a:sym typeface="Pompiere"/>
              </a:defRPr>
            </a:lvl6pPr>
            <a:lvl7pPr lvl="6">
              <a:spcBef>
                <a:spcPts val="0"/>
              </a:spcBef>
              <a:spcAft>
                <a:spcPts val="0"/>
              </a:spcAft>
              <a:buClr>
                <a:schemeClr val="dk1"/>
              </a:buClr>
              <a:buSzPts val="3000"/>
              <a:buFont typeface="Pompiere"/>
              <a:buNone/>
              <a:defRPr sz="3000" b="1">
                <a:solidFill>
                  <a:schemeClr val="dk1"/>
                </a:solidFill>
                <a:latin typeface="Pompiere"/>
                <a:ea typeface="Pompiere"/>
                <a:cs typeface="Pompiere"/>
                <a:sym typeface="Pompiere"/>
              </a:defRPr>
            </a:lvl7pPr>
            <a:lvl8pPr lvl="7">
              <a:spcBef>
                <a:spcPts val="0"/>
              </a:spcBef>
              <a:spcAft>
                <a:spcPts val="0"/>
              </a:spcAft>
              <a:buClr>
                <a:schemeClr val="dk1"/>
              </a:buClr>
              <a:buSzPts val="3000"/>
              <a:buFont typeface="Pompiere"/>
              <a:buNone/>
              <a:defRPr sz="3000" b="1">
                <a:solidFill>
                  <a:schemeClr val="dk1"/>
                </a:solidFill>
                <a:latin typeface="Pompiere"/>
                <a:ea typeface="Pompiere"/>
                <a:cs typeface="Pompiere"/>
                <a:sym typeface="Pompiere"/>
              </a:defRPr>
            </a:lvl8pPr>
            <a:lvl9pPr lvl="8">
              <a:spcBef>
                <a:spcPts val="0"/>
              </a:spcBef>
              <a:spcAft>
                <a:spcPts val="0"/>
              </a:spcAft>
              <a:buClr>
                <a:schemeClr val="dk1"/>
              </a:buClr>
              <a:buSzPts val="3000"/>
              <a:buFont typeface="Pompiere"/>
              <a:buNone/>
              <a:defRPr sz="3000" b="1">
                <a:solidFill>
                  <a:schemeClr val="dk1"/>
                </a:solidFill>
                <a:latin typeface="Pompiere"/>
                <a:ea typeface="Pompiere"/>
                <a:cs typeface="Pompiere"/>
                <a:sym typeface="Pompiere"/>
              </a:defRPr>
            </a:lvl9pPr>
          </a:lstStyle>
          <a:p>
            <a:endParaRPr/>
          </a:p>
        </p:txBody>
      </p:sp>
      <p:sp>
        <p:nvSpPr>
          <p:cNvPr id="7" name="Google Shape;7;p1"/>
          <p:cNvSpPr txBox="1">
            <a:spLocks noGrp="1"/>
          </p:cNvSpPr>
          <p:nvPr>
            <p:ph type="body" idx="1"/>
          </p:nvPr>
        </p:nvSpPr>
        <p:spPr>
          <a:xfrm>
            <a:off x="950967" y="1662600"/>
            <a:ext cx="10290000" cy="4476000"/>
          </a:xfrm>
          <a:prstGeom prst="rect">
            <a:avLst/>
          </a:prstGeom>
          <a:noFill/>
          <a:ln>
            <a:noFill/>
          </a:ln>
        </p:spPr>
        <p:txBody>
          <a:bodyPr spcFirstLastPara="1" wrap="square" lIns="121705" tIns="121705" rIns="121705" bIns="121705" anchor="t" anchorCtr="0">
            <a:noAutofit/>
          </a:bodyPr>
          <a:lstStyle>
            <a:lvl1pPr marL="457200" lvl="0" indent="-330200">
              <a:lnSpc>
                <a:spcPct val="100000"/>
              </a:lnSpc>
              <a:spcBef>
                <a:spcPts val="0"/>
              </a:spcBef>
              <a:spcAft>
                <a:spcPts val="0"/>
              </a:spcAft>
              <a:buClr>
                <a:schemeClr val="lt1"/>
              </a:buClr>
              <a:buSzPts val="1600"/>
              <a:buFont typeface="Lato"/>
              <a:buChar char="●"/>
              <a:defRPr sz="1600">
                <a:solidFill>
                  <a:schemeClr val="lt1"/>
                </a:solidFill>
                <a:latin typeface="Lato"/>
                <a:ea typeface="Lato"/>
                <a:cs typeface="Lato"/>
                <a:sym typeface="Lato"/>
              </a:defRPr>
            </a:lvl1pPr>
            <a:lvl2pPr marL="914400" lvl="1" indent="-330200">
              <a:lnSpc>
                <a:spcPct val="100000"/>
              </a:lnSpc>
              <a:spcBef>
                <a:spcPts val="0"/>
              </a:spcBef>
              <a:spcAft>
                <a:spcPts val="0"/>
              </a:spcAft>
              <a:buClr>
                <a:schemeClr val="lt1"/>
              </a:buClr>
              <a:buSzPts val="1600"/>
              <a:buFont typeface="Lato"/>
              <a:buChar char="○"/>
              <a:defRPr sz="1600">
                <a:solidFill>
                  <a:schemeClr val="lt1"/>
                </a:solidFill>
                <a:latin typeface="Lato"/>
                <a:ea typeface="Lato"/>
                <a:cs typeface="Lato"/>
                <a:sym typeface="Lato"/>
              </a:defRPr>
            </a:lvl2pPr>
            <a:lvl3pPr marL="1371600" lvl="2" indent="-330200">
              <a:lnSpc>
                <a:spcPct val="100000"/>
              </a:lnSpc>
              <a:spcBef>
                <a:spcPts val="0"/>
              </a:spcBef>
              <a:spcAft>
                <a:spcPts val="0"/>
              </a:spcAft>
              <a:buClr>
                <a:schemeClr val="lt1"/>
              </a:buClr>
              <a:buSzPts val="1600"/>
              <a:buFont typeface="Lato"/>
              <a:buChar char="■"/>
              <a:defRPr sz="1600">
                <a:solidFill>
                  <a:schemeClr val="lt1"/>
                </a:solidFill>
                <a:latin typeface="Lato"/>
                <a:ea typeface="Lato"/>
                <a:cs typeface="Lato"/>
                <a:sym typeface="Lato"/>
              </a:defRPr>
            </a:lvl3pPr>
            <a:lvl4pPr marL="1828800" lvl="3" indent="-330200">
              <a:lnSpc>
                <a:spcPct val="100000"/>
              </a:lnSpc>
              <a:spcBef>
                <a:spcPts val="0"/>
              </a:spcBef>
              <a:spcAft>
                <a:spcPts val="0"/>
              </a:spcAft>
              <a:buClr>
                <a:schemeClr val="lt1"/>
              </a:buClr>
              <a:buSzPts val="1600"/>
              <a:buFont typeface="Lato"/>
              <a:buChar char="●"/>
              <a:defRPr sz="1600">
                <a:solidFill>
                  <a:schemeClr val="lt1"/>
                </a:solidFill>
                <a:latin typeface="Lato"/>
                <a:ea typeface="Lato"/>
                <a:cs typeface="Lato"/>
                <a:sym typeface="Lato"/>
              </a:defRPr>
            </a:lvl4pPr>
            <a:lvl5pPr marL="2286000" lvl="4" indent="-330200">
              <a:lnSpc>
                <a:spcPct val="100000"/>
              </a:lnSpc>
              <a:spcBef>
                <a:spcPts val="0"/>
              </a:spcBef>
              <a:spcAft>
                <a:spcPts val="0"/>
              </a:spcAft>
              <a:buClr>
                <a:schemeClr val="lt1"/>
              </a:buClr>
              <a:buSzPts val="1600"/>
              <a:buFont typeface="Lato"/>
              <a:buChar char="○"/>
              <a:defRPr sz="1600">
                <a:solidFill>
                  <a:schemeClr val="lt1"/>
                </a:solidFill>
                <a:latin typeface="Lato"/>
                <a:ea typeface="Lato"/>
                <a:cs typeface="Lato"/>
                <a:sym typeface="Lato"/>
              </a:defRPr>
            </a:lvl5pPr>
            <a:lvl6pPr marL="2743200" lvl="5" indent="-330200">
              <a:lnSpc>
                <a:spcPct val="100000"/>
              </a:lnSpc>
              <a:spcBef>
                <a:spcPts val="0"/>
              </a:spcBef>
              <a:spcAft>
                <a:spcPts val="0"/>
              </a:spcAft>
              <a:buClr>
                <a:schemeClr val="lt1"/>
              </a:buClr>
              <a:buSzPts val="1600"/>
              <a:buFont typeface="Lato"/>
              <a:buChar char="■"/>
              <a:defRPr sz="1600">
                <a:solidFill>
                  <a:schemeClr val="lt1"/>
                </a:solidFill>
                <a:latin typeface="Lato"/>
                <a:ea typeface="Lato"/>
                <a:cs typeface="Lato"/>
                <a:sym typeface="Lato"/>
              </a:defRPr>
            </a:lvl6pPr>
            <a:lvl7pPr marL="3200400" lvl="6" indent="-330200">
              <a:lnSpc>
                <a:spcPct val="100000"/>
              </a:lnSpc>
              <a:spcBef>
                <a:spcPts val="0"/>
              </a:spcBef>
              <a:spcAft>
                <a:spcPts val="0"/>
              </a:spcAft>
              <a:buClr>
                <a:schemeClr val="lt1"/>
              </a:buClr>
              <a:buSzPts val="1600"/>
              <a:buFont typeface="Lato"/>
              <a:buChar char="●"/>
              <a:defRPr sz="1600">
                <a:solidFill>
                  <a:schemeClr val="lt1"/>
                </a:solidFill>
                <a:latin typeface="Lato"/>
                <a:ea typeface="Lato"/>
                <a:cs typeface="Lato"/>
                <a:sym typeface="Lato"/>
              </a:defRPr>
            </a:lvl7pPr>
            <a:lvl8pPr marL="3657600" lvl="7" indent="-330200">
              <a:lnSpc>
                <a:spcPct val="100000"/>
              </a:lnSpc>
              <a:spcBef>
                <a:spcPts val="0"/>
              </a:spcBef>
              <a:spcAft>
                <a:spcPts val="0"/>
              </a:spcAft>
              <a:buClr>
                <a:schemeClr val="lt1"/>
              </a:buClr>
              <a:buSzPts val="1600"/>
              <a:buFont typeface="Lato"/>
              <a:buChar char="○"/>
              <a:defRPr sz="1600">
                <a:solidFill>
                  <a:schemeClr val="lt1"/>
                </a:solidFill>
                <a:latin typeface="Lato"/>
                <a:ea typeface="Lato"/>
                <a:cs typeface="Lato"/>
                <a:sym typeface="Lato"/>
              </a:defRPr>
            </a:lvl8pPr>
            <a:lvl9pPr marL="4114800" lvl="8" indent="-330200">
              <a:lnSpc>
                <a:spcPct val="100000"/>
              </a:lnSpc>
              <a:spcBef>
                <a:spcPts val="0"/>
              </a:spcBef>
              <a:spcAft>
                <a:spcPts val="0"/>
              </a:spcAft>
              <a:buClr>
                <a:schemeClr val="lt1"/>
              </a:buClr>
              <a:buSzPts val="1600"/>
              <a:buFont typeface="Lato"/>
              <a:buChar char="■"/>
              <a:defRPr sz="1600">
                <a:solidFill>
                  <a:schemeClr val="lt1"/>
                </a:solidFill>
                <a:latin typeface="Lato"/>
                <a:ea typeface="Lato"/>
                <a:cs typeface="Lato"/>
                <a:sym typeface="Lato"/>
              </a:defRPr>
            </a:lvl9pPr>
          </a:lstStyle>
          <a:p>
            <a:endParaRPr/>
          </a:p>
        </p:txBody>
      </p:sp>
    </p:spTree>
    <p:extLst>
      <p:ext uri="{BB962C8B-B14F-4D97-AF65-F5344CB8AC3E}">
        <p14:creationId xmlns:p14="http://schemas.microsoft.com/office/powerpoint/2010/main" val="2623660379"/>
      </p:ext>
    </p:extLst>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7"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23.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43.png"/><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0.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3.png"/><Relationship Id="rId7" Type="http://schemas.openxmlformats.org/officeDocument/2006/relationships/image" Target="../media/image26.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4.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slide" Target="slide25.xml"/><Relationship Id="rId3" Type="http://schemas.openxmlformats.org/officeDocument/2006/relationships/slideLayout" Target="../slideLayouts/slideLayout17.xml"/><Relationship Id="rId7" Type="http://schemas.openxmlformats.org/officeDocument/2006/relationships/image" Target="../media/image49.png"/><Relationship Id="rId12" Type="http://schemas.openxmlformats.org/officeDocument/2006/relationships/image" Target="../media/image5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8.png"/><Relationship Id="rId11" Type="http://schemas.microsoft.com/office/2007/relationships/hdphoto" Target="../media/hdphoto6.wdp"/><Relationship Id="rId5" Type="http://schemas.openxmlformats.org/officeDocument/2006/relationships/image" Target="../media/image47.jpg"/><Relationship Id="rId10" Type="http://schemas.openxmlformats.org/officeDocument/2006/relationships/image" Target="../media/image51.png"/><Relationship Id="rId4" Type="http://schemas.openxmlformats.org/officeDocument/2006/relationships/notesSlide" Target="../notesSlides/notesSlide4.xml"/><Relationship Id="rId9" Type="http://schemas.microsoft.com/office/2007/relationships/hdphoto" Target="../media/hdphoto5.wdp"/><Relationship Id="rId14" Type="http://schemas.openxmlformats.org/officeDocument/2006/relationships/image" Target="../media/image53.png"/></Relationships>
</file>

<file path=ppt/slides/_rels/slide25.xml.rels><?xml version="1.0" encoding="UTF-8" standalone="yes"?>
<Relationships xmlns="http://schemas.openxmlformats.org/package/2006/relationships"><Relationship Id="rId8" Type="http://schemas.openxmlformats.org/officeDocument/2006/relationships/slide" Target="slide27.xml"/><Relationship Id="rId13" Type="http://schemas.openxmlformats.org/officeDocument/2006/relationships/slide" Target="slide29.xml"/><Relationship Id="rId3" Type="http://schemas.openxmlformats.org/officeDocument/2006/relationships/image" Target="../media/image47.jpg"/><Relationship Id="rId7" Type="http://schemas.microsoft.com/office/2007/relationships/hdphoto" Target="../media/hdphoto5.wdp"/><Relationship Id="rId12"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50.png"/><Relationship Id="rId11" Type="http://schemas.openxmlformats.org/officeDocument/2006/relationships/slide" Target="slide26.xml"/><Relationship Id="rId5" Type="http://schemas.openxmlformats.org/officeDocument/2006/relationships/slide" Target="slide28.xml"/><Relationship Id="rId10" Type="http://schemas.microsoft.com/office/2007/relationships/hdphoto" Target="../media/hdphoto6.wdp"/><Relationship Id="rId4" Type="http://schemas.openxmlformats.org/officeDocument/2006/relationships/image" Target="../media/image48.png"/><Relationship Id="rId9" Type="http://schemas.openxmlformats.org/officeDocument/2006/relationships/image" Target="../media/image51.png"/><Relationship Id="rId14" Type="http://schemas.openxmlformats.org/officeDocument/2006/relationships/image" Target="../media/image54.png"/></Relationships>
</file>

<file path=ppt/slides/_rels/slide26.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gif"/><Relationship Id="rId3" Type="http://schemas.openxmlformats.org/officeDocument/2006/relationships/audio" Target="../media/audio1.wav"/><Relationship Id="rId7" Type="http://schemas.openxmlformats.org/officeDocument/2006/relationships/image" Target="../media/image56.svg"/><Relationship Id="rId12" Type="http://schemas.openxmlformats.org/officeDocument/2006/relationships/image" Target="../media/image61.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audio" Target="../media/audio3.wav"/><Relationship Id="rId15" Type="http://schemas.openxmlformats.org/officeDocument/2006/relationships/image" Target="../media/image63.png"/><Relationship Id="rId10" Type="http://schemas.openxmlformats.org/officeDocument/2006/relationships/image" Target="../media/image59.png"/><Relationship Id="rId4" Type="http://schemas.openxmlformats.org/officeDocument/2006/relationships/audio" Target="../media/audio2.wav"/><Relationship Id="rId9" Type="http://schemas.openxmlformats.org/officeDocument/2006/relationships/image" Target="../media/image58.png"/><Relationship Id="rId14" Type="http://schemas.openxmlformats.org/officeDocument/2006/relationships/slide" Target="slide25.xml"/></Relationships>
</file>

<file path=ppt/slides/_rels/slide27.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slide" Target="slide25.xml"/><Relationship Id="rId3" Type="http://schemas.openxmlformats.org/officeDocument/2006/relationships/audio" Target="../media/audio1.wav"/><Relationship Id="rId7" Type="http://schemas.openxmlformats.org/officeDocument/2006/relationships/image" Target="../media/image56.svg"/><Relationship Id="rId12" Type="http://schemas.openxmlformats.org/officeDocument/2006/relationships/image" Target="../media/image62.gif"/><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55.png"/><Relationship Id="rId11" Type="http://schemas.openxmlformats.org/officeDocument/2006/relationships/image" Target="../media/image66.png"/><Relationship Id="rId5" Type="http://schemas.openxmlformats.org/officeDocument/2006/relationships/audio" Target="../media/audio3.wav"/><Relationship Id="rId15" Type="http://schemas.openxmlformats.org/officeDocument/2006/relationships/image" Target="../media/image57.png"/><Relationship Id="rId10" Type="http://schemas.openxmlformats.org/officeDocument/2006/relationships/image" Target="../media/image65.png"/><Relationship Id="rId4" Type="http://schemas.openxmlformats.org/officeDocument/2006/relationships/audio" Target="../media/audio2.wav"/><Relationship Id="rId9" Type="http://schemas.openxmlformats.org/officeDocument/2006/relationships/image" Target="../media/image64.png"/><Relationship Id="rId14" Type="http://schemas.openxmlformats.org/officeDocument/2006/relationships/image" Target="../media/image63.png"/></Relationships>
</file>

<file path=ppt/slides/_rels/slide28.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gif"/><Relationship Id="rId3" Type="http://schemas.openxmlformats.org/officeDocument/2006/relationships/audio" Target="../media/audio1.wav"/><Relationship Id="rId7" Type="http://schemas.openxmlformats.org/officeDocument/2006/relationships/image" Target="../media/image56.svg"/><Relationship Id="rId12" Type="http://schemas.openxmlformats.org/officeDocument/2006/relationships/image" Target="../media/image69.pn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55.png"/><Relationship Id="rId11" Type="http://schemas.openxmlformats.org/officeDocument/2006/relationships/image" Target="../media/image68.png"/><Relationship Id="rId5" Type="http://schemas.openxmlformats.org/officeDocument/2006/relationships/audio" Target="../media/audio3.wav"/><Relationship Id="rId15" Type="http://schemas.openxmlformats.org/officeDocument/2006/relationships/image" Target="../media/image63.png"/><Relationship Id="rId10" Type="http://schemas.openxmlformats.org/officeDocument/2006/relationships/image" Target="../media/image67.png"/><Relationship Id="rId4" Type="http://schemas.openxmlformats.org/officeDocument/2006/relationships/audio" Target="../media/audio2.wav"/><Relationship Id="rId9" Type="http://schemas.openxmlformats.org/officeDocument/2006/relationships/image" Target="../media/image58.png"/><Relationship Id="rId14" Type="http://schemas.openxmlformats.org/officeDocument/2006/relationships/slide" Target="slide25.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3.png"/><Relationship Id="rId7" Type="http://schemas.openxmlformats.org/officeDocument/2006/relationships/image" Target="../media/image26.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4.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3.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AB69AEB-FF9B-4B90-924B-AE0882D3BD93}"/>
              </a:ext>
            </a:extLst>
          </p:cNvPr>
          <p:cNvPicPr>
            <a:picLocks noChangeAspect="1"/>
          </p:cNvPicPr>
          <p:nvPr/>
        </p:nvPicPr>
        <p:blipFill>
          <a:blip r:embed="rId2"/>
          <a:stretch>
            <a:fillRect/>
          </a:stretch>
        </p:blipFill>
        <p:spPr>
          <a:xfrm>
            <a:off x="0" y="0"/>
            <a:ext cx="12192000" cy="6857999"/>
          </a:xfrm>
          <a:prstGeom prst="rect">
            <a:avLst/>
          </a:prstGeom>
        </p:spPr>
      </p:pic>
      <p:sp>
        <p:nvSpPr>
          <p:cNvPr id="2" name="Rectangle: Rounded Corners 1">
            <a:extLst>
              <a:ext uri="{FF2B5EF4-FFF2-40B4-BE49-F238E27FC236}">
                <a16:creationId xmlns:a16="http://schemas.microsoft.com/office/drawing/2014/main" id="{20CAC67A-94D0-41D6-A8C0-303B53ECABAD}"/>
              </a:ext>
            </a:extLst>
          </p:cNvPr>
          <p:cNvSpPr/>
          <p:nvPr/>
        </p:nvSpPr>
        <p:spPr>
          <a:xfrm>
            <a:off x="2826300" y="904112"/>
            <a:ext cx="6601678" cy="3021160"/>
          </a:xfrm>
          <a:prstGeom prst="roundRect">
            <a:avLst/>
          </a:prstGeom>
          <a:solidFill>
            <a:schemeClr val="bg1"/>
          </a:solidFill>
          <a:ln w="38100">
            <a:solidFill>
              <a:srgbClr val="E75B7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图片 16">
            <a:extLst>
              <a:ext uri="{FF2B5EF4-FFF2-40B4-BE49-F238E27FC236}">
                <a16:creationId xmlns:a16="http://schemas.microsoft.com/office/drawing/2014/main" id="{BD606CF5-6989-4345-93AD-B19DAAA826CC}"/>
              </a:ext>
            </a:extLst>
          </p:cNvPr>
          <p:cNvPicPr>
            <a:picLocks noChangeAspect="1"/>
          </p:cNvPicPr>
          <p:nvPr/>
        </p:nvPicPr>
        <p:blipFill>
          <a:blip r:embed="rId3"/>
          <a:stretch>
            <a:fillRect/>
          </a:stretch>
        </p:blipFill>
        <p:spPr>
          <a:xfrm>
            <a:off x="9977198" y="158139"/>
            <a:ext cx="2214802" cy="3941396"/>
          </a:xfrm>
          <a:prstGeom prst="rect">
            <a:avLst/>
          </a:prstGeom>
        </p:spPr>
      </p:pic>
      <p:pic>
        <p:nvPicPr>
          <p:cNvPr id="18" name="图片 17">
            <a:extLst>
              <a:ext uri="{FF2B5EF4-FFF2-40B4-BE49-F238E27FC236}">
                <a16:creationId xmlns:a16="http://schemas.microsoft.com/office/drawing/2014/main" id="{3AD12178-7105-4FB7-9C37-465F187051F3}"/>
              </a:ext>
            </a:extLst>
          </p:cNvPr>
          <p:cNvPicPr>
            <a:picLocks noChangeAspect="1"/>
          </p:cNvPicPr>
          <p:nvPr/>
        </p:nvPicPr>
        <p:blipFill>
          <a:blip r:embed="rId4"/>
          <a:stretch>
            <a:fillRect/>
          </a:stretch>
        </p:blipFill>
        <p:spPr>
          <a:xfrm>
            <a:off x="370054" y="682161"/>
            <a:ext cx="2214802" cy="2445087"/>
          </a:xfrm>
          <a:prstGeom prst="rect">
            <a:avLst/>
          </a:prstGeom>
        </p:spPr>
      </p:pic>
      <p:pic>
        <p:nvPicPr>
          <p:cNvPr id="14" name="图片 13">
            <a:extLst>
              <a:ext uri="{FF2B5EF4-FFF2-40B4-BE49-F238E27FC236}">
                <a16:creationId xmlns:a16="http://schemas.microsoft.com/office/drawing/2014/main" id="{3AB56CE2-E785-4AB9-800A-EF1DDF1F0065}"/>
              </a:ext>
            </a:extLst>
          </p:cNvPr>
          <p:cNvPicPr>
            <a:picLocks noChangeAspect="1"/>
          </p:cNvPicPr>
          <p:nvPr/>
        </p:nvPicPr>
        <p:blipFill>
          <a:blip r:embed="rId5"/>
          <a:stretch>
            <a:fillRect/>
          </a:stretch>
        </p:blipFill>
        <p:spPr>
          <a:xfrm>
            <a:off x="-347728" y="3016336"/>
            <a:ext cx="13264587" cy="3730752"/>
          </a:xfrm>
          <a:prstGeom prst="rect">
            <a:avLst/>
          </a:prstGeom>
        </p:spPr>
      </p:pic>
      <p:sp>
        <p:nvSpPr>
          <p:cNvPr id="7" name="TextBox 6">
            <a:extLst>
              <a:ext uri="{FF2B5EF4-FFF2-40B4-BE49-F238E27FC236}">
                <a16:creationId xmlns:a16="http://schemas.microsoft.com/office/drawing/2014/main" id="{CA84F5E9-D188-4F65-ACF1-0E69E95C98ED}"/>
              </a:ext>
            </a:extLst>
          </p:cNvPr>
          <p:cNvSpPr txBox="1"/>
          <p:nvPr/>
        </p:nvSpPr>
        <p:spPr>
          <a:xfrm>
            <a:off x="2850078" y="1014308"/>
            <a:ext cx="6491844" cy="2800767"/>
          </a:xfrm>
          <a:prstGeom prst="rect">
            <a:avLst/>
          </a:prstGeom>
          <a:noFill/>
        </p:spPr>
        <p:txBody>
          <a:bodyPr wrap="square" rtlCol="0">
            <a:spAutoFit/>
          </a:bodyPr>
          <a:lstStyle/>
          <a:p>
            <a:pPr algn="ctr"/>
            <a:r>
              <a:rPr lang="en-US" sz="4000">
                <a:solidFill>
                  <a:srgbClr val="FF0000"/>
                </a:solidFill>
                <a:effectLst>
                  <a:glow rad="63500">
                    <a:schemeClr val="accent1">
                      <a:satMod val="175000"/>
                      <a:alpha val="40000"/>
                    </a:schemeClr>
                  </a:glow>
                </a:effectLst>
                <a:latin typeface="#9Slide03 BoosterNextFYBlack" panose="02000A03000000020004" pitchFamily="2" charset="0"/>
              </a:rPr>
              <a:t> Bài 5</a:t>
            </a:r>
          </a:p>
          <a:p>
            <a:pPr algn="ctr"/>
            <a:r>
              <a:rPr lang="en-US" sz="4000">
                <a:solidFill>
                  <a:srgbClr val="FFFF00"/>
                </a:solidFill>
                <a:effectLst>
                  <a:glow rad="63500">
                    <a:schemeClr val="accent1">
                      <a:satMod val="175000"/>
                      <a:alpha val="40000"/>
                    </a:schemeClr>
                  </a:glow>
                </a:effectLst>
                <a:latin typeface="#9Slide03 BoosterNextFYBlack" panose="02000A03000000020004" pitchFamily="2" charset="0"/>
              </a:rPr>
              <a:t> </a:t>
            </a:r>
            <a:r>
              <a:rPr lang="en-US" sz="4000">
                <a:solidFill>
                  <a:srgbClr val="00B0F0"/>
                </a:solidFill>
                <a:effectLst>
                  <a:glow rad="63500">
                    <a:schemeClr val="accent1">
                      <a:satMod val="175000"/>
                      <a:alpha val="40000"/>
                    </a:schemeClr>
                  </a:glow>
                </a:effectLst>
                <a:latin typeface="#9Slide03 BoosterNextFYBlack" panose="02000A03000000020004" pitchFamily="2" charset="0"/>
              </a:rPr>
              <a:t>EM TÍCH CỰC THAM GIA LAO ĐỘNG</a:t>
            </a:r>
          </a:p>
          <a:p>
            <a:pPr algn="ctr"/>
            <a:endParaRPr lang="en-US" sz="2800">
              <a:solidFill>
                <a:srgbClr val="FFC000"/>
              </a:solidFill>
              <a:effectLst>
                <a:glow rad="63500">
                  <a:schemeClr val="accent1">
                    <a:satMod val="175000"/>
                    <a:alpha val="40000"/>
                  </a:schemeClr>
                </a:glow>
              </a:effectLst>
              <a:latin typeface="#9Slide03 BoosterNextFYBlack" panose="02000A03000000020004" pitchFamily="2" charset="0"/>
            </a:endParaRPr>
          </a:p>
          <a:p>
            <a:pPr algn="ctr"/>
            <a:r>
              <a:rPr lang="en-US" sz="2800">
                <a:solidFill>
                  <a:srgbClr val="FFC000"/>
                </a:solidFill>
                <a:effectLst>
                  <a:glow rad="63500">
                    <a:schemeClr val="accent1">
                      <a:satMod val="175000"/>
                      <a:alpha val="40000"/>
                    </a:schemeClr>
                  </a:glow>
                </a:effectLst>
                <a:latin typeface="#9Slide03 BoosterNextFYBlack" panose="02000A03000000020004" pitchFamily="2" charset="0"/>
              </a:rPr>
              <a:t>(TIẾT 1)</a:t>
            </a:r>
          </a:p>
        </p:txBody>
      </p:sp>
    </p:spTree>
    <p:extLst>
      <p:ext uri="{BB962C8B-B14F-4D97-AF65-F5344CB8AC3E}">
        <p14:creationId xmlns:p14="http://schemas.microsoft.com/office/powerpoint/2010/main" val="15779872"/>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2"/>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599992" y="506633"/>
            <a:ext cx="8621126" cy="5109154"/>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6896" y="1452516"/>
            <a:ext cx="3788430" cy="4828853"/>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373575"/>
            <a:ext cx="12192000" cy="2484424"/>
          </a:xfrm>
          <a:prstGeom prst="rect">
            <a:avLst/>
          </a:prstGeom>
        </p:spPr>
      </p:pic>
      <p:pic>
        <p:nvPicPr>
          <p:cNvPr id="6" name="Picture 5">
            <a:extLst>
              <a:ext uri="{FF2B5EF4-FFF2-40B4-BE49-F238E27FC236}">
                <a16:creationId xmlns:a16="http://schemas.microsoft.com/office/drawing/2014/main" id="{7A8D211A-2F21-4594-9CCC-988A1666E2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01994" y="510375"/>
            <a:ext cx="5182901" cy="3699676"/>
          </a:xfrm>
          <a:prstGeom prst="rect">
            <a:avLst/>
          </a:prstGeom>
        </p:spPr>
      </p:pic>
      <p:sp>
        <p:nvSpPr>
          <p:cNvPr id="4" name="Rectangle: Rounded Corners 3">
            <a:extLst>
              <a:ext uri="{FF2B5EF4-FFF2-40B4-BE49-F238E27FC236}">
                <a16:creationId xmlns:a16="http://schemas.microsoft.com/office/drawing/2014/main" id="{930CB06D-42ED-4371-BA46-347D5065675B}"/>
              </a:ext>
            </a:extLst>
          </p:cNvPr>
          <p:cNvSpPr/>
          <p:nvPr/>
        </p:nvSpPr>
        <p:spPr>
          <a:xfrm>
            <a:off x="2101994" y="4210051"/>
            <a:ext cx="5182901" cy="1200576"/>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ysClr val="windowText" lastClr="000000"/>
                </a:solidFill>
                <a:latin typeface="Arial" panose="020B0604020202020204" pitchFamily="34" charset="0"/>
                <a:cs typeface="Arial" panose="020B0604020202020204" pitchFamily="34" charset="0"/>
              </a:rPr>
              <a:t>Tích cực, tự giác tham gia lao động</a:t>
            </a:r>
            <a:endParaRPr lang="en-US" sz="4000"/>
          </a:p>
        </p:txBody>
      </p:sp>
    </p:spTree>
    <p:extLst>
      <p:ext uri="{BB962C8B-B14F-4D97-AF65-F5344CB8AC3E}">
        <p14:creationId xmlns:p14="http://schemas.microsoft.com/office/powerpoint/2010/main" val="41197267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2"/>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3110001" y="506633"/>
            <a:ext cx="8621126" cy="5109154"/>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638" y="1408040"/>
            <a:ext cx="3788430" cy="4828853"/>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373575"/>
            <a:ext cx="12192000" cy="2484424"/>
          </a:xfrm>
          <a:prstGeom prst="rect">
            <a:avLst/>
          </a:prstGeom>
        </p:spPr>
      </p:pic>
      <p:pic>
        <p:nvPicPr>
          <p:cNvPr id="5" name="Picture 4">
            <a:extLst>
              <a:ext uri="{FF2B5EF4-FFF2-40B4-BE49-F238E27FC236}">
                <a16:creationId xmlns:a16="http://schemas.microsoft.com/office/drawing/2014/main" id="{D55DFB77-218B-4345-B954-32F4A670B8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82660" y="506919"/>
            <a:ext cx="5275808" cy="3781730"/>
          </a:xfrm>
          <a:prstGeom prst="rect">
            <a:avLst/>
          </a:prstGeom>
        </p:spPr>
      </p:pic>
      <p:sp>
        <p:nvSpPr>
          <p:cNvPr id="7" name="Rectangle: Rounded Corners 6">
            <a:extLst>
              <a:ext uri="{FF2B5EF4-FFF2-40B4-BE49-F238E27FC236}">
                <a16:creationId xmlns:a16="http://schemas.microsoft.com/office/drawing/2014/main" id="{16D5E4B3-A6C2-4C29-8D59-FAAEC156E931}"/>
              </a:ext>
            </a:extLst>
          </p:cNvPr>
          <p:cNvSpPr/>
          <p:nvPr/>
        </p:nvSpPr>
        <p:spPr>
          <a:xfrm>
            <a:off x="4999205" y="4288649"/>
            <a:ext cx="5182901" cy="1200576"/>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ysClr val="windowText" lastClr="000000"/>
                </a:solidFill>
                <a:latin typeface="Arial" panose="020B0604020202020204" pitchFamily="34" charset="0"/>
                <a:cs typeface="Arial" panose="020B0604020202020204" pitchFamily="34" charset="0"/>
              </a:rPr>
              <a:t>Tích cực, tự giác tham gia lao động</a:t>
            </a:r>
            <a:endParaRPr lang="en-US" sz="4000"/>
          </a:p>
        </p:txBody>
      </p:sp>
    </p:spTree>
    <p:extLst>
      <p:ext uri="{BB962C8B-B14F-4D97-AF65-F5344CB8AC3E}">
        <p14:creationId xmlns:p14="http://schemas.microsoft.com/office/powerpoint/2010/main" val="32262286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2"/>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599992" y="506633"/>
            <a:ext cx="8621126" cy="5109154"/>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6896" y="1452516"/>
            <a:ext cx="3788430" cy="4828853"/>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373575"/>
            <a:ext cx="12192000" cy="2484424"/>
          </a:xfrm>
          <a:prstGeom prst="rect">
            <a:avLst/>
          </a:prstGeom>
        </p:spPr>
      </p:pic>
      <p:pic>
        <p:nvPicPr>
          <p:cNvPr id="5" name="Picture 4">
            <a:extLst>
              <a:ext uri="{FF2B5EF4-FFF2-40B4-BE49-F238E27FC236}">
                <a16:creationId xmlns:a16="http://schemas.microsoft.com/office/drawing/2014/main" id="{1576C65C-FD81-4266-B629-C2A0380FA2B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46452" y="506633"/>
            <a:ext cx="5728203" cy="4017358"/>
          </a:xfrm>
          <a:prstGeom prst="rect">
            <a:avLst/>
          </a:prstGeom>
        </p:spPr>
      </p:pic>
      <p:sp>
        <p:nvSpPr>
          <p:cNvPr id="7" name="Rectangle: Rounded Corners 6">
            <a:extLst>
              <a:ext uri="{FF2B5EF4-FFF2-40B4-BE49-F238E27FC236}">
                <a16:creationId xmlns:a16="http://schemas.microsoft.com/office/drawing/2014/main" id="{8BE8F91F-C579-45E4-A27F-3298DDA78FEC}"/>
              </a:ext>
            </a:extLst>
          </p:cNvPr>
          <p:cNvSpPr/>
          <p:nvPr/>
        </p:nvSpPr>
        <p:spPr>
          <a:xfrm>
            <a:off x="1837330" y="4415211"/>
            <a:ext cx="6146449" cy="1200576"/>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ysClr val="windowText" lastClr="000000"/>
                </a:solidFill>
                <a:latin typeface="Arial" panose="020B0604020202020204" pitchFamily="34" charset="0"/>
                <a:cs typeface="Arial" panose="020B0604020202020204" pitchFamily="34" charset="0"/>
              </a:rPr>
              <a:t>Bin </a:t>
            </a:r>
            <a:r>
              <a:rPr lang="en-US" sz="4000">
                <a:solidFill>
                  <a:srgbClr val="FF0000"/>
                </a:solidFill>
                <a:latin typeface="Arial" panose="020B0604020202020204" pitchFamily="34" charset="0"/>
                <a:cs typeface="Arial" panose="020B0604020202020204" pitchFamily="34" charset="0"/>
              </a:rPr>
              <a:t>chưa tích cực</a:t>
            </a:r>
            <a:r>
              <a:rPr lang="en-US" sz="4000">
                <a:solidFill>
                  <a:sysClr val="windowText" lastClr="000000"/>
                </a:solidFill>
                <a:latin typeface="Arial" panose="020B0604020202020204" pitchFamily="34" charset="0"/>
                <a:cs typeface="Arial" panose="020B0604020202020204" pitchFamily="34" charset="0"/>
              </a:rPr>
              <a:t>, tự giác tham gia lao động</a:t>
            </a:r>
            <a:endParaRPr lang="en-US" sz="4000"/>
          </a:p>
        </p:txBody>
      </p:sp>
    </p:spTree>
    <p:extLst>
      <p:ext uri="{BB962C8B-B14F-4D97-AF65-F5344CB8AC3E}">
        <p14:creationId xmlns:p14="http://schemas.microsoft.com/office/powerpoint/2010/main" val="39153800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2"/>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3110001" y="506633"/>
            <a:ext cx="8621126" cy="5109154"/>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638" y="1408040"/>
            <a:ext cx="3788430" cy="4828853"/>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373575"/>
            <a:ext cx="12192000" cy="2484424"/>
          </a:xfrm>
          <a:prstGeom prst="rect">
            <a:avLst/>
          </a:prstGeom>
        </p:spPr>
      </p:pic>
      <p:pic>
        <p:nvPicPr>
          <p:cNvPr id="6" name="Picture 5">
            <a:extLst>
              <a:ext uri="{FF2B5EF4-FFF2-40B4-BE49-F238E27FC236}">
                <a16:creationId xmlns:a16="http://schemas.microsoft.com/office/drawing/2014/main" id="{6CF6DFC1-4E1D-4393-95E7-AC1B50ABD5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27291" y="506633"/>
            <a:ext cx="5786546" cy="3962057"/>
          </a:xfrm>
          <a:prstGeom prst="rect">
            <a:avLst/>
          </a:prstGeom>
        </p:spPr>
      </p:pic>
      <p:sp>
        <p:nvSpPr>
          <p:cNvPr id="7" name="Rectangle: Rounded Corners 6">
            <a:extLst>
              <a:ext uri="{FF2B5EF4-FFF2-40B4-BE49-F238E27FC236}">
                <a16:creationId xmlns:a16="http://schemas.microsoft.com/office/drawing/2014/main" id="{E596BF50-22A9-40EE-AAAD-06208ED8B526}"/>
              </a:ext>
            </a:extLst>
          </p:cNvPr>
          <p:cNvSpPr/>
          <p:nvPr/>
        </p:nvSpPr>
        <p:spPr>
          <a:xfrm>
            <a:off x="4108436" y="4373575"/>
            <a:ext cx="6146449" cy="1200576"/>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Tích cực, tự giác tham gia lao động</a:t>
            </a:r>
            <a:endParaRPr lang="en-US" sz="4000">
              <a:solidFill>
                <a:schemeClr val="tx1"/>
              </a:solidFill>
            </a:endParaRPr>
          </a:p>
        </p:txBody>
      </p:sp>
    </p:spTree>
    <p:extLst>
      <p:ext uri="{BB962C8B-B14F-4D97-AF65-F5344CB8AC3E}">
        <p14:creationId xmlns:p14="http://schemas.microsoft.com/office/powerpoint/2010/main" val="32313624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2"/>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956310" y="308473"/>
            <a:ext cx="10279379" cy="5775592"/>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4" name="Picture 3">
            <a:extLst>
              <a:ext uri="{FF2B5EF4-FFF2-40B4-BE49-F238E27FC236}">
                <a16:creationId xmlns:a16="http://schemas.microsoft.com/office/drawing/2014/main" id="{A297DFD9-7576-4DF7-AE9C-0A84C6897E1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286" b="92571" l="10000" r="90000">
                        <a14:foregroundMark x1="36714" y1="15286" x2="43714" y2="12000"/>
                        <a14:foregroundMark x1="43714" y1="12000" x2="54429" y2="15000"/>
                        <a14:foregroundMark x1="54429" y1="15000" x2="60000" y2="22143"/>
                        <a14:foregroundMark x1="50286" y1="38286" x2="50286" y2="41857"/>
                        <a14:foregroundMark x1="53714" y1="40429" x2="52571" y2="41857"/>
                        <a14:foregroundMark x1="51714" y1="38429" x2="51286" y2="40429"/>
                        <a14:foregroundMark x1="45000" y1="40571" x2="45000" y2="43143"/>
                        <a14:foregroundMark x1="44429" y1="41857" x2="44143" y2="44143"/>
                        <a14:foregroundMark x1="44286" y1="44000" x2="44143" y2="46857"/>
                        <a14:foregroundMark x1="49143" y1="91857" x2="47857" y2="92857"/>
                        <a14:foregroundMark x1="48143" y1="91429" x2="48143" y2="91429"/>
                        <a14:foregroundMark x1="55571" y1="90286" x2="55857" y2="91143"/>
                        <a14:foregroundMark x1="55714" y1="25000" x2="54143" y2="29286"/>
                        <a14:foregroundMark x1="46857" y1="6714" x2="46857" y2="6714"/>
                        <a14:foregroundMark x1="44714" y1="6286" x2="44714" y2="6286"/>
                        <a14:foregroundMark x1="44857" y1="7000" x2="44857" y2="7000"/>
                        <a14:foregroundMark x1="53000" y1="52286" x2="53000" y2="52286"/>
                        <a14:foregroundMark x1="53571" y1="47429" x2="53571" y2="47429"/>
                        <a14:foregroundMark x1="54429" y1="48571" x2="54857" y2="49714"/>
                        <a14:foregroundMark x1="54429" y1="45429" x2="55714" y2="52000"/>
                        <a14:foregroundMark x1="56714" y1="47000" x2="57143" y2="52857"/>
                        <a14:foregroundMark x1="51143" y1="43429" x2="52286" y2="58000"/>
                        <a14:foregroundMark x1="51143" y1="46000" x2="50429" y2="63000"/>
                        <a14:foregroundMark x1="49857" y1="62429" x2="51000" y2="67000"/>
                      </a14:backgroundRemoval>
                    </a14:imgEffect>
                  </a14:imgLayer>
                </a14:imgProps>
              </a:ext>
            </a:extLst>
          </a:blip>
          <a:stretch>
            <a:fillRect/>
          </a:stretch>
        </p:blipFill>
        <p:spPr>
          <a:xfrm>
            <a:off x="-77118" y="977747"/>
            <a:ext cx="5155894" cy="5155894"/>
          </a:xfrm>
          <a:prstGeom prst="rect">
            <a:avLst/>
          </a:prstGeom>
        </p:spPr>
      </p:pic>
      <p:sp>
        <p:nvSpPr>
          <p:cNvPr id="5" name="Speech Bubble: Rectangle with Corners Rounded 4">
            <a:extLst>
              <a:ext uri="{FF2B5EF4-FFF2-40B4-BE49-F238E27FC236}">
                <a16:creationId xmlns:a16="http://schemas.microsoft.com/office/drawing/2014/main" id="{04A9A84D-62FC-4597-A539-A12BB00E5680}"/>
              </a:ext>
            </a:extLst>
          </p:cNvPr>
          <p:cNvSpPr/>
          <p:nvPr/>
        </p:nvSpPr>
        <p:spPr>
          <a:xfrm>
            <a:off x="3577238" y="831711"/>
            <a:ext cx="5941334" cy="1220119"/>
          </a:xfrm>
          <a:prstGeom prst="wedgeRoundRectCallout">
            <a:avLst>
              <a:gd name="adj1" fmla="val -48663"/>
              <a:gd name="adj2" fmla="val 82046"/>
              <a:gd name="adj3" fmla="val 16667"/>
            </a:avLst>
          </a:prstGeom>
          <a:solidFill>
            <a:schemeClr val="bg1"/>
          </a:solidFill>
          <a:ln w="28575">
            <a:solidFill>
              <a:srgbClr val="E75B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18" y="4464072"/>
            <a:ext cx="12192000" cy="2484424"/>
          </a:xfrm>
          <a:prstGeom prst="rect">
            <a:avLst/>
          </a:prstGeom>
        </p:spPr>
      </p:pic>
      <p:sp>
        <p:nvSpPr>
          <p:cNvPr id="6" name="TextBox 5">
            <a:extLst>
              <a:ext uri="{FF2B5EF4-FFF2-40B4-BE49-F238E27FC236}">
                <a16:creationId xmlns:a16="http://schemas.microsoft.com/office/drawing/2014/main" id="{EB1B9B06-1D44-4A79-8663-BCB6B87EA8C6}"/>
              </a:ext>
            </a:extLst>
          </p:cNvPr>
          <p:cNvSpPr txBox="1"/>
          <p:nvPr/>
        </p:nvSpPr>
        <p:spPr>
          <a:xfrm>
            <a:off x="3855903" y="916730"/>
            <a:ext cx="5662669" cy="954107"/>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Em hãy kể thêm các biểu hiện tích cực, tự giác tham gia lao động</a:t>
            </a:r>
          </a:p>
        </p:txBody>
      </p:sp>
      <p:pic>
        <p:nvPicPr>
          <p:cNvPr id="7" name="Picture 6">
            <a:extLst>
              <a:ext uri="{FF2B5EF4-FFF2-40B4-BE49-F238E27FC236}">
                <a16:creationId xmlns:a16="http://schemas.microsoft.com/office/drawing/2014/main" id="{E4FB6971-A31E-4042-A6BC-81118AEB424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625" b="96563" l="8438" r="93906">
                        <a14:foregroundMark x1="35781" y1="12344" x2="28750" y2="12969"/>
                        <a14:foregroundMark x1="32813" y1="9531" x2="32813" y2="11250"/>
                        <a14:foregroundMark x1="37656" y1="5625" x2="37344" y2="9531"/>
                        <a14:foregroundMark x1="39688" y1="4375" x2="13438" y2="15313"/>
                        <a14:foregroundMark x1="13438" y1="15313" x2="7813" y2="25000"/>
                        <a14:foregroundMark x1="7813" y1="25000" x2="9063" y2="44063"/>
                        <a14:foregroundMark x1="9063" y1="44063" x2="17344" y2="42188"/>
                        <a14:foregroundMark x1="17344" y1="42188" x2="17344" y2="42188"/>
                        <a14:foregroundMark x1="17031" y1="25625" x2="17188" y2="33906"/>
                        <a14:foregroundMark x1="29844" y1="11250" x2="29844" y2="29219"/>
                        <a14:foregroundMark x1="32813" y1="12500" x2="27500" y2="15625"/>
                        <a14:foregroundMark x1="29844" y1="10625" x2="31875" y2="13438"/>
                        <a14:foregroundMark x1="52031" y1="38750" x2="53438" y2="38438"/>
                        <a14:foregroundMark x1="53906" y1="42969" x2="53906" y2="42969"/>
                        <a14:foregroundMark x1="56406" y1="42500" x2="56406" y2="42500"/>
                        <a14:foregroundMark x1="8438" y1="65313" x2="8438" y2="65313"/>
                        <a14:foregroundMark x1="9219" y1="63750" x2="9219" y2="64531"/>
                        <a14:foregroundMark x1="28594" y1="93750" x2="29219" y2="93906"/>
                        <a14:foregroundMark x1="44375" y1="96563" x2="44375" y2="96563"/>
                        <a14:foregroundMark x1="89219" y1="41094" x2="89219" y2="41094"/>
                        <a14:foregroundMark x1="91875" y1="21563" x2="91875" y2="21563"/>
                        <a14:foregroundMark x1="91250" y1="37188" x2="91250" y2="37188"/>
                        <a14:foregroundMark x1="92656" y1="52188" x2="92656" y2="52188"/>
                        <a14:foregroundMark x1="93906" y1="47188" x2="93906" y2="47188"/>
                        <a14:foregroundMark x1="91563" y1="49844" x2="91563" y2="49844"/>
                        <a14:foregroundMark x1="90000" y1="49219" x2="90000" y2="49219"/>
                        <a14:foregroundMark x1="89219" y1="48906" x2="92656" y2="50469"/>
                        <a14:foregroundMark x1="92813" y1="46406" x2="93438" y2="50781"/>
                        <a14:foregroundMark x1="93438" y1="43750" x2="93438" y2="54531"/>
                        <a14:foregroundMark x1="93906" y1="20156" x2="93906" y2="20156"/>
                      </a14:backgroundRemoval>
                    </a14:imgEffect>
                  </a14:imgLayer>
                </a14:imgProps>
              </a:ext>
            </a:extLst>
          </a:blip>
          <a:stretch>
            <a:fillRect/>
          </a:stretch>
        </p:blipFill>
        <p:spPr>
          <a:xfrm>
            <a:off x="5831756" y="2360303"/>
            <a:ext cx="3235127" cy="3235127"/>
          </a:xfrm>
          <a:prstGeom prst="rect">
            <a:avLst/>
          </a:prstGeom>
        </p:spPr>
      </p:pic>
    </p:spTree>
    <p:extLst>
      <p:ext uri="{BB962C8B-B14F-4D97-AF65-F5344CB8AC3E}">
        <p14:creationId xmlns:p14="http://schemas.microsoft.com/office/powerpoint/2010/main" val="33809149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2"/>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956310" y="308473"/>
            <a:ext cx="10279379" cy="5775592"/>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4" name="Picture 3">
            <a:extLst>
              <a:ext uri="{FF2B5EF4-FFF2-40B4-BE49-F238E27FC236}">
                <a16:creationId xmlns:a16="http://schemas.microsoft.com/office/drawing/2014/main" id="{A297DFD9-7576-4DF7-AE9C-0A84C6897E1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286" b="92571" l="10000" r="90000">
                        <a14:foregroundMark x1="36714" y1="15286" x2="43714" y2="12000"/>
                        <a14:foregroundMark x1="43714" y1="12000" x2="54429" y2="15000"/>
                        <a14:foregroundMark x1="54429" y1="15000" x2="60000" y2="22143"/>
                        <a14:foregroundMark x1="50286" y1="38286" x2="50286" y2="41857"/>
                        <a14:foregroundMark x1="53714" y1="40429" x2="52571" y2="41857"/>
                        <a14:foregroundMark x1="51714" y1="38429" x2="51286" y2="40429"/>
                        <a14:foregroundMark x1="45000" y1="40571" x2="45000" y2="43143"/>
                        <a14:foregroundMark x1="44429" y1="41857" x2="44143" y2="44143"/>
                        <a14:foregroundMark x1="44286" y1="44000" x2="44143" y2="46857"/>
                        <a14:foregroundMark x1="49143" y1="91857" x2="47857" y2="92857"/>
                        <a14:foregroundMark x1="48143" y1="91429" x2="48143" y2="91429"/>
                        <a14:foregroundMark x1="55571" y1="90286" x2="55857" y2="91143"/>
                        <a14:foregroundMark x1="55714" y1="25000" x2="54143" y2="29286"/>
                        <a14:foregroundMark x1="46857" y1="6714" x2="46857" y2="6714"/>
                        <a14:foregroundMark x1="44714" y1="6286" x2="44714" y2="6286"/>
                        <a14:foregroundMark x1="44857" y1="7000" x2="44857" y2="7000"/>
                        <a14:foregroundMark x1="53000" y1="52286" x2="53000" y2="52286"/>
                        <a14:foregroundMark x1="53571" y1="47429" x2="53571" y2="47429"/>
                        <a14:foregroundMark x1="54429" y1="48571" x2="54857" y2="49714"/>
                        <a14:foregroundMark x1="54429" y1="45429" x2="55714" y2="52000"/>
                        <a14:foregroundMark x1="56714" y1="47000" x2="57143" y2="52857"/>
                        <a14:foregroundMark x1="51143" y1="43429" x2="52286" y2="58000"/>
                        <a14:foregroundMark x1="51143" y1="46000" x2="50429" y2="63000"/>
                        <a14:foregroundMark x1="49857" y1="62429" x2="51000" y2="67000"/>
                      </a14:backgroundRemoval>
                    </a14:imgEffect>
                  </a14:imgLayer>
                </a14:imgProps>
              </a:ext>
            </a:extLst>
          </a:blip>
          <a:stretch>
            <a:fillRect/>
          </a:stretch>
        </p:blipFill>
        <p:spPr>
          <a:xfrm>
            <a:off x="-77118" y="977747"/>
            <a:ext cx="5155894" cy="5155894"/>
          </a:xfrm>
          <a:prstGeom prst="rect">
            <a:avLst/>
          </a:prstGeom>
        </p:spPr>
      </p:pic>
      <p:sp>
        <p:nvSpPr>
          <p:cNvPr id="5" name="Speech Bubble: Rectangle with Corners Rounded 4">
            <a:extLst>
              <a:ext uri="{FF2B5EF4-FFF2-40B4-BE49-F238E27FC236}">
                <a16:creationId xmlns:a16="http://schemas.microsoft.com/office/drawing/2014/main" id="{04A9A84D-62FC-4597-A539-A12BB00E5680}"/>
              </a:ext>
            </a:extLst>
          </p:cNvPr>
          <p:cNvSpPr/>
          <p:nvPr/>
        </p:nvSpPr>
        <p:spPr>
          <a:xfrm>
            <a:off x="3577238" y="831711"/>
            <a:ext cx="6881212" cy="2908003"/>
          </a:xfrm>
          <a:prstGeom prst="wedgeRoundRectCallout">
            <a:avLst>
              <a:gd name="adj1" fmla="val -61951"/>
              <a:gd name="adj2" fmla="val 32259"/>
              <a:gd name="adj3" fmla="val 16667"/>
            </a:avLst>
          </a:prstGeom>
          <a:solidFill>
            <a:schemeClr val="bg1"/>
          </a:solidFill>
          <a:ln w="28575">
            <a:solidFill>
              <a:srgbClr val="E75B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18" y="4464072"/>
            <a:ext cx="12192000" cy="2484424"/>
          </a:xfrm>
          <a:prstGeom prst="rect">
            <a:avLst/>
          </a:prstGeom>
        </p:spPr>
      </p:pic>
      <p:sp>
        <p:nvSpPr>
          <p:cNvPr id="6" name="TextBox 5">
            <a:extLst>
              <a:ext uri="{FF2B5EF4-FFF2-40B4-BE49-F238E27FC236}">
                <a16:creationId xmlns:a16="http://schemas.microsoft.com/office/drawing/2014/main" id="{EB1B9B06-1D44-4A79-8663-BCB6B87EA8C6}"/>
              </a:ext>
            </a:extLst>
          </p:cNvPr>
          <p:cNvSpPr txBox="1"/>
          <p:nvPr/>
        </p:nvSpPr>
        <p:spPr>
          <a:xfrm>
            <a:off x="4186509" y="887250"/>
            <a:ext cx="6005241" cy="2862322"/>
          </a:xfrm>
          <a:prstGeom prst="rect">
            <a:avLst/>
          </a:prstGeom>
          <a:noFill/>
        </p:spPr>
        <p:txBody>
          <a:bodyPr wrap="square" rtlCol="0">
            <a:spAutoFit/>
          </a:bodyPr>
          <a:lstStyle/>
          <a:p>
            <a:pPr lvl="0" algn="just"/>
            <a:r>
              <a:rPr lang="en-US" sz="3600">
                <a:solidFill>
                  <a:prstClr val="black"/>
                </a:solidFill>
                <a:cs typeface="Arial" panose="020B0604020202020204" pitchFamily="34" charset="0"/>
              </a:rPr>
              <a:t>- </a:t>
            </a:r>
            <a:r>
              <a:rPr lang="vi-VN" sz="3600">
                <a:solidFill>
                  <a:prstClr val="black"/>
                </a:solidFill>
                <a:cs typeface="Arial" panose="020B0604020202020204" pitchFamily="34" charset="0"/>
              </a:rPr>
              <a:t>Tích cực tham gia dọn vệ sinh nơi công cộng</a:t>
            </a:r>
          </a:p>
          <a:p>
            <a:pPr lvl="0" algn="just"/>
            <a:r>
              <a:rPr lang="en-US" sz="3600">
                <a:solidFill>
                  <a:prstClr val="black"/>
                </a:solidFill>
                <a:cs typeface="Arial" panose="020B0604020202020204" pitchFamily="34" charset="0"/>
              </a:rPr>
              <a:t>- </a:t>
            </a:r>
            <a:r>
              <a:rPr lang="vi-VN" sz="3600">
                <a:solidFill>
                  <a:prstClr val="black"/>
                </a:solidFill>
                <a:cs typeface="Arial" panose="020B0604020202020204" pitchFamily="34" charset="0"/>
              </a:rPr>
              <a:t>Tự giác lao động để không bị nhắc nhở </a:t>
            </a:r>
          </a:p>
          <a:p>
            <a:pPr lvl="0" algn="just"/>
            <a:r>
              <a:rPr lang="en-US" sz="3600">
                <a:solidFill>
                  <a:prstClr val="black"/>
                </a:solidFill>
                <a:cs typeface="Arial" panose="020B0604020202020204" pitchFamily="34" charset="0"/>
              </a:rPr>
              <a:t>- </a:t>
            </a:r>
            <a:r>
              <a:rPr lang="vi-VN" sz="3600">
                <a:solidFill>
                  <a:prstClr val="black"/>
                </a:solidFill>
                <a:cs typeface="Arial" panose="020B0604020202020204" pitchFamily="34" charset="0"/>
              </a:rPr>
              <a:t>Chủ động nhận việc làm </a:t>
            </a:r>
            <a:endParaRPr kumimoji="0" lang="en-US" sz="3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62716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8">
            <a:extLst>
              <a:ext uri="{FF2B5EF4-FFF2-40B4-BE49-F238E27FC236}">
                <a16:creationId xmlns:a16="http://schemas.microsoft.com/office/drawing/2014/main" id="{5918468E-7B3C-B38B-DD95-0D9EDE133CA0}"/>
              </a:ext>
            </a:extLst>
          </p:cNvPr>
          <p:cNvSpPr/>
          <p:nvPr/>
        </p:nvSpPr>
        <p:spPr>
          <a:xfrm rot="16200000">
            <a:off x="5425469" y="-589749"/>
            <a:ext cx="912494" cy="4844474"/>
          </a:xfrm>
          <a:prstGeom prst="rect">
            <a:avLst/>
          </a:prstGeom>
          <a:ln>
            <a:noFill/>
          </a:ln>
        </p:spPr>
        <p:txBody>
          <a:bodyPr vert="eaVert" wrap="square">
            <a:spAutoFit/>
            <a:scene3d>
              <a:camera prst="orthographicFront"/>
              <a:lightRig rig="threePt" dir="t"/>
            </a:scene3d>
            <a:sp3d contourW="12700"/>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400" b="1" i="0" u="none" strike="noStrike" kern="1200" cap="none" spc="0" normalizeH="0" baseline="0" noProof="0">
                <a:ln>
                  <a:noFill/>
                </a:ln>
                <a:solidFill>
                  <a:srgbClr val="F18020">
                    <a:lumMod val="75000"/>
                  </a:srgbClr>
                </a:solidFill>
                <a:effectLst/>
                <a:uLnTx/>
                <a:uFillTx/>
                <a:latin typeface="SVN-Whimsy" panose="02040603050506020204" pitchFamily="18" charset="0"/>
                <a:ea typeface="思源黑体 CN Medium" panose="020B0600000000000000" pitchFamily="34" charset="-122"/>
                <a:cs typeface="+mn-cs"/>
              </a:rPr>
              <a:t>Tổng kết</a:t>
            </a:r>
            <a:endParaRPr kumimoji="0" lang="zh-CN" altLang="en-US" sz="4400" b="1" i="0" u="none" strike="noStrike" kern="1200" cap="none" spc="0" normalizeH="0" baseline="0" noProof="0" dirty="0">
              <a:ln>
                <a:noFill/>
              </a:ln>
              <a:solidFill>
                <a:srgbClr val="F18020">
                  <a:lumMod val="75000"/>
                </a:srgbClr>
              </a:solidFill>
              <a:effectLst/>
              <a:uLnTx/>
              <a:uFillTx/>
              <a:latin typeface="SVN-Whimsy" panose="02040603050506020204" pitchFamily="18" charset="0"/>
              <a:ea typeface="思源黑体 CN Medium" panose="020B0600000000000000" pitchFamily="34" charset="-122"/>
              <a:cs typeface="+mn-cs"/>
            </a:endParaRPr>
          </a:p>
        </p:txBody>
      </p:sp>
      <p:sp>
        <p:nvSpPr>
          <p:cNvPr id="2" name="Rectangle 1"/>
          <p:cNvSpPr/>
          <p:nvPr/>
        </p:nvSpPr>
        <p:spPr>
          <a:xfrm>
            <a:off x="1750764" y="2285962"/>
            <a:ext cx="9045766" cy="2875659"/>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Tích</a:t>
            </a:r>
            <a:r>
              <a:rPr kumimoji="0" lang="en-US" sz="3200" b="0" i="0" u="none" strike="noStrike" kern="1200" cap="none" spc="0" normalizeH="0" noProof="0">
                <a:ln>
                  <a:noFill/>
                </a:ln>
                <a:solidFill>
                  <a:prstClr val="black"/>
                </a:solidFill>
                <a:effectLst/>
                <a:uLnTx/>
                <a:uFillTx/>
                <a:latin typeface="Cambria" panose="02040503050406030204" pitchFamily="18" charset="0"/>
                <a:ea typeface="Cambria" panose="02040503050406030204" pitchFamily="18" charset="0"/>
                <a:cs typeface="+mn-cs"/>
              </a:rPr>
              <a:t> cực, tự giác tham gia lao động là chủ động làm việc, không ngại khó khăn, không chờ người lớn nhắc nhở. Các em chủ động hoàn thành các nhiệm vụ ở trường, ở nhà và chủ động giúp đỡ gia đình với các việc làm vừa sức với bản thân</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3672135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A45F0E2-B6A2-486D-ADCB-B3066DB7D1DE}"/>
              </a:ext>
            </a:extLst>
          </p:cNvPr>
          <p:cNvPicPr>
            <a:picLocks noChangeAspect="1"/>
          </p:cNvPicPr>
          <p:nvPr/>
        </p:nvPicPr>
        <p:blipFill>
          <a:blip r:embed="rId2"/>
          <a:stretch>
            <a:fillRect/>
          </a:stretch>
        </p:blipFill>
        <p:spPr>
          <a:xfrm>
            <a:off x="0" y="0"/>
            <a:ext cx="12192000" cy="6857999"/>
          </a:xfrm>
          <a:prstGeom prst="rect">
            <a:avLst/>
          </a:prstGeom>
        </p:spPr>
      </p:pic>
      <p:pic>
        <p:nvPicPr>
          <p:cNvPr id="3" name="图片 2">
            <a:extLst>
              <a:ext uri="{FF2B5EF4-FFF2-40B4-BE49-F238E27FC236}">
                <a16:creationId xmlns:a16="http://schemas.microsoft.com/office/drawing/2014/main" id="{9A048AA1-9439-4069-8BCA-1816CDF4E074}"/>
              </a:ext>
            </a:extLst>
          </p:cNvPr>
          <p:cNvPicPr>
            <a:picLocks noChangeAspect="1"/>
          </p:cNvPicPr>
          <p:nvPr/>
        </p:nvPicPr>
        <p:blipFill>
          <a:blip r:embed="rId3"/>
          <a:stretch>
            <a:fillRect/>
          </a:stretch>
        </p:blipFill>
        <p:spPr>
          <a:xfrm>
            <a:off x="0" y="5303520"/>
            <a:ext cx="12192000" cy="1554480"/>
          </a:xfrm>
          <a:prstGeom prst="rect">
            <a:avLst/>
          </a:prstGeom>
        </p:spPr>
      </p:pic>
      <p:pic>
        <p:nvPicPr>
          <p:cNvPr id="6" name="图片 5">
            <a:extLst>
              <a:ext uri="{FF2B5EF4-FFF2-40B4-BE49-F238E27FC236}">
                <a16:creationId xmlns:a16="http://schemas.microsoft.com/office/drawing/2014/main" id="{5D5910B9-5777-4B1D-82E3-826396DC58AF}"/>
              </a:ext>
            </a:extLst>
          </p:cNvPr>
          <p:cNvPicPr>
            <a:picLocks noChangeAspect="1"/>
          </p:cNvPicPr>
          <p:nvPr/>
        </p:nvPicPr>
        <p:blipFill>
          <a:blip r:embed="rId4"/>
          <a:stretch>
            <a:fillRect/>
          </a:stretch>
        </p:blipFill>
        <p:spPr>
          <a:xfrm>
            <a:off x="2916240" y="-128175"/>
            <a:ext cx="7571927" cy="6336952"/>
          </a:xfrm>
          <a:prstGeom prst="rect">
            <a:avLst/>
          </a:prstGeom>
        </p:spPr>
      </p:pic>
      <p:pic>
        <p:nvPicPr>
          <p:cNvPr id="8" name="图片 7">
            <a:extLst>
              <a:ext uri="{FF2B5EF4-FFF2-40B4-BE49-F238E27FC236}">
                <a16:creationId xmlns:a16="http://schemas.microsoft.com/office/drawing/2014/main" id="{4A960B03-4659-44D6-9859-291F59FA11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836192"/>
            <a:ext cx="4213991" cy="4213991"/>
          </a:xfrm>
          <a:prstGeom prst="rect">
            <a:avLst/>
          </a:prstGeom>
        </p:spPr>
      </p:pic>
      <p:sp>
        <p:nvSpPr>
          <p:cNvPr id="9" name="文本框 8">
            <a:extLst>
              <a:ext uri="{FF2B5EF4-FFF2-40B4-BE49-F238E27FC236}">
                <a16:creationId xmlns:a16="http://schemas.microsoft.com/office/drawing/2014/main" id="{6E42E533-5CF8-4322-8A1E-06F040A799A7}"/>
              </a:ext>
            </a:extLst>
          </p:cNvPr>
          <p:cNvSpPr txBox="1"/>
          <p:nvPr/>
        </p:nvSpPr>
        <p:spPr>
          <a:xfrm>
            <a:off x="3758553" y="1029920"/>
            <a:ext cx="5517207" cy="2585323"/>
          </a:xfrm>
          <a:prstGeom prst="rect">
            <a:avLst/>
          </a:prstGeom>
          <a:noFill/>
        </p:spPr>
        <p:txBody>
          <a:bodyPr wrap="square" rtlCol="0">
            <a:spAutoFit/>
          </a:bodyPr>
          <a:lstStyle>
            <a:defPPr>
              <a:defRPr lang="zh-CN"/>
            </a:defPPr>
            <a:lvl1pPr algn="ctr">
              <a:defRPr sz="7200">
                <a:effectLst>
                  <a:outerShdw blurRad="12700" dist="12700" dir="2700000" algn="tl" rotWithShape="0">
                    <a:prstClr val="black">
                      <a:alpha val="40000"/>
                    </a:prstClr>
                  </a:outerShdw>
                </a:effectLst>
                <a:latin typeface="字魂141号-活力悦动体" panose="00000500000000000000" pitchFamily="2" charset="-122"/>
                <a:ea typeface="字魂141号-活力悦动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Hoạt</a:t>
            </a:r>
            <a:r>
              <a:rPr kumimoji="0" lang="en-US" sz="5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err="1">
                <a:ln>
                  <a:noFill/>
                </a:ln>
                <a:solidFill>
                  <a:srgbClr val="C00000"/>
                </a:solidFill>
                <a:effectLst/>
                <a:uLnTx/>
                <a:uFillTx/>
                <a:latin typeface="Cambria" panose="02040503050406030204" pitchFamily="18" charset="0"/>
                <a:ea typeface="Cambria" panose="02040503050406030204" pitchFamily="18" charset="0"/>
              </a:rPr>
              <a:t>động</a:t>
            </a:r>
            <a:r>
              <a:rPr kumimoji="0" lang="en-US" sz="5400" b="1" i="0"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rPr>
              <a:t> 3: </a:t>
            </a:r>
            <a:endParaRPr kumimoji="0" lang="en-US" sz="5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5400" b="1">
                <a:solidFill>
                  <a:srgbClr val="C00000"/>
                </a:solidFill>
                <a:effectLst/>
                <a:latin typeface="Cambria" panose="02040503050406030204" pitchFamily="18" charset="0"/>
              </a:rPr>
              <a:t>Đọc câu chuyện và trả lời câu hỏi</a:t>
            </a:r>
            <a:endParaRPr kumimoji="0" lang="zh-CN" altLang="en-US" sz="3200" b="0" i="0" u="none" strike="noStrike" kern="1200" cap="none" spc="0" normalizeH="0" baseline="0" noProof="0" dirty="0">
              <a:ln>
                <a:noFill/>
              </a:ln>
              <a:solidFill>
                <a:srgbClr val="C00000"/>
              </a:solidFill>
              <a:effectLst>
                <a:outerShdw blurRad="12700" dist="12700" dir="2700000" algn="tl" rotWithShape="0">
                  <a:prstClr val="black">
                    <a:alpha val="40000"/>
                  </a:prstClr>
                </a:outerShdw>
              </a:effectLst>
              <a:uLnTx/>
              <a:uFillTx/>
              <a:latin typeface="Cambria" panose="02040503050406030204" pitchFamily="18" charset="0"/>
              <a:ea typeface="字魂141号-活力悦动体" panose="00000500000000000000" pitchFamily="2" charset="-122"/>
              <a:cs typeface="+mn-cs"/>
            </a:endParaRPr>
          </a:p>
        </p:txBody>
      </p:sp>
    </p:spTree>
    <p:extLst>
      <p:ext uri="{BB962C8B-B14F-4D97-AF65-F5344CB8AC3E}">
        <p14:creationId xmlns:p14="http://schemas.microsoft.com/office/powerpoint/2010/main" val="16887430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A048AA1-9439-4069-8BCA-1816CDF4E074}"/>
              </a:ext>
            </a:extLst>
          </p:cNvPr>
          <p:cNvPicPr>
            <a:picLocks noChangeAspect="1"/>
          </p:cNvPicPr>
          <p:nvPr/>
        </p:nvPicPr>
        <p:blipFill>
          <a:blip r:embed="rId2"/>
          <a:stretch>
            <a:fillRect/>
          </a:stretch>
        </p:blipFill>
        <p:spPr>
          <a:xfrm>
            <a:off x="0" y="5303520"/>
            <a:ext cx="12192000" cy="1554480"/>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680" y="1046481"/>
            <a:ext cx="11734800" cy="5706012"/>
          </a:xfrm>
          <a:prstGeom prst="rect">
            <a:avLst/>
          </a:prstGeom>
        </p:spPr>
      </p:pic>
      <p:sp>
        <p:nvSpPr>
          <p:cNvPr id="12" name="Rectangle 11"/>
          <p:cNvSpPr/>
          <p:nvPr/>
        </p:nvSpPr>
        <p:spPr>
          <a:xfrm>
            <a:off x="917441" y="1578479"/>
            <a:ext cx="10357117" cy="4401205"/>
          </a:xfrm>
          <a:prstGeom prst="rect">
            <a:avLst/>
          </a:prstGeom>
          <a:solidFill>
            <a:schemeClr val="bg1"/>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Calibri"/>
                <a:ea typeface="Cambria" panose="02040503050406030204" pitchFamily="18" charset="0"/>
                <a:cs typeface="+mn-cs"/>
              </a:rPr>
              <a:t>	</a:t>
            </a:r>
            <a:r>
              <a:rPr kumimoji="0" lang="vi-VN" sz="2800" b="0" i="0" u="none" strike="noStrike" kern="1200" cap="none" spc="0" normalizeH="0" baseline="0" noProof="0">
                <a:ln>
                  <a:noFill/>
                </a:ln>
                <a:solidFill>
                  <a:srgbClr val="000000"/>
                </a:solidFill>
                <a:effectLst/>
                <a:uLnTx/>
                <a:uFillTx/>
                <a:latin typeface="Arial" panose="020B0604020202020204" pitchFamily="34" charset="0"/>
                <a:ea typeface="Cambria" panose="02040503050406030204" pitchFamily="18" charset="0"/>
                <a:cs typeface="+mn-cs"/>
              </a:rPr>
              <a:t>Một ông chủ trang trại có nuôi một con lừa. Ông chủ vốn là một người rất khoan dung và tốt bụng nhưng con lừa thì lười biếng, luôn tìm cách trốn tránh công việc.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Calibri"/>
                <a:ea typeface="Cambria" panose="02040503050406030204" pitchFamily="18" charset="0"/>
                <a:cs typeface="+mn-cs"/>
              </a:rPr>
              <a:t>	</a:t>
            </a:r>
            <a:r>
              <a:rPr kumimoji="0" lang="vi-VN" sz="2800" b="0" i="0" u="none" strike="noStrike" kern="1200" cap="none" spc="0" normalizeH="0" baseline="0" noProof="0">
                <a:ln>
                  <a:noFill/>
                </a:ln>
                <a:solidFill>
                  <a:srgbClr val="000000"/>
                </a:solidFill>
                <a:effectLst/>
                <a:uLnTx/>
                <a:uFillTx/>
                <a:latin typeface="Arial" panose="020B0604020202020204" pitchFamily="34" charset="0"/>
                <a:ea typeface="Cambria" panose="02040503050406030204" pitchFamily="18" charset="0"/>
                <a:cs typeface="+mn-cs"/>
              </a:rPr>
              <a:t>Một lần, khi đang chở các bao muối về trang trại, con lừa bị rơi xuống một con sông nhỏ. Chỉ một lúc sau, nó nhận ra rằng khi các bao muối bị hoà tan trong nước một phần thì khối lượng nhẹ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Calibri"/>
                <a:ea typeface="Cambria" panose="02040503050406030204" pitchFamily="18" charset="0"/>
                <a:cs typeface="+mn-cs"/>
              </a:rPr>
              <a:t>	</a:t>
            </a:r>
            <a:r>
              <a:rPr kumimoji="0" lang="vi-VN" sz="2800" b="0" i="0" u="none" strike="noStrike" kern="1200" cap="none" spc="0" normalizeH="0" baseline="0" noProof="0">
                <a:ln>
                  <a:noFill/>
                </a:ln>
                <a:solidFill>
                  <a:srgbClr val="000000"/>
                </a:solidFill>
                <a:effectLst/>
                <a:uLnTx/>
                <a:uFillTx/>
                <a:latin typeface="Arial" panose="020B0604020202020204" pitchFamily="34" charset="0"/>
                <a:ea typeface="Cambria" panose="02040503050406030204" pitchFamily="18" charset="0"/>
                <a:cs typeface="+mn-cs"/>
              </a:rPr>
              <a:t>Những ngày sau đó, nó cố tình rơi xuống nước khi chở muối. Ông chủ biết điều đó và không hài lòng do mất rất nhiều muối. Ông suy nghĩ và quyết định dạy cho con lừa một bài học.</a:t>
            </a:r>
            <a:endPar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mn-cs"/>
            </a:endParaRPr>
          </a:p>
        </p:txBody>
      </p:sp>
      <p:sp>
        <p:nvSpPr>
          <p:cNvPr id="13" name="Rectangle 12"/>
          <p:cNvSpPr/>
          <p:nvPr/>
        </p:nvSpPr>
        <p:spPr>
          <a:xfrm>
            <a:off x="3803740" y="246307"/>
            <a:ext cx="4584525" cy="646331"/>
          </a:xfrm>
          <a:prstGeom prst="rect">
            <a:avLst/>
          </a:prstGeom>
          <a:solidFill>
            <a:srgbClr val="B76C39"/>
          </a:solidFill>
          <a:ln w="28575">
            <a:solidFill>
              <a:schemeClr val="tx1"/>
            </a:solidFill>
            <a:prstDash val="dash"/>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CON LỪA LƯỜI BIẾNG</a:t>
            </a:r>
            <a:endParaRPr kumimoji="0" lang="vi-VN" sz="3600" b="1"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45822382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A048AA1-9439-4069-8BCA-1816CDF4E074}"/>
              </a:ext>
            </a:extLst>
          </p:cNvPr>
          <p:cNvPicPr>
            <a:picLocks noChangeAspect="1"/>
          </p:cNvPicPr>
          <p:nvPr/>
        </p:nvPicPr>
        <p:blipFill>
          <a:blip r:embed="rId2"/>
          <a:stretch>
            <a:fillRect/>
          </a:stretch>
        </p:blipFill>
        <p:spPr>
          <a:xfrm>
            <a:off x="0" y="5303520"/>
            <a:ext cx="12192000" cy="1554480"/>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942" y="364934"/>
            <a:ext cx="11881922" cy="6128132"/>
          </a:xfrm>
          <a:prstGeom prst="rect">
            <a:avLst/>
          </a:prstGeom>
        </p:spPr>
      </p:pic>
      <p:sp>
        <p:nvSpPr>
          <p:cNvPr id="12" name="Rectangle 11"/>
          <p:cNvSpPr/>
          <p:nvPr/>
        </p:nvSpPr>
        <p:spPr>
          <a:xfrm>
            <a:off x="818288" y="1333202"/>
            <a:ext cx="10357117" cy="3970318"/>
          </a:xfrm>
          <a:prstGeom prst="rect">
            <a:avLst/>
          </a:prstGeom>
          <a:solidFill>
            <a:schemeClr val="bg1"/>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Calibri"/>
                <a:ea typeface="Cambria" panose="02040503050406030204" pitchFamily="18" charset="0"/>
                <a:cs typeface="+mn-cs"/>
              </a:rPr>
              <a:t>	</a:t>
            </a:r>
            <a:r>
              <a:rPr kumimoji="0" lang="vi-VN" sz="2800" b="0" i="0" u="none" strike="noStrike" kern="1200" cap="none" spc="0" normalizeH="0" baseline="0" noProof="0">
                <a:ln>
                  <a:noFill/>
                </a:ln>
                <a:solidFill>
                  <a:srgbClr val="000000"/>
                </a:solidFill>
                <a:effectLst/>
                <a:uLnTx/>
                <a:uFillTx/>
                <a:latin typeface="Arial" panose="020B0604020202020204" pitchFamily="34" charset="0"/>
                <a:ea typeface="Cambria" panose="02040503050406030204" pitchFamily="18" charset="0"/>
                <a:cs typeface="+mn-cs"/>
              </a:rPr>
              <a:t>Một ngày nọ, thay vì phải chở muối, ông cho nó chở vài túi bông trên </a:t>
            </a:r>
            <a:r>
              <a:rPr kumimoji="0" lang="en-US" sz="2800" b="0" i="0" u="none" strike="noStrike" kern="1200" cap="none" spc="0" normalizeH="0" baseline="0" noProof="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l</a:t>
            </a:r>
            <a:r>
              <a:rPr kumimoji="0" lang="vi-VN" sz="2800" b="0" i="0" u="none" strike="noStrike" kern="1200" cap="none" spc="0" normalizeH="0" baseline="0" noProof="0">
                <a:ln>
                  <a:noFill/>
                </a:ln>
                <a:solidFill>
                  <a:srgbClr val="000000"/>
                </a:solidFill>
                <a:effectLst/>
                <a:uLnTx/>
                <a:uFillTx/>
                <a:latin typeface="Arial" panose="020B0604020202020204" pitchFamily="34" charset="0"/>
                <a:ea typeface="Cambria" panose="02040503050406030204" pitchFamily="18" charset="0"/>
                <a:cs typeface="+mn-cs"/>
              </a:rPr>
              <a:t>ưng. Đến sông, nó lại cố tình trượt chân xuống nước và các túi bị ướt hoàn toàn. Nhưng nó rất ngạc nhiên vì các túi trên lưng đột nhiên nặng hơn. Nó phải cố gắng lê từng bước để chở hết số túi bông ngâm nước rất nặng kia về trang trại.</a:t>
            </a:r>
            <a:endParaRPr kumimoji="0" lang="en-US" sz="2800" b="0" i="0" u="none" strike="noStrike" kern="1200" cap="none" spc="0" normalizeH="0" baseline="0" noProof="0">
              <a:ln>
                <a:noFill/>
              </a:ln>
              <a:solidFill>
                <a:srgbClr val="000000"/>
              </a:solidFill>
              <a:effectLst/>
              <a:uLnTx/>
              <a:uFillTx/>
              <a:latin typeface="Calibri"/>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Calibri"/>
                <a:ea typeface="Cambria" panose="02040503050406030204" pitchFamily="18" charset="0"/>
                <a:cs typeface="+mn-cs"/>
              </a:rPr>
              <a:t>	</a:t>
            </a:r>
            <a:r>
              <a:rPr kumimoji="0" lang="vi-VN" sz="2800" b="0" i="0" u="none" strike="noStrike" kern="1200" cap="none" spc="0" normalizeH="0" baseline="0" noProof="0">
                <a:ln>
                  <a:noFill/>
                </a:ln>
                <a:solidFill>
                  <a:srgbClr val="000000"/>
                </a:solidFill>
                <a:effectLst/>
                <a:uLnTx/>
                <a:uFillTx/>
                <a:latin typeface="Arial" panose="020B0604020202020204" pitchFamily="34" charset="0"/>
                <a:ea typeface="Cambria" panose="02040503050406030204" pitchFamily="18" charset="0"/>
                <a:cs typeface="+mn-cs"/>
              </a:rPr>
              <a:t> Con lừa đã được dạy cho một bài học đắt giá và bắt đầu làm việc siêng năng hơn. Kể từ đó, nó được ông chủ yêu quý và có cuộc sống sung túc.</a:t>
            </a:r>
            <a:endParaRPr kumimoji="0" lang="en-US" sz="2800" b="0" i="0" u="none" strike="noStrike" kern="1200" cap="none" spc="0" normalizeH="0" baseline="0" noProof="0">
              <a:ln>
                <a:noFill/>
              </a:ln>
              <a:solidFill>
                <a:srgbClr val="000000"/>
              </a:solidFill>
              <a:effectLst/>
              <a:uLnTx/>
              <a:uFillTx/>
              <a:latin typeface="Arial" panose="020B0604020202020204" pitchFamily="34"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a:solidFill>
                  <a:srgbClr val="000000"/>
                </a:solidFill>
                <a:latin typeface="Arial" panose="020B0604020202020204" pitchFamily="34" charset="0"/>
                <a:ea typeface="Cambria" panose="02040503050406030204" pitchFamily="18" charset="0"/>
              </a:rPr>
              <a:t>	                     </a:t>
            </a:r>
            <a:r>
              <a:rPr kumimoji="0" lang="vi-VN" sz="2400" b="0" i="1" u="none" strike="noStrike" kern="1200" cap="none" spc="0" normalizeH="0" baseline="0" noProof="0">
                <a:ln>
                  <a:noFill/>
                </a:ln>
                <a:solidFill>
                  <a:srgbClr val="000000"/>
                </a:solidFill>
                <a:effectLst/>
                <a:uLnTx/>
                <a:uFillTx/>
                <a:latin typeface="Arial" panose="020B0604020202020204" pitchFamily="34" charset="0"/>
                <a:ea typeface="Cambria" panose="02040503050406030204" pitchFamily="18" charset="0"/>
                <a:cs typeface="+mn-cs"/>
              </a:rPr>
              <a:t> (Theo Truyện ngụ ngôn Ê-dốp, NXB Mỹ thuật, 2016)</a:t>
            </a:r>
            <a:endParaRPr kumimoji="0" lang="vi-VN" sz="2800" b="0" i="1"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mn-cs"/>
            </a:endParaRPr>
          </a:p>
        </p:txBody>
      </p:sp>
    </p:spTree>
    <p:extLst>
      <p:ext uri="{BB962C8B-B14F-4D97-AF65-F5344CB8AC3E}">
        <p14:creationId xmlns:p14="http://schemas.microsoft.com/office/powerpoint/2010/main" val="251255911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6E620D7-9D73-47B3-AB22-8B5A545AC02B}"/>
              </a:ext>
            </a:extLst>
          </p:cNvPr>
          <p:cNvPicPr>
            <a:picLocks noChangeAspect="1"/>
          </p:cNvPicPr>
          <p:nvPr/>
        </p:nvPicPr>
        <p:blipFill>
          <a:blip r:embed="rId2"/>
          <a:stretch>
            <a:fillRect/>
          </a:stretch>
        </p:blipFill>
        <p:spPr>
          <a:xfrm>
            <a:off x="0" y="0"/>
            <a:ext cx="12192000" cy="6857999"/>
          </a:xfrm>
          <a:prstGeom prst="rect">
            <a:avLst/>
          </a:prstGeom>
        </p:spPr>
      </p:pic>
      <p:pic>
        <p:nvPicPr>
          <p:cNvPr id="3" name="图片 2">
            <a:extLst>
              <a:ext uri="{FF2B5EF4-FFF2-40B4-BE49-F238E27FC236}">
                <a16:creationId xmlns:a16="http://schemas.microsoft.com/office/drawing/2014/main" id="{250E4E08-4CB6-4429-B613-234E25F5CE1D}"/>
              </a:ext>
            </a:extLst>
          </p:cNvPr>
          <p:cNvPicPr>
            <a:picLocks noChangeAspect="1"/>
          </p:cNvPicPr>
          <p:nvPr/>
        </p:nvPicPr>
        <p:blipFill>
          <a:blip r:embed="rId3"/>
          <a:stretch>
            <a:fillRect/>
          </a:stretch>
        </p:blipFill>
        <p:spPr>
          <a:xfrm>
            <a:off x="0" y="5303520"/>
            <a:ext cx="12192000" cy="1554480"/>
          </a:xfrm>
          <a:prstGeom prst="rect">
            <a:avLst/>
          </a:prstGeom>
        </p:spPr>
      </p:pic>
      <p:pic>
        <p:nvPicPr>
          <p:cNvPr id="29" name="图片 28">
            <a:extLst>
              <a:ext uri="{FF2B5EF4-FFF2-40B4-BE49-F238E27FC236}">
                <a16:creationId xmlns:a16="http://schemas.microsoft.com/office/drawing/2014/main" id="{F715D730-75AA-4D69-9732-2A800CF2EF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065" y="-415230"/>
            <a:ext cx="3860397" cy="2573598"/>
          </a:xfrm>
          <a:prstGeom prst="rect">
            <a:avLst/>
          </a:prstGeom>
        </p:spPr>
      </p:pic>
      <p:pic>
        <p:nvPicPr>
          <p:cNvPr id="19" name="图片 18">
            <a:extLst>
              <a:ext uri="{FF2B5EF4-FFF2-40B4-BE49-F238E27FC236}">
                <a16:creationId xmlns:a16="http://schemas.microsoft.com/office/drawing/2014/main" id="{32148C31-DDE2-471F-9A98-92404764BB6C}"/>
              </a:ext>
            </a:extLst>
          </p:cNvPr>
          <p:cNvPicPr>
            <a:picLocks noChangeAspect="1"/>
          </p:cNvPicPr>
          <p:nvPr/>
        </p:nvPicPr>
        <p:blipFill>
          <a:blip r:embed="rId5">
            <a:extLst>
              <a:ext uri="{28A0092B-C50C-407E-A947-70E740481C1C}">
                <a14:useLocalDpi xmlns:a14="http://schemas.microsoft.com/office/drawing/2010/main" val="0"/>
              </a:ext>
            </a:extLst>
          </a:blip>
          <a:srcRect l="796" t="25100" r="74984" b="52270"/>
          <a:stretch>
            <a:fillRect/>
          </a:stretch>
        </p:blipFill>
        <p:spPr>
          <a:xfrm>
            <a:off x="0" y="-415230"/>
            <a:ext cx="11030674" cy="5894120"/>
          </a:xfrm>
          <a:custGeom>
            <a:avLst/>
            <a:gdLst>
              <a:gd name="connsiteX0" fmla="*/ 618812 w 1661020"/>
              <a:gd name="connsiteY0" fmla="*/ 0 h 1551964"/>
              <a:gd name="connsiteX1" fmla="*/ 1571455 w 1661020"/>
              <a:gd name="connsiteY1" fmla="*/ 142613 h 1551964"/>
              <a:gd name="connsiteX2" fmla="*/ 1661020 w 1661020"/>
              <a:gd name="connsiteY2" fmla="*/ 662731 h 1551964"/>
              <a:gd name="connsiteX3" fmla="*/ 1604024 w 1661020"/>
              <a:gd name="connsiteY3" fmla="*/ 998290 h 1551964"/>
              <a:gd name="connsiteX4" fmla="*/ 1595882 w 1661020"/>
              <a:gd name="connsiteY4" fmla="*/ 1208015 h 1551964"/>
              <a:gd name="connsiteX5" fmla="*/ 1506318 w 1661020"/>
              <a:gd name="connsiteY5" fmla="*/ 1551964 h 1551964"/>
              <a:gd name="connsiteX6" fmla="*/ 0 w 1661020"/>
              <a:gd name="connsiteY6" fmla="*/ 1375795 h 1551964"/>
              <a:gd name="connsiteX7" fmla="*/ 0 w 1661020"/>
              <a:gd name="connsiteY7" fmla="*/ 343949 h 1551964"/>
              <a:gd name="connsiteX8" fmla="*/ 618812 w 1661020"/>
              <a:gd name="connsiteY8" fmla="*/ 0 h 1551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1020" h="1551964">
                <a:moveTo>
                  <a:pt x="618812" y="0"/>
                </a:moveTo>
                <a:lnTo>
                  <a:pt x="1571455" y="142613"/>
                </a:lnTo>
                <a:lnTo>
                  <a:pt x="1661020" y="662731"/>
                </a:lnTo>
                <a:lnTo>
                  <a:pt x="1604024" y="998290"/>
                </a:lnTo>
                <a:lnTo>
                  <a:pt x="1595882" y="1208015"/>
                </a:lnTo>
                <a:lnTo>
                  <a:pt x="1506318" y="1551964"/>
                </a:lnTo>
                <a:lnTo>
                  <a:pt x="0" y="1375795"/>
                </a:lnTo>
                <a:lnTo>
                  <a:pt x="0" y="343949"/>
                </a:lnTo>
                <a:lnTo>
                  <a:pt x="618812" y="0"/>
                </a:lnTo>
                <a:close/>
              </a:path>
            </a:pathLst>
          </a:cu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6771" y="2114703"/>
            <a:ext cx="9041152" cy="1987468"/>
          </a:xfrm>
          <a:prstGeom prst="rect">
            <a:avLst/>
          </a:prstGeom>
        </p:spPr>
      </p:pic>
      <p:pic>
        <p:nvPicPr>
          <p:cNvPr id="11" name="图片 10">
            <a:extLst>
              <a:ext uri="{FF2B5EF4-FFF2-40B4-BE49-F238E27FC236}">
                <a16:creationId xmlns:a16="http://schemas.microsoft.com/office/drawing/2014/main" id="{2DB4A4AE-A2DC-490E-B4A1-645388CE707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14619" y="2223247"/>
            <a:ext cx="4634753" cy="4634753"/>
          </a:xfrm>
          <a:prstGeom prst="rect">
            <a:avLst/>
          </a:prstGeom>
        </p:spPr>
      </p:pic>
    </p:spTree>
    <p:extLst>
      <p:ext uri="{BB962C8B-B14F-4D97-AF65-F5344CB8AC3E}">
        <p14:creationId xmlns:p14="http://schemas.microsoft.com/office/powerpoint/2010/main" val="20655630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2"/>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668218" y="350562"/>
            <a:ext cx="10678333" cy="6156874"/>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cxnSp>
        <p:nvCxnSpPr>
          <p:cNvPr id="7" name="Straight Connector 6"/>
          <p:cNvCxnSpPr/>
          <p:nvPr/>
        </p:nvCxnSpPr>
        <p:spPr>
          <a:xfrm>
            <a:off x="5372100" y="1172975"/>
            <a:ext cx="0" cy="45120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5512344" y="1319467"/>
            <a:ext cx="5693963" cy="3932626"/>
          </a:xfrm>
          <a:prstGeom prst="rect">
            <a:avLst/>
          </a:prstGeom>
        </p:spPr>
        <p:txBody>
          <a:bodyPr wrap="square">
            <a:spAutoFit/>
          </a:bodyPr>
          <a:lstStyle/>
          <a:p>
            <a:pPr marL="342900" marR="0" lvl="0" indent="-342900" algn="just" defTabSz="914400" rtl="0" eaLnBrk="1" fontAlgn="auto" latinLnBrk="0" hangingPunct="1">
              <a:lnSpc>
                <a:spcPct val="115000"/>
              </a:lnSpc>
              <a:spcBef>
                <a:spcPts val="0"/>
              </a:spcBef>
              <a:spcAft>
                <a:spcPts val="0"/>
              </a:spcAft>
              <a:buClrTx/>
              <a:buSzPts val="1000"/>
              <a:buFont typeface="Symbol" panose="05050102010706020507" pitchFamily="18" charset="2"/>
              <a:buChar char=""/>
              <a:tabLst>
                <a:tab pos="160020" algn="l"/>
              </a:tabLst>
              <a:defRPr/>
            </a:pPr>
            <a:r>
              <a:rPr lang="en-US" sz="3600">
                <a:solidFill>
                  <a:prstClr val="black"/>
                </a:solidFill>
                <a:latin typeface="Cambria" panose="02040503050406030204" pitchFamily="18" charset="0"/>
                <a:ea typeface="Cambria" panose="02040503050406030204" pitchFamily="18" charset="0"/>
              </a:rPr>
              <a:t>Sau khi bạn học sinh đầu tiên trả lời , bạn này có quyền mời một bạn học sinh khác trả lời câu hỏi thứ hai, cứ liên tục như vậy đến khi hết câu hỏi</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026" name="Picture 2" descr="Hình ảnh Mũi Tên Mục Tiêu Và Vector Mũi Tên PNG , Bắn Cung Thể Thao, Vật  Liệu Thể Thao, Vectơ PNG miễn phí tải tập tin PSDComment và Vector">
            <a:extLst>
              <a:ext uri="{FF2B5EF4-FFF2-40B4-BE49-F238E27FC236}">
                <a16:creationId xmlns:a16="http://schemas.microsoft.com/office/drawing/2014/main" id="{874F3652-A9CA-4900-AC98-BCD7B75A4FE7}"/>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578850" y="4644799"/>
            <a:ext cx="2613150" cy="2613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93286AE-E687-4D04-8919-715F5C52D111}"/>
              </a:ext>
            </a:extLst>
          </p:cNvPr>
          <p:cNvPicPr>
            <a:picLocks noChangeAspect="1"/>
          </p:cNvPicPr>
          <p:nvPr/>
        </p:nvPicPr>
        <p:blipFill>
          <a:blip r:embed="rId5"/>
          <a:stretch>
            <a:fillRect/>
          </a:stretch>
        </p:blipFill>
        <p:spPr>
          <a:xfrm>
            <a:off x="933827" y="1836297"/>
            <a:ext cx="4438273" cy="3481118"/>
          </a:xfrm>
          <a:prstGeom prst="rect">
            <a:avLst/>
          </a:prstGeom>
        </p:spPr>
      </p:pic>
    </p:spTree>
    <p:extLst>
      <p:ext uri="{BB962C8B-B14F-4D97-AF65-F5344CB8AC3E}">
        <p14:creationId xmlns:p14="http://schemas.microsoft.com/office/powerpoint/2010/main" val="31602829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2"/>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482906" y="102758"/>
            <a:ext cx="11226188" cy="6365848"/>
          </a:xfrm>
          <a:prstGeom prst="roundRect">
            <a:avLst>
              <a:gd name="adj" fmla="val 10819"/>
            </a:avLst>
          </a:prstGeom>
          <a:solidFill>
            <a:schemeClr val="bg1"/>
          </a:solidFill>
          <a:ln w="25400">
            <a:solidFill>
              <a:schemeClr val="accent4">
                <a:lumMod val="60000"/>
                <a:lumOff val="40000"/>
              </a:schemeClr>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5" name="图片 14">
            <a:extLst>
              <a:ext uri="{FF2B5EF4-FFF2-40B4-BE49-F238E27FC236}">
                <a16:creationId xmlns:a16="http://schemas.microsoft.com/office/drawing/2014/main" id="{E7FD461E-EFB6-473C-B654-C93C54E7912C}"/>
              </a:ext>
            </a:extLst>
          </p:cNvPr>
          <p:cNvPicPr>
            <a:picLocks noChangeAspect="1"/>
          </p:cNvPicPr>
          <p:nvPr/>
        </p:nvPicPr>
        <p:blipFill>
          <a:blip r:embed="rId3">
            <a:duotone>
              <a:prstClr val="black"/>
              <a:schemeClr val="accent2">
                <a:tint val="45000"/>
                <a:satMod val="400000"/>
              </a:schemeClr>
            </a:duotone>
          </a:blip>
          <a:stretch>
            <a:fillRect/>
          </a:stretch>
        </p:blipFill>
        <p:spPr>
          <a:xfrm>
            <a:off x="3252851" y="607257"/>
            <a:ext cx="1414395" cy="902286"/>
          </a:xfrm>
          <a:prstGeom prst="rect">
            <a:avLst/>
          </a:prstGeom>
        </p:spPr>
      </p:pic>
      <p:pic>
        <p:nvPicPr>
          <p:cNvPr id="24" name="图片 14">
            <a:extLst>
              <a:ext uri="{FF2B5EF4-FFF2-40B4-BE49-F238E27FC236}">
                <a16:creationId xmlns:a16="http://schemas.microsoft.com/office/drawing/2014/main" id="{E7FD461E-EFB6-473C-B654-C93C54E7912C}"/>
              </a:ext>
            </a:extLst>
          </p:cNvPr>
          <p:cNvPicPr>
            <a:picLocks noChangeAspect="1"/>
          </p:cNvPicPr>
          <p:nvPr/>
        </p:nvPicPr>
        <p:blipFill>
          <a:blip r:embed="rId3">
            <a:duotone>
              <a:prstClr val="black"/>
              <a:schemeClr val="accent2">
                <a:tint val="45000"/>
                <a:satMod val="400000"/>
              </a:schemeClr>
            </a:duotone>
          </a:blip>
          <a:stretch>
            <a:fillRect/>
          </a:stretch>
        </p:blipFill>
        <p:spPr>
          <a:xfrm>
            <a:off x="3222130" y="2665060"/>
            <a:ext cx="1414395" cy="902286"/>
          </a:xfrm>
          <a:prstGeom prst="rect">
            <a:avLst/>
          </a:prstGeom>
        </p:spPr>
      </p:pic>
      <p:pic>
        <p:nvPicPr>
          <p:cNvPr id="13" name="图片 14">
            <a:extLst>
              <a:ext uri="{FF2B5EF4-FFF2-40B4-BE49-F238E27FC236}">
                <a16:creationId xmlns:a16="http://schemas.microsoft.com/office/drawing/2014/main" id="{3D4DC992-A819-49AC-BF1F-EB12193FE4E5}"/>
              </a:ext>
            </a:extLst>
          </p:cNvPr>
          <p:cNvPicPr>
            <a:picLocks noChangeAspect="1"/>
          </p:cNvPicPr>
          <p:nvPr/>
        </p:nvPicPr>
        <p:blipFill>
          <a:blip r:embed="rId3">
            <a:duotone>
              <a:prstClr val="black"/>
              <a:schemeClr val="accent2">
                <a:tint val="45000"/>
                <a:satMod val="400000"/>
              </a:schemeClr>
            </a:duotone>
          </a:blip>
          <a:stretch>
            <a:fillRect/>
          </a:stretch>
        </p:blipFill>
        <p:spPr>
          <a:xfrm>
            <a:off x="3222131" y="4720681"/>
            <a:ext cx="1414395" cy="902286"/>
          </a:xfrm>
          <a:prstGeom prst="rect">
            <a:avLst/>
          </a:prstGeom>
        </p:spPr>
      </p:pic>
      <p:pic>
        <p:nvPicPr>
          <p:cNvPr id="2050" name="Picture 2" descr="Logo thương hiệu xe trắng, chất liệu mũi tên, dòng trừu tượng, góc png |  PNGEgg">
            <a:extLst>
              <a:ext uri="{FF2B5EF4-FFF2-40B4-BE49-F238E27FC236}">
                <a16:creationId xmlns:a16="http://schemas.microsoft.com/office/drawing/2014/main" id="{9E6B8744-888E-4049-ACCB-E5F496B02D71}"/>
              </a:ext>
            </a:extLst>
          </p:cNvPr>
          <p:cNvPicPr>
            <a:picLocks noChangeAspect="1" noChangeArrowheads="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backgroundRemoval t="10000" b="90000" l="10000" r="90000">
                        <a14:foregroundMark x1="28222" y1="55732" x2="28222" y2="55732"/>
                        <a14:foregroundMark x1="33222" y1="60847" x2="33222" y2="60847"/>
                        <a14:foregroundMark x1="40111" y1="62257" x2="40111" y2="62257"/>
                        <a14:foregroundMark x1="28222" y1="53616" x2="28222" y2="53616"/>
                        <a14:foregroundMark x1="46889" y1="59788" x2="46889" y2="59788"/>
                        <a14:foregroundMark x1="52111" y1="55203" x2="52111" y2="55203"/>
                        <a14:foregroundMark x1="57556" y1="51146" x2="57556" y2="51146"/>
                        <a14:foregroundMark x1="63444" y1="52205" x2="63444" y2="52205"/>
                        <a14:foregroundMark x1="69000" y1="54497" x2="69000" y2="54497"/>
                        <a14:foregroundMark x1="72778" y1="58730" x2="72778" y2="58730"/>
                      </a14:backgroundRemoval>
                    </a14:imgEffect>
                  </a14:imgLayer>
                </a14:imgProps>
              </a:ext>
              <a:ext uri="{28A0092B-C50C-407E-A947-70E740481C1C}">
                <a14:useLocalDpi xmlns:a14="http://schemas.microsoft.com/office/drawing/2010/main" val="0"/>
              </a:ext>
            </a:extLst>
          </a:blip>
          <a:srcRect/>
          <a:stretch>
            <a:fillRect/>
          </a:stretch>
        </p:blipFill>
        <p:spPr bwMode="auto">
          <a:xfrm rot="20246478">
            <a:off x="-641002" y="-358026"/>
            <a:ext cx="4818511" cy="303566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Logo thương hiệu xe trắng, chất liệu mũi tên, dòng trừu tượng, góc png |  PNGEgg">
            <a:extLst>
              <a:ext uri="{FF2B5EF4-FFF2-40B4-BE49-F238E27FC236}">
                <a16:creationId xmlns:a16="http://schemas.microsoft.com/office/drawing/2014/main" id="{002BB55D-5495-4EA2-9EFC-D05D97615EF2}"/>
              </a:ext>
            </a:extLst>
          </p:cNvPr>
          <p:cNvPicPr>
            <a:picLocks noChangeAspect="1" noChangeArrowheads="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backgroundRemoval t="10000" b="90000" l="10000" r="90000">
                        <a14:foregroundMark x1="28222" y1="55732" x2="28222" y2="55732"/>
                        <a14:foregroundMark x1="33222" y1="60847" x2="33222" y2="60847"/>
                        <a14:foregroundMark x1="40111" y1="62257" x2="40111" y2="62257"/>
                        <a14:foregroundMark x1="28222" y1="53616" x2="28222" y2="53616"/>
                        <a14:foregroundMark x1="46889" y1="59788" x2="46889" y2="59788"/>
                        <a14:foregroundMark x1="52111" y1="55203" x2="52111" y2="55203"/>
                        <a14:foregroundMark x1="57556" y1="51146" x2="57556" y2="51146"/>
                        <a14:foregroundMark x1="63444" y1="52205" x2="63444" y2="52205"/>
                        <a14:foregroundMark x1="69000" y1="54497" x2="69000" y2="54497"/>
                        <a14:foregroundMark x1="72778" y1="58730" x2="72778" y2="58730"/>
                      </a14:backgroundRemoval>
                    </a14:imgEffect>
                  </a14:imgLayer>
                </a14:imgProps>
              </a:ext>
              <a:ext uri="{28A0092B-C50C-407E-A947-70E740481C1C}">
                <a14:useLocalDpi xmlns:a14="http://schemas.microsoft.com/office/drawing/2010/main" val="0"/>
              </a:ext>
            </a:extLst>
          </a:blip>
          <a:srcRect/>
          <a:stretch>
            <a:fillRect/>
          </a:stretch>
        </p:blipFill>
        <p:spPr bwMode="auto">
          <a:xfrm rot="20246478">
            <a:off x="-595082" y="1779292"/>
            <a:ext cx="4818511" cy="30356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Logo thương hiệu xe trắng, chất liệu mũi tên, dòng trừu tượng, góc png |  PNGEgg">
            <a:extLst>
              <a:ext uri="{FF2B5EF4-FFF2-40B4-BE49-F238E27FC236}">
                <a16:creationId xmlns:a16="http://schemas.microsoft.com/office/drawing/2014/main" id="{5F43000F-942A-4FC4-8825-AA2A25486691}"/>
              </a:ext>
            </a:extLst>
          </p:cNvPr>
          <p:cNvPicPr>
            <a:picLocks noChangeAspect="1" noChangeArrowheads="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backgroundRemoval t="10000" b="90000" l="10000" r="90000">
                        <a14:foregroundMark x1="28222" y1="55732" x2="28222" y2="55732"/>
                        <a14:foregroundMark x1="33222" y1="60847" x2="33222" y2="60847"/>
                        <a14:foregroundMark x1="40111" y1="62257" x2="40111" y2="62257"/>
                        <a14:foregroundMark x1="28222" y1="53616" x2="28222" y2="53616"/>
                        <a14:foregroundMark x1="46889" y1="59788" x2="46889" y2="59788"/>
                        <a14:foregroundMark x1="52111" y1="55203" x2="52111" y2="55203"/>
                        <a14:foregroundMark x1="57556" y1="51146" x2="57556" y2="51146"/>
                        <a14:foregroundMark x1="63444" y1="52205" x2="63444" y2="52205"/>
                        <a14:foregroundMark x1="69000" y1="54497" x2="69000" y2="54497"/>
                        <a14:foregroundMark x1="72778" y1="58730" x2="72778" y2="58730"/>
                      </a14:backgroundRemoval>
                    </a14:imgEffect>
                  </a14:imgLayer>
                </a14:imgProps>
              </a:ext>
              <a:ext uri="{28A0092B-C50C-407E-A947-70E740481C1C}">
                <a14:useLocalDpi xmlns:a14="http://schemas.microsoft.com/office/drawing/2010/main" val="0"/>
              </a:ext>
            </a:extLst>
          </a:blip>
          <a:srcRect/>
          <a:stretch>
            <a:fillRect/>
          </a:stretch>
        </p:blipFill>
        <p:spPr bwMode="auto">
          <a:xfrm rot="20246478">
            <a:off x="-579932" y="3812937"/>
            <a:ext cx="4818511" cy="303566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8B1FDF06-1BB2-4839-BC02-B280851AFF1D}"/>
              </a:ext>
            </a:extLst>
          </p:cNvPr>
          <p:cNvSpPr/>
          <p:nvPr/>
        </p:nvSpPr>
        <p:spPr>
          <a:xfrm>
            <a:off x="4855467" y="573178"/>
            <a:ext cx="6481774" cy="902286"/>
          </a:xfrm>
          <a:prstGeom prst="roundRect">
            <a:avLst/>
          </a:prstGeom>
          <a:solidFill>
            <a:schemeClr val="bg1"/>
          </a:solidFill>
          <a:ln w="28575">
            <a:solidFill>
              <a:srgbClr val="E75B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75B7C"/>
              </a:solidFill>
            </a:endParaRPr>
          </a:p>
        </p:txBody>
      </p:sp>
      <p:sp>
        <p:nvSpPr>
          <p:cNvPr id="5" name="TextBox 4">
            <a:extLst>
              <a:ext uri="{FF2B5EF4-FFF2-40B4-BE49-F238E27FC236}">
                <a16:creationId xmlns:a16="http://schemas.microsoft.com/office/drawing/2014/main" id="{75173568-637F-411E-936C-564FDE81FDBD}"/>
              </a:ext>
            </a:extLst>
          </p:cNvPr>
          <p:cNvSpPr txBox="1"/>
          <p:nvPr/>
        </p:nvSpPr>
        <p:spPr>
          <a:xfrm>
            <a:off x="4855467" y="762711"/>
            <a:ext cx="6716600" cy="523220"/>
          </a:xfrm>
          <a:prstGeom prst="rect">
            <a:avLst/>
          </a:prstGeom>
          <a:noFill/>
        </p:spPr>
        <p:txBody>
          <a:bodyPr wrap="square" rtlCol="0">
            <a:spAutoFit/>
          </a:bodyPr>
          <a:lstStyle/>
          <a:p>
            <a:r>
              <a:rPr lang="en-US" sz="2800">
                <a:solidFill>
                  <a:srgbClr val="0070C0"/>
                </a:solidFill>
                <a:latin typeface="Arial" panose="020B0604020202020204" pitchFamily="34" charset="0"/>
                <a:cs typeface="Arial" panose="020B0604020202020204" pitchFamily="34" charset="0"/>
              </a:rPr>
              <a:t>Lúc đầu, con lừa làm việc như thế nào ?</a:t>
            </a:r>
          </a:p>
        </p:txBody>
      </p:sp>
      <p:sp>
        <p:nvSpPr>
          <p:cNvPr id="12" name="Rectangle: Rounded Corners 11">
            <a:extLst>
              <a:ext uri="{FF2B5EF4-FFF2-40B4-BE49-F238E27FC236}">
                <a16:creationId xmlns:a16="http://schemas.microsoft.com/office/drawing/2014/main" id="{8EA7ED58-9981-43D1-9984-2870A2E652B1}"/>
              </a:ext>
            </a:extLst>
          </p:cNvPr>
          <p:cNvSpPr/>
          <p:nvPr/>
        </p:nvSpPr>
        <p:spPr>
          <a:xfrm>
            <a:off x="4835269" y="2540661"/>
            <a:ext cx="6522169" cy="1069091"/>
          </a:xfrm>
          <a:prstGeom prst="roundRect">
            <a:avLst/>
          </a:prstGeom>
          <a:solidFill>
            <a:schemeClr val="bg1"/>
          </a:solidFill>
          <a:ln w="28575">
            <a:solidFill>
              <a:srgbClr val="E75B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75B7C"/>
              </a:solidFill>
            </a:endParaRPr>
          </a:p>
        </p:txBody>
      </p:sp>
      <p:sp>
        <p:nvSpPr>
          <p:cNvPr id="14" name="TextBox 13">
            <a:extLst>
              <a:ext uri="{FF2B5EF4-FFF2-40B4-BE49-F238E27FC236}">
                <a16:creationId xmlns:a16="http://schemas.microsoft.com/office/drawing/2014/main" id="{570F1149-2111-4363-BDCE-468D0C2A7714}"/>
              </a:ext>
            </a:extLst>
          </p:cNvPr>
          <p:cNvSpPr txBox="1"/>
          <p:nvPr/>
        </p:nvSpPr>
        <p:spPr>
          <a:xfrm>
            <a:off x="4897192" y="2617947"/>
            <a:ext cx="6716600" cy="954107"/>
          </a:xfrm>
          <a:prstGeom prst="rect">
            <a:avLst/>
          </a:prstGeom>
          <a:noFill/>
        </p:spPr>
        <p:txBody>
          <a:bodyPr wrap="square" rtlCol="0">
            <a:spAutoFit/>
          </a:bodyPr>
          <a:lstStyle/>
          <a:p>
            <a:r>
              <a:rPr lang="en-US" sz="2800">
                <a:solidFill>
                  <a:srgbClr val="0070C0"/>
                </a:solidFill>
                <a:latin typeface="Arial" panose="020B0604020202020204" pitchFamily="34" charset="0"/>
                <a:cs typeface="Arial" panose="020B0604020202020204" pitchFamily="34" charset="0"/>
              </a:rPr>
              <a:t>Sau khi được ông chủ dạy cho một bài học, con lừa đã thay đổi như thế nào ?</a:t>
            </a:r>
          </a:p>
        </p:txBody>
      </p:sp>
      <p:sp>
        <p:nvSpPr>
          <p:cNvPr id="16" name="Rectangle: Rounded Corners 15">
            <a:extLst>
              <a:ext uri="{FF2B5EF4-FFF2-40B4-BE49-F238E27FC236}">
                <a16:creationId xmlns:a16="http://schemas.microsoft.com/office/drawing/2014/main" id="{079C1F75-9E4B-4DC9-9403-EBA7706895A2}"/>
              </a:ext>
            </a:extLst>
          </p:cNvPr>
          <p:cNvSpPr/>
          <p:nvPr/>
        </p:nvSpPr>
        <p:spPr>
          <a:xfrm>
            <a:off x="4820118" y="4669394"/>
            <a:ext cx="6703416" cy="1069091"/>
          </a:xfrm>
          <a:prstGeom prst="roundRect">
            <a:avLst/>
          </a:prstGeom>
          <a:solidFill>
            <a:schemeClr val="bg1"/>
          </a:solidFill>
          <a:ln w="28575">
            <a:solidFill>
              <a:srgbClr val="E75B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75B7C"/>
              </a:solidFill>
            </a:endParaRPr>
          </a:p>
        </p:txBody>
      </p:sp>
      <p:sp>
        <p:nvSpPr>
          <p:cNvPr id="17" name="TextBox 16">
            <a:extLst>
              <a:ext uri="{FF2B5EF4-FFF2-40B4-BE49-F238E27FC236}">
                <a16:creationId xmlns:a16="http://schemas.microsoft.com/office/drawing/2014/main" id="{355DC50B-5057-4411-A706-459A22880A8A}"/>
              </a:ext>
            </a:extLst>
          </p:cNvPr>
          <p:cNvSpPr txBox="1"/>
          <p:nvPr/>
        </p:nvSpPr>
        <p:spPr>
          <a:xfrm>
            <a:off x="4855467" y="4767948"/>
            <a:ext cx="6716600" cy="954107"/>
          </a:xfrm>
          <a:prstGeom prst="rect">
            <a:avLst/>
          </a:prstGeom>
          <a:noFill/>
        </p:spPr>
        <p:txBody>
          <a:bodyPr wrap="square" rtlCol="0">
            <a:spAutoFit/>
          </a:bodyPr>
          <a:lstStyle/>
          <a:p>
            <a:r>
              <a:rPr lang="en-US" sz="2800">
                <a:solidFill>
                  <a:srgbClr val="0070C0"/>
                </a:solidFill>
                <a:latin typeface="Arial" panose="020B0604020202020204" pitchFamily="34" charset="0"/>
                <a:cs typeface="Arial" panose="020B0604020202020204" pitchFamily="34" charset="0"/>
              </a:rPr>
              <a:t>Theo em tự giác, tích cực trong lao động sẽ đem lại điều gì ?</a:t>
            </a:r>
          </a:p>
        </p:txBody>
      </p:sp>
    </p:spTree>
    <p:extLst>
      <p:ext uri="{BB962C8B-B14F-4D97-AF65-F5344CB8AC3E}">
        <p14:creationId xmlns:p14="http://schemas.microsoft.com/office/powerpoint/2010/main" val="17388575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0"/>
                                        <p:tgtEl>
                                          <p:spTgt spid="15"/>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heel(1)">
                                      <p:cBhvr>
                                        <p:cTn id="27" dur="2000"/>
                                        <p:tgtEl>
                                          <p:spTgt spid="10"/>
                                        </p:tgtEl>
                                      </p:cBhvr>
                                    </p:animEffect>
                                  </p:childTnLst>
                                </p:cTn>
                              </p:par>
                            </p:childTnLst>
                          </p:cTn>
                        </p:par>
                        <p:par>
                          <p:cTn id="28" fill="hold">
                            <p:stCondLst>
                              <p:cond delay="2000"/>
                            </p:stCondLst>
                            <p:childTnLst>
                              <p:par>
                                <p:cTn id="29" presetID="22" presetClass="entr" presetSubtype="4"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childTnLst>
                          </p:cTn>
                        </p:par>
                        <p:par>
                          <p:cTn id="32" fill="hold">
                            <p:stCondLst>
                              <p:cond delay="2500"/>
                            </p:stCondLst>
                            <p:childTnLst>
                              <p:par>
                                <p:cTn id="33" presetID="53" presetClass="entr" presetSubtype="16"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animEffect transition="in" filter="fade">
                                      <p:cBhvr>
                                        <p:cTn id="37" dur="500"/>
                                        <p:tgtEl>
                                          <p:spTgt spid="12"/>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fltVal val="0"/>
                                          </p:val>
                                        </p:tav>
                                        <p:tav tm="100000">
                                          <p:val>
                                            <p:strVal val="#ppt_w"/>
                                          </p:val>
                                        </p:tav>
                                      </p:tavLst>
                                    </p:anim>
                                    <p:anim calcmode="lin" valueType="num">
                                      <p:cBhvr>
                                        <p:cTn id="41" dur="500" fill="hold"/>
                                        <p:tgtEl>
                                          <p:spTgt spid="14"/>
                                        </p:tgtEl>
                                        <p:attrNameLst>
                                          <p:attrName>ppt_h</p:attrName>
                                        </p:attrNameLst>
                                      </p:cBhvr>
                                      <p:tavLst>
                                        <p:tav tm="0">
                                          <p:val>
                                            <p:fltVal val="0"/>
                                          </p:val>
                                        </p:tav>
                                        <p:tav tm="100000">
                                          <p:val>
                                            <p:strVal val="#ppt_h"/>
                                          </p:val>
                                        </p:tav>
                                      </p:tavLst>
                                    </p:anim>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par>
                          <p:cTn id="48" fill="hold">
                            <p:stCondLst>
                              <p:cond delay="500"/>
                            </p:stCondLst>
                            <p:childTnLst>
                              <p:par>
                                <p:cTn id="49" presetID="22" presetClass="entr" presetSubtype="4" fill="hold" nodeType="after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ipe(down)">
                                      <p:cBhvr>
                                        <p:cTn id="51" dur="500"/>
                                        <p:tgtEl>
                                          <p:spTgt spid="13"/>
                                        </p:tgtEl>
                                      </p:cBhvr>
                                    </p:animEffect>
                                  </p:childTnLst>
                                </p:cTn>
                              </p:par>
                            </p:childTnLst>
                          </p:cTn>
                        </p:par>
                        <p:par>
                          <p:cTn id="52" fill="hold">
                            <p:stCondLst>
                              <p:cond delay="1000"/>
                            </p:stCondLst>
                            <p:childTnLst>
                              <p:par>
                                <p:cTn id="53" presetID="53" presetClass="entr" presetSubtype="16" fill="hold" grpId="0" nodeType="after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p:cTn id="55" dur="500" fill="hold"/>
                                        <p:tgtEl>
                                          <p:spTgt spid="16"/>
                                        </p:tgtEl>
                                        <p:attrNameLst>
                                          <p:attrName>ppt_w</p:attrName>
                                        </p:attrNameLst>
                                      </p:cBhvr>
                                      <p:tavLst>
                                        <p:tav tm="0">
                                          <p:val>
                                            <p:fltVal val="0"/>
                                          </p:val>
                                        </p:tav>
                                        <p:tav tm="100000">
                                          <p:val>
                                            <p:strVal val="#ppt_w"/>
                                          </p:val>
                                        </p:tav>
                                      </p:tavLst>
                                    </p:anim>
                                    <p:anim calcmode="lin" valueType="num">
                                      <p:cBhvr>
                                        <p:cTn id="56" dur="500" fill="hold"/>
                                        <p:tgtEl>
                                          <p:spTgt spid="16"/>
                                        </p:tgtEl>
                                        <p:attrNameLst>
                                          <p:attrName>ppt_h</p:attrName>
                                        </p:attrNameLst>
                                      </p:cBhvr>
                                      <p:tavLst>
                                        <p:tav tm="0">
                                          <p:val>
                                            <p:fltVal val="0"/>
                                          </p:val>
                                        </p:tav>
                                        <p:tav tm="100000">
                                          <p:val>
                                            <p:strVal val="#ppt_h"/>
                                          </p:val>
                                        </p:tav>
                                      </p:tavLst>
                                    </p:anim>
                                    <p:animEffect transition="in" filter="fade">
                                      <p:cBhvr>
                                        <p:cTn id="57" dur="500"/>
                                        <p:tgtEl>
                                          <p:spTgt spid="16"/>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17"/>
                                        </p:tgtEl>
                                        <p:attrNameLst>
                                          <p:attrName>style.visibility</p:attrName>
                                        </p:attrNameLst>
                                      </p:cBhvr>
                                      <p:to>
                                        <p:strVal val="visible"/>
                                      </p:to>
                                    </p:set>
                                    <p:anim calcmode="lin" valueType="num">
                                      <p:cBhvr>
                                        <p:cTn id="60" dur="500" fill="hold"/>
                                        <p:tgtEl>
                                          <p:spTgt spid="17"/>
                                        </p:tgtEl>
                                        <p:attrNameLst>
                                          <p:attrName>ppt_w</p:attrName>
                                        </p:attrNameLst>
                                      </p:cBhvr>
                                      <p:tavLst>
                                        <p:tav tm="0">
                                          <p:val>
                                            <p:fltVal val="0"/>
                                          </p:val>
                                        </p:tav>
                                        <p:tav tm="100000">
                                          <p:val>
                                            <p:strVal val="#ppt_w"/>
                                          </p:val>
                                        </p:tav>
                                      </p:tavLst>
                                    </p:anim>
                                    <p:anim calcmode="lin" valueType="num">
                                      <p:cBhvr>
                                        <p:cTn id="61" dur="500" fill="hold"/>
                                        <p:tgtEl>
                                          <p:spTgt spid="17"/>
                                        </p:tgtEl>
                                        <p:attrNameLst>
                                          <p:attrName>ppt_h</p:attrName>
                                        </p:attrNameLst>
                                      </p:cBhvr>
                                      <p:tavLst>
                                        <p:tav tm="0">
                                          <p:val>
                                            <p:fltVal val="0"/>
                                          </p:val>
                                        </p:tav>
                                        <p:tav tm="100000">
                                          <p:val>
                                            <p:strVal val="#ppt_h"/>
                                          </p:val>
                                        </p:tav>
                                      </p:tavLst>
                                    </p:anim>
                                    <p:animEffect transition="in" filter="fade">
                                      <p:cBhvr>
                                        <p:cTn id="6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2" grpId="0" animBg="1"/>
      <p:bldP spid="14" grpId="0"/>
      <p:bldP spid="16" grpId="0" animBg="1"/>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8">
            <a:extLst>
              <a:ext uri="{FF2B5EF4-FFF2-40B4-BE49-F238E27FC236}">
                <a16:creationId xmlns:a16="http://schemas.microsoft.com/office/drawing/2014/main" id="{5918468E-7B3C-B38B-DD95-0D9EDE133CA0}"/>
              </a:ext>
            </a:extLst>
          </p:cNvPr>
          <p:cNvSpPr/>
          <p:nvPr/>
        </p:nvSpPr>
        <p:spPr>
          <a:xfrm rot="16200000">
            <a:off x="5948441" y="-2316055"/>
            <a:ext cx="662233" cy="8796050"/>
          </a:xfrm>
          <a:prstGeom prst="rect">
            <a:avLst/>
          </a:prstGeom>
          <a:ln>
            <a:noFill/>
          </a:ln>
        </p:spPr>
        <p:txBody>
          <a:bodyPr vert="eaVert" wrap="square">
            <a:spAutoFit/>
            <a:scene3d>
              <a:camera prst="orthographicFront"/>
              <a:lightRig rig="threePt" dir="t"/>
            </a:scene3d>
            <a:sp3d contourW="12700"/>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altLang="zh-CN" sz="2800" b="1">
                <a:solidFill>
                  <a:srgbClr val="FF0000"/>
                </a:solidFill>
                <a:effectLst>
                  <a:outerShdw blurRad="38100" dist="38100" dir="2700000" algn="tl">
                    <a:srgbClr val="000000">
                      <a:alpha val="43137"/>
                    </a:srgbClr>
                  </a:outerShdw>
                </a:effectLst>
                <a:latin typeface="#9Slide02 Noi dung rat dai" panose="02000000000000000000" pitchFamily="2" charset="0"/>
                <a:ea typeface="#9Slide02 Noi dung rat dai" panose="02000000000000000000" pitchFamily="2" charset="0"/>
              </a:rPr>
              <a:t>Ý NGHĨA CỦA VIỆC TỰ GIÁC, TÍCH CỰC TRONG LAO ĐỘNG</a:t>
            </a:r>
            <a:endParaRPr kumimoji="0" lang="zh-CN" altLang="en-US" sz="2800" b="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9Slide02 Noi dung rat dai" panose="02000000000000000000" pitchFamily="2" charset="0"/>
              <a:ea typeface="思源黑体 CN Medium" panose="020B0600000000000000" pitchFamily="34" charset="-122"/>
            </a:endParaRPr>
          </a:p>
        </p:txBody>
      </p:sp>
      <p:sp>
        <p:nvSpPr>
          <p:cNvPr id="2" name="Rectangle 1"/>
          <p:cNvSpPr/>
          <p:nvPr/>
        </p:nvSpPr>
        <p:spPr>
          <a:xfrm>
            <a:off x="1663432" y="2413087"/>
            <a:ext cx="9232250" cy="2562091"/>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Tự</a:t>
            </a:r>
            <a:r>
              <a:rPr kumimoji="0" lang="en-US" sz="2800" b="0" i="0" u="none" strike="noStrike" kern="1200" cap="none" spc="0" normalizeH="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giác, tích cực lao động mang lại cuộc sống tốt đẹp hơn</a:t>
            </a:r>
          </a:p>
          <a:p>
            <a:pPr marL="0" marR="0" lvl="0" indent="0" algn="just" defTabSz="914400" rtl="0" eaLnBrk="1" fontAlgn="auto" latinLnBrk="0" hangingPunct="1">
              <a:lnSpc>
                <a:spcPct val="115000"/>
              </a:lnSpc>
              <a:spcBef>
                <a:spcPts val="0"/>
              </a:spcBef>
              <a:spcAft>
                <a:spcPts val="0"/>
              </a:spcAft>
              <a:buClrTx/>
              <a:buSzTx/>
              <a:buFontTx/>
              <a:buNone/>
              <a:tabLst/>
              <a:defRPr/>
            </a:pPr>
            <a:r>
              <a:rPr lang="en-US" sz="2800" baseline="0">
                <a:solidFill>
                  <a:prstClr val="black"/>
                </a:solidFill>
                <a:latin typeface="Cambria" panose="02040503050406030204" pitchFamily="18" charset="0"/>
                <a:ea typeface="Cambria" panose="02040503050406030204" pitchFamily="18" charset="0"/>
                <a:cs typeface="Arial" panose="020B0604020202020204" pitchFamily="34" charset="0"/>
              </a:rPr>
              <a:t>- Tự</a:t>
            </a:r>
            <a:r>
              <a:rPr lang="en-US" sz="2800">
                <a:solidFill>
                  <a:prstClr val="black"/>
                </a:solidFill>
                <a:latin typeface="Cambria" panose="02040503050406030204" pitchFamily="18" charset="0"/>
                <a:ea typeface="Cambria" panose="02040503050406030204" pitchFamily="18" charset="0"/>
                <a:cs typeface="Arial" panose="020B0604020202020204" pitchFamily="34" charset="0"/>
              </a:rPr>
              <a:t> giác, tích cực lao động giúp bản thân tìm được niềm vui trong lao động và được mọi người yêu mến , quý trọng</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Tự</a:t>
            </a:r>
            <a:r>
              <a:rPr kumimoji="0" lang="en-US" sz="2800" b="0" i="0" u="none" strike="noStrike" kern="1200" cap="none" spc="0" normalizeH="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giác, tích cực lao động giúp phát triển kĩ năng làm việc cho bản thân</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5750836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6E620D7-9D73-47B3-AB22-8B5A545AC02B}"/>
              </a:ext>
            </a:extLst>
          </p:cNvPr>
          <p:cNvPicPr>
            <a:picLocks noChangeAspect="1"/>
          </p:cNvPicPr>
          <p:nvPr/>
        </p:nvPicPr>
        <p:blipFill>
          <a:blip r:embed="rId2"/>
          <a:stretch>
            <a:fillRect/>
          </a:stretch>
        </p:blipFill>
        <p:spPr>
          <a:xfrm>
            <a:off x="0" y="0"/>
            <a:ext cx="12192000" cy="6857999"/>
          </a:xfrm>
          <a:prstGeom prst="rect">
            <a:avLst/>
          </a:prstGeom>
        </p:spPr>
      </p:pic>
      <p:pic>
        <p:nvPicPr>
          <p:cNvPr id="3" name="图片 2">
            <a:extLst>
              <a:ext uri="{FF2B5EF4-FFF2-40B4-BE49-F238E27FC236}">
                <a16:creationId xmlns:a16="http://schemas.microsoft.com/office/drawing/2014/main" id="{250E4E08-4CB6-4429-B613-234E25F5CE1D}"/>
              </a:ext>
            </a:extLst>
          </p:cNvPr>
          <p:cNvPicPr>
            <a:picLocks noChangeAspect="1"/>
          </p:cNvPicPr>
          <p:nvPr/>
        </p:nvPicPr>
        <p:blipFill>
          <a:blip r:embed="rId3"/>
          <a:stretch>
            <a:fillRect/>
          </a:stretch>
        </p:blipFill>
        <p:spPr>
          <a:xfrm>
            <a:off x="0" y="5303520"/>
            <a:ext cx="12192000" cy="155448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2" cy="6858000"/>
          </a:xfrm>
          <a:prstGeom prst="rect">
            <a:avLst/>
          </a:prstGeom>
        </p:spPr>
      </p:pic>
      <p:pic>
        <p:nvPicPr>
          <p:cNvPr id="29" name="图片 28">
            <a:extLst>
              <a:ext uri="{FF2B5EF4-FFF2-40B4-BE49-F238E27FC236}">
                <a16:creationId xmlns:a16="http://schemas.microsoft.com/office/drawing/2014/main" id="{F715D730-75AA-4D69-9732-2A800CF2EF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9065" y="-415230"/>
            <a:ext cx="3860397" cy="2573598"/>
          </a:xfrm>
          <a:prstGeom prst="rect">
            <a:avLst/>
          </a:prstGeom>
        </p:spPr>
      </p:pic>
      <p:pic>
        <p:nvPicPr>
          <p:cNvPr id="11" name="图片 10">
            <a:extLst>
              <a:ext uri="{FF2B5EF4-FFF2-40B4-BE49-F238E27FC236}">
                <a16:creationId xmlns:a16="http://schemas.microsoft.com/office/drawing/2014/main" id="{2DB4A4AE-A2DC-490E-B4A1-645388CE707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28389" y="2158368"/>
            <a:ext cx="4634753" cy="4634753"/>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97811" y="287608"/>
            <a:ext cx="8743090" cy="5889246"/>
          </a:xfrm>
          <a:prstGeom prst="rect">
            <a:avLst/>
          </a:prstGeom>
        </p:spPr>
      </p:pic>
      <p:pic>
        <p:nvPicPr>
          <p:cNvPr id="6" name="Picture 5">
            <a:extLst>
              <a:ext uri="{FF2B5EF4-FFF2-40B4-BE49-F238E27FC236}">
                <a16:creationId xmlns:a16="http://schemas.microsoft.com/office/drawing/2014/main" id="{31ED535B-628E-4DF1-ABA1-90ADC21E1DA1}"/>
              </a:ext>
            </a:extLst>
          </p:cNvPr>
          <p:cNvPicPr>
            <a:picLocks noChangeAspect="1"/>
          </p:cNvPicPr>
          <p:nvPr/>
        </p:nvPicPr>
        <p:blipFill>
          <a:blip r:embed="rId8"/>
          <a:stretch>
            <a:fillRect/>
          </a:stretch>
        </p:blipFill>
        <p:spPr>
          <a:xfrm>
            <a:off x="4206364" y="2362107"/>
            <a:ext cx="7035394" cy="2133785"/>
          </a:xfrm>
          <a:prstGeom prst="rect">
            <a:avLst/>
          </a:prstGeom>
        </p:spPr>
      </p:pic>
    </p:spTree>
    <p:extLst>
      <p:ext uri="{BB962C8B-B14F-4D97-AF65-F5344CB8AC3E}">
        <p14:creationId xmlns:p14="http://schemas.microsoft.com/office/powerpoint/2010/main" val="38927498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 y="-2383179"/>
            <a:ext cx="12134850" cy="9298329"/>
          </a:xfrm>
          <a:prstGeom prst="rect">
            <a:avLst/>
          </a:prstGeom>
        </p:spPr>
      </p:pic>
      <p:sp>
        <p:nvSpPr>
          <p:cNvPr id="3" name="Rectangle 2"/>
          <p:cNvSpPr/>
          <p:nvPr/>
        </p:nvSpPr>
        <p:spPr>
          <a:xfrm>
            <a:off x="4451730" y="285750"/>
            <a:ext cx="5257800" cy="1295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3600" b="1" kern="0">
                <a:solidFill>
                  <a:srgbClr val="FF0000"/>
                </a:solidFill>
                <a:latin typeface="Arial"/>
                <a:sym typeface="Arial"/>
              </a:rPr>
              <a:t>GAME </a:t>
            </a:r>
          </a:p>
          <a:p>
            <a:pPr algn="ctr">
              <a:buClr>
                <a:srgbClr val="000000"/>
              </a:buClr>
            </a:pPr>
            <a:r>
              <a:rPr lang="en-US" sz="3600" b="1" i="1" kern="0">
                <a:solidFill>
                  <a:srgbClr val="FF0000"/>
                </a:solidFill>
                <a:latin typeface="Arial"/>
                <a:sym typeface="Arial"/>
              </a:rPr>
              <a:t>NHỔ CỎ VƯỜN RAU</a:t>
            </a:r>
          </a:p>
        </p:txBody>
      </p:sp>
      <p:pic>
        <p:nvPicPr>
          <p:cNvPr id="1026" name="Picture 2" descr="Farmer Children are Holding Carrots clipart. Free download transparent .PNG  | Creazilla"/>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49275"/>
          <a:stretch/>
        </p:blipFill>
        <p:spPr bwMode="auto">
          <a:xfrm>
            <a:off x="7315200" y="1842661"/>
            <a:ext cx="1905000" cy="29027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armer Children are Holding Carrots clipart. Free download transparent .PNG  | Creazilla"/>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0000" r="-725"/>
          <a:stretch/>
        </p:blipFill>
        <p:spPr bwMode="auto">
          <a:xfrm>
            <a:off x="9106695" y="2743200"/>
            <a:ext cx="1905000" cy="2902748"/>
          </a:xfrm>
          <a:prstGeom prst="rect">
            <a:avLst/>
          </a:prstGeom>
          <a:noFill/>
          <a:extLst>
            <a:ext uri="{909E8E84-426E-40DD-AFC4-6F175D3DCCD1}">
              <a14:hiddenFill xmlns:a14="http://schemas.microsoft.com/office/drawing/2010/main">
                <a:solidFill>
                  <a:srgbClr val="FFFFFF"/>
                </a:solidFill>
              </a14:hiddenFill>
            </a:ext>
          </a:extLst>
        </p:spPr>
      </p:pic>
      <p:pic>
        <p:nvPicPr>
          <p:cNvPr id="6" name="Jazz Me Blues - E's Jammy Jams.mp3" descr="Jazz Me Blues - E's Jammy Jams.mp3">
            <a:hlinkClick r:id="" action="ppaction://media"/>
            <a:extLst>
              <a:ext uri="{FF2B5EF4-FFF2-40B4-BE49-F238E27FC236}">
                <a16:creationId xmlns:a16="http://schemas.microsoft.com/office/drawing/2014/main" id="{13F8CD0C-4B12-7741-AD13-DCB0766C71C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90270" y="6849517"/>
            <a:ext cx="1081052" cy="1081052"/>
          </a:xfrm>
          <a:prstGeom prst="rect">
            <a:avLst/>
          </a:prstGeom>
        </p:spPr>
      </p:pic>
      <p:pic>
        <p:nvPicPr>
          <p:cNvPr id="7" name="Picture 2" descr="Grass - Blades Of Grass Cartoon Clipart - Large Size Png Image - PikPng"/>
          <p:cNvPicPr>
            <a:picLocks noChangeAspect="1" noChangeArrowheads="1"/>
          </p:cNvPicPr>
          <p:nvPr/>
        </p:nvPicPr>
        <p:blipFill rotWithShape="1">
          <a:blip r:embed="rId8">
            <a:extLst>
              <a:ext uri="{BEBA8EAE-BF5A-486C-A8C5-ECC9F3942E4B}">
                <a14:imgProps xmlns:a14="http://schemas.microsoft.com/office/drawing/2010/main">
                  <a14:imgLayer r:embed="rId9">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rcRect t="74743" r="61501"/>
          <a:stretch/>
        </p:blipFill>
        <p:spPr bwMode="auto">
          <a:xfrm>
            <a:off x="10195719" y="1980781"/>
            <a:ext cx="1958181" cy="191256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Grass Cartoon - Un Brin D Herbe - (1170x2335) Png Clipart Download"/>
          <p:cNvPicPr>
            <a:picLocks noChangeAspect="1" noChangeArrowheads="1"/>
          </p:cNvPicPr>
          <p:nvPr/>
        </p:nvPicPr>
        <p:blipFill>
          <a:blip r:embed="rId10" cstate="print">
            <a:extLst>
              <a:ext uri="{BEBA8EAE-BF5A-486C-A8C5-ECC9F3942E4B}">
                <a14:imgProps xmlns:a14="http://schemas.microsoft.com/office/drawing/2010/main">
                  <a14:imgLayer r:embed="rId11">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657601" y="3370236"/>
            <a:ext cx="1656523" cy="330596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Grass - Blades Of Grass Cartoon Clipart - Large Size Png Image - PikPng"/>
          <p:cNvPicPr>
            <a:picLocks noChangeAspect="1" noChangeArrowheads="1"/>
          </p:cNvPicPr>
          <p:nvPr/>
        </p:nvPicPr>
        <p:blipFill rotWithShape="1">
          <a:blip r:embed="rId12">
            <a:extLst>
              <a:ext uri="{BEBA8EAE-BF5A-486C-A8C5-ECC9F3942E4B}">
                <a14:imgProps xmlns:a14="http://schemas.microsoft.com/office/drawing/2010/main">
                  <a14:imgLayer r:embed="rId9">
                    <a14:imgEffect>
                      <a14:colorTemperature colorTemp="11200"/>
                    </a14:imgEffect>
                    <a14:imgEffect>
                      <a14:brightnessContrast bright="40000"/>
                    </a14:imgEffect>
                  </a14:imgLayer>
                </a14:imgProps>
              </a:ext>
              <a:ext uri="{28A0092B-C50C-407E-A947-70E740481C1C}">
                <a14:useLocalDpi xmlns:a14="http://schemas.microsoft.com/office/drawing/2010/main" val="0"/>
              </a:ext>
            </a:extLst>
          </a:blip>
          <a:srcRect l="11502" t="1028" r="19740" b="73715"/>
          <a:stretch/>
        </p:blipFill>
        <p:spPr bwMode="auto">
          <a:xfrm>
            <a:off x="1202136" y="3893348"/>
            <a:ext cx="1967706" cy="107609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ge of Cavemen – Age of Cavemen is a free to play multiplayer game. Thanks  to the cross-platform technology Fuero Games has developed, the game allows  people use different kind of devices">
            <a:hlinkClick r:id="rId13" action="ppaction://hlinksldjump"/>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918575" y="5162550"/>
            <a:ext cx="3048000" cy="1790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22904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8868" numSld="999">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 y="-2383179"/>
            <a:ext cx="12134850" cy="9298329"/>
          </a:xfrm>
          <a:prstGeom prst="rect">
            <a:avLst/>
          </a:prstGeom>
        </p:spPr>
      </p:pic>
      <p:pic>
        <p:nvPicPr>
          <p:cNvPr id="1026" name="Picture 2" descr="Farmer Children are Holding Carrots clipart. Free download transparent .PNG  | Creazilla"/>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49275"/>
          <a:stretch/>
        </p:blipFill>
        <p:spPr bwMode="auto">
          <a:xfrm>
            <a:off x="6900069" y="1621176"/>
            <a:ext cx="1905000" cy="29027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armer Children are Holding Carrots clipart. Free download transparent .PNG  | Creazilla"/>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000" r="-725"/>
          <a:stretch/>
        </p:blipFill>
        <p:spPr bwMode="auto">
          <a:xfrm>
            <a:off x="8081169" y="1964350"/>
            <a:ext cx="1905000" cy="2902748"/>
          </a:xfrm>
          <a:prstGeom prst="rect">
            <a:avLst/>
          </a:prstGeom>
          <a:noFill/>
          <a:extLst>
            <a:ext uri="{909E8E84-426E-40DD-AFC4-6F175D3DCCD1}">
              <a14:hiddenFill xmlns:a14="http://schemas.microsoft.com/office/drawing/2010/main">
                <a:solidFill>
                  <a:srgbClr val="FFFFFF"/>
                </a:solidFill>
              </a14:hiddenFill>
            </a:ext>
          </a:extLst>
        </p:spPr>
      </p:pic>
      <p:pic>
        <p:nvPicPr>
          <p:cNvPr id="2050" name="4 lá" descr="Grass - Blades Of Grass Cartoon Clipart - Large Size Png Image - PikPng">
            <a:hlinkClick r:id="rId5" action="ppaction://hlinksldjump"/>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rcRect t="74743" r="61501"/>
          <a:stretch/>
        </p:blipFill>
        <p:spPr bwMode="auto">
          <a:xfrm>
            <a:off x="9975950" y="1796816"/>
            <a:ext cx="1958181" cy="1912567"/>
          </a:xfrm>
          <a:prstGeom prst="rect">
            <a:avLst/>
          </a:prstGeom>
          <a:noFill/>
          <a:extLst>
            <a:ext uri="{909E8E84-426E-40DD-AFC4-6F175D3DCCD1}">
              <a14:hiddenFill xmlns:a14="http://schemas.microsoft.com/office/drawing/2010/main">
                <a:solidFill>
                  <a:srgbClr val="FFFFFF"/>
                </a:solidFill>
              </a14:hiddenFill>
            </a:ext>
          </a:extLst>
        </p:spPr>
      </p:pic>
      <p:pic>
        <p:nvPicPr>
          <p:cNvPr id="2052" name="nhiều lá" descr="Grass Cartoon - Un Brin D Herbe - (1170x2335) Png Clipart Download">
            <a:hlinkClick r:id="rId8" action="ppaction://hlinksldjump"/>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922730" y="3415724"/>
            <a:ext cx="1656523" cy="3305965"/>
          </a:xfrm>
          <a:prstGeom prst="rect">
            <a:avLst/>
          </a:prstGeom>
          <a:noFill/>
          <a:extLst>
            <a:ext uri="{909E8E84-426E-40DD-AFC4-6F175D3DCCD1}">
              <a14:hiddenFill xmlns:a14="http://schemas.microsoft.com/office/drawing/2010/main">
                <a:solidFill>
                  <a:srgbClr val="FFFFFF"/>
                </a:solidFill>
              </a14:hiddenFill>
            </a:ext>
          </a:extLst>
        </p:spPr>
      </p:pic>
      <p:pic>
        <p:nvPicPr>
          <p:cNvPr id="10" name="ụ cỏ" descr="Grass - Blades Of Grass Cartoon Clipart - Large Size Png Image - PikPng">
            <a:hlinkClick r:id="rId11" action="ppaction://hlinksldjump"/>
          </p:cNvPr>
          <p:cNvPicPr>
            <a:picLocks noChangeAspect="1" noChangeArrowheads="1"/>
          </p:cNvPicPr>
          <p:nvPr/>
        </p:nvPicPr>
        <p:blipFill rotWithShape="1">
          <a:blip r:embed="rId12">
            <a:extLst>
              <a:ext uri="{BEBA8EAE-BF5A-486C-A8C5-ECC9F3942E4B}">
                <a14:imgProps xmlns:a14="http://schemas.microsoft.com/office/drawing/2010/main">
                  <a14:imgLayer r:embed="rId7">
                    <a14:imgEffect>
                      <a14:colorTemperature colorTemp="11200"/>
                    </a14:imgEffect>
                    <a14:imgEffect>
                      <a14:brightnessContrast bright="40000"/>
                    </a14:imgEffect>
                  </a14:imgLayer>
                </a14:imgProps>
              </a:ext>
              <a:ext uri="{28A0092B-C50C-407E-A947-70E740481C1C}">
                <a14:useLocalDpi xmlns:a14="http://schemas.microsoft.com/office/drawing/2010/main" val="0"/>
              </a:ext>
            </a:extLst>
          </a:blip>
          <a:srcRect l="11502" t="1028" r="19740" b="73715"/>
          <a:stretch/>
        </p:blipFill>
        <p:spPr bwMode="auto">
          <a:xfrm>
            <a:off x="1364474" y="3985879"/>
            <a:ext cx="1967706" cy="10760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21371" y="-1279955"/>
            <a:ext cx="6410325" cy="4524315"/>
          </a:xfrm>
          <a:prstGeom prst="rect">
            <a:avLst/>
          </a:prstGeom>
          <a:solidFill>
            <a:srgbClr val="FFFFFF"/>
          </a:solidFill>
        </p:spPr>
        <p:txBody>
          <a:bodyPr wrap="square" rtlCol="0">
            <a:spAutoFit/>
          </a:bodyPr>
          <a:lstStyle/>
          <a:p>
            <a:pPr marL="514350" indent="-514350">
              <a:buClr>
                <a:srgbClr val="000000"/>
              </a:buClr>
              <a:buFont typeface="Arial"/>
              <a:buAutoNum type="arabicPeriod"/>
            </a:pPr>
            <a:r>
              <a:rPr lang="en-US" sz="3200" kern="0">
                <a:solidFill>
                  <a:srgbClr val="000000"/>
                </a:solidFill>
                <a:latin typeface="Arial"/>
                <a:cs typeface="Arial"/>
                <a:sym typeface="Arial"/>
              </a:rPr>
              <a:t>Click vào từng bụi cỏ để đi đến câu hỏi (Giúp HS phần biệt bụi cỏ 2 lá, 3 lá… để chọn.</a:t>
            </a:r>
          </a:p>
          <a:p>
            <a:pPr marL="514350" indent="-514350">
              <a:buClr>
                <a:srgbClr val="000000"/>
              </a:buClr>
              <a:buFont typeface="Arial"/>
              <a:buAutoNum type="arabicPeriod"/>
            </a:pPr>
            <a:r>
              <a:rPr lang="en-US" sz="3200" kern="0">
                <a:solidFill>
                  <a:srgbClr val="000000"/>
                </a:solidFill>
                <a:latin typeface="Arial"/>
                <a:cs typeface="Arial"/>
                <a:sym typeface="Arial"/>
              </a:rPr>
              <a:t>Tại slide câu hỏi, click vào xu màu trắng ở góc phải để quay về đây.</a:t>
            </a:r>
          </a:p>
          <a:p>
            <a:pPr marL="514350" indent="-514350">
              <a:buClr>
                <a:srgbClr val="000000"/>
              </a:buClr>
              <a:buFont typeface="Arial"/>
              <a:buAutoNum type="arabicPeriod"/>
            </a:pPr>
            <a:r>
              <a:rPr lang="en-US" sz="3200" kern="0">
                <a:solidFill>
                  <a:srgbClr val="000000"/>
                </a:solidFill>
                <a:latin typeface="Arial"/>
                <a:cs typeface="Arial"/>
                <a:sym typeface="Arial"/>
              </a:rPr>
              <a:t>Nhổ hết cỏ thì click vào mũi tên để tới bài học. </a:t>
            </a:r>
          </a:p>
          <a:p>
            <a:pPr marL="514350" indent="-514350">
              <a:buClr>
                <a:srgbClr val="000000"/>
              </a:buClr>
              <a:buFont typeface="Arial"/>
              <a:buAutoNum type="arabicPeriod"/>
            </a:pPr>
            <a:r>
              <a:rPr lang="en-US" sz="3200" kern="0">
                <a:solidFill>
                  <a:srgbClr val="000000"/>
                </a:solidFill>
                <a:latin typeface="Arial"/>
                <a:cs typeface="Arial"/>
                <a:sym typeface="Arial"/>
              </a:rPr>
              <a:t>Đọc xong thầy cô xoá ô này đi.</a:t>
            </a:r>
          </a:p>
        </p:txBody>
      </p:sp>
      <p:pic>
        <p:nvPicPr>
          <p:cNvPr id="7" name="Picture 6">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746186" y="6056102"/>
            <a:ext cx="1253331" cy="704998"/>
          </a:xfrm>
          <a:prstGeom prst="rect">
            <a:avLst/>
          </a:prstGeom>
        </p:spPr>
      </p:pic>
    </p:spTree>
    <p:extLst>
      <p:ext uri="{BB962C8B-B14F-4D97-AF65-F5344CB8AC3E}">
        <p14:creationId xmlns:p14="http://schemas.microsoft.com/office/powerpoint/2010/main" val="4153634800"/>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05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50"/>
                                        </p:tgtEl>
                                      </p:cBhvr>
                                    </p:animEffect>
                                    <p:set>
                                      <p:cBhvr>
                                        <p:cTn id="7" dur="1" fill="hold">
                                          <p:stCondLst>
                                            <p:cond delay="499"/>
                                          </p:stCondLst>
                                        </p:cTn>
                                        <p:tgtEl>
                                          <p:spTgt spid="2050"/>
                                        </p:tgtEl>
                                        <p:attrNameLst>
                                          <p:attrName>style.visibility</p:attrName>
                                        </p:attrNameLst>
                                      </p:cBhvr>
                                      <p:to>
                                        <p:strVal val="hidden"/>
                                      </p:to>
                                    </p:set>
                                  </p:childTnLst>
                                </p:cTn>
                              </p:par>
                            </p:childTnLst>
                          </p:cTn>
                        </p:par>
                      </p:childTnLst>
                    </p:cTn>
                  </p:par>
                </p:childTnLst>
              </p:cTn>
              <p:nextCondLst>
                <p:cond evt="onClick" delay="0">
                  <p:tgtEl>
                    <p:spTgt spid="2050"/>
                  </p:tgtEl>
                </p:cond>
              </p:nextCondLst>
            </p:seq>
            <p:seq concurrent="1" nextAc="seek">
              <p:cTn id="8" restart="whenNotActive" fill="hold" evtFilter="cancelBubble" nodeType="interactiveSeq">
                <p:stCondLst>
                  <p:cond evt="onClick" delay="0">
                    <p:tgtEl>
                      <p:spTgt spid="205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2052"/>
                                        </p:tgtEl>
                                      </p:cBhvr>
                                    </p:animEffect>
                                    <p:set>
                                      <p:cBhvr>
                                        <p:cTn id="13" dur="1" fill="hold">
                                          <p:stCondLst>
                                            <p:cond delay="499"/>
                                          </p:stCondLst>
                                        </p:cTn>
                                        <p:tgtEl>
                                          <p:spTgt spid="2052"/>
                                        </p:tgtEl>
                                        <p:attrNameLst>
                                          <p:attrName>style.visibility</p:attrName>
                                        </p:attrNameLst>
                                      </p:cBhvr>
                                      <p:to>
                                        <p:strVal val="hidden"/>
                                      </p:to>
                                    </p:set>
                                  </p:childTnLst>
                                </p:cTn>
                              </p:par>
                            </p:childTnLst>
                          </p:cTn>
                        </p:par>
                      </p:childTnLst>
                    </p:cTn>
                  </p:par>
                </p:childTnLst>
              </p:cTn>
              <p:nextCondLst>
                <p:cond evt="onClick" delay="0">
                  <p:tgtEl>
                    <p:spTgt spid="2052"/>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0"/>
                                        </p:tgtEl>
                                      </p:cBhvr>
                                    </p:animEffect>
                                    <p:set>
                                      <p:cBhvr>
                                        <p:cTn id="19"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04301B39-78AA-489B-9468-17A0A2BA2A68}"/>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1091" t="29953" r="17860" b="4322"/>
          <a:stretch/>
        </p:blipFill>
        <p:spPr>
          <a:xfrm>
            <a:off x="-99363" y="-56173"/>
            <a:ext cx="12390726" cy="6914173"/>
          </a:xfrm>
          <a:prstGeom prst="rect">
            <a:avLst/>
          </a:prstGeom>
        </p:spPr>
      </p:pic>
      <p:sp>
        <p:nvSpPr>
          <p:cNvPr id="5" name="Rectangle 4"/>
          <p:cNvSpPr/>
          <p:nvPr/>
        </p:nvSpPr>
        <p:spPr>
          <a:xfrm>
            <a:off x="3221635" y="3085065"/>
            <a:ext cx="6536975"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a:buClr>
                <a:srgbClr val="000000"/>
              </a:buClr>
            </a:pPr>
            <a:r>
              <a:rPr lang="vi-VN" sz="4000" kern="0">
                <a:solidFill>
                  <a:srgbClr val="FFE1A8"/>
                </a:solidFill>
                <a:latin typeface="Arial-Rounded" pitchFamily="34" charset="0"/>
                <a:ea typeface="Arial-Rounded" pitchFamily="34" charset="0"/>
                <a:cs typeface="Arial-Rounded" pitchFamily="34" charset="0"/>
                <a:sym typeface="Arial"/>
              </a:rPr>
              <a:t> </a:t>
            </a:r>
            <a:r>
              <a:rPr lang="en-US" sz="4000" kern="0">
                <a:solidFill>
                  <a:srgbClr val="FFE1A8"/>
                </a:solidFill>
                <a:latin typeface="Arial-Rounded" pitchFamily="34" charset="0"/>
                <a:ea typeface="Arial-Rounded" pitchFamily="34" charset="0"/>
                <a:cs typeface="Arial-Rounded" pitchFamily="34" charset="0"/>
                <a:sym typeface="Arial"/>
              </a:rPr>
              <a:t>  </a:t>
            </a:r>
            <a:r>
              <a:rPr lang="en-US" sz="4000" kern="0">
                <a:solidFill>
                  <a:srgbClr val="002060"/>
                </a:solidFill>
                <a:latin typeface="Arial-Rounded" pitchFamily="34" charset="0"/>
                <a:ea typeface="Arial-Rounded" pitchFamily="34" charset="0"/>
                <a:cs typeface="Arial-Rounded" pitchFamily="34" charset="0"/>
                <a:sym typeface="Arial"/>
              </a:rPr>
              <a:t>Chủ động làm việc</a:t>
            </a:r>
            <a:endParaRPr lang="en-US" sz="4000" kern="0" dirty="0">
              <a:solidFill>
                <a:srgbClr val="002060"/>
              </a:solidFill>
              <a:latin typeface="Arial-Rounded" pitchFamily="34" charset="0"/>
              <a:ea typeface="Arial-Rounded" pitchFamily="34" charset="0"/>
              <a:cs typeface="Arial-Rounded" pitchFamily="34" charset="0"/>
              <a:sym typeface="Arial"/>
            </a:endParaRPr>
          </a:p>
        </p:txBody>
      </p:sp>
      <p:sp>
        <p:nvSpPr>
          <p:cNvPr id="6" name="Rectangle 5"/>
          <p:cNvSpPr/>
          <p:nvPr/>
        </p:nvSpPr>
        <p:spPr>
          <a:xfrm>
            <a:off x="3162635" y="5481060"/>
            <a:ext cx="6631360" cy="98173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a:buClr>
                <a:srgbClr val="000000"/>
              </a:buClr>
            </a:pPr>
            <a:r>
              <a:rPr lang="en-US" sz="4000" kern="0">
                <a:solidFill>
                  <a:srgbClr val="002060"/>
                </a:solidFill>
                <a:latin typeface="Arial-Rounded" pitchFamily="34" charset="0"/>
                <a:ea typeface="Arial-Rounded" pitchFamily="34" charset="0"/>
                <a:cs typeface="Arial-Rounded" pitchFamily="34" charset="0"/>
                <a:sym typeface="Arial"/>
              </a:rPr>
              <a:t>   Thích làm lúc nào thì làm</a:t>
            </a:r>
            <a:endParaRPr lang="en-US" sz="4000" kern="0" dirty="0">
              <a:solidFill>
                <a:srgbClr val="002060"/>
              </a:solidFill>
              <a:latin typeface="Arial-Rounded" pitchFamily="34" charset="0"/>
              <a:ea typeface="Arial-Rounded" pitchFamily="34" charset="0"/>
              <a:cs typeface="Arial-Rounded" pitchFamily="34" charset="0"/>
              <a:sym typeface="Arial"/>
            </a:endParaRPr>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31063" y="3178352"/>
            <a:ext cx="725543" cy="711583"/>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31063" y="5605420"/>
            <a:ext cx="734142" cy="707593"/>
          </a:xfrm>
          <a:prstGeom prst="rect">
            <a:avLst/>
          </a:prstGeom>
        </p:spPr>
      </p:pic>
      <p:sp>
        <p:nvSpPr>
          <p:cNvPr id="9" name="Rectangle 8"/>
          <p:cNvSpPr/>
          <p:nvPr/>
        </p:nvSpPr>
        <p:spPr>
          <a:xfrm>
            <a:off x="3219151" y="4306754"/>
            <a:ext cx="6546053"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a:buClr>
                <a:srgbClr val="000000"/>
              </a:buClr>
            </a:pPr>
            <a:r>
              <a:rPr lang="en-US" sz="4000" kern="0">
                <a:solidFill>
                  <a:srgbClr val="000000"/>
                </a:solidFill>
                <a:latin typeface="Arial-Rounded" pitchFamily="34" charset="0"/>
                <a:ea typeface="Arial-Rounded" pitchFamily="34" charset="0"/>
                <a:cs typeface="Arial-Rounded" pitchFamily="34" charset="0"/>
                <a:sym typeface="Arial"/>
              </a:rPr>
              <a:t>   </a:t>
            </a:r>
            <a:r>
              <a:rPr lang="en-US" sz="4000" kern="0">
                <a:solidFill>
                  <a:srgbClr val="002060"/>
                </a:solidFill>
                <a:latin typeface="Arial-Rounded" pitchFamily="34" charset="0"/>
                <a:ea typeface="Arial-Rounded" pitchFamily="34" charset="0"/>
                <a:cs typeface="Arial-Rounded" pitchFamily="34" charset="0"/>
                <a:sym typeface="Arial"/>
              </a:rPr>
              <a:t>Chờ bố mẹ nhắc nhở</a:t>
            </a:r>
            <a:endParaRPr lang="en-US" sz="4000" kern="0" dirty="0">
              <a:solidFill>
                <a:srgbClr val="002060"/>
              </a:solidFill>
              <a:latin typeface="Arial-Rounded" pitchFamily="34" charset="0"/>
              <a:ea typeface="Arial-Rounded" pitchFamily="34" charset="0"/>
              <a:cs typeface="Arial-Rounded" pitchFamily="34" charset="0"/>
              <a:sym typeface="Arial"/>
            </a:endParaRPr>
          </a:p>
        </p:txBody>
      </p:sp>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929742" y="4413732"/>
            <a:ext cx="734142" cy="707593"/>
          </a:xfrm>
          <a:prstGeom prst="rect">
            <a:avLst/>
          </a:prstGeom>
        </p:spPr>
      </p:pic>
      <p:sp>
        <p:nvSpPr>
          <p:cNvPr id="12" name="Cloud Callout 11"/>
          <p:cNvSpPr/>
          <p:nvPr/>
        </p:nvSpPr>
        <p:spPr>
          <a:xfrm>
            <a:off x="4114800" y="154551"/>
            <a:ext cx="7315200" cy="1981200"/>
          </a:xfrm>
          <a:prstGeom prst="cloudCallout">
            <a:avLst>
              <a:gd name="adj1" fmla="val -59602"/>
              <a:gd name="adj2" fmla="val 12165"/>
            </a:avLst>
          </a:prstGeom>
          <a:solidFill>
            <a:srgbClr val="FFD4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n-US" sz="4000" kern="0">
              <a:solidFill>
                <a:srgbClr val="472D30"/>
              </a:solidFill>
              <a:latin typeface="Arial-Rounded" pitchFamily="34" charset="0"/>
              <a:ea typeface="Arial-Rounded" pitchFamily="34" charset="0"/>
              <a:cs typeface="Arial-Rounded" pitchFamily="34" charset="0"/>
              <a:sym typeface="Arial"/>
            </a:endParaRPr>
          </a:p>
        </p:txBody>
      </p:sp>
      <p:sp>
        <p:nvSpPr>
          <p:cNvPr id="2" name="TextBox 1"/>
          <p:cNvSpPr txBox="1"/>
          <p:nvPr/>
        </p:nvSpPr>
        <p:spPr>
          <a:xfrm>
            <a:off x="4800600" y="544987"/>
            <a:ext cx="5713688" cy="1200329"/>
          </a:xfrm>
          <a:prstGeom prst="rect">
            <a:avLst/>
          </a:prstGeom>
          <a:noFill/>
        </p:spPr>
        <p:txBody>
          <a:bodyPr wrap="square" rtlCol="0">
            <a:spAutoFit/>
          </a:bodyPr>
          <a:lstStyle/>
          <a:p>
            <a:pPr algn="ctr">
              <a:buClr>
                <a:srgbClr val="000000"/>
              </a:buClr>
            </a:pPr>
            <a:r>
              <a:rPr lang="en-US" sz="3600" kern="0">
                <a:solidFill>
                  <a:srgbClr val="000000"/>
                </a:solidFill>
                <a:latin typeface="Arial-Rounded" pitchFamily="34" charset="0"/>
                <a:ea typeface="Arial-Rounded" pitchFamily="34" charset="0"/>
                <a:cs typeface="Arial-Rounded" pitchFamily="34" charset="0"/>
                <a:sym typeface="Arial"/>
              </a:rPr>
              <a:t>Tự giác, tích cực tham gia lao động là ....</a:t>
            </a:r>
          </a:p>
        </p:txBody>
      </p:sp>
      <p:pic>
        <p:nvPicPr>
          <p:cNvPr id="16" name="sóc"/>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2433389" y="2673316"/>
            <a:ext cx="1364284" cy="1364284"/>
          </a:xfrm>
          <a:prstGeom prst="rect">
            <a:avLst/>
          </a:prstGeom>
          <a:noFill/>
          <a:extLst>
            <a:ext uri="{909E8E84-426E-40DD-AFC4-6F175D3DCCD1}">
              <a14:hiddenFill xmlns:a14="http://schemas.microsoft.com/office/drawing/2010/main">
                <a:solidFill>
                  <a:srgbClr val="FFFFFF"/>
                </a:solidFill>
              </a14:hiddenFill>
            </a:ext>
          </a:extLst>
        </p:spPr>
      </p:pic>
      <p:pic>
        <p:nvPicPr>
          <p:cNvPr id="17" name="cú"/>
          <p:cNvPicPr>
            <a:picLocks noChangeAspect="1" noChangeArrowheads="1"/>
          </p:cNvPicPr>
          <p:nvPr/>
        </p:nvPicPr>
        <p:blipFill rotWithShape="1">
          <a:blip r:embed="rId11">
            <a:extLst>
              <a:ext uri="{28A0092B-C50C-407E-A947-70E740481C1C}">
                <a14:useLocalDpi xmlns:a14="http://schemas.microsoft.com/office/drawing/2010/main" val="0"/>
              </a:ext>
            </a:extLst>
          </a:blip>
          <a:srcRect l="25000" r="50000" b="68265"/>
          <a:stretch/>
        </p:blipFill>
        <p:spPr bwMode="auto">
          <a:xfrm>
            <a:off x="2763302" y="5322675"/>
            <a:ext cx="1038340" cy="1318050"/>
          </a:xfrm>
          <a:prstGeom prst="rect">
            <a:avLst/>
          </a:prstGeom>
          <a:noFill/>
          <a:extLst>
            <a:ext uri="{909E8E84-426E-40DD-AFC4-6F175D3DCCD1}">
              <a14:hiddenFill xmlns:a14="http://schemas.microsoft.com/office/drawing/2010/main">
                <a:solidFill>
                  <a:srgbClr val="FFFFFF"/>
                </a:solidFill>
              </a14:hiddenFill>
            </a:ext>
          </a:extLst>
        </p:spPr>
      </p:pic>
      <p:pic>
        <p:nvPicPr>
          <p:cNvPr id="4098" name="mèo"/>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2302532" y="3889935"/>
            <a:ext cx="1288057" cy="1288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descr="Download Vegetable Clip Art ~ Free Clipart of Vegetables: Mushroom,  Tomatoe, Carrot &amp;amp; More | Fruits drawing, Clip art, Free clip ar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0243" y="303499"/>
            <a:ext cx="2395289" cy="265192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am Character clipart. Free download transparent .PNG | Creazilla">
            <a:hlinkClick r:id="rId14" action="ppaction://hlinksldjump"/>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1201401" y="5890516"/>
            <a:ext cx="795705" cy="880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5250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4098"/>
                                        </p:tgtEl>
                                        <p:attrNameLst>
                                          <p:attrName>style.visibility</p:attrName>
                                        </p:attrNameLst>
                                      </p:cBhvr>
                                      <p:to>
                                        <p:strVal val="visible"/>
                                      </p:to>
                                    </p:set>
                                    <p:animEffect transition="in" filter="fade">
                                      <p:cBhvr>
                                        <p:cTn id="14" dur="500"/>
                                        <p:tgtEl>
                                          <p:spTgt spid="4098"/>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par>
                                <p:cTn id="18" presetID="10"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par>
                                <p:cTn id="24" presetID="10"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098"/>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withEffect">
                                  <p:stCondLst>
                                    <p:cond delay="0"/>
                                  </p:stCondLst>
                                  <p:childTnLst>
                                    <p:animClr clrSpc="rgb" dir="cw">
                                      <p:cBhvr>
                                        <p:cTn id="34" dur="250" fill="hold"/>
                                        <p:tgtEl>
                                          <p:spTgt spid="9"/>
                                        </p:tgtEl>
                                        <p:attrNameLst>
                                          <p:attrName>fillcolor</p:attrName>
                                        </p:attrNameLst>
                                      </p:cBhvr>
                                      <p:to>
                                        <a:schemeClr val="accent1"/>
                                      </p:to>
                                    </p:animClr>
                                    <p:set>
                                      <p:cBhvr>
                                        <p:cTn id="35" dur="250" fill="hold"/>
                                        <p:tgtEl>
                                          <p:spTgt spid="9"/>
                                        </p:tgtEl>
                                        <p:attrNameLst>
                                          <p:attrName>fill.type</p:attrName>
                                        </p:attrNameLst>
                                      </p:cBhvr>
                                      <p:to>
                                        <p:strVal val="solid"/>
                                      </p:to>
                                    </p:set>
                                    <p:set>
                                      <p:cBhvr>
                                        <p:cTn id="36" dur="250" fill="hold"/>
                                        <p:tgtEl>
                                          <p:spTgt spid="9"/>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1" presetClass="emph" presetSubtype="2" fill="hold" nodeType="withEffect">
                                  <p:stCondLst>
                                    <p:cond delay="500"/>
                                  </p:stCondLst>
                                  <p:childTnLst>
                                    <p:animClr clrSpc="rgb" dir="cw">
                                      <p:cBhvr>
                                        <p:cTn id="38" dur="250" fill="hold"/>
                                        <p:tgtEl>
                                          <p:spTgt spid="9"/>
                                        </p:tgtEl>
                                        <p:attrNameLst>
                                          <p:attrName>fillcolor</p:attrName>
                                        </p:attrNameLst>
                                      </p:cBhvr>
                                      <p:to>
                                        <a:schemeClr val="accent1"/>
                                      </p:to>
                                    </p:animClr>
                                    <p:set>
                                      <p:cBhvr>
                                        <p:cTn id="39" dur="250" fill="hold"/>
                                        <p:tgtEl>
                                          <p:spTgt spid="9"/>
                                        </p:tgtEl>
                                        <p:attrNameLst>
                                          <p:attrName>fill.type</p:attrName>
                                        </p:attrNameLst>
                                      </p:cBhvr>
                                      <p:to>
                                        <p:strVal val="solid"/>
                                      </p:to>
                                    </p:set>
                                    <p:set>
                                      <p:cBhvr>
                                        <p:cTn id="40" dur="250" fill="hold"/>
                                        <p:tgtEl>
                                          <p:spTgt spid="9"/>
                                        </p:tgtEl>
                                        <p:attrNameLst>
                                          <p:attrName>fill.on</p:attrName>
                                        </p:attrNameLst>
                                      </p:cBhvr>
                                      <p:to>
                                        <p:strVal val="true"/>
                                      </p:to>
                                    </p:set>
                                  </p:childTnLst>
                                </p:cTn>
                              </p:par>
                              <p:par>
                                <p:cTn id="41" presetID="23" presetClass="entr" presetSubtype="32" fill="hold" nodeType="withEffect">
                                  <p:stCondLst>
                                    <p:cond delay="500"/>
                                  </p:stCondLst>
                                  <p:childTnLst>
                                    <p:set>
                                      <p:cBhvr>
                                        <p:cTn id="42" dur="1" fill="hold">
                                          <p:stCondLst>
                                            <p:cond delay="0"/>
                                          </p:stCondLst>
                                        </p:cTn>
                                        <p:tgtEl>
                                          <p:spTgt spid="10"/>
                                        </p:tgtEl>
                                        <p:attrNameLst>
                                          <p:attrName>style.visibility</p:attrName>
                                        </p:attrNameLst>
                                      </p:cBhvr>
                                      <p:to>
                                        <p:strVal val="visible"/>
                                      </p:to>
                                    </p:set>
                                    <p:anim calcmode="lin" valueType="num">
                                      <p:cBhvr>
                                        <p:cTn id="43" dur="250" fill="hold"/>
                                        <p:tgtEl>
                                          <p:spTgt spid="10"/>
                                        </p:tgtEl>
                                        <p:attrNameLst>
                                          <p:attrName>ppt_w</p:attrName>
                                        </p:attrNameLst>
                                      </p:cBhvr>
                                      <p:tavLst>
                                        <p:tav tm="0">
                                          <p:val>
                                            <p:strVal val="4*#ppt_w"/>
                                          </p:val>
                                        </p:tav>
                                        <p:tav tm="100000">
                                          <p:val>
                                            <p:strVal val="#ppt_w"/>
                                          </p:val>
                                        </p:tav>
                                      </p:tavLst>
                                    </p:anim>
                                    <p:anim calcmode="lin" valueType="num">
                                      <p:cBhvr>
                                        <p:cTn id="44"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098"/>
                  </p:tgtEl>
                </p:cond>
              </p:nextCondLst>
            </p:seq>
            <p:seq concurrent="1" nextAc="seek">
              <p:cTn id="45" restart="whenNotActive" fill="hold" evtFilter="cancelBubble" nodeType="interactiveSeq">
                <p:stCondLst>
                  <p:cond evt="onClick" delay="0">
                    <p:tgtEl>
                      <p:spTgt spid="16"/>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withEffect">
                                  <p:stCondLst>
                                    <p:cond delay="0"/>
                                  </p:stCondLst>
                                  <p:childTnLst>
                                    <p:animClr clrSpc="rgb" dir="cw">
                                      <p:cBhvr>
                                        <p:cTn id="49" dur="250" fill="hold"/>
                                        <p:tgtEl>
                                          <p:spTgt spid="5"/>
                                        </p:tgtEl>
                                        <p:attrNameLst>
                                          <p:attrName>fillcolor</p:attrName>
                                        </p:attrNameLst>
                                      </p:cBhvr>
                                      <p:to>
                                        <a:schemeClr val="bg2"/>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1" presetClass="emph" presetSubtype="2" fill="hold" nodeType="withEffect">
                                  <p:stCondLst>
                                    <p:cond delay="500"/>
                                  </p:stCondLst>
                                  <p:childTnLst>
                                    <p:animClr clrSpc="rgb" dir="cw">
                                      <p:cBhvr>
                                        <p:cTn id="53" dur="250" fill="hold"/>
                                        <p:tgtEl>
                                          <p:spTgt spid="5"/>
                                        </p:tgtEl>
                                        <p:attrNameLst>
                                          <p:attrName>fillcolor</p:attrName>
                                        </p:attrNameLst>
                                      </p:cBhvr>
                                      <p:to>
                                        <a:schemeClr val="bg2"/>
                                      </p:to>
                                    </p:animClr>
                                    <p:set>
                                      <p:cBhvr>
                                        <p:cTn id="54" dur="250" fill="hold"/>
                                        <p:tgtEl>
                                          <p:spTgt spid="5"/>
                                        </p:tgtEl>
                                        <p:attrNameLst>
                                          <p:attrName>fill.type</p:attrName>
                                        </p:attrNameLst>
                                      </p:cBhvr>
                                      <p:to>
                                        <p:strVal val="solid"/>
                                      </p:to>
                                    </p:set>
                                    <p:set>
                                      <p:cBhvr>
                                        <p:cTn id="55" dur="250" fill="hold"/>
                                        <p:tgtEl>
                                          <p:spTgt spid="5"/>
                                        </p:tgtEl>
                                        <p:attrNameLst>
                                          <p:attrName>fill.on</p:attrName>
                                        </p:attrNameLst>
                                      </p:cBhvr>
                                      <p:to>
                                        <p:strVal val="true"/>
                                      </p:to>
                                    </p:set>
                                  </p:childTnLst>
                                </p:cTn>
                              </p:par>
                              <p:par>
                                <p:cTn id="56" presetID="23" presetClass="entr" presetSubtype="32" fill="hold" nodeType="withEffect">
                                  <p:stCondLst>
                                    <p:cond delay="500"/>
                                  </p:stCondLst>
                                  <p:childTnLst>
                                    <p:set>
                                      <p:cBhvr>
                                        <p:cTn id="57" dur="1" fill="hold">
                                          <p:stCondLst>
                                            <p:cond delay="0"/>
                                          </p:stCondLst>
                                        </p:cTn>
                                        <p:tgtEl>
                                          <p:spTgt spid="7"/>
                                        </p:tgtEl>
                                        <p:attrNameLst>
                                          <p:attrName>style.visibility</p:attrName>
                                        </p:attrNameLst>
                                      </p:cBhvr>
                                      <p:to>
                                        <p:strVal val="visible"/>
                                      </p:to>
                                    </p:set>
                                    <p:anim calcmode="lin" valueType="num">
                                      <p:cBhvr>
                                        <p:cTn id="58" dur="250" fill="hold"/>
                                        <p:tgtEl>
                                          <p:spTgt spid="7"/>
                                        </p:tgtEl>
                                        <p:attrNameLst>
                                          <p:attrName>ppt_w</p:attrName>
                                        </p:attrNameLst>
                                      </p:cBhvr>
                                      <p:tavLst>
                                        <p:tav tm="0">
                                          <p:val>
                                            <p:strVal val="4*#ppt_w"/>
                                          </p:val>
                                        </p:tav>
                                        <p:tav tm="100000">
                                          <p:val>
                                            <p:strVal val="#ppt_w"/>
                                          </p:val>
                                        </p:tav>
                                      </p:tavLst>
                                    </p:anim>
                                    <p:anim calcmode="lin" valueType="num">
                                      <p:cBhvr>
                                        <p:cTn id="59"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16"/>
                  </p:tgtEl>
                </p:cond>
              </p:nextCondLst>
            </p:seq>
            <p:seq concurrent="1" nextAc="seek">
              <p:cTn id="60" restart="whenNotActive" fill="hold" evtFilter="cancelBubble" nodeType="interactiveSeq">
                <p:stCondLst>
                  <p:cond evt="onClick" delay="0">
                    <p:tgtEl>
                      <p:spTgt spid="17"/>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withEffect">
                                  <p:stCondLst>
                                    <p:cond delay="0"/>
                                  </p:stCondLst>
                                  <p:childTnLst>
                                    <p:animClr clrSpc="rgb" dir="cw">
                                      <p:cBhvr>
                                        <p:cTn id="64" dur="250" fill="hold"/>
                                        <p:tgtEl>
                                          <p:spTgt spid="6"/>
                                        </p:tgtEl>
                                        <p:attrNameLst>
                                          <p:attrName>fillcolor</p:attrName>
                                        </p:attrNameLst>
                                      </p:cBhvr>
                                      <p:to>
                                        <a:schemeClr val="accent1"/>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1" presetClass="emph" presetSubtype="2" fill="hold" nodeType="withEffect">
                                  <p:stCondLst>
                                    <p:cond delay="500"/>
                                  </p:stCondLst>
                                  <p:childTnLst>
                                    <p:animClr clrSpc="rgb" dir="cw">
                                      <p:cBhvr>
                                        <p:cTn id="68" dur="250" fill="hold"/>
                                        <p:tgtEl>
                                          <p:spTgt spid="6"/>
                                        </p:tgtEl>
                                        <p:attrNameLst>
                                          <p:attrName>fillcolor</p:attrName>
                                        </p:attrNameLst>
                                      </p:cBhvr>
                                      <p:to>
                                        <a:schemeClr val="accent1"/>
                                      </p:to>
                                    </p:animClr>
                                    <p:set>
                                      <p:cBhvr>
                                        <p:cTn id="69" dur="250" fill="hold"/>
                                        <p:tgtEl>
                                          <p:spTgt spid="6"/>
                                        </p:tgtEl>
                                        <p:attrNameLst>
                                          <p:attrName>fill.type</p:attrName>
                                        </p:attrNameLst>
                                      </p:cBhvr>
                                      <p:to>
                                        <p:strVal val="solid"/>
                                      </p:to>
                                    </p:set>
                                    <p:set>
                                      <p:cBhvr>
                                        <p:cTn id="70" dur="250" fill="hold"/>
                                        <p:tgtEl>
                                          <p:spTgt spid="6"/>
                                        </p:tgtEl>
                                        <p:attrNameLst>
                                          <p:attrName>fill.on</p:attrName>
                                        </p:attrNameLst>
                                      </p:cBhvr>
                                      <p:to>
                                        <p:strVal val="true"/>
                                      </p:to>
                                    </p:set>
                                  </p:childTnLst>
                                </p:cTn>
                              </p:par>
                              <p:par>
                                <p:cTn id="71" presetID="23" presetClass="entr" presetSubtype="32" fill="hold" nodeType="withEffect">
                                  <p:stCondLst>
                                    <p:cond delay="500"/>
                                  </p:stCondLst>
                                  <p:childTnLst>
                                    <p:set>
                                      <p:cBhvr>
                                        <p:cTn id="72" dur="1" fill="hold">
                                          <p:stCondLst>
                                            <p:cond delay="0"/>
                                          </p:stCondLst>
                                        </p:cTn>
                                        <p:tgtEl>
                                          <p:spTgt spid="8"/>
                                        </p:tgtEl>
                                        <p:attrNameLst>
                                          <p:attrName>style.visibility</p:attrName>
                                        </p:attrNameLst>
                                      </p:cBhvr>
                                      <p:to>
                                        <p:strVal val="visible"/>
                                      </p:to>
                                    </p:set>
                                    <p:anim calcmode="lin" valueType="num">
                                      <p:cBhvr>
                                        <p:cTn id="73" dur="250" fill="hold"/>
                                        <p:tgtEl>
                                          <p:spTgt spid="8"/>
                                        </p:tgtEl>
                                        <p:attrNameLst>
                                          <p:attrName>ppt_w</p:attrName>
                                        </p:attrNameLst>
                                      </p:cBhvr>
                                      <p:tavLst>
                                        <p:tav tm="0">
                                          <p:val>
                                            <p:strVal val="4*#ppt_w"/>
                                          </p:val>
                                        </p:tav>
                                        <p:tav tm="100000">
                                          <p:val>
                                            <p:strVal val="#ppt_w"/>
                                          </p:val>
                                        </p:tav>
                                      </p:tavLst>
                                    </p:anim>
                                    <p:anim calcmode="lin" valueType="num">
                                      <p:cBhvr>
                                        <p:cTn id="74"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7"/>
                  </p:tgtEl>
                </p:cond>
              </p:nextCondLst>
            </p:seq>
          </p:childTnLst>
        </p:cTn>
      </p:par>
    </p:tnLst>
    <p:bldLst>
      <p:bldP spid="5" grpId="0" animBg="1"/>
      <p:bldP spid="6" grpId="0" animBg="1"/>
      <p:bldP spid="9" grpId="0" animBg="1"/>
      <p:bldP spid="12" grpId="0" animBg="1"/>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07460417-C9DF-443E-9743-AACA2D24BAE7}"/>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1091" t="29953" r="17860" b="4322"/>
          <a:stretch/>
        </p:blipFill>
        <p:spPr>
          <a:xfrm>
            <a:off x="-99363" y="-56173"/>
            <a:ext cx="12390726" cy="6914173"/>
          </a:xfrm>
          <a:prstGeom prst="rect">
            <a:avLst/>
          </a:prstGeom>
        </p:spPr>
      </p:pic>
      <p:sp>
        <p:nvSpPr>
          <p:cNvPr id="5" name="Rectangle 4"/>
          <p:cNvSpPr/>
          <p:nvPr/>
        </p:nvSpPr>
        <p:spPr>
          <a:xfrm>
            <a:off x="3214957" y="3108380"/>
            <a:ext cx="6178982"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a:buClr>
                <a:srgbClr val="000000"/>
              </a:buClr>
            </a:pPr>
            <a:r>
              <a:rPr lang="vi-VN" sz="4400" kern="0">
                <a:solidFill>
                  <a:srgbClr val="FFE1A8"/>
                </a:solidFill>
                <a:latin typeface="Arial-Rounded" pitchFamily="34" charset="0"/>
                <a:ea typeface="Arial-Rounded" pitchFamily="34" charset="0"/>
                <a:cs typeface="Arial-Rounded" pitchFamily="34" charset="0"/>
                <a:sym typeface="Arial"/>
              </a:rPr>
              <a:t> </a:t>
            </a:r>
            <a:r>
              <a:rPr lang="en-US" sz="4400" kern="0">
                <a:solidFill>
                  <a:srgbClr val="FFE1A8"/>
                </a:solidFill>
                <a:latin typeface="Arial-Rounded" pitchFamily="34" charset="0"/>
                <a:ea typeface="Arial-Rounded" pitchFamily="34" charset="0"/>
                <a:cs typeface="Arial-Rounded" pitchFamily="34" charset="0"/>
                <a:sym typeface="Arial"/>
              </a:rPr>
              <a:t>	</a:t>
            </a:r>
            <a:r>
              <a:rPr lang="en-US" sz="4400" kern="0">
                <a:solidFill>
                  <a:srgbClr val="002060"/>
                </a:solidFill>
                <a:latin typeface="Arial-Rounded" pitchFamily="34" charset="0"/>
                <a:ea typeface="Arial-Rounded" pitchFamily="34" charset="0"/>
                <a:cs typeface="Arial-Rounded" pitchFamily="34" charset="0"/>
                <a:sym typeface="Arial"/>
              </a:rPr>
              <a:t>Giàu có hơn</a:t>
            </a:r>
            <a:endParaRPr lang="en-US" sz="4400" kern="0" dirty="0">
              <a:solidFill>
                <a:srgbClr val="002060"/>
              </a:solidFill>
              <a:latin typeface="Arial-Rounded" pitchFamily="34" charset="0"/>
              <a:ea typeface="Arial-Rounded" pitchFamily="34" charset="0"/>
              <a:cs typeface="Arial-Rounded" pitchFamily="34" charset="0"/>
              <a:sym typeface="Arial"/>
            </a:endParaRPr>
          </a:p>
        </p:txBody>
      </p:sp>
      <p:sp>
        <p:nvSpPr>
          <p:cNvPr id="6" name="Rectangle 5"/>
          <p:cNvSpPr/>
          <p:nvPr/>
        </p:nvSpPr>
        <p:spPr>
          <a:xfrm>
            <a:off x="3214957" y="5517670"/>
            <a:ext cx="6178982"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a:buClr>
                <a:srgbClr val="000000"/>
              </a:buClr>
            </a:pPr>
            <a:r>
              <a:rPr lang="en-US" sz="4400" kern="0">
                <a:solidFill>
                  <a:srgbClr val="002060"/>
                </a:solidFill>
                <a:latin typeface="Arial-Rounded" pitchFamily="34" charset="0"/>
                <a:ea typeface="Arial-Rounded" pitchFamily="34" charset="0"/>
                <a:cs typeface="Arial-Rounded" pitchFamily="34" charset="0"/>
                <a:sym typeface="Arial"/>
              </a:rPr>
              <a:t>	Vất vả hơn</a:t>
            </a:r>
            <a:endParaRPr lang="en-US" sz="4400" kern="0" dirty="0">
              <a:solidFill>
                <a:srgbClr val="002060"/>
              </a:solidFill>
              <a:latin typeface="Arial-Rounded" pitchFamily="34" charset="0"/>
              <a:ea typeface="Arial-Rounded" pitchFamily="34" charset="0"/>
              <a:cs typeface="Arial-Rounded" pitchFamily="34" charset="0"/>
              <a:sym typeface="Arial"/>
            </a:endParaRPr>
          </a:p>
        </p:txBody>
      </p:sp>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33909" y="5623351"/>
            <a:ext cx="734142" cy="707593"/>
          </a:xfrm>
          <a:prstGeom prst="rect">
            <a:avLst/>
          </a:prstGeom>
        </p:spPr>
      </p:pic>
      <p:sp>
        <p:nvSpPr>
          <p:cNvPr id="9" name="Rectangle 8"/>
          <p:cNvSpPr/>
          <p:nvPr/>
        </p:nvSpPr>
        <p:spPr>
          <a:xfrm>
            <a:off x="3219152" y="4309684"/>
            <a:ext cx="6178982"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a:buClr>
                <a:srgbClr val="000000"/>
              </a:buClr>
            </a:pPr>
            <a:r>
              <a:rPr lang="en-US" sz="4400" kern="0">
                <a:solidFill>
                  <a:srgbClr val="000000"/>
                </a:solidFill>
                <a:latin typeface="Arial-Rounded" pitchFamily="34" charset="0"/>
                <a:ea typeface="Arial-Rounded" pitchFamily="34" charset="0"/>
                <a:cs typeface="Arial-Rounded" pitchFamily="34" charset="0"/>
                <a:sym typeface="Arial"/>
              </a:rPr>
              <a:t> 	</a:t>
            </a:r>
            <a:r>
              <a:rPr lang="en-US" sz="4400" kern="0">
                <a:solidFill>
                  <a:srgbClr val="002060"/>
                </a:solidFill>
                <a:latin typeface="Arial-Rounded" pitchFamily="34" charset="0"/>
                <a:ea typeface="Arial-Rounded" pitchFamily="34" charset="0"/>
                <a:cs typeface="Arial-Rounded" pitchFamily="34" charset="0"/>
                <a:sym typeface="Arial"/>
              </a:rPr>
              <a:t>Tốt đẹp hơn</a:t>
            </a:r>
            <a:endParaRPr lang="en-US" sz="4400" kern="0" dirty="0">
              <a:solidFill>
                <a:srgbClr val="002060"/>
              </a:solidFill>
              <a:latin typeface="Arial-Rounded" pitchFamily="34" charset="0"/>
              <a:ea typeface="Arial-Rounded" pitchFamily="34" charset="0"/>
              <a:cs typeface="Arial-Rounded" pitchFamily="34" charset="0"/>
              <a:sym typeface="Arial"/>
            </a:endParaRP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01742" y="3175609"/>
            <a:ext cx="734142" cy="707593"/>
          </a:xfrm>
          <a:prstGeom prst="rect">
            <a:avLst/>
          </a:prstGeom>
        </p:spPr>
      </p:pic>
      <p:sp>
        <p:nvSpPr>
          <p:cNvPr id="12" name="Cloud Callout 11"/>
          <p:cNvSpPr/>
          <p:nvPr/>
        </p:nvSpPr>
        <p:spPr>
          <a:xfrm>
            <a:off x="4114800" y="154551"/>
            <a:ext cx="7315200" cy="1981200"/>
          </a:xfrm>
          <a:prstGeom prst="cloudCallout">
            <a:avLst>
              <a:gd name="adj1" fmla="val -59602"/>
              <a:gd name="adj2" fmla="val 12165"/>
            </a:avLst>
          </a:prstGeom>
          <a:solidFill>
            <a:srgbClr val="FFD4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n-US" sz="4000" kern="0">
              <a:solidFill>
                <a:srgbClr val="472D30"/>
              </a:solidFill>
              <a:latin typeface="Arial-Rounded" pitchFamily="34" charset="0"/>
              <a:ea typeface="Arial-Rounded" pitchFamily="34" charset="0"/>
              <a:cs typeface="Arial-Rounded" pitchFamily="34" charset="0"/>
              <a:sym typeface="Arial"/>
            </a:endParaRPr>
          </a:p>
        </p:txBody>
      </p:sp>
      <p:sp>
        <p:nvSpPr>
          <p:cNvPr id="2" name="TextBox 1"/>
          <p:cNvSpPr txBox="1"/>
          <p:nvPr/>
        </p:nvSpPr>
        <p:spPr>
          <a:xfrm>
            <a:off x="4641604" y="547336"/>
            <a:ext cx="6178982" cy="1200329"/>
          </a:xfrm>
          <a:prstGeom prst="rect">
            <a:avLst/>
          </a:prstGeom>
          <a:noFill/>
        </p:spPr>
        <p:txBody>
          <a:bodyPr wrap="square" rtlCol="0">
            <a:spAutoFit/>
          </a:bodyPr>
          <a:lstStyle/>
          <a:p>
            <a:pPr algn="ctr">
              <a:buClr>
                <a:srgbClr val="000000"/>
              </a:buClr>
            </a:pPr>
            <a:r>
              <a:rPr lang="en-US" sz="3600" kern="0">
                <a:solidFill>
                  <a:srgbClr val="000000"/>
                </a:solidFill>
                <a:latin typeface="Arial-Rounded" pitchFamily="34" charset="0"/>
                <a:ea typeface="Arial-Rounded" pitchFamily="34" charset="0"/>
                <a:cs typeface="Arial-Rounded" pitchFamily="34" charset="0"/>
                <a:sym typeface="Arial"/>
              </a:rPr>
              <a:t>Tự giác, tích cực trong lao động mang lại cuộc sống.........</a:t>
            </a:r>
          </a:p>
        </p:txBody>
      </p:sp>
      <p:pic>
        <p:nvPicPr>
          <p:cNvPr id="16" name="sóc"/>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2433389" y="2585765"/>
            <a:ext cx="1364284" cy="1539389"/>
          </a:xfrm>
          <a:prstGeom prst="rect">
            <a:avLst/>
          </a:prstGeom>
          <a:noFill/>
          <a:extLst>
            <a:ext uri="{909E8E84-426E-40DD-AFC4-6F175D3DCCD1}">
              <a14:hiddenFill xmlns:a14="http://schemas.microsoft.com/office/drawing/2010/main">
                <a:solidFill>
                  <a:srgbClr val="FFFFFF"/>
                </a:solidFill>
              </a14:hiddenFill>
            </a:ext>
          </a:extLst>
        </p:spPr>
      </p:pic>
      <p:pic>
        <p:nvPicPr>
          <p:cNvPr id="17" name="cú"/>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2509872" y="5305189"/>
            <a:ext cx="1211318" cy="1343915"/>
          </a:xfrm>
          <a:prstGeom prst="rect">
            <a:avLst/>
          </a:prstGeom>
          <a:noFill/>
          <a:extLst>
            <a:ext uri="{909E8E84-426E-40DD-AFC4-6F175D3DCCD1}">
              <a14:hiddenFill xmlns:a14="http://schemas.microsoft.com/office/drawing/2010/main">
                <a:solidFill>
                  <a:srgbClr val="FFFFFF"/>
                </a:solidFill>
              </a14:hiddenFill>
            </a:ext>
          </a:extLst>
        </p:spPr>
      </p:pic>
      <p:pic>
        <p:nvPicPr>
          <p:cNvPr id="4098" name="mèo"/>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2882692" y="4125154"/>
            <a:ext cx="593475" cy="1055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Download Vegetable Clip Art ~ Free Clipart of Vegetables: Mushroom,  Tomatoe, Carrot &amp;amp; More | Fruits drawing, Clip art, Free clip ar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0243" y="303499"/>
            <a:ext cx="2395289" cy="265192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Ham Character clipart. Free download transparent .PNG | Creazilla">
            <a:hlinkClick r:id="rId13" action="ppaction://hlinksldjump"/>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201401" y="5890516"/>
            <a:ext cx="795705" cy="88085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564220" y="4455056"/>
            <a:ext cx="725543" cy="711583"/>
          </a:xfrm>
          <a:prstGeom prst="rect">
            <a:avLst/>
          </a:prstGeom>
        </p:spPr>
      </p:pic>
    </p:spTree>
    <p:extLst>
      <p:ext uri="{BB962C8B-B14F-4D97-AF65-F5344CB8AC3E}">
        <p14:creationId xmlns:p14="http://schemas.microsoft.com/office/powerpoint/2010/main" val="33445343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4098"/>
                                        </p:tgtEl>
                                        <p:attrNameLst>
                                          <p:attrName>style.visibility</p:attrName>
                                        </p:attrNameLst>
                                      </p:cBhvr>
                                      <p:to>
                                        <p:strVal val="visible"/>
                                      </p:to>
                                    </p:set>
                                    <p:animEffect transition="in" filter="fade">
                                      <p:cBhvr>
                                        <p:cTn id="14" dur="500"/>
                                        <p:tgtEl>
                                          <p:spTgt spid="4098"/>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par>
                                <p:cTn id="18" presetID="10"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par>
                                <p:cTn id="24" presetID="10"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098"/>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withEffect">
                                  <p:stCondLst>
                                    <p:cond delay="0"/>
                                  </p:stCondLst>
                                  <p:childTnLst>
                                    <p:animClr clrSpc="rgb" dir="cw">
                                      <p:cBhvr>
                                        <p:cTn id="34" dur="250" fill="hold"/>
                                        <p:tgtEl>
                                          <p:spTgt spid="9"/>
                                        </p:tgtEl>
                                        <p:attrNameLst>
                                          <p:attrName>fillcolor</p:attrName>
                                        </p:attrNameLst>
                                      </p:cBhvr>
                                      <p:to>
                                        <a:schemeClr val="accent1"/>
                                      </p:to>
                                    </p:animClr>
                                    <p:set>
                                      <p:cBhvr>
                                        <p:cTn id="35" dur="250" fill="hold"/>
                                        <p:tgtEl>
                                          <p:spTgt spid="9"/>
                                        </p:tgtEl>
                                        <p:attrNameLst>
                                          <p:attrName>fill.type</p:attrName>
                                        </p:attrNameLst>
                                      </p:cBhvr>
                                      <p:to>
                                        <p:strVal val="solid"/>
                                      </p:to>
                                    </p:set>
                                    <p:set>
                                      <p:cBhvr>
                                        <p:cTn id="36" dur="250" fill="hold"/>
                                        <p:tgtEl>
                                          <p:spTgt spid="9"/>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1" presetClass="emph" presetSubtype="2" fill="hold" nodeType="withEffect">
                                  <p:stCondLst>
                                    <p:cond delay="500"/>
                                  </p:stCondLst>
                                  <p:childTnLst>
                                    <p:animClr clrSpc="rgb" dir="cw">
                                      <p:cBhvr>
                                        <p:cTn id="38" dur="250" fill="hold"/>
                                        <p:tgtEl>
                                          <p:spTgt spid="9"/>
                                        </p:tgtEl>
                                        <p:attrNameLst>
                                          <p:attrName>fillcolor</p:attrName>
                                        </p:attrNameLst>
                                      </p:cBhvr>
                                      <p:to>
                                        <a:schemeClr val="accent1"/>
                                      </p:to>
                                    </p:animClr>
                                    <p:set>
                                      <p:cBhvr>
                                        <p:cTn id="39" dur="250" fill="hold"/>
                                        <p:tgtEl>
                                          <p:spTgt spid="9"/>
                                        </p:tgtEl>
                                        <p:attrNameLst>
                                          <p:attrName>fill.type</p:attrName>
                                        </p:attrNameLst>
                                      </p:cBhvr>
                                      <p:to>
                                        <p:strVal val="solid"/>
                                      </p:to>
                                    </p:set>
                                    <p:set>
                                      <p:cBhvr>
                                        <p:cTn id="40" dur="250" fill="hold"/>
                                        <p:tgtEl>
                                          <p:spTgt spid="9"/>
                                        </p:tgtEl>
                                        <p:attrNameLst>
                                          <p:attrName>fill.on</p:attrName>
                                        </p:attrNameLst>
                                      </p:cBhvr>
                                      <p:to>
                                        <p:strVal val="true"/>
                                      </p:to>
                                    </p:set>
                                  </p:childTnLst>
                                </p:cTn>
                              </p:par>
                              <p:par>
                                <p:cTn id="41" presetID="23" presetClass="entr" presetSubtype="32" fill="hold" nodeType="withEffect">
                                  <p:stCondLst>
                                    <p:cond delay="500"/>
                                  </p:stCondLst>
                                  <p:childTnLst>
                                    <p:set>
                                      <p:cBhvr>
                                        <p:cTn id="42" dur="1" fill="hold">
                                          <p:stCondLst>
                                            <p:cond delay="0"/>
                                          </p:stCondLst>
                                        </p:cTn>
                                        <p:tgtEl>
                                          <p:spTgt spid="10"/>
                                        </p:tgtEl>
                                        <p:attrNameLst>
                                          <p:attrName>style.visibility</p:attrName>
                                        </p:attrNameLst>
                                      </p:cBhvr>
                                      <p:to>
                                        <p:strVal val="visible"/>
                                      </p:to>
                                    </p:set>
                                    <p:anim calcmode="lin" valueType="num">
                                      <p:cBhvr>
                                        <p:cTn id="43" dur="250" fill="hold"/>
                                        <p:tgtEl>
                                          <p:spTgt spid="10"/>
                                        </p:tgtEl>
                                        <p:attrNameLst>
                                          <p:attrName>ppt_w</p:attrName>
                                        </p:attrNameLst>
                                      </p:cBhvr>
                                      <p:tavLst>
                                        <p:tav tm="0">
                                          <p:val>
                                            <p:strVal val="4*#ppt_w"/>
                                          </p:val>
                                        </p:tav>
                                        <p:tav tm="100000">
                                          <p:val>
                                            <p:strVal val="#ppt_w"/>
                                          </p:val>
                                        </p:tav>
                                      </p:tavLst>
                                    </p:anim>
                                    <p:anim calcmode="lin" valueType="num">
                                      <p:cBhvr>
                                        <p:cTn id="44"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098"/>
                  </p:tgtEl>
                </p:cond>
              </p:nextCondLst>
            </p:seq>
            <p:seq concurrent="1" nextAc="seek">
              <p:cTn id="45" restart="whenNotActive" fill="hold" evtFilter="cancelBubble" nodeType="interactiveSeq">
                <p:stCondLst>
                  <p:cond evt="onClick" delay="0">
                    <p:tgtEl>
                      <p:spTgt spid="16"/>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withEffect">
                                  <p:stCondLst>
                                    <p:cond delay="0"/>
                                  </p:stCondLst>
                                  <p:childTnLst>
                                    <p:animClr clrSpc="rgb" dir="cw">
                                      <p:cBhvr>
                                        <p:cTn id="49" dur="250" fill="hold"/>
                                        <p:tgtEl>
                                          <p:spTgt spid="5"/>
                                        </p:tgtEl>
                                        <p:attrNameLst>
                                          <p:attrName>fillcolor</p:attrName>
                                        </p:attrNameLst>
                                      </p:cBhvr>
                                      <p:to>
                                        <a:schemeClr val="bg2"/>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1" presetClass="emph" presetSubtype="2" fill="hold" nodeType="withEffect">
                                  <p:stCondLst>
                                    <p:cond delay="500"/>
                                  </p:stCondLst>
                                  <p:childTnLst>
                                    <p:animClr clrSpc="rgb" dir="cw">
                                      <p:cBhvr>
                                        <p:cTn id="53" dur="250" fill="hold"/>
                                        <p:tgtEl>
                                          <p:spTgt spid="5"/>
                                        </p:tgtEl>
                                        <p:attrNameLst>
                                          <p:attrName>fillcolor</p:attrName>
                                        </p:attrNameLst>
                                      </p:cBhvr>
                                      <p:to>
                                        <a:schemeClr val="bg2"/>
                                      </p:to>
                                    </p:animClr>
                                    <p:set>
                                      <p:cBhvr>
                                        <p:cTn id="54" dur="250" fill="hold"/>
                                        <p:tgtEl>
                                          <p:spTgt spid="5"/>
                                        </p:tgtEl>
                                        <p:attrNameLst>
                                          <p:attrName>fill.type</p:attrName>
                                        </p:attrNameLst>
                                      </p:cBhvr>
                                      <p:to>
                                        <p:strVal val="solid"/>
                                      </p:to>
                                    </p:set>
                                    <p:set>
                                      <p:cBhvr>
                                        <p:cTn id="55" dur="250" fill="hold"/>
                                        <p:tgtEl>
                                          <p:spTgt spid="5"/>
                                        </p:tgtEl>
                                        <p:attrNameLst>
                                          <p:attrName>fill.on</p:attrName>
                                        </p:attrNameLst>
                                      </p:cBhvr>
                                      <p:to>
                                        <p:strVal val="true"/>
                                      </p:to>
                                    </p:set>
                                  </p:childTnLst>
                                </p:cTn>
                              </p:par>
                              <p:par>
                                <p:cTn id="56" presetID="23" presetClass="entr" presetSubtype="32" fill="hold" nodeType="withEffect">
                                  <p:stCondLst>
                                    <p:cond delay="500"/>
                                  </p:stCondLst>
                                  <p:childTnLst>
                                    <p:set>
                                      <p:cBhvr>
                                        <p:cTn id="57" dur="1" fill="hold">
                                          <p:stCondLst>
                                            <p:cond delay="0"/>
                                          </p:stCondLst>
                                        </p:cTn>
                                        <p:tgtEl>
                                          <p:spTgt spid="7"/>
                                        </p:tgtEl>
                                        <p:attrNameLst>
                                          <p:attrName>style.visibility</p:attrName>
                                        </p:attrNameLst>
                                      </p:cBhvr>
                                      <p:to>
                                        <p:strVal val="visible"/>
                                      </p:to>
                                    </p:set>
                                    <p:anim calcmode="lin" valueType="num">
                                      <p:cBhvr>
                                        <p:cTn id="58" dur="250" fill="hold"/>
                                        <p:tgtEl>
                                          <p:spTgt spid="7"/>
                                        </p:tgtEl>
                                        <p:attrNameLst>
                                          <p:attrName>ppt_w</p:attrName>
                                        </p:attrNameLst>
                                      </p:cBhvr>
                                      <p:tavLst>
                                        <p:tav tm="0">
                                          <p:val>
                                            <p:strVal val="4*#ppt_w"/>
                                          </p:val>
                                        </p:tav>
                                        <p:tav tm="100000">
                                          <p:val>
                                            <p:strVal val="#ppt_w"/>
                                          </p:val>
                                        </p:tav>
                                      </p:tavLst>
                                    </p:anim>
                                    <p:anim calcmode="lin" valueType="num">
                                      <p:cBhvr>
                                        <p:cTn id="59"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16"/>
                  </p:tgtEl>
                </p:cond>
              </p:nextCondLst>
            </p:seq>
            <p:seq concurrent="1" nextAc="seek">
              <p:cTn id="60" restart="whenNotActive" fill="hold" evtFilter="cancelBubble" nodeType="interactiveSeq">
                <p:stCondLst>
                  <p:cond evt="onClick" delay="0">
                    <p:tgtEl>
                      <p:spTgt spid="17"/>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withEffect">
                                  <p:stCondLst>
                                    <p:cond delay="0"/>
                                  </p:stCondLst>
                                  <p:childTnLst>
                                    <p:animClr clrSpc="rgb" dir="cw">
                                      <p:cBhvr>
                                        <p:cTn id="64" dur="250" fill="hold"/>
                                        <p:tgtEl>
                                          <p:spTgt spid="6"/>
                                        </p:tgtEl>
                                        <p:attrNameLst>
                                          <p:attrName>fillcolor</p:attrName>
                                        </p:attrNameLst>
                                      </p:cBhvr>
                                      <p:to>
                                        <a:schemeClr val="accent1"/>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1" presetClass="emph" presetSubtype="2" fill="hold" nodeType="withEffect">
                                  <p:stCondLst>
                                    <p:cond delay="500"/>
                                  </p:stCondLst>
                                  <p:childTnLst>
                                    <p:animClr clrSpc="rgb" dir="cw">
                                      <p:cBhvr>
                                        <p:cTn id="68" dur="250" fill="hold"/>
                                        <p:tgtEl>
                                          <p:spTgt spid="6"/>
                                        </p:tgtEl>
                                        <p:attrNameLst>
                                          <p:attrName>fillcolor</p:attrName>
                                        </p:attrNameLst>
                                      </p:cBhvr>
                                      <p:to>
                                        <a:schemeClr val="accent1"/>
                                      </p:to>
                                    </p:animClr>
                                    <p:set>
                                      <p:cBhvr>
                                        <p:cTn id="69" dur="250" fill="hold"/>
                                        <p:tgtEl>
                                          <p:spTgt spid="6"/>
                                        </p:tgtEl>
                                        <p:attrNameLst>
                                          <p:attrName>fill.type</p:attrName>
                                        </p:attrNameLst>
                                      </p:cBhvr>
                                      <p:to>
                                        <p:strVal val="solid"/>
                                      </p:to>
                                    </p:set>
                                    <p:set>
                                      <p:cBhvr>
                                        <p:cTn id="70" dur="250" fill="hold"/>
                                        <p:tgtEl>
                                          <p:spTgt spid="6"/>
                                        </p:tgtEl>
                                        <p:attrNameLst>
                                          <p:attrName>fill.on</p:attrName>
                                        </p:attrNameLst>
                                      </p:cBhvr>
                                      <p:to>
                                        <p:strVal val="true"/>
                                      </p:to>
                                    </p:set>
                                  </p:childTnLst>
                                </p:cTn>
                              </p:par>
                              <p:par>
                                <p:cTn id="71" presetID="23" presetClass="entr" presetSubtype="32" fill="hold" nodeType="withEffect">
                                  <p:stCondLst>
                                    <p:cond delay="500"/>
                                  </p:stCondLst>
                                  <p:childTnLst>
                                    <p:set>
                                      <p:cBhvr>
                                        <p:cTn id="72" dur="1" fill="hold">
                                          <p:stCondLst>
                                            <p:cond delay="0"/>
                                          </p:stCondLst>
                                        </p:cTn>
                                        <p:tgtEl>
                                          <p:spTgt spid="8"/>
                                        </p:tgtEl>
                                        <p:attrNameLst>
                                          <p:attrName>style.visibility</p:attrName>
                                        </p:attrNameLst>
                                      </p:cBhvr>
                                      <p:to>
                                        <p:strVal val="visible"/>
                                      </p:to>
                                    </p:set>
                                    <p:anim calcmode="lin" valueType="num">
                                      <p:cBhvr>
                                        <p:cTn id="73" dur="250" fill="hold"/>
                                        <p:tgtEl>
                                          <p:spTgt spid="8"/>
                                        </p:tgtEl>
                                        <p:attrNameLst>
                                          <p:attrName>ppt_w</p:attrName>
                                        </p:attrNameLst>
                                      </p:cBhvr>
                                      <p:tavLst>
                                        <p:tav tm="0">
                                          <p:val>
                                            <p:strVal val="4*#ppt_w"/>
                                          </p:val>
                                        </p:tav>
                                        <p:tav tm="100000">
                                          <p:val>
                                            <p:strVal val="#ppt_w"/>
                                          </p:val>
                                        </p:tav>
                                      </p:tavLst>
                                    </p:anim>
                                    <p:anim calcmode="lin" valueType="num">
                                      <p:cBhvr>
                                        <p:cTn id="74"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7"/>
                  </p:tgtEl>
                </p:cond>
              </p:nextCondLst>
            </p:seq>
          </p:childTnLst>
        </p:cTn>
      </p:par>
    </p:tnLst>
    <p:bldLst>
      <p:bldP spid="5" grpId="0" animBg="1"/>
      <p:bldP spid="6" grpId="0" animBg="1"/>
      <p:bldP spid="9" grpId="0" animBg="1"/>
      <p:bldP spid="12" grpId="0" animBg="1"/>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9A074A4B-477B-470F-8586-98DB5C15FA38}"/>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1091" t="29953" r="17860" b="4322"/>
          <a:stretch/>
        </p:blipFill>
        <p:spPr>
          <a:xfrm>
            <a:off x="-99363" y="-56173"/>
            <a:ext cx="12390726" cy="6914173"/>
          </a:xfrm>
          <a:prstGeom prst="rect">
            <a:avLst/>
          </a:prstGeom>
        </p:spPr>
      </p:pic>
      <p:sp>
        <p:nvSpPr>
          <p:cNvPr id="5" name="Rectangle 4"/>
          <p:cNvSpPr/>
          <p:nvPr/>
        </p:nvSpPr>
        <p:spPr>
          <a:xfrm>
            <a:off x="2799320" y="5621274"/>
            <a:ext cx="6857189" cy="1002916"/>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a:buClr>
                <a:srgbClr val="000000"/>
              </a:buClr>
            </a:pPr>
            <a:r>
              <a:rPr lang="vi-VN" sz="4000" kern="0">
                <a:solidFill>
                  <a:srgbClr val="FFE1A8"/>
                </a:solidFill>
                <a:latin typeface="Arial-Rounded" pitchFamily="34" charset="0"/>
                <a:ea typeface="Arial-Rounded" pitchFamily="34" charset="0"/>
                <a:cs typeface="Arial-Rounded" pitchFamily="34" charset="0"/>
                <a:sym typeface="Arial"/>
              </a:rPr>
              <a:t> </a:t>
            </a:r>
            <a:r>
              <a:rPr lang="en-US" sz="4000" kern="0">
                <a:solidFill>
                  <a:srgbClr val="FFE1A8"/>
                </a:solidFill>
                <a:latin typeface="Arial-Rounded" pitchFamily="34" charset="0"/>
                <a:ea typeface="Arial-Rounded" pitchFamily="34" charset="0"/>
                <a:cs typeface="Arial-Rounded" pitchFamily="34" charset="0"/>
                <a:sym typeface="Arial"/>
              </a:rPr>
              <a:t>      </a:t>
            </a:r>
            <a:r>
              <a:rPr lang="en-US" sz="4000" kern="0">
                <a:solidFill>
                  <a:srgbClr val="002060"/>
                </a:solidFill>
                <a:latin typeface="Arial-Rounded" pitchFamily="34" charset="0"/>
                <a:ea typeface="Arial-Rounded" pitchFamily="34" charset="0"/>
                <a:cs typeface="Arial-Rounded" pitchFamily="34" charset="0"/>
                <a:sym typeface="Arial"/>
              </a:rPr>
              <a:t>Bản thân</a:t>
            </a:r>
            <a:endParaRPr lang="en-US" sz="4000" kern="0" dirty="0">
              <a:solidFill>
                <a:srgbClr val="002060"/>
              </a:solidFill>
              <a:latin typeface="Arial-Rounded" pitchFamily="34" charset="0"/>
              <a:ea typeface="Arial-Rounded" pitchFamily="34" charset="0"/>
              <a:cs typeface="Arial-Rounded" pitchFamily="34" charset="0"/>
              <a:sym typeface="Arial"/>
            </a:endParaRPr>
          </a:p>
        </p:txBody>
      </p:sp>
      <p:sp>
        <p:nvSpPr>
          <p:cNvPr id="6" name="Rectangle 5"/>
          <p:cNvSpPr/>
          <p:nvPr/>
        </p:nvSpPr>
        <p:spPr>
          <a:xfrm>
            <a:off x="2799320" y="2889862"/>
            <a:ext cx="6707148" cy="950650"/>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a:buClr>
                <a:srgbClr val="000000"/>
              </a:buClr>
            </a:pPr>
            <a:r>
              <a:rPr lang="en-US" sz="4000" kern="0">
                <a:solidFill>
                  <a:srgbClr val="002060"/>
                </a:solidFill>
                <a:latin typeface="Arial-Rounded" pitchFamily="34" charset="0"/>
                <a:ea typeface="Arial-Rounded" pitchFamily="34" charset="0"/>
                <a:cs typeface="Arial-Rounded" pitchFamily="34" charset="0"/>
                <a:sym typeface="Arial"/>
              </a:rPr>
              <a:t>       Gia đình</a:t>
            </a:r>
            <a:endParaRPr lang="en-US" sz="4000" kern="0" dirty="0">
              <a:solidFill>
                <a:srgbClr val="002060"/>
              </a:solidFill>
              <a:latin typeface="Arial-Rounded" pitchFamily="34" charset="0"/>
              <a:ea typeface="Arial-Rounded" pitchFamily="34" charset="0"/>
              <a:cs typeface="Arial-Rounded" pitchFamily="34" charset="0"/>
              <a:sym typeface="Arial"/>
            </a:endParaRPr>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30966" y="5766940"/>
            <a:ext cx="725543" cy="711583"/>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58538" y="3063874"/>
            <a:ext cx="734142" cy="707593"/>
          </a:xfrm>
          <a:prstGeom prst="rect">
            <a:avLst/>
          </a:prstGeom>
        </p:spPr>
      </p:pic>
      <p:sp>
        <p:nvSpPr>
          <p:cNvPr id="9" name="Rectangle 8"/>
          <p:cNvSpPr/>
          <p:nvPr/>
        </p:nvSpPr>
        <p:spPr>
          <a:xfrm>
            <a:off x="2818855" y="4285611"/>
            <a:ext cx="6857189" cy="942694"/>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a:buClr>
                <a:srgbClr val="000000"/>
              </a:buClr>
            </a:pPr>
            <a:r>
              <a:rPr lang="en-US" sz="4000" kern="0">
                <a:solidFill>
                  <a:srgbClr val="000000"/>
                </a:solidFill>
                <a:latin typeface="Arial-Rounded" pitchFamily="34" charset="0"/>
                <a:ea typeface="Arial-Rounded" pitchFamily="34" charset="0"/>
                <a:cs typeface="Arial-Rounded" pitchFamily="34" charset="0"/>
                <a:sym typeface="Arial"/>
              </a:rPr>
              <a:t>       </a:t>
            </a:r>
            <a:r>
              <a:rPr lang="en-US" sz="4000" kern="0">
                <a:solidFill>
                  <a:srgbClr val="002060"/>
                </a:solidFill>
                <a:latin typeface="Arial-Rounded" pitchFamily="34" charset="0"/>
                <a:ea typeface="Arial-Rounded" pitchFamily="34" charset="0"/>
                <a:cs typeface="Arial-Rounded" pitchFamily="34" charset="0"/>
                <a:sym typeface="Arial"/>
              </a:rPr>
              <a:t> Bạn bè</a:t>
            </a:r>
            <a:endParaRPr lang="en-US" sz="4000" kern="0" dirty="0">
              <a:solidFill>
                <a:srgbClr val="002060"/>
              </a:solidFill>
              <a:latin typeface="Arial-Rounded" pitchFamily="34" charset="0"/>
              <a:ea typeface="Arial-Rounded" pitchFamily="34" charset="0"/>
              <a:cs typeface="Arial-Rounded" pitchFamily="34" charset="0"/>
              <a:sym typeface="Arial"/>
            </a:endParaRPr>
          </a:p>
        </p:txBody>
      </p:sp>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715715" y="4473896"/>
            <a:ext cx="734142" cy="707593"/>
          </a:xfrm>
          <a:prstGeom prst="rect">
            <a:avLst/>
          </a:prstGeom>
        </p:spPr>
      </p:pic>
      <p:sp>
        <p:nvSpPr>
          <p:cNvPr id="12" name="Cloud Callout 11"/>
          <p:cNvSpPr/>
          <p:nvPr/>
        </p:nvSpPr>
        <p:spPr>
          <a:xfrm>
            <a:off x="3633044" y="86630"/>
            <a:ext cx="7747380" cy="2334060"/>
          </a:xfrm>
          <a:prstGeom prst="cloudCallout">
            <a:avLst>
              <a:gd name="adj1" fmla="val -59602"/>
              <a:gd name="adj2" fmla="val 12165"/>
            </a:avLst>
          </a:prstGeom>
          <a:solidFill>
            <a:srgbClr val="FFD4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n-US" sz="4000" kern="0">
              <a:solidFill>
                <a:srgbClr val="472D30"/>
              </a:solidFill>
              <a:latin typeface="Arial-Rounded" pitchFamily="34" charset="0"/>
              <a:ea typeface="Arial-Rounded" pitchFamily="34" charset="0"/>
              <a:cs typeface="Arial-Rounded" pitchFamily="34" charset="0"/>
              <a:sym typeface="Arial"/>
            </a:endParaRPr>
          </a:p>
        </p:txBody>
      </p:sp>
      <p:sp>
        <p:nvSpPr>
          <p:cNvPr id="2" name="TextBox 1"/>
          <p:cNvSpPr txBox="1"/>
          <p:nvPr/>
        </p:nvSpPr>
        <p:spPr>
          <a:xfrm>
            <a:off x="4083666" y="648445"/>
            <a:ext cx="7088515" cy="1200329"/>
          </a:xfrm>
          <a:prstGeom prst="rect">
            <a:avLst/>
          </a:prstGeom>
          <a:noFill/>
        </p:spPr>
        <p:txBody>
          <a:bodyPr wrap="square" rtlCol="0">
            <a:spAutoFit/>
          </a:bodyPr>
          <a:lstStyle/>
          <a:p>
            <a:pPr algn="ctr">
              <a:buClr>
                <a:srgbClr val="000000"/>
              </a:buClr>
            </a:pPr>
            <a:r>
              <a:rPr lang="en-US" sz="3600" kern="0">
                <a:solidFill>
                  <a:srgbClr val="000000"/>
                </a:solidFill>
                <a:latin typeface="Arial-Rounded" pitchFamily="34" charset="0"/>
                <a:ea typeface="Arial-Rounded" pitchFamily="34" charset="0"/>
                <a:cs typeface="Arial-Rounded" pitchFamily="34" charset="0"/>
                <a:sym typeface="Arial"/>
              </a:rPr>
              <a:t>Tự giác, tích cự lao động giúp phát triển kĩ năng làm việc cho ...... </a:t>
            </a:r>
          </a:p>
        </p:txBody>
      </p:sp>
      <p:pic>
        <p:nvPicPr>
          <p:cNvPr id="16" name="sóc"/>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2284286" y="5228305"/>
            <a:ext cx="858320" cy="1525904"/>
          </a:xfrm>
          <a:prstGeom prst="rect">
            <a:avLst/>
          </a:prstGeom>
          <a:noFill/>
          <a:extLst>
            <a:ext uri="{909E8E84-426E-40DD-AFC4-6F175D3DCCD1}">
              <a14:hiddenFill xmlns:a14="http://schemas.microsoft.com/office/drawing/2010/main">
                <a:solidFill>
                  <a:srgbClr val="FFFFFF"/>
                </a:solidFill>
              </a14:hiddenFill>
            </a:ext>
          </a:extLst>
        </p:spPr>
      </p:pic>
      <p:pic>
        <p:nvPicPr>
          <p:cNvPr id="17" name="cú"/>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2102076" y="2718424"/>
            <a:ext cx="1244365" cy="1053043"/>
          </a:xfrm>
          <a:prstGeom prst="rect">
            <a:avLst/>
          </a:prstGeom>
          <a:noFill/>
          <a:extLst>
            <a:ext uri="{909E8E84-426E-40DD-AFC4-6F175D3DCCD1}">
              <a14:hiddenFill xmlns:a14="http://schemas.microsoft.com/office/drawing/2010/main">
                <a:solidFill>
                  <a:srgbClr val="FFFFFF"/>
                </a:solidFill>
              </a14:hiddenFill>
            </a:ext>
          </a:extLst>
        </p:spPr>
      </p:pic>
      <p:pic>
        <p:nvPicPr>
          <p:cNvPr id="4098" name="mèo"/>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2326615" y="4098826"/>
            <a:ext cx="1065632" cy="1202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descr="Download Vegetable Clip Art ~ Free Clipart of Vegetables: Mushroom,  Tomatoe, Carrot &amp;amp; More | Fruits drawing, Clip art, Free clip ar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69196" y="152724"/>
            <a:ext cx="2395289" cy="265192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Ham Character clipart. Free download transparent .PNG | Creazilla">
            <a:hlinkClick r:id="rId14" action="ppaction://hlinksldjump"/>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1201401" y="5890516"/>
            <a:ext cx="795705" cy="880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99436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4098"/>
                                        </p:tgtEl>
                                        <p:attrNameLst>
                                          <p:attrName>style.visibility</p:attrName>
                                        </p:attrNameLst>
                                      </p:cBhvr>
                                      <p:to>
                                        <p:strVal val="visible"/>
                                      </p:to>
                                    </p:set>
                                    <p:animEffect transition="in" filter="fade">
                                      <p:cBhvr>
                                        <p:cTn id="14" dur="500"/>
                                        <p:tgtEl>
                                          <p:spTgt spid="4098"/>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par>
                                <p:cTn id="18" presetID="10"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par>
                                <p:cTn id="24" presetID="10"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098"/>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withEffect">
                                  <p:stCondLst>
                                    <p:cond delay="0"/>
                                  </p:stCondLst>
                                  <p:childTnLst>
                                    <p:animClr clrSpc="rgb" dir="cw">
                                      <p:cBhvr>
                                        <p:cTn id="34" dur="250" fill="hold"/>
                                        <p:tgtEl>
                                          <p:spTgt spid="9"/>
                                        </p:tgtEl>
                                        <p:attrNameLst>
                                          <p:attrName>fillcolor</p:attrName>
                                        </p:attrNameLst>
                                      </p:cBhvr>
                                      <p:to>
                                        <a:schemeClr val="accent1"/>
                                      </p:to>
                                    </p:animClr>
                                    <p:set>
                                      <p:cBhvr>
                                        <p:cTn id="35" dur="250" fill="hold"/>
                                        <p:tgtEl>
                                          <p:spTgt spid="9"/>
                                        </p:tgtEl>
                                        <p:attrNameLst>
                                          <p:attrName>fill.type</p:attrName>
                                        </p:attrNameLst>
                                      </p:cBhvr>
                                      <p:to>
                                        <p:strVal val="solid"/>
                                      </p:to>
                                    </p:set>
                                    <p:set>
                                      <p:cBhvr>
                                        <p:cTn id="36" dur="250" fill="hold"/>
                                        <p:tgtEl>
                                          <p:spTgt spid="9"/>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1" presetClass="emph" presetSubtype="2" fill="hold" nodeType="withEffect">
                                  <p:stCondLst>
                                    <p:cond delay="500"/>
                                  </p:stCondLst>
                                  <p:childTnLst>
                                    <p:animClr clrSpc="rgb" dir="cw">
                                      <p:cBhvr>
                                        <p:cTn id="38" dur="250" fill="hold"/>
                                        <p:tgtEl>
                                          <p:spTgt spid="9"/>
                                        </p:tgtEl>
                                        <p:attrNameLst>
                                          <p:attrName>fillcolor</p:attrName>
                                        </p:attrNameLst>
                                      </p:cBhvr>
                                      <p:to>
                                        <a:schemeClr val="accent1"/>
                                      </p:to>
                                    </p:animClr>
                                    <p:set>
                                      <p:cBhvr>
                                        <p:cTn id="39" dur="250" fill="hold"/>
                                        <p:tgtEl>
                                          <p:spTgt spid="9"/>
                                        </p:tgtEl>
                                        <p:attrNameLst>
                                          <p:attrName>fill.type</p:attrName>
                                        </p:attrNameLst>
                                      </p:cBhvr>
                                      <p:to>
                                        <p:strVal val="solid"/>
                                      </p:to>
                                    </p:set>
                                    <p:set>
                                      <p:cBhvr>
                                        <p:cTn id="40" dur="250" fill="hold"/>
                                        <p:tgtEl>
                                          <p:spTgt spid="9"/>
                                        </p:tgtEl>
                                        <p:attrNameLst>
                                          <p:attrName>fill.on</p:attrName>
                                        </p:attrNameLst>
                                      </p:cBhvr>
                                      <p:to>
                                        <p:strVal val="true"/>
                                      </p:to>
                                    </p:set>
                                  </p:childTnLst>
                                </p:cTn>
                              </p:par>
                              <p:par>
                                <p:cTn id="41" presetID="23" presetClass="entr" presetSubtype="32" fill="hold" nodeType="withEffect">
                                  <p:stCondLst>
                                    <p:cond delay="500"/>
                                  </p:stCondLst>
                                  <p:childTnLst>
                                    <p:set>
                                      <p:cBhvr>
                                        <p:cTn id="42" dur="1" fill="hold">
                                          <p:stCondLst>
                                            <p:cond delay="0"/>
                                          </p:stCondLst>
                                        </p:cTn>
                                        <p:tgtEl>
                                          <p:spTgt spid="10"/>
                                        </p:tgtEl>
                                        <p:attrNameLst>
                                          <p:attrName>style.visibility</p:attrName>
                                        </p:attrNameLst>
                                      </p:cBhvr>
                                      <p:to>
                                        <p:strVal val="visible"/>
                                      </p:to>
                                    </p:set>
                                    <p:anim calcmode="lin" valueType="num">
                                      <p:cBhvr>
                                        <p:cTn id="43" dur="250" fill="hold"/>
                                        <p:tgtEl>
                                          <p:spTgt spid="10"/>
                                        </p:tgtEl>
                                        <p:attrNameLst>
                                          <p:attrName>ppt_w</p:attrName>
                                        </p:attrNameLst>
                                      </p:cBhvr>
                                      <p:tavLst>
                                        <p:tav tm="0">
                                          <p:val>
                                            <p:strVal val="4*#ppt_w"/>
                                          </p:val>
                                        </p:tav>
                                        <p:tav tm="100000">
                                          <p:val>
                                            <p:strVal val="#ppt_w"/>
                                          </p:val>
                                        </p:tav>
                                      </p:tavLst>
                                    </p:anim>
                                    <p:anim calcmode="lin" valueType="num">
                                      <p:cBhvr>
                                        <p:cTn id="44"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098"/>
                  </p:tgtEl>
                </p:cond>
              </p:nextCondLst>
            </p:seq>
            <p:seq concurrent="1" nextAc="seek">
              <p:cTn id="45" restart="whenNotActive" fill="hold" evtFilter="cancelBubble" nodeType="interactiveSeq">
                <p:stCondLst>
                  <p:cond evt="onClick" delay="0">
                    <p:tgtEl>
                      <p:spTgt spid="16"/>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withEffect">
                                  <p:stCondLst>
                                    <p:cond delay="0"/>
                                  </p:stCondLst>
                                  <p:childTnLst>
                                    <p:animClr clrSpc="rgb" dir="cw">
                                      <p:cBhvr>
                                        <p:cTn id="49" dur="250" fill="hold"/>
                                        <p:tgtEl>
                                          <p:spTgt spid="5"/>
                                        </p:tgtEl>
                                        <p:attrNameLst>
                                          <p:attrName>fillcolor</p:attrName>
                                        </p:attrNameLst>
                                      </p:cBhvr>
                                      <p:to>
                                        <a:schemeClr val="bg2"/>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1" presetClass="emph" presetSubtype="2" fill="hold" nodeType="withEffect">
                                  <p:stCondLst>
                                    <p:cond delay="500"/>
                                  </p:stCondLst>
                                  <p:childTnLst>
                                    <p:animClr clrSpc="rgb" dir="cw">
                                      <p:cBhvr>
                                        <p:cTn id="53" dur="250" fill="hold"/>
                                        <p:tgtEl>
                                          <p:spTgt spid="5"/>
                                        </p:tgtEl>
                                        <p:attrNameLst>
                                          <p:attrName>fillcolor</p:attrName>
                                        </p:attrNameLst>
                                      </p:cBhvr>
                                      <p:to>
                                        <a:schemeClr val="bg2"/>
                                      </p:to>
                                    </p:animClr>
                                    <p:set>
                                      <p:cBhvr>
                                        <p:cTn id="54" dur="250" fill="hold"/>
                                        <p:tgtEl>
                                          <p:spTgt spid="5"/>
                                        </p:tgtEl>
                                        <p:attrNameLst>
                                          <p:attrName>fill.type</p:attrName>
                                        </p:attrNameLst>
                                      </p:cBhvr>
                                      <p:to>
                                        <p:strVal val="solid"/>
                                      </p:to>
                                    </p:set>
                                    <p:set>
                                      <p:cBhvr>
                                        <p:cTn id="55" dur="250" fill="hold"/>
                                        <p:tgtEl>
                                          <p:spTgt spid="5"/>
                                        </p:tgtEl>
                                        <p:attrNameLst>
                                          <p:attrName>fill.on</p:attrName>
                                        </p:attrNameLst>
                                      </p:cBhvr>
                                      <p:to>
                                        <p:strVal val="true"/>
                                      </p:to>
                                    </p:set>
                                  </p:childTnLst>
                                </p:cTn>
                              </p:par>
                              <p:par>
                                <p:cTn id="56" presetID="23" presetClass="entr" presetSubtype="32" fill="hold" nodeType="withEffect">
                                  <p:stCondLst>
                                    <p:cond delay="500"/>
                                  </p:stCondLst>
                                  <p:childTnLst>
                                    <p:set>
                                      <p:cBhvr>
                                        <p:cTn id="57" dur="1" fill="hold">
                                          <p:stCondLst>
                                            <p:cond delay="0"/>
                                          </p:stCondLst>
                                        </p:cTn>
                                        <p:tgtEl>
                                          <p:spTgt spid="7"/>
                                        </p:tgtEl>
                                        <p:attrNameLst>
                                          <p:attrName>style.visibility</p:attrName>
                                        </p:attrNameLst>
                                      </p:cBhvr>
                                      <p:to>
                                        <p:strVal val="visible"/>
                                      </p:to>
                                    </p:set>
                                    <p:anim calcmode="lin" valueType="num">
                                      <p:cBhvr>
                                        <p:cTn id="58" dur="250" fill="hold"/>
                                        <p:tgtEl>
                                          <p:spTgt spid="7"/>
                                        </p:tgtEl>
                                        <p:attrNameLst>
                                          <p:attrName>ppt_w</p:attrName>
                                        </p:attrNameLst>
                                      </p:cBhvr>
                                      <p:tavLst>
                                        <p:tav tm="0">
                                          <p:val>
                                            <p:strVal val="4*#ppt_w"/>
                                          </p:val>
                                        </p:tav>
                                        <p:tav tm="100000">
                                          <p:val>
                                            <p:strVal val="#ppt_w"/>
                                          </p:val>
                                        </p:tav>
                                      </p:tavLst>
                                    </p:anim>
                                    <p:anim calcmode="lin" valueType="num">
                                      <p:cBhvr>
                                        <p:cTn id="59"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16"/>
                  </p:tgtEl>
                </p:cond>
              </p:nextCondLst>
            </p:seq>
            <p:seq concurrent="1" nextAc="seek">
              <p:cTn id="60" restart="whenNotActive" fill="hold" evtFilter="cancelBubble" nodeType="interactiveSeq">
                <p:stCondLst>
                  <p:cond evt="onClick" delay="0">
                    <p:tgtEl>
                      <p:spTgt spid="17"/>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withEffect">
                                  <p:stCondLst>
                                    <p:cond delay="0"/>
                                  </p:stCondLst>
                                  <p:childTnLst>
                                    <p:animClr clrSpc="rgb" dir="cw">
                                      <p:cBhvr>
                                        <p:cTn id="64" dur="250" fill="hold"/>
                                        <p:tgtEl>
                                          <p:spTgt spid="6"/>
                                        </p:tgtEl>
                                        <p:attrNameLst>
                                          <p:attrName>fillcolor</p:attrName>
                                        </p:attrNameLst>
                                      </p:cBhvr>
                                      <p:to>
                                        <a:schemeClr val="accent1"/>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1" presetClass="emph" presetSubtype="2" fill="hold" nodeType="withEffect">
                                  <p:stCondLst>
                                    <p:cond delay="500"/>
                                  </p:stCondLst>
                                  <p:childTnLst>
                                    <p:animClr clrSpc="rgb" dir="cw">
                                      <p:cBhvr>
                                        <p:cTn id="68" dur="250" fill="hold"/>
                                        <p:tgtEl>
                                          <p:spTgt spid="6"/>
                                        </p:tgtEl>
                                        <p:attrNameLst>
                                          <p:attrName>fillcolor</p:attrName>
                                        </p:attrNameLst>
                                      </p:cBhvr>
                                      <p:to>
                                        <a:schemeClr val="accent1"/>
                                      </p:to>
                                    </p:animClr>
                                    <p:set>
                                      <p:cBhvr>
                                        <p:cTn id="69" dur="250" fill="hold"/>
                                        <p:tgtEl>
                                          <p:spTgt spid="6"/>
                                        </p:tgtEl>
                                        <p:attrNameLst>
                                          <p:attrName>fill.type</p:attrName>
                                        </p:attrNameLst>
                                      </p:cBhvr>
                                      <p:to>
                                        <p:strVal val="solid"/>
                                      </p:to>
                                    </p:set>
                                    <p:set>
                                      <p:cBhvr>
                                        <p:cTn id="70" dur="250" fill="hold"/>
                                        <p:tgtEl>
                                          <p:spTgt spid="6"/>
                                        </p:tgtEl>
                                        <p:attrNameLst>
                                          <p:attrName>fill.on</p:attrName>
                                        </p:attrNameLst>
                                      </p:cBhvr>
                                      <p:to>
                                        <p:strVal val="true"/>
                                      </p:to>
                                    </p:set>
                                  </p:childTnLst>
                                </p:cTn>
                              </p:par>
                              <p:par>
                                <p:cTn id="71" presetID="23" presetClass="entr" presetSubtype="32" fill="hold" nodeType="withEffect">
                                  <p:stCondLst>
                                    <p:cond delay="500"/>
                                  </p:stCondLst>
                                  <p:childTnLst>
                                    <p:set>
                                      <p:cBhvr>
                                        <p:cTn id="72" dur="1" fill="hold">
                                          <p:stCondLst>
                                            <p:cond delay="0"/>
                                          </p:stCondLst>
                                        </p:cTn>
                                        <p:tgtEl>
                                          <p:spTgt spid="8"/>
                                        </p:tgtEl>
                                        <p:attrNameLst>
                                          <p:attrName>style.visibility</p:attrName>
                                        </p:attrNameLst>
                                      </p:cBhvr>
                                      <p:to>
                                        <p:strVal val="visible"/>
                                      </p:to>
                                    </p:set>
                                    <p:anim calcmode="lin" valueType="num">
                                      <p:cBhvr>
                                        <p:cTn id="73" dur="250" fill="hold"/>
                                        <p:tgtEl>
                                          <p:spTgt spid="8"/>
                                        </p:tgtEl>
                                        <p:attrNameLst>
                                          <p:attrName>ppt_w</p:attrName>
                                        </p:attrNameLst>
                                      </p:cBhvr>
                                      <p:tavLst>
                                        <p:tav tm="0">
                                          <p:val>
                                            <p:strVal val="4*#ppt_w"/>
                                          </p:val>
                                        </p:tav>
                                        <p:tav tm="100000">
                                          <p:val>
                                            <p:strVal val="#ppt_w"/>
                                          </p:val>
                                        </p:tav>
                                      </p:tavLst>
                                    </p:anim>
                                    <p:anim calcmode="lin" valueType="num">
                                      <p:cBhvr>
                                        <p:cTn id="74"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7"/>
                  </p:tgtEl>
                </p:cond>
              </p:nextCondLst>
            </p:seq>
          </p:childTnLst>
        </p:cTn>
      </p:par>
    </p:tnLst>
    <p:bldLst>
      <p:bldP spid="5" grpId="0" animBg="1"/>
      <p:bldP spid="6" grpId="0" animBg="1"/>
      <p:bldP spid="9" grpId="0" animBg="1"/>
      <p:bldP spid="12" grpId="0" animBg="1"/>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AB69AEB-FF9B-4B90-924B-AE0882D3BD93}"/>
              </a:ext>
            </a:extLst>
          </p:cNvPr>
          <p:cNvPicPr>
            <a:picLocks noChangeAspect="1"/>
          </p:cNvPicPr>
          <p:nvPr/>
        </p:nvPicPr>
        <p:blipFill>
          <a:blip r:embed="rId2"/>
          <a:stretch>
            <a:fillRect/>
          </a:stretch>
        </p:blipFill>
        <p:spPr>
          <a:xfrm>
            <a:off x="0" y="0"/>
            <a:ext cx="12192000" cy="6857999"/>
          </a:xfrm>
          <a:prstGeom prst="rect">
            <a:avLst/>
          </a:prstGeom>
        </p:spPr>
      </p:pic>
      <p:pic>
        <p:nvPicPr>
          <p:cNvPr id="14" name="图片 13">
            <a:extLst>
              <a:ext uri="{FF2B5EF4-FFF2-40B4-BE49-F238E27FC236}">
                <a16:creationId xmlns:a16="http://schemas.microsoft.com/office/drawing/2014/main" id="{3AB56CE2-E785-4AB9-800A-EF1DDF1F0065}"/>
              </a:ext>
            </a:extLst>
          </p:cNvPr>
          <p:cNvPicPr>
            <a:picLocks noChangeAspect="1"/>
          </p:cNvPicPr>
          <p:nvPr/>
        </p:nvPicPr>
        <p:blipFill>
          <a:blip r:embed="rId3"/>
          <a:stretch>
            <a:fillRect/>
          </a:stretch>
        </p:blipFill>
        <p:spPr>
          <a:xfrm>
            <a:off x="0" y="3127248"/>
            <a:ext cx="12192000" cy="3730752"/>
          </a:xfrm>
          <a:prstGeom prst="rect">
            <a:avLst/>
          </a:prstGeom>
        </p:spPr>
      </p:pic>
      <p:pic>
        <p:nvPicPr>
          <p:cNvPr id="17" name="图片 16">
            <a:extLst>
              <a:ext uri="{FF2B5EF4-FFF2-40B4-BE49-F238E27FC236}">
                <a16:creationId xmlns:a16="http://schemas.microsoft.com/office/drawing/2014/main" id="{BD606CF5-6989-4345-93AD-B19DAAA826CC}"/>
              </a:ext>
            </a:extLst>
          </p:cNvPr>
          <p:cNvPicPr>
            <a:picLocks noChangeAspect="1"/>
          </p:cNvPicPr>
          <p:nvPr/>
        </p:nvPicPr>
        <p:blipFill>
          <a:blip r:embed="rId4"/>
          <a:stretch>
            <a:fillRect/>
          </a:stretch>
        </p:blipFill>
        <p:spPr>
          <a:xfrm>
            <a:off x="9977198" y="158139"/>
            <a:ext cx="2214802" cy="3941396"/>
          </a:xfrm>
          <a:prstGeom prst="rect">
            <a:avLst/>
          </a:prstGeom>
        </p:spPr>
      </p:pic>
      <p:pic>
        <p:nvPicPr>
          <p:cNvPr id="18" name="图片 17">
            <a:extLst>
              <a:ext uri="{FF2B5EF4-FFF2-40B4-BE49-F238E27FC236}">
                <a16:creationId xmlns:a16="http://schemas.microsoft.com/office/drawing/2014/main" id="{3AD12178-7105-4FB7-9C37-465F187051F3}"/>
              </a:ext>
            </a:extLst>
          </p:cNvPr>
          <p:cNvPicPr>
            <a:picLocks noChangeAspect="1"/>
          </p:cNvPicPr>
          <p:nvPr/>
        </p:nvPicPr>
        <p:blipFill>
          <a:blip r:embed="rId5"/>
          <a:stretch>
            <a:fillRect/>
          </a:stretch>
        </p:blipFill>
        <p:spPr>
          <a:xfrm>
            <a:off x="370054" y="682161"/>
            <a:ext cx="2214802" cy="2445087"/>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5430" y="1250517"/>
            <a:ext cx="8791194" cy="4133446"/>
          </a:xfrm>
          <a:prstGeom prst="rect">
            <a:avLst/>
          </a:prstGeom>
        </p:spPr>
      </p:pic>
    </p:spTree>
    <p:extLst>
      <p:ext uri="{BB962C8B-B14F-4D97-AF65-F5344CB8AC3E}">
        <p14:creationId xmlns:p14="http://schemas.microsoft.com/office/powerpoint/2010/main" val="164589155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7C75468-5B02-41B6-AF52-450BF1A895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9041" y="1864273"/>
            <a:ext cx="4059271" cy="4059271"/>
          </a:xfrm>
          <a:prstGeom prst="rect">
            <a:avLst/>
          </a:prstGeom>
        </p:spPr>
      </p:pic>
      <p:sp>
        <p:nvSpPr>
          <p:cNvPr id="15" name="文本框 17">
            <a:extLst>
              <a:ext uri="{FF2B5EF4-FFF2-40B4-BE49-F238E27FC236}">
                <a16:creationId xmlns:a16="http://schemas.microsoft.com/office/drawing/2014/main" id="{85B2E6E8-FEFE-4046-BC07-C451A8754423}"/>
              </a:ext>
            </a:extLst>
          </p:cNvPr>
          <p:cNvSpPr txBox="1"/>
          <p:nvPr/>
        </p:nvSpPr>
        <p:spPr>
          <a:xfrm>
            <a:off x="1652968" y="1660955"/>
            <a:ext cx="6490005" cy="2862322"/>
          </a:xfrm>
          <a:prstGeom prst="rect">
            <a:avLst/>
          </a:prstGeom>
          <a:solidFill>
            <a:schemeClr val="accent4">
              <a:lumMod val="40000"/>
              <a:lumOff val="60000"/>
            </a:schemeClr>
          </a:solidFill>
          <a:ln w="38100">
            <a:solidFill>
              <a:schemeClr val="tx1"/>
            </a:solidFill>
            <a:prstDash val="dashDot"/>
          </a:ln>
        </p:spPr>
        <p:txBody>
          <a:bodyPr wrap="square" rtlCol="0">
            <a:spAutoFit/>
          </a:bodyPr>
          <a:lstStyle/>
          <a:p>
            <a:r>
              <a:rPr lang="en-US" sz="6000">
                <a:latin typeface="Cambria" panose="02040503050406030204" pitchFamily="18" charset="0"/>
                <a:ea typeface="Cambria" panose="02040503050406030204" pitchFamily="18" charset="0"/>
              </a:rPr>
              <a:t>Em hãy sưu tầm </a:t>
            </a:r>
            <a:r>
              <a:rPr lang="vi-VN" sz="6000">
                <a:latin typeface="Cambria" panose="02040503050406030204" pitchFamily="18" charset="0"/>
                <a:ea typeface="Cambria" panose="02040503050406030204" pitchFamily="18" charset="0"/>
              </a:rPr>
              <a:t> những bức ảnh về người yêu lao động</a:t>
            </a:r>
            <a:endParaRPr lang="en-US" sz="6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504590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2"/>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756834" y="778790"/>
            <a:ext cx="10678333" cy="5300420"/>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Rectangle 3"/>
          <p:cNvSpPr/>
          <p:nvPr/>
        </p:nvSpPr>
        <p:spPr>
          <a:xfrm>
            <a:off x="1061237" y="1190920"/>
            <a:ext cx="4636920" cy="1446550"/>
          </a:xfrm>
          <a:prstGeom prst="rect">
            <a:avLst/>
          </a:prstGeom>
        </p:spPr>
        <p:txBody>
          <a:bodyPr wrap="square">
            <a:spAutoFit/>
          </a:bodyPr>
          <a:lstStyle/>
          <a:p>
            <a:pPr algn="just"/>
            <a:r>
              <a:rPr lang="en-US" sz="4400">
                <a:solidFill>
                  <a:srgbClr val="FF0000"/>
                </a:solidFill>
                <a:latin typeface="Cambria" panose="02040503050406030204" pitchFamily="18" charset="0"/>
                <a:ea typeface="Cambria" panose="02040503050406030204" pitchFamily="18" charset="0"/>
              </a:rPr>
              <a:t>Chia sẻ về </a:t>
            </a:r>
            <a:r>
              <a:rPr lang="vi-VN" sz="4400">
                <a:solidFill>
                  <a:srgbClr val="FF0000"/>
                </a:solidFill>
                <a:latin typeface="Cambria" panose="02040503050406030204" pitchFamily="18" charset="0"/>
                <a:ea typeface="Cambria" panose="02040503050406030204" pitchFamily="18" charset="0"/>
              </a:rPr>
              <a:t>bức ảnh </a:t>
            </a:r>
            <a:r>
              <a:rPr lang="en-US" sz="4400">
                <a:solidFill>
                  <a:srgbClr val="FF0000"/>
                </a:solidFill>
                <a:latin typeface="Cambria" panose="02040503050406030204" pitchFamily="18" charset="0"/>
                <a:ea typeface="Cambria" panose="02040503050406030204" pitchFamily="18" charset="0"/>
              </a:rPr>
              <a:t>em đã sưu tầm</a:t>
            </a:r>
            <a:endParaRPr lang="en-US" sz="4400" dirty="0">
              <a:solidFill>
                <a:srgbClr val="FF0000"/>
              </a:solidFill>
              <a:latin typeface="Cambria" panose="02040503050406030204" pitchFamily="18" charset="0"/>
              <a:ea typeface="Cambria" panose="02040503050406030204" pitchFamily="18" charset="0"/>
            </a:endParaRPr>
          </a:p>
        </p:txBody>
      </p:sp>
      <p:cxnSp>
        <p:nvCxnSpPr>
          <p:cNvPr id="7" name="Straight Connector 6"/>
          <p:cNvCxnSpPr/>
          <p:nvPr/>
        </p:nvCxnSpPr>
        <p:spPr>
          <a:xfrm>
            <a:off x="5824487" y="1172976"/>
            <a:ext cx="0" cy="45120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10136" y="3701241"/>
            <a:ext cx="2431582" cy="3647373"/>
          </a:xfrm>
          <a:prstGeom prst="rect">
            <a:avLst/>
          </a:prstGeom>
        </p:spPr>
      </p:pic>
      <p:pic>
        <p:nvPicPr>
          <p:cNvPr id="9" name="Picture 8">
            <a:extLst>
              <a:ext uri="{FF2B5EF4-FFF2-40B4-BE49-F238E27FC236}">
                <a16:creationId xmlns:a16="http://schemas.microsoft.com/office/drawing/2014/main" id="{A5F8F888-123E-4969-B040-4C6EE6D451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6853" y="2770742"/>
            <a:ext cx="4165245" cy="2664052"/>
          </a:xfrm>
          <a:prstGeom prst="rect">
            <a:avLst/>
          </a:prstGeom>
        </p:spPr>
      </p:pic>
      <p:sp>
        <p:nvSpPr>
          <p:cNvPr id="10" name="TextBox 9">
            <a:extLst>
              <a:ext uri="{FF2B5EF4-FFF2-40B4-BE49-F238E27FC236}">
                <a16:creationId xmlns:a16="http://schemas.microsoft.com/office/drawing/2014/main" id="{C4C97EF5-BC3E-49D1-9B66-C6DC0513C91B}"/>
              </a:ext>
            </a:extLst>
          </p:cNvPr>
          <p:cNvSpPr txBox="1"/>
          <p:nvPr/>
        </p:nvSpPr>
        <p:spPr>
          <a:xfrm>
            <a:off x="6002560" y="1074508"/>
            <a:ext cx="5169045" cy="4708981"/>
          </a:xfrm>
          <a:prstGeom prst="rect">
            <a:avLst/>
          </a:prstGeom>
          <a:noFill/>
        </p:spPr>
        <p:txBody>
          <a:bodyPr wrap="square" rtlCol="0">
            <a:spAutoFit/>
          </a:bodyPr>
          <a:lstStyle/>
          <a:p>
            <a:pPr algn="just"/>
            <a:r>
              <a:rPr lang="en-US" sz="3000" b="1" i="1">
                <a:latin typeface="Arial" panose="020B0604020202020204" pitchFamily="34" charset="0"/>
                <a:cs typeface="Arial" panose="020B0604020202020204" pitchFamily="34" charset="0"/>
              </a:rPr>
              <a:t>Gợi ý trình bày:</a:t>
            </a:r>
          </a:p>
          <a:p>
            <a:pPr algn="just"/>
            <a:r>
              <a:rPr lang="en-US" sz="3000" i="1">
                <a:solidFill>
                  <a:srgbClr val="0070C0"/>
                </a:solidFill>
                <a:latin typeface="Arial" panose="020B0604020202020204" pitchFamily="34" charset="0"/>
                <a:cs typeface="Arial" panose="020B0604020202020204" pitchFamily="34" charset="0"/>
              </a:rPr>
              <a:t>- Trình bày được nghề nghiệp của người trong tranh</a:t>
            </a:r>
          </a:p>
          <a:p>
            <a:pPr algn="just"/>
            <a:r>
              <a:rPr lang="en-US" sz="3000" i="1">
                <a:solidFill>
                  <a:srgbClr val="0070C0"/>
                </a:solidFill>
                <a:latin typeface="Arial" panose="020B0604020202020204" pitchFamily="34" charset="0"/>
                <a:cs typeface="Arial" panose="020B0604020202020204" pitchFamily="34" charset="0"/>
              </a:rPr>
              <a:t> </a:t>
            </a:r>
          </a:p>
          <a:p>
            <a:pPr algn="just"/>
            <a:r>
              <a:rPr lang="en-US" sz="3000" i="1">
                <a:solidFill>
                  <a:srgbClr val="0070C0"/>
                </a:solidFill>
                <a:latin typeface="Arial" panose="020B0604020202020204" pitchFamily="34" charset="0"/>
                <a:cs typeface="Arial" panose="020B0604020202020204" pitchFamily="34" charset="0"/>
              </a:rPr>
              <a:t>-  Lí giải lí do vì sao em chọn bức tranh này</a:t>
            </a:r>
          </a:p>
          <a:p>
            <a:pPr algn="just"/>
            <a:endParaRPr lang="en-US" sz="3000" i="1">
              <a:solidFill>
                <a:srgbClr val="0070C0"/>
              </a:solidFill>
              <a:latin typeface="Arial" panose="020B0604020202020204" pitchFamily="34" charset="0"/>
              <a:cs typeface="Arial" panose="020B0604020202020204" pitchFamily="34" charset="0"/>
            </a:endParaRPr>
          </a:p>
          <a:p>
            <a:pPr algn="just"/>
            <a:r>
              <a:rPr lang="en-US" sz="3000" i="1">
                <a:solidFill>
                  <a:srgbClr val="0070C0"/>
                </a:solidFill>
                <a:latin typeface="Arial" panose="020B0604020202020204" pitchFamily="34" charset="0"/>
                <a:cs typeface="Arial" panose="020B0604020202020204" pitchFamily="34" charset="0"/>
              </a:rPr>
              <a:t>- Nêu các điều em học được từ người yêu lao động ở trong tranh</a:t>
            </a:r>
          </a:p>
        </p:txBody>
      </p:sp>
    </p:spTree>
    <p:extLst>
      <p:ext uri="{BB962C8B-B14F-4D97-AF65-F5344CB8AC3E}">
        <p14:creationId xmlns:p14="http://schemas.microsoft.com/office/powerpoint/2010/main" val="6634998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1000"/>
                            </p:stCondLst>
                            <p:childTnLst>
                              <p:par>
                                <p:cTn id="13" presetID="31"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fltVal val="0"/>
                                          </p:val>
                                        </p:tav>
                                        <p:tav tm="100000">
                                          <p:val>
                                            <p:strVal val="#ppt_w"/>
                                          </p:val>
                                        </p:tav>
                                      </p:tavLst>
                                    </p:anim>
                                    <p:anim calcmode="lin" valueType="num">
                                      <p:cBhvr>
                                        <p:cTn id="16" dur="1000" fill="hold"/>
                                        <p:tgtEl>
                                          <p:spTgt spid="9"/>
                                        </p:tgtEl>
                                        <p:attrNameLst>
                                          <p:attrName>ppt_h</p:attrName>
                                        </p:attrNameLst>
                                      </p:cBhvr>
                                      <p:tavLst>
                                        <p:tav tm="0">
                                          <p:val>
                                            <p:fltVal val="0"/>
                                          </p:val>
                                        </p:tav>
                                        <p:tav tm="100000">
                                          <p:val>
                                            <p:strVal val="#ppt_h"/>
                                          </p:val>
                                        </p:tav>
                                      </p:tavLst>
                                    </p:anim>
                                    <p:anim calcmode="lin" valueType="num">
                                      <p:cBhvr>
                                        <p:cTn id="17" dur="1000" fill="hold"/>
                                        <p:tgtEl>
                                          <p:spTgt spid="9"/>
                                        </p:tgtEl>
                                        <p:attrNameLst>
                                          <p:attrName>style.rotation</p:attrName>
                                        </p:attrNameLst>
                                      </p:cBhvr>
                                      <p:tavLst>
                                        <p:tav tm="0">
                                          <p:val>
                                            <p:fltVal val="90"/>
                                          </p:val>
                                        </p:tav>
                                        <p:tav tm="100000">
                                          <p:val>
                                            <p:fltVal val="0"/>
                                          </p:val>
                                        </p:tav>
                                      </p:tavLst>
                                    </p:anim>
                                    <p:animEffect transition="in" filter="fade">
                                      <p:cBhvr>
                                        <p:cTn id="18" dur="1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par>
                          <p:cTn id="24" fill="hold">
                            <p:stCondLst>
                              <p:cond delay="500"/>
                            </p:stCondLst>
                            <p:childTnLst>
                              <p:par>
                                <p:cTn id="25" presetID="14" presetClass="entr" presetSubtype="10" fill="hold" nodeType="after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27" dur="500"/>
                                        <p:tgtEl>
                                          <p:spTgt spid="10">
                                            <p:txEl>
                                              <p:pRg st="0" end="0"/>
                                            </p:txEl>
                                          </p:spTgt>
                                        </p:tgtEl>
                                      </p:cBhvr>
                                    </p:animEffect>
                                  </p:childTnLst>
                                </p:cTn>
                              </p:par>
                            </p:childTnLst>
                          </p:cTn>
                        </p:par>
                        <p:par>
                          <p:cTn id="28" fill="hold">
                            <p:stCondLst>
                              <p:cond delay="1000"/>
                            </p:stCondLst>
                            <p:childTnLst>
                              <p:par>
                                <p:cTn id="29" presetID="14" presetClass="entr" presetSubtype="10" fill="hold" nodeType="afterEffect">
                                  <p:stCondLst>
                                    <p:cond delay="0"/>
                                  </p:stCondLst>
                                  <p:childTnLst>
                                    <p:set>
                                      <p:cBhvr>
                                        <p:cTn id="30"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31" dur="500"/>
                                        <p:tgtEl>
                                          <p:spTgt spid="10">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10">
                                            <p:txEl>
                                              <p:pRg st="3" end="3"/>
                                            </p:txEl>
                                          </p:spTgt>
                                        </p:tgtEl>
                                        <p:attrNameLst>
                                          <p:attrName>style.visibility</p:attrName>
                                        </p:attrNameLst>
                                      </p:cBhvr>
                                      <p:to>
                                        <p:strVal val="visible"/>
                                      </p:to>
                                    </p:set>
                                    <p:animEffect transition="in" filter="randombar(horizontal)">
                                      <p:cBhvr>
                                        <p:cTn id="36" dur="500"/>
                                        <p:tgtEl>
                                          <p:spTgt spid="10">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10">
                                            <p:txEl>
                                              <p:pRg st="5" end="5"/>
                                            </p:txEl>
                                          </p:spTgt>
                                        </p:tgtEl>
                                        <p:attrNameLst>
                                          <p:attrName>style.visibility</p:attrName>
                                        </p:attrNameLst>
                                      </p:cBhvr>
                                      <p:to>
                                        <p:strVal val="visible"/>
                                      </p:to>
                                    </p:set>
                                    <p:animEffect transition="in" filter="randombar(horizontal)">
                                      <p:cBhvr>
                                        <p:cTn id="41"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2"/>
          <a:stretch>
            <a:fillRect/>
          </a:stretch>
        </p:blipFill>
        <p:spPr>
          <a:xfrm>
            <a:off x="0" y="0"/>
            <a:ext cx="12192000" cy="6857999"/>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73575"/>
            <a:ext cx="12192000" cy="2484424"/>
          </a:xfrm>
          <a:prstGeom prst="rect">
            <a:avLst/>
          </a:prstGeom>
        </p:spPr>
      </p:pic>
      <p:grpSp>
        <p:nvGrpSpPr>
          <p:cNvPr id="6" name="Group 5">
            <a:extLst>
              <a:ext uri="{FF2B5EF4-FFF2-40B4-BE49-F238E27FC236}">
                <a16:creationId xmlns:a16="http://schemas.microsoft.com/office/drawing/2014/main" id="{D03DFEAE-A6FE-42E3-8370-DA5005C94005}"/>
              </a:ext>
            </a:extLst>
          </p:cNvPr>
          <p:cNvGrpSpPr/>
          <p:nvPr/>
        </p:nvGrpSpPr>
        <p:grpSpPr>
          <a:xfrm>
            <a:off x="414048" y="782014"/>
            <a:ext cx="9435032" cy="1180231"/>
            <a:chOff x="6679993" y="4723409"/>
            <a:chExt cx="6146038" cy="1122737"/>
          </a:xfrm>
        </p:grpSpPr>
        <p:sp>
          <p:nvSpPr>
            <p:cNvPr id="7" name="Rectangle: Diagonal Corners Snipped 6">
              <a:extLst>
                <a:ext uri="{FF2B5EF4-FFF2-40B4-BE49-F238E27FC236}">
                  <a16:creationId xmlns:a16="http://schemas.microsoft.com/office/drawing/2014/main" id="{B0AFA0AF-06E7-4C4A-8E96-6D2DD0AFF224}"/>
                </a:ext>
              </a:extLst>
            </p:cNvPr>
            <p:cNvSpPr/>
            <p:nvPr/>
          </p:nvSpPr>
          <p:spPr>
            <a:xfrm>
              <a:off x="6774877" y="4723409"/>
              <a:ext cx="5956269" cy="1122737"/>
            </a:xfrm>
            <a:prstGeom prst="snip2DiagRect">
              <a:avLst>
                <a:gd name="adj1" fmla="val 8179"/>
                <a:gd name="adj2" fmla="val 22802"/>
              </a:avLst>
            </a:prstGeom>
            <a:solidFill>
              <a:srgbClr val="CCFFFF"/>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8" name="TextBox 7">
              <a:extLst>
                <a:ext uri="{FF2B5EF4-FFF2-40B4-BE49-F238E27FC236}">
                  <a16:creationId xmlns:a16="http://schemas.microsoft.com/office/drawing/2014/main" id="{710A94D1-1C91-4381-B166-9A3E3CCFB1BA}"/>
                </a:ext>
              </a:extLst>
            </p:cNvPr>
            <p:cNvSpPr txBox="1"/>
            <p:nvPr/>
          </p:nvSpPr>
          <p:spPr>
            <a:xfrm>
              <a:off x="6679993" y="4845603"/>
              <a:ext cx="6146038" cy="87835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0070C0"/>
                  </a:solidFill>
                  <a:effectLst/>
                  <a:uLnTx/>
                  <a:uFillTx/>
                  <a:latin typeface="UTM Duepuntozero" panose="02040603050506020204" pitchFamily="18" charset="0"/>
                  <a:ea typeface="+mn-ea"/>
                  <a:cs typeface="Arial"/>
                  <a:sym typeface="Arial"/>
                </a:rPr>
                <a:t>Lắng nghe bạn chia sẻ và Nhận xét</a:t>
              </a:r>
              <a:endParaRPr kumimoji="0" lang="vi-VN" sz="5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a:sym typeface="Arial"/>
              </a:endParaRPr>
            </a:p>
          </p:txBody>
        </p:sp>
      </p:grpSp>
      <p:pic>
        <p:nvPicPr>
          <p:cNvPr id="9" name="Picture 8">
            <a:extLst>
              <a:ext uri="{FF2B5EF4-FFF2-40B4-BE49-F238E27FC236}">
                <a16:creationId xmlns:a16="http://schemas.microsoft.com/office/drawing/2014/main" id="{A559851E-1427-48E3-9D49-A85B76131C94}"/>
              </a:ext>
            </a:extLst>
          </p:cNvPr>
          <p:cNvPicPr>
            <a:picLocks noChangeAspect="1"/>
          </p:cNvPicPr>
          <p:nvPr/>
        </p:nvPicPr>
        <p:blipFill>
          <a:blip r:embed="rId4"/>
          <a:stretch>
            <a:fillRect/>
          </a:stretch>
        </p:blipFill>
        <p:spPr>
          <a:xfrm>
            <a:off x="2923949" y="2628488"/>
            <a:ext cx="7139035" cy="2987299"/>
          </a:xfrm>
          <a:prstGeom prst="rect">
            <a:avLst/>
          </a:prstGeom>
        </p:spPr>
      </p:pic>
    </p:spTree>
    <p:extLst>
      <p:ext uri="{BB962C8B-B14F-4D97-AF65-F5344CB8AC3E}">
        <p14:creationId xmlns:p14="http://schemas.microsoft.com/office/powerpoint/2010/main" val="32274562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8">
            <a:extLst>
              <a:ext uri="{FF2B5EF4-FFF2-40B4-BE49-F238E27FC236}">
                <a16:creationId xmlns:a16="http://schemas.microsoft.com/office/drawing/2014/main" id="{5918468E-7B3C-B38B-DD95-0D9EDE133CA0}"/>
              </a:ext>
            </a:extLst>
          </p:cNvPr>
          <p:cNvSpPr/>
          <p:nvPr/>
        </p:nvSpPr>
        <p:spPr>
          <a:xfrm rot="16200000">
            <a:off x="5216149" y="-582854"/>
            <a:ext cx="912494" cy="4844474"/>
          </a:xfrm>
          <a:prstGeom prst="rect">
            <a:avLst/>
          </a:prstGeom>
          <a:ln>
            <a:noFill/>
          </a:ln>
        </p:spPr>
        <p:txBody>
          <a:bodyPr vert="eaVert" wrap="square">
            <a:spAutoFit/>
            <a:scene3d>
              <a:camera prst="orthographicFront"/>
              <a:lightRig rig="threePt" dir="t"/>
            </a:scene3d>
            <a:sp3d contourW="12700"/>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400" b="1" i="0" u="none" strike="noStrike" kern="1200" cap="none" spc="0" normalizeH="0" baseline="0" noProof="0">
                <a:ln>
                  <a:noFill/>
                </a:ln>
                <a:solidFill>
                  <a:srgbClr val="F18020">
                    <a:lumMod val="75000"/>
                  </a:srgbClr>
                </a:solidFill>
                <a:effectLst/>
                <a:uLnTx/>
                <a:uFillTx/>
                <a:latin typeface="SVN-Whimsy" panose="02040603050506020204" pitchFamily="18" charset="0"/>
                <a:ea typeface="思源黑体 CN Medium" panose="020B0600000000000000" pitchFamily="34" charset="-122"/>
                <a:cs typeface="+mn-cs"/>
              </a:rPr>
              <a:t>Tổng</a:t>
            </a:r>
            <a:r>
              <a:rPr kumimoji="0" lang="en-US" altLang="zh-CN" sz="4400" b="1" i="0" u="none" strike="noStrike" kern="1200" cap="none" spc="0" normalizeH="0" noProof="0">
                <a:ln>
                  <a:noFill/>
                </a:ln>
                <a:solidFill>
                  <a:srgbClr val="F18020">
                    <a:lumMod val="75000"/>
                  </a:srgbClr>
                </a:solidFill>
                <a:effectLst/>
                <a:uLnTx/>
                <a:uFillTx/>
                <a:latin typeface="SVN-Whimsy" panose="02040603050506020204" pitchFamily="18" charset="0"/>
                <a:ea typeface="思源黑体 CN Medium" panose="020B0600000000000000" pitchFamily="34" charset="-122"/>
                <a:cs typeface="+mn-cs"/>
              </a:rPr>
              <a:t> kết</a:t>
            </a:r>
            <a:endParaRPr kumimoji="0" lang="zh-CN" altLang="en-US" sz="4400" b="1" i="0" u="none" strike="noStrike" kern="1200" cap="none" spc="0" normalizeH="0" baseline="0" noProof="0" dirty="0">
              <a:ln>
                <a:noFill/>
              </a:ln>
              <a:solidFill>
                <a:srgbClr val="F18020">
                  <a:lumMod val="75000"/>
                </a:srgbClr>
              </a:solidFill>
              <a:effectLst/>
              <a:uLnTx/>
              <a:uFillTx/>
              <a:latin typeface="SVN-Whimsy" panose="02040603050506020204" pitchFamily="18" charset="0"/>
              <a:ea typeface="思源黑体 CN Medium" panose="020B0600000000000000" pitchFamily="34" charset="-122"/>
              <a:cs typeface="+mn-cs"/>
            </a:endParaRPr>
          </a:p>
        </p:txBody>
      </p:sp>
      <p:sp>
        <p:nvSpPr>
          <p:cNvPr id="2" name="Rectangle 1"/>
          <p:cNvSpPr/>
          <p:nvPr/>
        </p:nvSpPr>
        <p:spPr>
          <a:xfrm>
            <a:off x="1629579" y="2295630"/>
            <a:ext cx="9153180" cy="2586477"/>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en-US" sz="3600" b="0" i="0" u="none" strike="noStrike" kern="1200" cap="none" spc="0" normalizeH="0" noProof="0">
                <a:ln>
                  <a:noFill/>
                </a:ln>
                <a:solidFill>
                  <a:prstClr val="black"/>
                </a:solidFill>
                <a:effectLst/>
                <a:uLnTx/>
                <a:uFillTx/>
                <a:latin typeface="Cambria" panose="02040503050406030204" pitchFamily="18" charset="0"/>
                <a:ea typeface="Cambria" panose="02040503050406030204" pitchFamily="18" charset="0"/>
                <a:cs typeface="+mn-cs"/>
              </a:rPr>
              <a:t> yêu lao động đã góp phần làm cho cuộc  sống của con người tốt đẹp hơn. Chúng ta cần phải quý trọng người yêu lao động bằng những lời nói, việc làm cụ thể, thường ngày</a:t>
            </a:r>
            <a:endParaRPr kumimoji="0" lang="en-US"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2658073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6E620D7-9D73-47B3-AB22-8B5A545AC02B}"/>
              </a:ext>
            </a:extLst>
          </p:cNvPr>
          <p:cNvPicPr>
            <a:picLocks noChangeAspect="1"/>
          </p:cNvPicPr>
          <p:nvPr/>
        </p:nvPicPr>
        <p:blipFill>
          <a:blip r:embed="rId2"/>
          <a:stretch>
            <a:fillRect/>
          </a:stretch>
        </p:blipFill>
        <p:spPr>
          <a:xfrm>
            <a:off x="0" y="0"/>
            <a:ext cx="12192000" cy="6857999"/>
          </a:xfrm>
          <a:prstGeom prst="rect">
            <a:avLst/>
          </a:prstGeom>
        </p:spPr>
      </p:pic>
      <p:pic>
        <p:nvPicPr>
          <p:cNvPr id="3" name="图片 2">
            <a:extLst>
              <a:ext uri="{FF2B5EF4-FFF2-40B4-BE49-F238E27FC236}">
                <a16:creationId xmlns:a16="http://schemas.microsoft.com/office/drawing/2014/main" id="{250E4E08-4CB6-4429-B613-234E25F5CE1D}"/>
              </a:ext>
            </a:extLst>
          </p:cNvPr>
          <p:cNvPicPr>
            <a:picLocks noChangeAspect="1"/>
          </p:cNvPicPr>
          <p:nvPr/>
        </p:nvPicPr>
        <p:blipFill>
          <a:blip r:embed="rId3"/>
          <a:stretch>
            <a:fillRect/>
          </a:stretch>
        </p:blipFill>
        <p:spPr>
          <a:xfrm>
            <a:off x="0" y="5303520"/>
            <a:ext cx="12192000" cy="155448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2" cy="6858000"/>
          </a:xfrm>
          <a:prstGeom prst="rect">
            <a:avLst/>
          </a:prstGeom>
        </p:spPr>
      </p:pic>
      <p:pic>
        <p:nvPicPr>
          <p:cNvPr id="29" name="图片 28">
            <a:extLst>
              <a:ext uri="{FF2B5EF4-FFF2-40B4-BE49-F238E27FC236}">
                <a16:creationId xmlns:a16="http://schemas.microsoft.com/office/drawing/2014/main" id="{F715D730-75AA-4D69-9732-2A800CF2EF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9065" y="-415230"/>
            <a:ext cx="3860397" cy="2573598"/>
          </a:xfrm>
          <a:prstGeom prst="rect">
            <a:avLst/>
          </a:prstGeom>
        </p:spPr>
      </p:pic>
      <p:pic>
        <p:nvPicPr>
          <p:cNvPr id="11" name="图片 10">
            <a:extLst>
              <a:ext uri="{FF2B5EF4-FFF2-40B4-BE49-F238E27FC236}">
                <a16:creationId xmlns:a16="http://schemas.microsoft.com/office/drawing/2014/main" id="{2DB4A4AE-A2DC-490E-B4A1-645388CE707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28389" y="2158368"/>
            <a:ext cx="4634753" cy="4634753"/>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97811" y="287608"/>
            <a:ext cx="8743090" cy="5889246"/>
          </a:xfrm>
          <a:prstGeom prst="rect">
            <a:avLst/>
          </a:prstGeom>
        </p:spPr>
      </p:pic>
      <p:pic>
        <p:nvPicPr>
          <p:cNvPr id="4" name="Picture 3">
            <a:extLst>
              <a:ext uri="{FF2B5EF4-FFF2-40B4-BE49-F238E27FC236}">
                <a16:creationId xmlns:a16="http://schemas.microsoft.com/office/drawing/2014/main" id="{137E433A-0506-408C-9646-6EF1AF33E93C}"/>
              </a:ext>
            </a:extLst>
          </p:cNvPr>
          <p:cNvPicPr>
            <a:picLocks noChangeAspect="1"/>
          </p:cNvPicPr>
          <p:nvPr/>
        </p:nvPicPr>
        <p:blipFill>
          <a:blip r:embed="rId8"/>
          <a:stretch>
            <a:fillRect/>
          </a:stretch>
        </p:blipFill>
        <p:spPr>
          <a:xfrm>
            <a:off x="3665457" y="1627475"/>
            <a:ext cx="8175445" cy="3603048"/>
          </a:xfrm>
          <a:prstGeom prst="rect">
            <a:avLst/>
          </a:prstGeom>
        </p:spPr>
      </p:pic>
    </p:spTree>
    <p:extLst>
      <p:ext uri="{BB962C8B-B14F-4D97-AF65-F5344CB8AC3E}">
        <p14:creationId xmlns:p14="http://schemas.microsoft.com/office/powerpoint/2010/main" val="9229826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A45F0E2-B6A2-486D-ADCB-B3066DB7D1DE}"/>
              </a:ext>
            </a:extLst>
          </p:cNvPr>
          <p:cNvPicPr>
            <a:picLocks noChangeAspect="1"/>
          </p:cNvPicPr>
          <p:nvPr/>
        </p:nvPicPr>
        <p:blipFill>
          <a:blip r:embed="rId2"/>
          <a:stretch>
            <a:fillRect/>
          </a:stretch>
        </p:blipFill>
        <p:spPr>
          <a:xfrm>
            <a:off x="0" y="0"/>
            <a:ext cx="12192000" cy="6857999"/>
          </a:xfrm>
          <a:prstGeom prst="rect">
            <a:avLst/>
          </a:prstGeom>
        </p:spPr>
      </p:pic>
      <p:pic>
        <p:nvPicPr>
          <p:cNvPr id="3" name="图片 2">
            <a:extLst>
              <a:ext uri="{FF2B5EF4-FFF2-40B4-BE49-F238E27FC236}">
                <a16:creationId xmlns:a16="http://schemas.microsoft.com/office/drawing/2014/main" id="{9A048AA1-9439-4069-8BCA-1816CDF4E074}"/>
              </a:ext>
            </a:extLst>
          </p:cNvPr>
          <p:cNvPicPr>
            <a:picLocks noChangeAspect="1"/>
          </p:cNvPicPr>
          <p:nvPr/>
        </p:nvPicPr>
        <p:blipFill>
          <a:blip r:embed="rId3"/>
          <a:stretch>
            <a:fillRect/>
          </a:stretch>
        </p:blipFill>
        <p:spPr>
          <a:xfrm>
            <a:off x="0" y="5303520"/>
            <a:ext cx="12192000" cy="1554480"/>
          </a:xfrm>
          <a:prstGeom prst="rect">
            <a:avLst/>
          </a:prstGeom>
        </p:spPr>
      </p:pic>
      <p:pic>
        <p:nvPicPr>
          <p:cNvPr id="6" name="图片 5">
            <a:extLst>
              <a:ext uri="{FF2B5EF4-FFF2-40B4-BE49-F238E27FC236}">
                <a16:creationId xmlns:a16="http://schemas.microsoft.com/office/drawing/2014/main" id="{5D5910B9-5777-4B1D-82E3-826396DC58AF}"/>
              </a:ext>
            </a:extLst>
          </p:cNvPr>
          <p:cNvPicPr>
            <a:picLocks noChangeAspect="1"/>
          </p:cNvPicPr>
          <p:nvPr/>
        </p:nvPicPr>
        <p:blipFill>
          <a:blip r:embed="rId4"/>
          <a:stretch>
            <a:fillRect/>
          </a:stretch>
        </p:blipFill>
        <p:spPr>
          <a:xfrm>
            <a:off x="2927255" y="-137099"/>
            <a:ext cx="7715039" cy="6456723"/>
          </a:xfrm>
          <a:prstGeom prst="rect">
            <a:avLst/>
          </a:prstGeom>
        </p:spPr>
      </p:pic>
      <p:pic>
        <p:nvPicPr>
          <p:cNvPr id="8" name="图片 7">
            <a:extLst>
              <a:ext uri="{FF2B5EF4-FFF2-40B4-BE49-F238E27FC236}">
                <a16:creationId xmlns:a16="http://schemas.microsoft.com/office/drawing/2014/main" id="{4A960B03-4659-44D6-9859-291F59FA11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836192"/>
            <a:ext cx="4213991" cy="4213991"/>
          </a:xfrm>
          <a:prstGeom prst="rect">
            <a:avLst/>
          </a:prstGeom>
        </p:spPr>
      </p:pic>
      <p:sp>
        <p:nvSpPr>
          <p:cNvPr id="9" name="文本框 8">
            <a:extLst>
              <a:ext uri="{FF2B5EF4-FFF2-40B4-BE49-F238E27FC236}">
                <a16:creationId xmlns:a16="http://schemas.microsoft.com/office/drawing/2014/main" id="{6E42E533-5CF8-4322-8A1E-06F040A799A7}"/>
              </a:ext>
            </a:extLst>
          </p:cNvPr>
          <p:cNvSpPr txBox="1"/>
          <p:nvPr/>
        </p:nvSpPr>
        <p:spPr>
          <a:xfrm>
            <a:off x="3357263" y="837282"/>
            <a:ext cx="6689879" cy="2800767"/>
          </a:xfrm>
          <a:prstGeom prst="rect">
            <a:avLst/>
          </a:prstGeom>
          <a:noFill/>
        </p:spPr>
        <p:txBody>
          <a:bodyPr wrap="square" rtlCol="0">
            <a:spAutoFit/>
          </a:bodyPr>
          <a:lstStyle>
            <a:defPPr>
              <a:defRPr lang="zh-CN"/>
            </a:defPPr>
            <a:lvl1pPr algn="ctr">
              <a:defRPr sz="7200">
                <a:effectLst>
                  <a:outerShdw blurRad="12700" dist="12700" dir="2700000" algn="tl" rotWithShape="0">
                    <a:prstClr val="black">
                      <a:alpha val="40000"/>
                    </a:prstClr>
                  </a:outerShdw>
                </a:effectLst>
                <a:latin typeface="字魂141号-活力悦动体" panose="00000500000000000000" pitchFamily="2" charset="-122"/>
                <a:ea typeface="字魂141号-活力悦动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Hoạt </a:t>
            </a:r>
            <a:r>
              <a:rPr kumimoji="0" lang="nl-NL" sz="4400" b="1" i="0"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mn-cs"/>
              </a:rPr>
              <a:t>động 2: </a:t>
            </a:r>
            <a:endParaRPr kumimoji="0" lang="nl-NL"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nl-NL" altLang="zh-CN" sz="4400" b="1" noProof="0">
                <a:solidFill>
                  <a:srgbClr val="C00000"/>
                </a:solidFill>
                <a:effectLst/>
                <a:latin typeface="Cambria" panose="02040503050406030204" pitchFamily="18" charset="0"/>
              </a:rPr>
              <a:t>Quan sát tranh và cho biết bạn nào tích cực, tự giác tham gia lao động</a:t>
            </a:r>
            <a:endParaRPr kumimoji="0" lang="zh-CN" altLang="en-US" sz="4400" b="0" i="0" u="none" strike="noStrike" kern="1200" cap="none" spc="0" normalizeH="0" baseline="0" noProof="0" dirty="0">
              <a:ln>
                <a:noFill/>
              </a:ln>
              <a:solidFill>
                <a:srgbClr val="C00000"/>
              </a:solidFill>
              <a:effectLst>
                <a:outerShdw blurRad="12700" dist="12700" dir="2700000" algn="tl" rotWithShape="0">
                  <a:prstClr val="black">
                    <a:alpha val="40000"/>
                  </a:prstClr>
                </a:outerShdw>
              </a:effectLst>
              <a:uLnTx/>
              <a:uFillTx/>
              <a:latin typeface="Cambria" panose="02040503050406030204" pitchFamily="18" charset="0"/>
              <a:ea typeface="字魂141号-活力悦动体" panose="00000500000000000000" pitchFamily="2" charset="-122"/>
              <a:cs typeface="+mn-cs"/>
            </a:endParaRPr>
          </a:p>
        </p:txBody>
      </p:sp>
    </p:spTree>
    <p:extLst>
      <p:ext uri="{BB962C8B-B14F-4D97-AF65-F5344CB8AC3E}">
        <p14:creationId xmlns:p14="http://schemas.microsoft.com/office/powerpoint/2010/main" val="18983765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2"/>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598252" y="286439"/>
            <a:ext cx="10995496" cy="5792057"/>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02" y="4450619"/>
            <a:ext cx="12192000" cy="2484424"/>
          </a:xfrm>
          <a:prstGeom prst="rect">
            <a:avLst/>
          </a:prstGeom>
        </p:spPr>
      </p:pic>
      <p:pic>
        <p:nvPicPr>
          <p:cNvPr id="16" name="Picture 15">
            <a:extLst>
              <a:ext uri="{FF2B5EF4-FFF2-40B4-BE49-F238E27FC236}">
                <a16:creationId xmlns:a16="http://schemas.microsoft.com/office/drawing/2014/main" id="{A94148E7-ED97-49EE-A50A-B2F15A25EB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6334" y="392405"/>
            <a:ext cx="3109869" cy="2219898"/>
          </a:xfrm>
          <a:prstGeom prst="rect">
            <a:avLst/>
          </a:prstGeom>
        </p:spPr>
      </p:pic>
      <p:pic>
        <p:nvPicPr>
          <p:cNvPr id="18" name="Picture 17">
            <a:extLst>
              <a:ext uri="{FF2B5EF4-FFF2-40B4-BE49-F238E27FC236}">
                <a16:creationId xmlns:a16="http://schemas.microsoft.com/office/drawing/2014/main" id="{64FFCC25-EAD3-4BE9-99F5-50090BEF42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66685" y="392405"/>
            <a:ext cx="3096929" cy="2219897"/>
          </a:xfrm>
          <a:prstGeom prst="rect">
            <a:avLst/>
          </a:prstGeom>
        </p:spPr>
      </p:pic>
      <p:pic>
        <p:nvPicPr>
          <p:cNvPr id="20" name="Picture 19">
            <a:extLst>
              <a:ext uri="{FF2B5EF4-FFF2-40B4-BE49-F238E27FC236}">
                <a16:creationId xmlns:a16="http://schemas.microsoft.com/office/drawing/2014/main" id="{A0DCDE84-7595-40CB-BBF5-496BA13B4A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71282" y="2898742"/>
            <a:ext cx="3165271" cy="2219898"/>
          </a:xfrm>
          <a:prstGeom prst="rect">
            <a:avLst/>
          </a:prstGeom>
        </p:spPr>
      </p:pic>
      <p:pic>
        <p:nvPicPr>
          <p:cNvPr id="22" name="Picture 21">
            <a:extLst>
              <a:ext uri="{FF2B5EF4-FFF2-40B4-BE49-F238E27FC236}">
                <a16:creationId xmlns:a16="http://schemas.microsoft.com/office/drawing/2014/main" id="{125F4B24-CAC8-4C68-A580-1B70707FB31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94081" y="2755522"/>
            <a:ext cx="3242139" cy="2219897"/>
          </a:xfrm>
          <a:prstGeom prst="rect">
            <a:avLst/>
          </a:prstGeom>
        </p:spPr>
      </p:pic>
      <p:sp>
        <p:nvSpPr>
          <p:cNvPr id="23" name="TextBox 22">
            <a:extLst>
              <a:ext uri="{FF2B5EF4-FFF2-40B4-BE49-F238E27FC236}">
                <a16:creationId xmlns:a16="http://schemas.microsoft.com/office/drawing/2014/main" id="{C05F350F-629F-4EB7-8884-1A68E3932561}"/>
              </a:ext>
            </a:extLst>
          </p:cNvPr>
          <p:cNvSpPr txBox="1"/>
          <p:nvPr/>
        </p:nvSpPr>
        <p:spPr>
          <a:xfrm>
            <a:off x="1056086" y="802013"/>
            <a:ext cx="2919766" cy="3970316"/>
          </a:xfrm>
          <a:prstGeom prst="rect">
            <a:avLst/>
          </a:prstGeom>
          <a:noFill/>
        </p:spPr>
        <p:txBody>
          <a:bodyPr wrap="square" rtlCol="0">
            <a:spAutoFit/>
          </a:bodyPr>
          <a:lstStyle/>
          <a:p>
            <a:pPr algn="just"/>
            <a:r>
              <a:rPr lang="en-US" sz="3600">
                <a:solidFill>
                  <a:sysClr val="windowText" lastClr="000000"/>
                </a:solidFill>
                <a:latin typeface="Arial" panose="020B0604020202020204" pitchFamily="34" charset="0"/>
                <a:cs typeface="Arial" panose="020B0604020202020204" pitchFamily="34" charset="0"/>
              </a:rPr>
              <a:t>Em hãy quan sát các  bức tranh bên và cho biết bạn nào tích cực, tự giác tham gia lao động</a:t>
            </a:r>
          </a:p>
        </p:txBody>
      </p:sp>
    </p:spTree>
    <p:extLst>
      <p:ext uri="{BB962C8B-B14F-4D97-AF65-F5344CB8AC3E}">
        <p14:creationId xmlns:p14="http://schemas.microsoft.com/office/powerpoint/2010/main" val="1265908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par>
                                <p:cTn id="11" presetID="3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1000" fill="hold"/>
                                        <p:tgtEl>
                                          <p:spTgt spid="18"/>
                                        </p:tgtEl>
                                        <p:attrNameLst>
                                          <p:attrName>ppt_w</p:attrName>
                                        </p:attrNameLst>
                                      </p:cBhvr>
                                      <p:tavLst>
                                        <p:tav tm="0">
                                          <p:val>
                                            <p:fltVal val="0"/>
                                          </p:val>
                                        </p:tav>
                                        <p:tav tm="100000">
                                          <p:val>
                                            <p:strVal val="#ppt_w"/>
                                          </p:val>
                                        </p:tav>
                                      </p:tavLst>
                                    </p:anim>
                                    <p:anim calcmode="lin" valueType="num">
                                      <p:cBhvr>
                                        <p:cTn id="14" dur="1000" fill="hold"/>
                                        <p:tgtEl>
                                          <p:spTgt spid="18"/>
                                        </p:tgtEl>
                                        <p:attrNameLst>
                                          <p:attrName>ppt_h</p:attrName>
                                        </p:attrNameLst>
                                      </p:cBhvr>
                                      <p:tavLst>
                                        <p:tav tm="0">
                                          <p:val>
                                            <p:fltVal val="0"/>
                                          </p:val>
                                        </p:tav>
                                        <p:tav tm="100000">
                                          <p:val>
                                            <p:strVal val="#ppt_h"/>
                                          </p:val>
                                        </p:tav>
                                      </p:tavLst>
                                    </p:anim>
                                    <p:anim calcmode="lin" valueType="num">
                                      <p:cBhvr>
                                        <p:cTn id="15" dur="1000" fill="hold"/>
                                        <p:tgtEl>
                                          <p:spTgt spid="18"/>
                                        </p:tgtEl>
                                        <p:attrNameLst>
                                          <p:attrName>style.rotation</p:attrName>
                                        </p:attrNameLst>
                                      </p:cBhvr>
                                      <p:tavLst>
                                        <p:tav tm="0">
                                          <p:val>
                                            <p:fltVal val="90"/>
                                          </p:val>
                                        </p:tav>
                                        <p:tav tm="100000">
                                          <p:val>
                                            <p:fltVal val="0"/>
                                          </p:val>
                                        </p:tav>
                                      </p:tavLst>
                                    </p:anim>
                                    <p:animEffect transition="in" filter="fade">
                                      <p:cBhvr>
                                        <p:cTn id="16" dur="1000"/>
                                        <p:tgtEl>
                                          <p:spTgt spid="18"/>
                                        </p:tgtEl>
                                      </p:cBhvr>
                                    </p:animEffect>
                                  </p:childTnLst>
                                </p:cTn>
                              </p:par>
                              <p:par>
                                <p:cTn id="17" presetID="3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1000" fill="hold"/>
                                        <p:tgtEl>
                                          <p:spTgt spid="20"/>
                                        </p:tgtEl>
                                        <p:attrNameLst>
                                          <p:attrName>ppt_w</p:attrName>
                                        </p:attrNameLst>
                                      </p:cBhvr>
                                      <p:tavLst>
                                        <p:tav tm="0">
                                          <p:val>
                                            <p:fltVal val="0"/>
                                          </p:val>
                                        </p:tav>
                                        <p:tav tm="100000">
                                          <p:val>
                                            <p:strVal val="#ppt_w"/>
                                          </p:val>
                                        </p:tav>
                                      </p:tavLst>
                                    </p:anim>
                                    <p:anim calcmode="lin" valueType="num">
                                      <p:cBhvr>
                                        <p:cTn id="20" dur="1000" fill="hold"/>
                                        <p:tgtEl>
                                          <p:spTgt spid="20"/>
                                        </p:tgtEl>
                                        <p:attrNameLst>
                                          <p:attrName>ppt_h</p:attrName>
                                        </p:attrNameLst>
                                      </p:cBhvr>
                                      <p:tavLst>
                                        <p:tav tm="0">
                                          <p:val>
                                            <p:fltVal val="0"/>
                                          </p:val>
                                        </p:tav>
                                        <p:tav tm="100000">
                                          <p:val>
                                            <p:strVal val="#ppt_h"/>
                                          </p:val>
                                        </p:tav>
                                      </p:tavLst>
                                    </p:anim>
                                    <p:anim calcmode="lin" valueType="num">
                                      <p:cBhvr>
                                        <p:cTn id="21" dur="1000" fill="hold"/>
                                        <p:tgtEl>
                                          <p:spTgt spid="20"/>
                                        </p:tgtEl>
                                        <p:attrNameLst>
                                          <p:attrName>style.rotation</p:attrName>
                                        </p:attrNameLst>
                                      </p:cBhvr>
                                      <p:tavLst>
                                        <p:tav tm="0">
                                          <p:val>
                                            <p:fltVal val="90"/>
                                          </p:val>
                                        </p:tav>
                                        <p:tav tm="100000">
                                          <p:val>
                                            <p:fltVal val="0"/>
                                          </p:val>
                                        </p:tav>
                                      </p:tavLst>
                                    </p:anim>
                                    <p:animEffect transition="in" filter="fade">
                                      <p:cBhvr>
                                        <p:cTn id="22" dur="1000"/>
                                        <p:tgtEl>
                                          <p:spTgt spid="20"/>
                                        </p:tgtEl>
                                      </p:cBhvr>
                                    </p:animEffect>
                                  </p:childTnLst>
                                </p:cTn>
                              </p:par>
                              <p:par>
                                <p:cTn id="23" presetID="3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1000" fill="hold"/>
                                        <p:tgtEl>
                                          <p:spTgt spid="22"/>
                                        </p:tgtEl>
                                        <p:attrNameLst>
                                          <p:attrName>ppt_w</p:attrName>
                                        </p:attrNameLst>
                                      </p:cBhvr>
                                      <p:tavLst>
                                        <p:tav tm="0">
                                          <p:val>
                                            <p:fltVal val="0"/>
                                          </p:val>
                                        </p:tav>
                                        <p:tav tm="100000">
                                          <p:val>
                                            <p:strVal val="#ppt_w"/>
                                          </p:val>
                                        </p:tav>
                                      </p:tavLst>
                                    </p:anim>
                                    <p:anim calcmode="lin" valueType="num">
                                      <p:cBhvr>
                                        <p:cTn id="26" dur="1000" fill="hold"/>
                                        <p:tgtEl>
                                          <p:spTgt spid="22"/>
                                        </p:tgtEl>
                                        <p:attrNameLst>
                                          <p:attrName>ppt_h</p:attrName>
                                        </p:attrNameLst>
                                      </p:cBhvr>
                                      <p:tavLst>
                                        <p:tav tm="0">
                                          <p:val>
                                            <p:fltVal val="0"/>
                                          </p:val>
                                        </p:tav>
                                        <p:tav tm="100000">
                                          <p:val>
                                            <p:strVal val="#ppt_h"/>
                                          </p:val>
                                        </p:tav>
                                      </p:tavLst>
                                    </p:anim>
                                    <p:anim calcmode="lin" valueType="num">
                                      <p:cBhvr>
                                        <p:cTn id="27" dur="1000" fill="hold"/>
                                        <p:tgtEl>
                                          <p:spTgt spid="22"/>
                                        </p:tgtEl>
                                        <p:attrNameLst>
                                          <p:attrName>style.rotation</p:attrName>
                                        </p:attrNameLst>
                                      </p:cBhvr>
                                      <p:tavLst>
                                        <p:tav tm="0">
                                          <p:val>
                                            <p:fltVal val="90"/>
                                          </p:val>
                                        </p:tav>
                                        <p:tav tm="100000">
                                          <p:val>
                                            <p:fltVal val="0"/>
                                          </p:val>
                                        </p:tav>
                                      </p:tavLst>
                                    </p:anim>
                                    <p:animEffect transition="in" filter="fade">
                                      <p:cBhvr>
                                        <p:cTn id="28" dur="1000"/>
                                        <p:tgtEl>
                                          <p:spTgt spid="22"/>
                                        </p:tgtEl>
                                      </p:cBhvr>
                                    </p:animEffect>
                                  </p:childTnLst>
                                </p:cTn>
                              </p:par>
                            </p:childTnLst>
                          </p:cTn>
                        </p:par>
                        <p:par>
                          <p:cTn id="29" fill="hold">
                            <p:stCondLst>
                              <p:cond delay="1000"/>
                            </p:stCondLst>
                            <p:childTnLst>
                              <p:par>
                                <p:cTn id="30" presetID="53" presetClass="entr" presetSubtype="16" fill="hold" grpId="0"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p:cTn id="32" dur="500" fill="hold"/>
                                        <p:tgtEl>
                                          <p:spTgt spid="23"/>
                                        </p:tgtEl>
                                        <p:attrNameLst>
                                          <p:attrName>ppt_w</p:attrName>
                                        </p:attrNameLst>
                                      </p:cBhvr>
                                      <p:tavLst>
                                        <p:tav tm="0">
                                          <p:val>
                                            <p:fltVal val="0"/>
                                          </p:val>
                                        </p:tav>
                                        <p:tav tm="100000">
                                          <p:val>
                                            <p:strVal val="#ppt_w"/>
                                          </p:val>
                                        </p:tav>
                                      </p:tavLst>
                                    </p:anim>
                                    <p:anim calcmode="lin" valueType="num">
                                      <p:cBhvr>
                                        <p:cTn id="33" dur="500" fill="hold"/>
                                        <p:tgtEl>
                                          <p:spTgt spid="23"/>
                                        </p:tgtEl>
                                        <p:attrNameLst>
                                          <p:attrName>ppt_h</p:attrName>
                                        </p:attrNameLst>
                                      </p:cBhvr>
                                      <p:tavLst>
                                        <p:tav tm="0">
                                          <p:val>
                                            <p:fltVal val="0"/>
                                          </p:val>
                                        </p:tav>
                                        <p:tav tm="100000">
                                          <p:val>
                                            <p:strVal val="#ppt_h"/>
                                          </p:val>
                                        </p:tav>
                                      </p:tavLst>
                                    </p:anim>
                                    <p:animEffect transition="in" filter="fade">
                                      <p:cBhvr>
                                        <p:cTn id="3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theme/theme1.xml><?xml version="1.0" encoding="utf-8"?>
<a:theme xmlns:a="http://schemas.openxmlformats.org/drawingml/2006/main" name="Office 主题​​">
  <a:themeElements>
    <a:clrScheme name="自定义 1561">
      <a:dk1>
        <a:sysClr val="windowText" lastClr="000000"/>
      </a:dk1>
      <a:lt1>
        <a:sysClr val="window" lastClr="FFFFFF"/>
      </a:lt1>
      <a:dk2>
        <a:srgbClr val="44546A"/>
      </a:dk2>
      <a:lt2>
        <a:srgbClr val="E7E6E6"/>
      </a:lt2>
      <a:accent1>
        <a:srgbClr val="F18020"/>
      </a:accent1>
      <a:accent2>
        <a:srgbClr val="67AFA4"/>
      </a:accent2>
      <a:accent3>
        <a:srgbClr val="F18020"/>
      </a:accent3>
      <a:accent4>
        <a:srgbClr val="67AFA4"/>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roblem Solving Lesson by Slidesgo">
  <a:themeElements>
    <a:clrScheme name="Simple Light">
      <a:dk1>
        <a:srgbClr val="472D30"/>
      </a:dk1>
      <a:lt1>
        <a:srgbClr val="83424D"/>
      </a:lt1>
      <a:dk2>
        <a:srgbClr val="E26D5C"/>
      </a:dk2>
      <a:lt2>
        <a:srgbClr val="FFE1A8"/>
      </a:lt2>
      <a:accent1>
        <a:srgbClr val="FFF6E4"/>
      </a:accent1>
      <a:accent2>
        <a:srgbClr val="C9CBA3"/>
      </a:accent2>
      <a:accent3>
        <a:srgbClr val="472D30"/>
      </a:accent3>
      <a:accent4>
        <a:srgbClr val="723D46"/>
      </a:accent4>
      <a:accent5>
        <a:srgbClr val="E26D5C"/>
      </a:accent5>
      <a:accent6>
        <a:srgbClr val="FFE1A8"/>
      </a:accent6>
      <a:hlink>
        <a:srgbClr val="472D3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882</TotalTime>
  <Words>941</Words>
  <PresentationFormat>Widescreen</PresentationFormat>
  <Paragraphs>73</Paragraphs>
  <Slides>29</Slides>
  <Notes>8</Notes>
  <HiddenSlides>0</HiddenSlides>
  <MMClips>1</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29</vt:i4>
      </vt:variant>
    </vt:vector>
  </HeadingPairs>
  <TitlesOfParts>
    <vt:vector size="45" baseType="lpstr">
      <vt:lpstr>等线</vt:lpstr>
      <vt:lpstr>等线 Light</vt:lpstr>
      <vt:lpstr>#9Slide02 Noi dung rat dai</vt:lpstr>
      <vt:lpstr>#9Slide03 BoosterNextFYBlack</vt:lpstr>
      <vt:lpstr>Arial</vt:lpstr>
      <vt:lpstr>Arial-Rounded</vt:lpstr>
      <vt:lpstr>Calibri</vt:lpstr>
      <vt:lpstr>Cambria</vt:lpstr>
      <vt:lpstr>Lato</vt:lpstr>
      <vt:lpstr>Pompiere</vt:lpstr>
      <vt:lpstr>SVN-Whimsy</vt:lpstr>
      <vt:lpstr>Symbol</vt:lpstr>
      <vt:lpstr>UTM Duepuntozero</vt:lpstr>
      <vt:lpstr>思源黑体 CN Medium</vt:lpstr>
      <vt:lpstr>Office 主题​​</vt:lpstr>
      <vt:lpstr>Problem Solving Lesson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2020-12-18T11:03:25Z</dcterms:created>
  <dcterms:modified xsi:type="dcterms:W3CDTF">2023-08-14T12:05:26Z</dcterms:modified>
</cp:coreProperties>
</file>