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3"/>
  </p:sldMasterIdLst>
  <p:notesMasterIdLst>
    <p:notesMasterId r:id="rId5"/>
  </p:notesMasterIdLst>
  <p:sldIdLst>
    <p:sldId id="256" r:id="rId4"/>
    <p:sldId id="257" r:id="rId6"/>
    <p:sldId id="258" r:id="rId7"/>
    <p:sldId id="259" r:id="rId8"/>
    <p:sldId id="261" r:id="rId9"/>
    <p:sldId id="262" r:id="rId10"/>
    <p:sldId id="263" r:id="rId11"/>
    <p:sldId id="273" r:id="rId12"/>
    <p:sldId id="293" r:id="rId13"/>
    <p:sldId id="294" r:id="rId14"/>
    <p:sldId id="295" r:id="rId15"/>
    <p:sldId id="296" r:id="rId16"/>
    <p:sldId id="283" r:id="rId17"/>
    <p:sldId id="264" r:id="rId18"/>
    <p:sldId id="265" r:id="rId19"/>
    <p:sldId id="266" r:id="rId20"/>
    <p:sldId id="267" r:id="rId21"/>
    <p:sldId id="268" r:id="rId22"/>
    <p:sldId id="269" r:id="rId23"/>
    <p:sldId id="270" r:id="rId24"/>
    <p:sldId id="271" r:id="rId25"/>
    <p:sldId id="272" r:id="rId26"/>
  </p:sldIdLst>
  <p:sldSz cx="9144000" cy="5143500" type="screen16x9"/>
  <p:notesSz cx="6858000" cy="9144000"/>
  <p:embeddedFontLst>
    <p:embeddedFont>
      <p:font typeface="Hammersmith One" panose="02010703030501060504"/>
      <p:regular r:id="rId30"/>
    </p:embeddedFont>
    <p:embeddedFont>
      <p:font typeface="Hind Vadodara" panose="02000000000000000000"/>
      <p:regular r:id="rId31"/>
    </p:embeddedFont>
    <p:embeddedFont>
      <p:font typeface="Anton"/>
      <p:regular r:id="rId32"/>
    </p:embeddedFont>
    <p:embeddedFont>
      <p:font typeface="Lobster" panose="00000500000000000000"/>
      <p:regular r:id="rId33"/>
    </p:embeddedFont>
    <p:embeddedFont>
      <p:font typeface="Bitter SemiBold"/>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7"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3" d="100"/>
          <a:sy n="83" d="100"/>
        </p:scale>
        <p:origin x="800" y="52"/>
      </p:cViewPr>
      <p:guideLst>
        <p:guide orient="horz" pos="164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
        <p:cNvGrpSpPr/>
        <p:nvPr/>
      </p:nvGrpSpPr>
      <p:grpSpPr>
        <a:xfrm>
          <a:off x="0" y="0"/>
          <a:ext cx="0" cy="0"/>
          <a:chOff x="0" y="0"/>
          <a:chExt cx="0" cy="0"/>
        </a:xfrm>
      </p:grpSpPr>
      <p:sp>
        <p:nvSpPr>
          <p:cNvPr id="124" name="Google Shape;124;g27f8d58fca8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7f8d58fca8_0_10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
        <p:cNvGrpSpPr/>
        <p:nvPr/>
      </p:nvGrpSpPr>
      <p:grpSpPr>
        <a:xfrm>
          <a:off x="0" y="0"/>
          <a:ext cx="0" cy="0"/>
          <a:chOff x="0" y="0"/>
          <a:chExt cx="0" cy="0"/>
        </a:xfrm>
      </p:grpSpPr>
      <p:sp>
        <p:nvSpPr>
          <p:cNvPr id="273" name="Google Shape;273;g27f8d58fca8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7f8d58fca8_0_1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3"/>
        <p:cNvGrpSpPr/>
        <p:nvPr/>
      </p:nvGrpSpPr>
      <p:grpSpPr>
        <a:xfrm>
          <a:off x="0" y="0"/>
          <a:ext cx="0" cy="0"/>
          <a:chOff x="0" y="0"/>
          <a:chExt cx="0" cy="0"/>
        </a:xfrm>
      </p:grpSpPr>
      <p:sp>
        <p:nvSpPr>
          <p:cNvPr id="284" name="Google Shape;284;g27f8d58fca8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7f8d58fca8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4"/>
        <p:cNvGrpSpPr/>
        <p:nvPr/>
      </p:nvGrpSpPr>
      <p:grpSpPr>
        <a:xfrm>
          <a:off x="0" y="0"/>
          <a:ext cx="0" cy="0"/>
          <a:chOff x="0" y="0"/>
          <a:chExt cx="0" cy="0"/>
        </a:xfrm>
      </p:grpSpPr>
      <p:sp>
        <p:nvSpPr>
          <p:cNvPr id="295" name="Google Shape;295;g27f8d58fca8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27f8d58fca8_0_1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27f8d58fca8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7f8d58fca8_0_1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
        <p:cNvGrpSpPr/>
        <p:nvPr/>
      </p:nvGrpSpPr>
      <p:grpSpPr>
        <a:xfrm>
          <a:off x="0" y="0"/>
          <a:ext cx="0" cy="0"/>
          <a:chOff x="0" y="0"/>
          <a:chExt cx="0" cy="0"/>
        </a:xfrm>
      </p:grpSpPr>
      <p:sp>
        <p:nvSpPr>
          <p:cNvPr id="317" name="Google Shape;317;g27f8d58fca8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7f8d58fca8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7"/>
        <p:cNvGrpSpPr/>
        <p:nvPr/>
      </p:nvGrpSpPr>
      <p:grpSpPr>
        <a:xfrm>
          <a:off x="0" y="0"/>
          <a:ext cx="0" cy="0"/>
          <a:chOff x="0" y="0"/>
          <a:chExt cx="0" cy="0"/>
        </a:xfrm>
      </p:grpSpPr>
      <p:sp>
        <p:nvSpPr>
          <p:cNvPr id="328" name="Google Shape;328;g27f8d58fca8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7f8d58fca8_0_1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7"/>
        <p:cNvGrpSpPr/>
        <p:nvPr/>
      </p:nvGrpSpPr>
      <p:grpSpPr>
        <a:xfrm>
          <a:off x="0" y="0"/>
          <a:ext cx="0" cy="0"/>
          <a:chOff x="0" y="0"/>
          <a:chExt cx="0" cy="0"/>
        </a:xfrm>
      </p:grpSpPr>
      <p:sp>
        <p:nvSpPr>
          <p:cNvPr id="338" name="Google Shape;338;g27f8d58fca8_0_1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7f8d58fca8_0_1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Google Shape;155;g27f8d58fca8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7f8d58fca8_0_10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link video: https://www.youtube.com/watch?v=RnvCbquYeIM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
        <p:cNvGrpSpPr/>
        <p:nvPr/>
      </p:nvGrpSpPr>
      <p:grpSpPr>
        <a:xfrm>
          <a:off x="0" y="0"/>
          <a:ext cx="0" cy="0"/>
          <a:chOff x="0" y="0"/>
          <a:chExt cx="0" cy="0"/>
        </a:xfrm>
      </p:grpSpPr>
      <p:sp>
        <p:nvSpPr>
          <p:cNvPr id="166" name="Google Shape;166;g27f8d58fca8_0_1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7f8d58fca8_0_1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2459b1a05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459b1a05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0"/>
        <p:cNvGrpSpPr/>
        <p:nvPr/>
      </p:nvGrpSpPr>
      <p:grpSpPr>
        <a:xfrm>
          <a:off x="0" y="0"/>
          <a:ext cx="0" cy="0"/>
          <a:chOff x="0" y="0"/>
          <a:chExt cx="0" cy="0"/>
        </a:xfrm>
      </p:grpSpPr>
      <p:sp>
        <p:nvSpPr>
          <p:cNvPr id="201" name="Google Shape;201;g27f8d58fca8_0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7f8d58fca8_0_1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9"/>
        <p:cNvGrpSpPr/>
        <p:nvPr/>
      </p:nvGrpSpPr>
      <p:grpSpPr>
        <a:xfrm>
          <a:off x="0" y="0"/>
          <a:ext cx="0" cy="0"/>
          <a:chOff x="0" y="0"/>
          <a:chExt cx="0" cy="0"/>
        </a:xfrm>
      </p:grpSpPr>
      <p:sp>
        <p:nvSpPr>
          <p:cNvPr id="210" name="Google Shape;210;g27f8d58fca8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27f8d58fca8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
        <p:cNvGrpSpPr/>
        <p:nvPr/>
      </p:nvGrpSpPr>
      <p:grpSpPr>
        <a:xfrm>
          <a:off x="0" y="0"/>
          <a:ext cx="0" cy="0"/>
          <a:chOff x="0" y="0"/>
          <a:chExt cx="0" cy="0"/>
        </a:xfrm>
      </p:grpSpPr>
      <p:sp>
        <p:nvSpPr>
          <p:cNvPr id="236" name="Google Shape;236;g27f8d58fca8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27f8d58fca8_0_1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
        <p:cNvGrpSpPr/>
        <p:nvPr/>
      </p:nvGrpSpPr>
      <p:grpSpPr>
        <a:xfrm>
          <a:off x="0" y="0"/>
          <a:ext cx="0" cy="0"/>
          <a:chOff x="0" y="0"/>
          <a:chExt cx="0" cy="0"/>
        </a:xfrm>
      </p:grpSpPr>
      <p:sp>
        <p:nvSpPr>
          <p:cNvPr id="250" name="Google Shape;250;g27f8d58fca8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7f8d58fca8_0_1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1"/>
        <p:cNvGrpSpPr/>
        <p:nvPr/>
      </p:nvGrpSpPr>
      <p:grpSpPr>
        <a:xfrm>
          <a:off x="0" y="0"/>
          <a:ext cx="0" cy="0"/>
          <a:chOff x="0" y="0"/>
          <a:chExt cx="0" cy="0"/>
        </a:xfrm>
      </p:grpSpPr>
      <p:sp>
        <p:nvSpPr>
          <p:cNvPr id="262" name="Google Shape;262;g27f8d58fca8_0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f8d58fca8_0_1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srcRect/>
          <a:stretch>
            <a:fill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01" name="Google Shape;101;p16"/>
          <p:cNvPicPr preferRelativeResize="0"/>
          <p:nvPr/>
        </p:nvPicPr>
        <p:blipFill rotWithShape="1">
          <a:blip r:embed="rId3"/>
          <a:srcRect/>
          <a:stretch>
            <a:fill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srcRect/>
          <a:stretch>
            <a:fill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21" name="Google Shape;121;p17"/>
          <p:cNvPicPr preferRelativeResize="0"/>
          <p:nvPr/>
        </p:nvPicPr>
        <p:blipFill rotWithShape="1">
          <a:blip r:embed="rId3"/>
          <a:srcRect/>
          <a:stretch>
            <a:fill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a:xfrm>
            <a:off x="6457950" y="4767263"/>
            <a:ext cx="2057400" cy="273844"/>
          </a:xfrm>
        </p:spPr>
        <p:txBody>
          <a:bodyPr/>
          <a:lstStyle/>
          <a:p>
            <a:fld id="{9B618960-8005-486C-9A75-10CB2AAC16F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628650" y="4767263"/>
            <a:ext cx="2057400" cy="273844"/>
          </a:xfrm>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p:spPr>
        <p:txBody>
          <a:bodyPr/>
          <a:lstStyle/>
          <a:p>
            <a:endParaRPr lang="en-US"/>
          </a:p>
        </p:txBody>
      </p:sp>
      <p:sp>
        <p:nvSpPr>
          <p:cNvPr id="7" name="Slide Number Placeholder 6"/>
          <p:cNvSpPr>
            <a:spLocks noGrp="1"/>
          </p:cNvSpPr>
          <p:nvPr>
            <p:ph type="sldNum" sz="quarter" idx="12"/>
          </p:nvPr>
        </p:nvSpPr>
        <p:spPr>
          <a:xfrm>
            <a:off x="6457950" y="4767263"/>
            <a:ext cx="2057400" cy="273844"/>
          </a:xfrm>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4.pn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1pPr>
            <a:lvl2pPr marR="0" lvl="1"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2pPr>
            <a:lvl3pPr marR="0" lvl="2"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3pPr>
            <a:lvl4pPr marR="0" lvl="3"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4pPr>
            <a:lvl5pPr marR="0" lvl="4"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5pPr>
            <a:lvl6pPr marR="0" lvl="5"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6pPr>
            <a:lvl7pPr marR="0" lvl="6"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7pPr>
            <a:lvl8pPr marR="0" lvl="7"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8pPr>
            <a:lvl9pPr marR="0" lvl="8" algn="l" rtl="0">
              <a:lnSpc>
                <a:spcPct val="100000"/>
              </a:lnSpc>
              <a:spcBef>
                <a:spcPts val="0"/>
              </a:spcBef>
              <a:spcAft>
                <a:spcPts val="0"/>
              </a:spcAft>
              <a:buClr>
                <a:schemeClr val="dk1"/>
              </a:buClr>
              <a:buSzPts val="3500"/>
              <a:buFont typeface="Hammersmith One" panose="02010703030501060504"/>
              <a:buNone/>
              <a:defRPr sz="3500" b="1" i="0" u="none" strike="noStrike" cap="none">
                <a:solidFill>
                  <a:schemeClr val="dk1"/>
                </a:solidFill>
                <a:latin typeface="Hammersmith One" panose="02010703030501060504"/>
                <a:ea typeface="Hammersmith One" panose="02010703030501060504"/>
                <a:cs typeface="Hammersmith One" panose="02010703030501060504"/>
                <a:sym typeface="Hammersmith One" panose="02010703030501060504"/>
              </a:defRPr>
            </a:lvl9pPr>
          </a:lstStyle>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1pPr>
            <a:lvl2pPr marL="914400" marR="0" lvl="1"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2pPr>
            <a:lvl3pPr marL="1371600" marR="0" lvl="2"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3pPr>
            <a:lvl4pPr marL="1828800" marR="0" lvl="3"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4pPr>
            <a:lvl5pPr marL="2286000" marR="0" lvl="4"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5pPr>
            <a:lvl6pPr marL="2743200" marR="0" lvl="5"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6pPr>
            <a:lvl7pPr marL="3200400" marR="0" lvl="6"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7pPr>
            <a:lvl8pPr marL="3657600" marR="0" lvl="7" indent="-317500" algn="l" rtl="0">
              <a:lnSpc>
                <a:spcPct val="115000"/>
              </a:lnSpc>
              <a:spcBef>
                <a:spcPts val="1600"/>
              </a:spcBef>
              <a:spcAft>
                <a:spcPts val="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8pPr>
            <a:lvl9pPr marL="4114800" marR="0" lvl="8" indent="-317500" algn="l" rtl="0">
              <a:lnSpc>
                <a:spcPct val="115000"/>
              </a:lnSpc>
              <a:spcBef>
                <a:spcPts val="1600"/>
              </a:spcBef>
              <a:spcAft>
                <a:spcPts val="1600"/>
              </a:spcAft>
              <a:buClr>
                <a:schemeClr val="dk1"/>
              </a:buClr>
              <a:buSzPts val="1400"/>
              <a:buFont typeface="Hind Vadodara" panose="02000000000000000000"/>
              <a:buChar char="■"/>
              <a:defRPr sz="1400" b="0" i="0" u="none" strike="noStrike" cap="none">
                <a:solidFill>
                  <a:schemeClr val="dk1"/>
                </a:solidFill>
                <a:latin typeface="Hind Vadodara" panose="02000000000000000000"/>
                <a:ea typeface="Hind Vadodara" panose="02000000000000000000"/>
                <a:cs typeface="Hind Vadodara" panose="02000000000000000000"/>
                <a:sym typeface="Hind Vadodara" panose="02000000000000000000"/>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29.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image" Target="../media/image8.GIF"/></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42.GIF"/><Relationship Id="rId2" Type="http://schemas.openxmlformats.org/officeDocument/2006/relationships/image" Target="../media/image21.pn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3.xml"/><Relationship Id="rId7" Type="http://schemas.openxmlformats.org/officeDocument/2006/relationships/image" Target="../media/image16.GIF"/><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6.png"/><Relationship Id="rId3" Type="http://schemas.openxmlformats.org/officeDocument/2006/relationships/image" Target="../media/image12.png"/><Relationship Id="rId2" Type="http://schemas.openxmlformats.org/officeDocument/2006/relationships/image" Target="../media/image13.GIF"/><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GIF"/></Relationships>
</file>

<file path=ppt/slides/_rels/slide7.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6.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1.png"/><Relationship Id="rId2" Type="http://schemas.openxmlformats.org/officeDocument/2006/relationships/image" Target="../media/image22.png"/><Relationship Id="rId11" Type="http://schemas.openxmlformats.org/officeDocument/2006/relationships/notesSlide" Target="../notesSlides/notesSlide7.xml"/><Relationship Id="rId10" Type="http://schemas.openxmlformats.org/officeDocument/2006/relationships/slideLayout" Target="../slideLayouts/slideLayout13.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99996" sy="99996" flip="none" algn="tl"/>
        </a:blipFill>
        <a:effectLst/>
      </p:bgPr>
    </p:bg>
    <p:spTree>
      <p:nvGrpSpPr>
        <p:cNvPr id="1" name="Shape 126"/>
        <p:cNvGrpSpPr/>
        <p:nvPr/>
      </p:nvGrpSpPr>
      <p:grpSpPr>
        <a:xfrm>
          <a:off x="0" y="0"/>
          <a:ext cx="0" cy="0"/>
          <a:chOff x="0" y="0"/>
          <a:chExt cx="0" cy="0"/>
        </a:xfrm>
      </p:grpSpPr>
      <p:grpSp>
        <p:nvGrpSpPr>
          <p:cNvPr id="127" name="Google Shape;127;p18"/>
          <p:cNvGrpSpPr/>
          <p:nvPr/>
        </p:nvGrpSpPr>
        <p:grpSpPr>
          <a:xfrm>
            <a:off x="1072234" y="821394"/>
            <a:ext cx="6251241" cy="3500714"/>
            <a:chOff x="1938577" y="1329300"/>
            <a:chExt cx="5497529" cy="2780772"/>
          </a:xfrm>
        </p:grpSpPr>
        <p:sp>
          <p:nvSpPr>
            <p:cNvPr id="128" name="Google Shape;128;p18"/>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2160"/>
              </a:schemeClr>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 name="Google Shape;129;p18"/>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 name="Google Shape;130;p18"/>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 name="Google Shape;131;p18"/>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 name="Google Shape;132;p18"/>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 name="Google Shape;133;p18"/>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 name="Google Shape;134;p18"/>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 name="Google Shape;135;p18"/>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 name="Google Shape;136;p18"/>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 name="Google Shape;137;p18"/>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21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8" name="Google Shape;138;p18"/>
          <p:cNvSpPr txBox="1">
            <a:spLocks noGrp="1"/>
          </p:cNvSpPr>
          <p:nvPr>
            <p:ph type="ctrTitle"/>
          </p:nvPr>
        </p:nvSpPr>
        <p:spPr>
          <a:xfrm>
            <a:off x="1574575" y="1567375"/>
            <a:ext cx="57489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en-US" sz="3200" b="0">
                <a:solidFill>
                  <a:srgbClr val="0E7600"/>
                </a:solidFill>
              </a:rPr>
              <a:t>Bài học STEM 16</a:t>
            </a:r>
            <a:br>
              <a:rPr lang="en-US" sz="4700" b="0">
                <a:solidFill>
                  <a:srgbClr val="72BF45"/>
                </a:solidFill>
              </a:rPr>
            </a:br>
            <a:r>
              <a:rPr lang="en-US" sz="4400" b="0">
                <a:solidFill>
                  <a:srgbClr val="812C8C"/>
                </a:solidFill>
              </a:rPr>
              <a:t>TÊN LỬA GIẤY</a:t>
            </a:r>
            <a:endParaRPr sz="4400" b="0">
              <a:solidFill>
                <a:srgbClr val="812C8C"/>
              </a:solidFill>
            </a:endParaRPr>
          </a:p>
        </p:txBody>
      </p:sp>
      <p:sp>
        <p:nvSpPr>
          <p:cNvPr id="139" name="Google Shape;139;p18"/>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 name="Google Shape;140;p18"/>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 name="Google Shape;141;p18"/>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 name="Google Shape;144;p18"/>
          <p:cNvSpPr txBox="1">
            <a:spLocks noGrp="1"/>
          </p:cNvSpPr>
          <p:nvPr>
            <p:ph type="subTitle" idx="1"/>
          </p:nvPr>
        </p:nvSpPr>
        <p:spPr>
          <a:xfrm>
            <a:off x="1974994" y="3175882"/>
            <a:ext cx="2349900" cy="71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r>
              <a:rPr lang="en-US" dirty="0" err="1">
                <a:solidFill>
                  <a:srgbClr val="0E7600"/>
                </a:solidFill>
                <a:latin typeface="Lobster" panose="00000500000000000000"/>
                <a:ea typeface="Lobster" panose="00000500000000000000"/>
                <a:cs typeface="Lobster" panose="00000500000000000000"/>
                <a:sym typeface="Lobster" panose="00000500000000000000"/>
              </a:rPr>
              <a:t>Giáo</a:t>
            </a:r>
            <a:r>
              <a:rPr lang="en-US" dirty="0">
                <a:solidFill>
                  <a:srgbClr val="0E7600"/>
                </a:solidFill>
                <a:latin typeface="Lobster" panose="00000500000000000000"/>
                <a:ea typeface="Lobster" panose="00000500000000000000"/>
                <a:cs typeface="Lobster" panose="00000500000000000000"/>
                <a:sym typeface="Lobster" panose="00000500000000000000"/>
              </a:rPr>
              <a:t> viên:</a:t>
            </a:r>
            <a:r>
              <a:rPr lang="en-US" dirty="0" err="1">
                <a:solidFill>
                  <a:srgbClr val="0E7600"/>
                </a:solidFill>
                <a:latin typeface="Lobster" panose="00000500000000000000"/>
                <a:ea typeface="Lobster" panose="00000500000000000000"/>
                <a:cs typeface="Lobster" panose="00000500000000000000"/>
                <a:sym typeface="Lobster" panose="00000500000000000000"/>
              </a:rPr>
              <a:t>Trần</a:t>
            </a:r>
            <a:r>
              <a:rPr lang="en-US" dirty="0">
                <a:solidFill>
                  <a:srgbClr val="0E7600"/>
                </a:solidFill>
                <a:latin typeface="Lobster" panose="00000500000000000000"/>
                <a:ea typeface="Lobster" panose="00000500000000000000"/>
                <a:cs typeface="Lobster" panose="00000500000000000000"/>
                <a:sym typeface="Lobster" panose="00000500000000000000"/>
              </a:rPr>
              <a:t> </a:t>
            </a:r>
            <a:r>
              <a:rPr lang="en-US" dirty="0" err="1">
                <a:solidFill>
                  <a:srgbClr val="0E7600"/>
                </a:solidFill>
                <a:latin typeface="Lobster" panose="00000500000000000000"/>
                <a:ea typeface="Lobster" panose="00000500000000000000"/>
                <a:cs typeface="Lobster" panose="00000500000000000000"/>
                <a:sym typeface="Lobster" panose="00000500000000000000"/>
              </a:rPr>
              <a:t>Thị</a:t>
            </a:r>
            <a:r>
              <a:rPr lang="en-US" dirty="0">
                <a:solidFill>
                  <a:srgbClr val="0E7600"/>
                </a:solidFill>
                <a:latin typeface="Lobster" panose="00000500000000000000"/>
                <a:ea typeface="Lobster" panose="00000500000000000000"/>
                <a:cs typeface="Lobster" panose="00000500000000000000"/>
                <a:sym typeface="Lobster" panose="00000500000000000000"/>
              </a:rPr>
              <a:t> Linh</a:t>
            </a:r>
            <a:endParaRPr dirty="0">
              <a:solidFill>
                <a:srgbClr val="0E7600"/>
              </a:solidFill>
              <a:latin typeface="Lobster" panose="00000500000000000000"/>
              <a:ea typeface="Lobster" panose="00000500000000000000"/>
              <a:cs typeface="Lobster" panose="00000500000000000000"/>
              <a:sym typeface="Lobster" panose="00000500000000000000"/>
            </a:endParaRPr>
          </a:p>
          <a:p>
            <a:pPr marL="0" lvl="0" indent="0" algn="l" rtl="0">
              <a:lnSpc>
                <a:spcPct val="115000"/>
              </a:lnSpc>
              <a:spcBef>
                <a:spcPts val="0"/>
              </a:spcBef>
              <a:spcAft>
                <a:spcPts val="0"/>
              </a:spcAft>
              <a:buSzPts val="3000"/>
              <a:buNone/>
            </a:pPr>
            <a:r>
              <a:rPr lang="en-US" dirty="0">
                <a:solidFill>
                  <a:srgbClr val="0E7600"/>
                </a:solidFill>
                <a:latin typeface="Lobster" panose="00000500000000000000"/>
                <a:ea typeface="Lobster" panose="00000500000000000000"/>
                <a:cs typeface="Lobster" panose="00000500000000000000"/>
                <a:sym typeface="Lobster" panose="00000500000000000000"/>
              </a:rPr>
              <a:t>Ngày giảng:</a:t>
            </a:r>
            <a:r>
              <a:rPr lang="en-US" dirty="0">
                <a:solidFill>
                  <a:srgbClr val="0E7600"/>
                </a:solidFill>
                <a:latin typeface="Lobster" panose="00000500000000000000"/>
                <a:ea typeface="Lobster" panose="00000500000000000000"/>
                <a:cs typeface="Lobster" panose="00000500000000000000"/>
                <a:sym typeface="Lobster" panose="00000500000000000000"/>
              </a:rPr>
              <a:t>30/10/2024</a:t>
            </a:r>
            <a:endParaRPr dirty="0">
              <a:solidFill>
                <a:srgbClr val="0E7600"/>
              </a:solidFill>
              <a:latin typeface="Lobster" panose="00000500000000000000"/>
              <a:ea typeface="Lobster" panose="00000500000000000000"/>
              <a:cs typeface="Lobster" panose="00000500000000000000"/>
              <a:sym typeface="Lobster" panose="00000500000000000000"/>
            </a:endParaRPr>
          </a:p>
        </p:txBody>
      </p:sp>
      <p:sp>
        <p:nvSpPr>
          <p:cNvPr id="145" name="Google Shape;145;p18"/>
          <p:cNvSpPr/>
          <p:nvPr/>
        </p:nvSpPr>
        <p:spPr>
          <a:xfrm rot="-461876">
            <a:off x="4339588" y="670864"/>
            <a:ext cx="1220600" cy="299411"/>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 name="Google Shape;151;p18"/>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2" name="Google Shape;152;p18"/>
          <p:cNvPicPr preferRelativeResize="0"/>
          <p:nvPr/>
        </p:nvPicPr>
        <p:blipFill rotWithShape="1">
          <a:blip r:embed="rId2"/>
          <a:srcRect l="475" r="475"/>
          <a:stretch>
            <a:fillRect/>
          </a:stretch>
        </p:blipFill>
        <p:spPr>
          <a:xfrm>
            <a:off x="1200900" y="920279"/>
            <a:ext cx="692450" cy="978747"/>
          </a:xfrm>
          <a:prstGeom prst="rect">
            <a:avLst/>
          </a:prstGeom>
          <a:noFill/>
          <a:ln>
            <a:noFill/>
          </a:ln>
        </p:spPr>
      </p:pic>
      <p:pic>
        <p:nvPicPr>
          <p:cNvPr id="153" name="Google Shape;153;p18"/>
          <p:cNvPicPr preferRelativeResize="0"/>
          <p:nvPr/>
        </p:nvPicPr>
        <p:blipFill>
          <a:blip r:embed="rId3"/>
          <a:stretch>
            <a:fillRect/>
          </a:stretch>
        </p:blipFill>
        <p:spPr>
          <a:xfrm rot="578387">
            <a:off x="6080700" y="2738425"/>
            <a:ext cx="1936150" cy="193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1"/>
          </p:nvPr>
        </p:nvPicPr>
        <p:blipFill>
          <a:blip r:embed="rId1"/>
          <a:stretch>
            <a:fillRect/>
          </a:stretch>
        </p:blipFill>
        <p:spPr>
          <a:xfrm>
            <a:off x="4572000" y="519589"/>
            <a:ext cx="4457700" cy="3812858"/>
          </a:xfrm>
          <a:prstGeom prst="rect">
            <a:avLst/>
          </a:prstGeom>
        </p:spPr>
      </p:pic>
      <p:pic>
        <p:nvPicPr>
          <p:cNvPr id="5" name="Content Placeholder 4"/>
          <p:cNvPicPr>
            <a:picLocks noChangeAspect="1"/>
          </p:cNvPicPr>
          <p:nvPr>
            <p:ph sz="half" idx="2"/>
          </p:nvPr>
        </p:nvPicPr>
        <p:blipFill>
          <a:blip r:embed="rId2"/>
          <a:stretch>
            <a:fillRect/>
          </a:stretch>
        </p:blipFill>
        <p:spPr>
          <a:xfrm>
            <a:off x="119063" y="519113"/>
            <a:ext cx="4409599" cy="3813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232886" y="784384"/>
            <a:ext cx="4455319" cy="3318986"/>
          </a:xfrm>
          <a:prstGeom prst="rect">
            <a:avLst/>
          </a:prstGeom>
        </p:spPr>
      </p:pic>
      <p:pic>
        <p:nvPicPr>
          <p:cNvPr id="2" name="Content Placeholder 1"/>
          <p:cNvPicPr>
            <a:picLocks noChangeAspect="1"/>
          </p:cNvPicPr>
          <p:nvPr>
            <p:ph sz="half" idx="2"/>
          </p:nvPr>
        </p:nvPicPr>
        <p:blipFill>
          <a:blip r:embed="rId2"/>
          <a:stretch>
            <a:fillRect/>
          </a:stretch>
        </p:blipFill>
        <p:spPr>
          <a:xfrm>
            <a:off x="4816793" y="784384"/>
            <a:ext cx="4232910" cy="33189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ph sz="half" idx="1"/>
          </p:nvPr>
        </p:nvPicPr>
        <p:blipFill>
          <a:blip r:embed="rId1"/>
          <a:stretch>
            <a:fillRect/>
          </a:stretch>
        </p:blipFill>
        <p:spPr>
          <a:xfrm>
            <a:off x="845344" y="424815"/>
            <a:ext cx="7682865" cy="42933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8" name="Google Shape;258;p26"/>
          <p:cNvSpPr txBox="1"/>
          <p:nvPr/>
        </p:nvSpPr>
        <p:spPr>
          <a:xfrm>
            <a:off x="-469380" y="282"/>
            <a:ext cx="6416700" cy="629700"/>
          </a:xfrm>
          <a:prstGeom prst="rect">
            <a:avLst/>
          </a:prstGeom>
          <a:noFill/>
          <a:ln>
            <a:noFill/>
          </a:ln>
        </p:spPr>
        <p:txBody>
          <a:bodyPr spcFirstLastPara="1" wrap="square" lIns="91425" tIns="91425" rIns="91425" bIns="91425" anchor="t" anchorCtr="0">
            <a:noAutofit/>
          </a:bodyPr>
          <a:p>
            <a:pPr marL="914400" marR="0" lvl="0" indent="0" algn="l"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rgbClr val="812C8C"/>
                </a:solidFill>
                <a:latin typeface="Anton"/>
                <a:ea typeface="Anton"/>
                <a:cs typeface="Anton"/>
                <a:sym typeface="Anton"/>
              </a:rPr>
              <a:t>b. Gợi ý sản phẩm</a:t>
            </a:r>
            <a:endParaRPr sz="2000" b="0" i="0" u="none" strike="noStrike" cap="none">
              <a:solidFill>
                <a:srgbClr val="812C8C"/>
              </a:solidFill>
              <a:latin typeface="Arial" panose="020B0604020202020204"/>
              <a:ea typeface="Arial" panose="020B0604020202020204"/>
              <a:cs typeface="Arial" panose="020B0604020202020204"/>
              <a:sym typeface="Arial" panose="020B0604020202020204"/>
            </a:endParaRPr>
          </a:p>
        </p:txBody>
      </p:sp>
      <p:sp>
        <p:nvSpPr>
          <p:cNvPr id="254" name="Google Shape;254;p26"/>
          <p:cNvSpPr txBox="1"/>
          <p:nvPr/>
        </p:nvSpPr>
        <p:spPr>
          <a:xfrm>
            <a:off x="165544" y="538721"/>
            <a:ext cx="8327700" cy="5865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1</a:t>
            </a:r>
            <a:endParaRPr lang="en-US" sz="1600" b="0" i="0" u="none" strike="noStrike" cap="none">
              <a:solidFill>
                <a:srgbClr val="812C8C"/>
              </a:solidFill>
              <a:latin typeface="Anton"/>
              <a:ea typeface="Anton"/>
              <a:cs typeface="Anton"/>
              <a:sym typeface="Anton"/>
            </a:endParaRPr>
          </a:p>
        </p:txBody>
      </p:sp>
      <p:sp>
        <p:nvSpPr>
          <p:cNvPr id="256" name="Google Shape;256;p26"/>
          <p:cNvSpPr txBox="1"/>
          <p:nvPr/>
        </p:nvSpPr>
        <p:spPr>
          <a:xfrm>
            <a:off x="990855" y="447670"/>
            <a:ext cx="8182800" cy="746760"/>
          </a:xfrm>
          <a:prstGeom prst="rect">
            <a:avLst/>
          </a:prstGeom>
          <a:noFill/>
          <a:ln>
            <a:noFill/>
          </a:ln>
        </p:spPr>
        <p:txBody>
          <a:bodyPr spcFirstLastPara="1" wrap="square" lIns="91425" tIns="91425" rIns="91425" bIns="91425" anchor="t" anchorCtr="0">
            <a:spAutoFit/>
          </a:bodyPr>
          <a:p>
            <a:pPr marL="457200" lvl="0" indent="-355600" algn="l" rtl="0">
              <a:lnSpc>
                <a:spcPct val="115000"/>
              </a:lnSpc>
              <a:spcBef>
                <a:spcPts val="0"/>
              </a:spcBef>
              <a:spcAft>
                <a:spcPts val="0"/>
              </a:spcAft>
              <a:buClr>
                <a:srgbClr val="002060"/>
              </a:buClr>
              <a:buSzPts val="2000"/>
              <a:buFont typeface="Bitter SemiBold"/>
              <a:buChar char="-"/>
            </a:pPr>
            <a:r>
              <a:rPr lang="en-US" sz="1600">
                <a:solidFill>
                  <a:srgbClr val="002060"/>
                </a:solidFill>
                <a:latin typeface="Bitter SemiBold"/>
                <a:ea typeface="Bitter SemiBold"/>
                <a:cs typeface="Bitter SemiBold"/>
                <a:sym typeface="Bitter SemiBold"/>
              </a:rPr>
              <a:t>Dùng compa vẽ 1 hình tròn vào giấy bìa màu A4.</a:t>
            </a:r>
            <a:endParaRPr sz="1600">
              <a:solidFill>
                <a:srgbClr val="002060"/>
              </a:solidFill>
              <a:latin typeface="Bitter SemiBold"/>
              <a:ea typeface="Bitter SemiBold"/>
              <a:cs typeface="Bitter SemiBold"/>
              <a:sym typeface="Bitter SemiBold"/>
            </a:endParaRPr>
          </a:p>
          <a:p>
            <a:pPr marL="457200" lvl="0" indent="-355600" algn="l" rtl="0">
              <a:lnSpc>
                <a:spcPct val="115000"/>
              </a:lnSpc>
              <a:spcBef>
                <a:spcPts val="0"/>
              </a:spcBef>
              <a:spcAft>
                <a:spcPts val="0"/>
              </a:spcAft>
              <a:buClr>
                <a:srgbClr val="002060"/>
              </a:buClr>
              <a:buSzPts val="2000"/>
              <a:buFont typeface="Bitter SemiBold"/>
              <a:buChar char="-"/>
            </a:pPr>
            <a:r>
              <a:rPr lang="en-US" sz="1600">
                <a:solidFill>
                  <a:srgbClr val="002060"/>
                </a:solidFill>
                <a:latin typeface="Bitter SemiBold"/>
                <a:ea typeface="Bitter SemiBold"/>
                <a:cs typeface="Bitter SemiBold"/>
                <a:sym typeface="Bitter SemiBold"/>
              </a:rPr>
              <a:t>Dùng thước vẽ 1 hình quạt tròn.</a:t>
            </a:r>
            <a:endParaRPr sz="1600">
              <a:solidFill>
                <a:srgbClr val="002060"/>
              </a:solidFill>
              <a:latin typeface="Bitter SemiBold"/>
              <a:ea typeface="Bitter SemiBold"/>
              <a:cs typeface="Bitter SemiBold"/>
              <a:sym typeface="Bitter SemiBold"/>
            </a:endParaRPr>
          </a:p>
        </p:txBody>
      </p:sp>
      <p:pic>
        <p:nvPicPr>
          <p:cNvPr id="257" name="Google Shape;257;p26"/>
          <p:cNvPicPr preferRelativeResize="0"/>
          <p:nvPr/>
        </p:nvPicPr>
        <p:blipFill rotWithShape="1">
          <a:blip r:embed="rId1"/>
          <a:srcRect l="109" r="457"/>
          <a:stretch>
            <a:fillRect/>
          </a:stretch>
        </p:blipFill>
        <p:spPr>
          <a:xfrm rot="-5400000">
            <a:off x="7639685" y="127635"/>
            <a:ext cx="692150" cy="697230"/>
          </a:xfrm>
          <a:prstGeom prst="roundRect">
            <a:avLst>
              <a:gd name="adj" fmla="val 16667"/>
            </a:avLst>
          </a:prstGeom>
          <a:noFill/>
          <a:ln>
            <a:noFill/>
          </a:ln>
        </p:spPr>
      </p:pic>
      <p:sp>
        <p:nvSpPr>
          <p:cNvPr id="266" name="Google Shape;266;p27"/>
          <p:cNvSpPr txBox="1"/>
          <p:nvPr/>
        </p:nvSpPr>
        <p:spPr>
          <a:xfrm>
            <a:off x="130384" y="1162775"/>
            <a:ext cx="4925100" cy="6492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2</a:t>
            </a:r>
            <a:endParaRPr sz="1600" b="0" i="0" u="none" strike="noStrike" cap="none">
              <a:solidFill>
                <a:srgbClr val="812C8C"/>
              </a:solidFill>
              <a:latin typeface="Anton"/>
              <a:ea typeface="Anton"/>
              <a:cs typeface="Anton"/>
              <a:sym typeface="Anton"/>
            </a:endParaRPr>
          </a:p>
        </p:txBody>
      </p:sp>
      <p:sp>
        <p:nvSpPr>
          <p:cNvPr id="268" name="Google Shape;268;p27"/>
          <p:cNvSpPr txBox="1"/>
          <p:nvPr/>
        </p:nvSpPr>
        <p:spPr>
          <a:xfrm>
            <a:off x="971550" y="1099820"/>
            <a:ext cx="6401435" cy="1064895"/>
          </a:xfrm>
          <a:prstGeom prst="rect">
            <a:avLst/>
          </a:prstGeom>
          <a:noFill/>
          <a:ln>
            <a:noFill/>
          </a:ln>
        </p:spPr>
        <p:txBody>
          <a:bodyPr spcFirstLastPara="1" wrap="square" lIns="91425" tIns="91425" rIns="91425" bIns="91425" anchor="t" anchorCtr="0">
            <a:spAutoFit/>
          </a:bodyPr>
          <a:p>
            <a:pPr marL="457200" lvl="0" indent="-368300" algn="l" rtl="0">
              <a:lnSpc>
                <a:spcPct val="115000"/>
              </a:lnSpc>
              <a:spcBef>
                <a:spcPts val="0"/>
              </a:spcBef>
              <a:spcAft>
                <a:spcPts val="0"/>
              </a:spcAft>
              <a:buClr>
                <a:srgbClr val="002060"/>
              </a:buClr>
              <a:buSzPts val="2200"/>
              <a:buFont typeface="Bitter SemiBold"/>
              <a:buChar char="-"/>
            </a:pPr>
            <a:r>
              <a:rPr lang="en-US" sz="1600">
                <a:solidFill>
                  <a:srgbClr val="002060"/>
                </a:solidFill>
                <a:latin typeface="Bitter SemiBold"/>
                <a:ea typeface="Bitter SemiBold"/>
                <a:cs typeface="Bitter SemiBold"/>
                <a:sym typeface="Bitter SemiBold"/>
              </a:rPr>
              <a:t>Dùng kéo cắt lấy hình tròn sau đó cắt bỏ hình quạt tròn như hình bên dưới.</a:t>
            </a:r>
            <a:endParaRPr sz="18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endParaRPr sz="1800">
              <a:solidFill>
                <a:srgbClr val="002060"/>
              </a:solidFill>
              <a:latin typeface="Bitter SemiBold"/>
              <a:ea typeface="Bitter SemiBold"/>
              <a:cs typeface="Bitter SemiBold"/>
              <a:sym typeface="Bitter SemiBold"/>
            </a:endParaRPr>
          </a:p>
        </p:txBody>
      </p:sp>
      <p:pic>
        <p:nvPicPr>
          <p:cNvPr id="269" name="Google Shape;269;p27"/>
          <p:cNvPicPr preferRelativeResize="0"/>
          <p:nvPr/>
        </p:nvPicPr>
        <p:blipFill rotWithShape="1">
          <a:blip r:embed="rId2"/>
          <a:srcRect t="2677" b="2724"/>
          <a:stretch>
            <a:fillRect/>
          </a:stretch>
        </p:blipFill>
        <p:spPr>
          <a:xfrm>
            <a:off x="7553960" y="892175"/>
            <a:ext cx="781050" cy="707390"/>
          </a:xfrm>
          <a:prstGeom prst="rect">
            <a:avLst/>
          </a:prstGeom>
          <a:noFill/>
          <a:ln>
            <a:noFill/>
          </a:ln>
        </p:spPr>
      </p:pic>
      <p:sp>
        <p:nvSpPr>
          <p:cNvPr id="277" name="Google Shape;277;p28"/>
          <p:cNvSpPr txBox="1"/>
          <p:nvPr/>
        </p:nvSpPr>
        <p:spPr>
          <a:xfrm>
            <a:off x="123642" y="1707890"/>
            <a:ext cx="2881200" cy="6420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a:t>
            </a:r>
            <a:r>
              <a:rPr lang="en-US" sz="1600">
                <a:solidFill>
                  <a:srgbClr val="812C8C"/>
                </a:solidFill>
                <a:latin typeface="Anton"/>
                <a:ea typeface="Anton"/>
                <a:cs typeface="Anton"/>
                <a:sym typeface="Anton"/>
              </a:rPr>
              <a:t>3</a:t>
            </a:r>
            <a:endParaRPr sz="1600" b="0" i="0" u="none" strike="noStrike" cap="none">
              <a:solidFill>
                <a:srgbClr val="812C8C"/>
              </a:solidFill>
              <a:latin typeface="Anton"/>
              <a:ea typeface="Anton"/>
              <a:cs typeface="Anton"/>
              <a:sym typeface="Anton"/>
            </a:endParaRPr>
          </a:p>
        </p:txBody>
      </p:sp>
      <p:sp>
        <p:nvSpPr>
          <p:cNvPr id="279" name="Google Shape;279;p28"/>
          <p:cNvSpPr txBox="1"/>
          <p:nvPr/>
        </p:nvSpPr>
        <p:spPr>
          <a:xfrm>
            <a:off x="920115" y="1669415"/>
            <a:ext cx="6452235" cy="1312545"/>
          </a:xfrm>
          <a:prstGeom prst="rect">
            <a:avLst/>
          </a:prstGeom>
          <a:noFill/>
          <a:ln>
            <a:noFill/>
          </a:ln>
        </p:spPr>
        <p:txBody>
          <a:bodyPr spcFirstLastPara="1" wrap="square" lIns="91425" tIns="91425" rIns="91425" bIns="91425" anchor="t" anchorCtr="0">
            <a:spAutoFit/>
          </a:bodyPr>
          <a:p>
            <a:pPr marL="457200" lvl="0" indent="-355600" algn="l" rtl="0">
              <a:lnSpc>
                <a:spcPct val="115000"/>
              </a:lnSpc>
              <a:spcBef>
                <a:spcPts val="0"/>
              </a:spcBef>
              <a:spcAft>
                <a:spcPts val="0"/>
              </a:spcAft>
              <a:buClr>
                <a:srgbClr val="002060"/>
              </a:buClr>
              <a:buSzPts val="2000"/>
              <a:buFont typeface="Bitter SemiBold"/>
              <a:buChar char="-"/>
            </a:pPr>
            <a:r>
              <a:rPr lang="en-US" sz="1600">
                <a:solidFill>
                  <a:srgbClr val="002060"/>
                </a:solidFill>
                <a:latin typeface="Bitter SemiBold"/>
                <a:ea typeface="Bitter SemiBold"/>
                <a:cs typeface="Bitter SemiBold"/>
                <a:sym typeface="Bitter SemiBold"/>
              </a:rPr>
              <a:t>Chập hai mép của phần mảnh giấy sau khi cắt bỏ hình quạt tròn rồi dùng băng dính cố định lại ta được hình chiếc nón (dùng làm chóp của tên lửa).</a:t>
            </a:r>
            <a:endParaRPr sz="16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endParaRPr sz="1600">
              <a:solidFill>
                <a:srgbClr val="002060"/>
              </a:solidFill>
              <a:latin typeface="Bitter SemiBold"/>
              <a:ea typeface="Bitter SemiBold"/>
              <a:cs typeface="Bitter SemiBold"/>
              <a:sym typeface="Bitter SemiBold"/>
            </a:endParaRPr>
          </a:p>
        </p:txBody>
      </p:sp>
      <p:sp>
        <p:nvSpPr>
          <p:cNvPr id="288" name="Google Shape;288;p29"/>
          <p:cNvSpPr txBox="1"/>
          <p:nvPr/>
        </p:nvSpPr>
        <p:spPr>
          <a:xfrm>
            <a:off x="123642" y="2471795"/>
            <a:ext cx="2881200" cy="6420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4</a:t>
            </a:r>
            <a:endParaRPr sz="1600" b="0" i="0" u="none" strike="noStrike" cap="none">
              <a:solidFill>
                <a:srgbClr val="812C8C"/>
              </a:solidFill>
              <a:latin typeface="Anton"/>
              <a:ea typeface="Anton"/>
              <a:cs typeface="Anton"/>
              <a:sym typeface="Anton"/>
            </a:endParaRPr>
          </a:p>
        </p:txBody>
      </p:sp>
      <p:sp>
        <p:nvSpPr>
          <p:cNvPr id="290" name="Google Shape;290;p29"/>
          <p:cNvSpPr txBox="1"/>
          <p:nvPr/>
        </p:nvSpPr>
        <p:spPr>
          <a:xfrm>
            <a:off x="913130" y="2426970"/>
            <a:ext cx="6097270" cy="746760"/>
          </a:xfrm>
          <a:prstGeom prst="rect">
            <a:avLst/>
          </a:prstGeom>
          <a:noFill/>
          <a:ln>
            <a:noFill/>
          </a:ln>
        </p:spPr>
        <p:txBody>
          <a:bodyPr spcFirstLastPara="1" wrap="square" lIns="91425" tIns="91425" rIns="91425" bIns="91425" anchor="t" anchorCtr="0">
            <a:spAutoFit/>
          </a:bodyPr>
          <a:p>
            <a:pPr marL="457200" marR="0" lvl="0" indent="-368300" algn="l" rtl="0">
              <a:lnSpc>
                <a:spcPct val="115000"/>
              </a:lnSpc>
              <a:spcBef>
                <a:spcPts val="0"/>
              </a:spcBef>
              <a:spcAft>
                <a:spcPts val="0"/>
              </a:spcAft>
              <a:buClr>
                <a:srgbClr val="002060"/>
              </a:buClr>
              <a:buSzPts val="2200"/>
              <a:buFont typeface="Bitter SemiBold"/>
              <a:buChar char="-"/>
            </a:pPr>
            <a:r>
              <a:rPr lang="en-US" sz="1600">
                <a:solidFill>
                  <a:srgbClr val="002060"/>
                </a:solidFill>
                <a:latin typeface="Bitter SemiBold"/>
                <a:ea typeface="Bitter SemiBold"/>
                <a:cs typeface="Bitter SemiBold"/>
                <a:sym typeface="Bitter SemiBold"/>
              </a:rPr>
              <a:t>Cắt một mảnh giấy A4 rồi cuộn thành hình trụ để làm thân của tên lửa.</a:t>
            </a:r>
            <a:endParaRPr sz="1600" b="0" i="0" u="none" strike="noStrike" cap="none">
              <a:solidFill>
                <a:srgbClr val="002060"/>
              </a:solidFill>
              <a:latin typeface="Bitter SemiBold"/>
              <a:ea typeface="Bitter SemiBold"/>
              <a:cs typeface="Bitter SemiBold"/>
              <a:sym typeface="Bitter SemiBold"/>
            </a:endParaRPr>
          </a:p>
        </p:txBody>
      </p:sp>
      <p:sp>
        <p:nvSpPr>
          <p:cNvPr id="299" name="Google Shape;299;p30"/>
          <p:cNvSpPr txBox="1"/>
          <p:nvPr/>
        </p:nvSpPr>
        <p:spPr>
          <a:xfrm>
            <a:off x="123529" y="2773414"/>
            <a:ext cx="5217000" cy="5931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5</a:t>
            </a:r>
            <a:r>
              <a:rPr lang="en-US" sz="3300" b="0" i="0" u="none" strike="noStrike" cap="none">
                <a:solidFill>
                  <a:srgbClr val="812C8C"/>
                </a:solidFill>
                <a:latin typeface="Anton"/>
                <a:ea typeface="Anton"/>
                <a:cs typeface="Anton"/>
                <a:sym typeface="Anton"/>
              </a:rPr>
              <a:t> </a:t>
            </a:r>
            <a:endParaRPr sz="2900" b="0" i="0" u="none" strike="noStrike" cap="none">
              <a:solidFill>
                <a:srgbClr val="812C8C"/>
              </a:solidFill>
              <a:latin typeface="Anton"/>
              <a:ea typeface="Anton"/>
              <a:cs typeface="Anton"/>
              <a:sym typeface="Anton"/>
            </a:endParaRPr>
          </a:p>
        </p:txBody>
      </p:sp>
      <p:sp>
        <p:nvSpPr>
          <p:cNvPr id="301" name="Google Shape;301;p30"/>
          <p:cNvSpPr txBox="1"/>
          <p:nvPr/>
        </p:nvSpPr>
        <p:spPr>
          <a:xfrm>
            <a:off x="466090" y="2954020"/>
            <a:ext cx="6687185" cy="1029335"/>
          </a:xfrm>
          <a:prstGeom prst="rect">
            <a:avLst/>
          </a:prstGeom>
          <a:noFill/>
          <a:ln>
            <a:noFill/>
          </a:ln>
        </p:spPr>
        <p:txBody>
          <a:bodyPr spcFirstLastPara="1" wrap="square" lIns="91425" tIns="91425" rIns="91425" bIns="91425" anchor="t" anchorCtr="0">
            <a:spAutoFit/>
          </a:bodyPr>
          <a:p>
            <a:pPr marL="914400" marR="0" lvl="0" indent="-355600" algn="l" rtl="0">
              <a:lnSpc>
                <a:spcPct val="115000"/>
              </a:lnSpc>
              <a:spcBef>
                <a:spcPts val="0"/>
              </a:spcBef>
              <a:spcAft>
                <a:spcPts val="0"/>
              </a:spcAft>
              <a:buClr>
                <a:srgbClr val="002060"/>
              </a:buClr>
              <a:buSzPts val="2000"/>
              <a:buFont typeface="Bitter SemiBold"/>
              <a:buChar char="-"/>
            </a:pPr>
            <a:r>
              <a:rPr lang="en-US" sz="1600">
                <a:solidFill>
                  <a:srgbClr val="002060"/>
                </a:solidFill>
                <a:latin typeface="Bitter SemiBold"/>
                <a:ea typeface="Bitter SemiBold"/>
                <a:cs typeface="Bitter SemiBold"/>
                <a:sym typeface="Bitter SemiBold"/>
              </a:rPr>
              <a:t>Dùng băng dính dán phần chóp vào thân của ten lửa.</a:t>
            </a:r>
            <a:endParaRPr sz="16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en-US" sz="1600">
                <a:solidFill>
                  <a:srgbClr val="002060"/>
                </a:solidFill>
                <a:latin typeface="Bitter SemiBold"/>
                <a:ea typeface="Bitter SemiBold"/>
                <a:cs typeface="Bitter SemiBold"/>
                <a:sym typeface="Bitter SemiBold"/>
              </a:rPr>
              <a:t>  Chú ý: Em có thể bẻ loe một đầu của thân tên lửa để dán phần chóp vào chắc chắn hơn.</a:t>
            </a:r>
            <a:endParaRPr sz="1600">
              <a:solidFill>
                <a:srgbClr val="002060"/>
              </a:solidFill>
              <a:latin typeface="Bitter SemiBold"/>
              <a:ea typeface="Bitter SemiBold"/>
              <a:cs typeface="Bitter SemiBold"/>
              <a:sym typeface="Bitter SemiBold"/>
            </a:endParaRPr>
          </a:p>
        </p:txBody>
      </p:sp>
      <p:sp>
        <p:nvSpPr>
          <p:cNvPr id="310" name="Google Shape;310;p31"/>
          <p:cNvSpPr txBox="1"/>
          <p:nvPr/>
        </p:nvSpPr>
        <p:spPr>
          <a:xfrm>
            <a:off x="108017" y="3707965"/>
            <a:ext cx="6006900" cy="6420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6</a:t>
            </a:r>
            <a:endParaRPr lang="en-US" sz="1600" b="0" i="0" u="none" strike="noStrike" cap="none">
              <a:solidFill>
                <a:srgbClr val="812C8C"/>
              </a:solidFill>
              <a:latin typeface="Anton"/>
              <a:ea typeface="Anton"/>
              <a:cs typeface="Anton"/>
              <a:sym typeface="Anton"/>
            </a:endParaRPr>
          </a:p>
        </p:txBody>
      </p:sp>
      <p:sp>
        <p:nvSpPr>
          <p:cNvPr id="312" name="Google Shape;312;p31"/>
          <p:cNvSpPr txBox="1"/>
          <p:nvPr/>
        </p:nvSpPr>
        <p:spPr>
          <a:xfrm>
            <a:off x="857250" y="3830955"/>
            <a:ext cx="6296025" cy="746760"/>
          </a:xfrm>
          <a:prstGeom prst="rect">
            <a:avLst/>
          </a:prstGeom>
          <a:noFill/>
          <a:ln>
            <a:noFill/>
          </a:ln>
        </p:spPr>
        <p:txBody>
          <a:bodyPr spcFirstLastPara="1" wrap="square" lIns="91425" tIns="91425" rIns="91425" bIns="91425" anchor="t" anchorCtr="0">
            <a:spAutoFit/>
          </a:bodyPr>
          <a:p>
            <a:pPr marL="457200" marR="0" lvl="0" indent="-349250" algn="l" rtl="0">
              <a:lnSpc>
                <a:spcPct val="115000"/>
              </a:lnSpc>
              <a:spcBef>
                <a:spcPts val="0"/>
              </a:spcBef>
              <a:spcAft>
                <a:spcPts val="0"/>
              </a:spcAft>
              <a:buClr>
                <a:srgbClr val="002060"/>
              </a:buClr>
              <a:buSzPts val="1900"/>
              <a:buFont typeface="Bitter SemiBold"/>
              <a:buChar char="-"/>
            </a:pPr>
            <a:r>
              <a:rPr lang="en-US" sz="1600">
                <a:solidFill>
                  <a:srgbClr val="002060"/>
                </a:solidFill>
                <a:latin typeface="Bitter SemiBold"/>
                <a:ea typeface="Bitter SemiBold"/>
                <a:cs typeface="Bitter SemiBold"/>
                <a:sym typeface="Bitter SemiBold"/>
              </a:rPr>
              <a:t>Dùng kéo cắt 4 mảnh giấy có dạng hình tam giác để làm cánh của tên lửa.</a:t>
            </a:r>
            <a:endParaRPr sz="1600">
              <a:solidFill>
                <a:srgbClr val="002060"/>
              </a:solidFill>
              <a:latin typeface="Bitter SemiBold"/>
              <a:ea typeface="Bitter SemiBold"/>
              <a:cs typeface="Bitter SemiBold"/>
              <a:sym typeface="Bitter SemiBold"/>
            </a:endParaRPr>
          </a:p>
        </p:txBody>
      </p:sp>
      <p:sp>
        <p:nvSpPr>
          <p:cNvPr id="323" name="Google Shape;323;p32"/>
          <p:cNvSpPr txBox="1"/>
          <p:nvPr/>
        </p:nvSpPr>
        <p:spPr>
          <a:xfrm>
            <a:off x="829945" y="4328160"/>
            <a:ext cx="6515735" cy="746760"/>
          </a:xfrm>
          <a:prstGeom prst="rect">
            <a:avLst/>
          </a:prstGeom>
          <a:noFill/>
          <a:ln>
            <a:noFill/>
          </a:ln>
        </p:spPr>
        <p:txBody>
          <a:bodyPr spcFirstLastPara="1" wrap="square" lIns="91425" tIns="91425" rIns="91425" bIns="91425" anchor="t" anchorCtr="0">
            <a:spAutoFit/>
          </a:bodyPr>
          <a:p>
            <a:pPr marL="457200" marR="0" lvl="0" indent="-355600" algn="l" rtl="0">
              <a:lnSpc>
                <a:spcPct val="115000"/>
              </a:lnSpc>
              <a:spcBef>
                <a:spcPts val="0"/>
              </a:spcBef>
              <a:spcAft>
                <a:spcPts val="0"/>
              </a:spcAft>
              <a:buClr>
                <a:srgbClr val="002060"/>
              </a:buClr>
              <a:buSzPts val="2000"/>
              <a:buFont typeface="Bitter SemiBold"/>
              <a:buChar char="-"/>
            </a:pPr>
            <a:r>
              <a:rPr lang="en-US" sz="1600">
                <a:solidFill>
                  <a:srgbClr val="002060"/>
                </a:solidFill>
                <a:latin typeface="Bitter SemiBold"/>
                <a:ea typeface="Bitter SemiBold"/>
                <a:cs typeface="Bitter SemiBold"/>
                <a:sym typeface="Bitter SemiBold"/>
              </a:rPr>
              <a:t>Dùng băng dính dán 4 cánh vào phần cuối của thân tên lửa và dán một chiếc ống hút vào sau 4 cánh để làm đuôi của tên lửa.</a:t>
            </a:r>
            <a:endParaRPr sz="1600">
              <a:solidFill>
                <a:srgbClr val="002060"/>
              </a:solidFill>
              <a:latin typeface="Bitter SemiBold"/>
              <a:ea typeface="Bitter SemiBold"/>
              <a:cs typeface="Bitter SemiBold"/>
              <a:sym typeface="Bitter SemiBold"/>
            </a:endParaRPr>
          </a:p>
        </p:txBody>
      </p:sp>
      <p:sp>
        <p:nvSpPr>
          <p:cNvPr id="2" name="Google Shape;310;p31"/>
          <p:cNvSpPr txBox="1"/>
          <p:nvPr/>
        </p:nvSpPr>
        <p:spPr>
          <a:xfrm>
            <a:off x="94047" y="4406465"/>
            <a:ext cx="6006900" cy="642000"/>
          </a:xfrm>
          <a:prstGeom prst="rect">
            <a:avLst/>
          </a:prstGeom>
          <a:noFill/>
          <a:ln>
            <a:noFill/>
          </a:ln>
        </p:spPr>
        <p:txBody>
          <a:bodyPr spcFirstLastPara="1" wrap="square" lIns="91425" tIns="91425" rIns="91425" bIns="91425" anchor="t" anchorCtr="0">
            <a:noAutofit/>
          </a:bodyPr>
          <a:p>
            <a:pPr marL="0" marR="0" lvl="0" indent="0" algn="l" rtl="0">
              <a:lnSpc>
                <a:spcPct val="100000"/>
              </a:lnSpc>
              <a:spcBef>
                <a:spcPts val="0"/>
              </a:spcBef>
              <a:spcAft>
                <a:spcPts val="0"/>
              </a:spcAft>
              <a:buClr>
                <a:schemeClr val="dk1"/>
              </a:buClr>
              <a:buSzPts val="3500"/>
              <a:buFont typeface="Hammersmith One" panose="02010703030501060504"/>
              <a:buNone/>
            </a:pPr>
            <a:r>
              <a:rPr lang="en-US" sz="1600" b="0" i="0" u="none" strike="noStrike" cap="none">
                <a:solidFill>
                  <a:srgbClr val="812C8C"/>
                </a:solidFill>
                <a:latin typeface="Anton"/>
                <a:ea typeface="Anton"/>
                <a:cs typeface="Anton"/>
                <a:sym typeface="Anton"/>
              </a:rPr>
              <a:t>BƯỚC 7</a:t>
            </a:r>
            <a:endParaRPr lang="en-US" sz="1600" b="0" i="0" u="none" strike="noStrike" cap="none">
              <a:solidFill>
                <a:srgbClr val="812C8C"/>
              </a:solidFill>
              <a:latin typeface="Anton"/>
              <a:ea typeface="Anton"/>
              <a:cs typeface="Anton"/>
              <a:sym typeface="Anton"/>
            </a:endParaRPr>
          </a:p>
        </p:txBody>
      </p:sp>
      <p:pic>
        <p:nvPicPr>
          <p:cNvPr id="280" name="Google Shape;280;p28"/>
          <p:cNvPicPr preferRelativeResize="0"/>
          <p:nvPr/>
        </p:nvPicPr>
        <p:blipFill rotWithShape="1">
          <a:blip r:embed="rId3"/>
          <a:srcRect t="3741" b="2016"/>
          <a:stretch>
            <a:fillRect/>
          </a:stretch>
        </p:blipFill>
        <p:spPr>
          <a:xfrm>
            <a:off x="7469505" y="1669415"/>
            <a:ext cx="949960" cy="888365"/>
          </a:xfrm>
          <a:prstGeom prst="roundRect">
            <a:avLst>
              <a:gd name="adj" fmla="val 16667"/>
            </a:avLst>
          </a:prstGeom>
          <a:noFill/>
          <a:ln>
            <a:noFill/>
          </a:ln>
        </p:spPr>
      </p:pic>
      <p:pic>
        <p:nvPicPr>
          <p:cNvPr id="291" name="Google Shape;291;p29"/>
          <p:cNvPicPr preferRelativeResize="0"/>
          <p:nvPr/>
        </p:nvPicPr>
        <p:blipFill rotWithShape="1">
          <a:blip r:embed="rId4"/>
          <a:srcRect l="17355" r="17349"/>
          <a:stretch>
            <a:fillRect/>
          </a:stretch>
        </p:blipFill>
        <p:spPr>
          <a:xfrm>
            <a:off x="7153275" y="2011045"/>
            <a:ext cx="1670685" cy="1536700"/>
          </a:xfrm>
          <a:prstGeom prst="rect">
            <a:avLst/>
          </a:prstGeom>
          <a:noFill/>
          <a:ln>
            <a:noFill/>
          </a:ln>
        </p:spPr>
      </p:pic>
      <p:pic>
        <p:nvPicPr>
          <p:cNvPr id="302" name="Google Shape;302;p30"/>
          <p:cNvPicPr preferRelativeResize="0"/>
          <p:nvPr/>
        </p:nvPicPr>
        <p:blipFill rotWithShape="1">
          <a:blip r:embed="rId5"/>
          <a:srcRect l="2305"/>
          <a:stretch>
            <a:fillRect/>
          </a:stretch>
        </p:blipFill>
        <p:spPr>
          <a:xfrm>
            <a:off x="7153275" y="2527935"/>
            <a:ext cx="1873885" cy="1214120"/>
          </a:xfrm>
          <a:prstGeom prst="roundRect">
            <a:avLst>
              <a:gd name="adj" fmla="val 16667"/>
            </a:avLst>
          </a:prstGeom>
          <a:noFill/>
          <a:ln>
            <a:noFill/>
          </a:ln>
        </p:spPr>
      </p:pic>
      <p:pic>
        <p:nvPicPr>
          <p:cNvPr id="313" name="Google Shape;313;p31"/>
          <p:cNvPicPr preferRelativeResize="0"/>
          <p:nvPr/>
        </p:nvPicPr>
        <p:blipFill rotWithShape="1">
          <a:blip r:embed="rId6"/>
          <a:srcRect t="1200" b="1210"/>
          <a:stretch>
            <a:fillRect/>
          </a:stretch>
        </p:blipFill>
        <p:spPr>
          <a:xfrm>
            <a:off x="7345680" y="3226435"/>
            <a:ext cx="1324610" cy="1144270"/>
          </a:xfrm>
          <a:prstGeom prst="roundRect">
            <a:avLst>
              <a:gd name="adj" fmla="val 16667"/>
            </a:avLst>
          </a:prstGeom>
          <a:noFill/>
          <a:ln>
            <a:noFill/>
          </a:ln>
        </p:spPr>
      </p:pic>
      <p:pic>
        <p:nvPicPr>
          <p:cNvPr id="324" name="Google Shape;324;p32"/>
          <p:cNvPicPr preferRelativeResize="0"/>
          <p:nvPr/>
        </p:nvPicPr>
        <p:blipFill rotWithShape="1">
          <a:blip r:embed="rId7"/>
          <a:srcRect t="2600"/>
          <a:stretch>
            <a:fillRect/>
          </a:stretch>
        </p:blipFill>
        <p:spPr>
          <a:xfrm rot="165215">
            <a:off x="7184390" y="3959225"/>
            <a:ext cx="1927860" cy="1332865"/>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56"/>
                                        </p:tgtEl>
                                        <p:attrNameLst>
                                          <p:attrName>style.visibility</p:attrName>
                                        </p:attrNameLst>
                                      </p:cBhvr>
                                      <p:to>
                                        <p:strVal val="visible"/>
                                      </p:to>
                                    </p:set>
                                    <p:anim calcmode="lin" valueType="num">
                                      <p:cBhvr additive="base">
                                        <p:cTn id="13" dur="1000"/>
                                        <p:tgtEl>
                                          <p:spTgt spid="25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 calcmode="lin" valueType="num">
                                      <p:cBhvr additive="base">
                                        <p:cTn id="16" dur="1000"/>
                                        <p:tgtEl>
                                          <p:spTgt spid="257"/>
                                        </p:tgtEl>
                                        <p:attrNameLst>
                                          <p:attrName>ppt_x</p:attrName>
                                        </p:attrNameLst>
                                      </p:cBhvr>
                                      <p:tavLst>
                                        <p:tav tm="0">
                                          <p:val>
                                            <p:strVal val="#ppt_x+1"/>
                                          </p:val>
                                        </p:tav>
                                        <p:tav tm="100000">
                                          <p:val>
                                            <p:strVal val="#ppt_x"/>
                                          </p:val>
                                        </p:tav>
                                      </p:tavLst>
                                    </p:anim>
                                  </p:childTnLst>
                                </p:cTn>
                              </p:par>
                              <p:par>
                                <p:cTn id="17" presetID="2" presetClass="entr" presetSubtype="1"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p:tgtEl>
                                          <p:spTgt spid="266"/>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68"/>
                                        </p:tgtEl>
                                        <p:attrNameLst>
                                          <p:attrName>style.visibility</p:attrName>
                                        </p:attrNameLst>
                                      </p:cBhvr>
                                      <p:to>
                                        <p:strVal val="visible"/>
                                      </p:to>
                                    </p:set>
                                    <p:anim calcmode="lin" valueType="num">
                                      <p:cBhvr additive="base">
                                        <p:cTn id="22" dur="1000"/>
                                        <p:tgtEl>
                                          <p:spTgt spid="268"/>
                                        </p:tgtEl>
                                        <p:attrNameLst>
                                          <p:attrName>ppt_x</p:attrName>
                                        </p:attrNameLst>
                                      </p:cBhvr>
                                      <p:tavLst>
                                        <p:tav tm="0">
                                          <p:val>
                                            <p:strVal val="#ppt_x-1"/>
                                          </p:val>
                                        </p:tav>
                                        <p:tav tm="100000">
                                          <p:val>
                                            <p:strVal val="#ppt_x"/>
                                          </p:val>
                                        </p:tav>
                                      </p:tavLst>
                                    </p:anim>
                                  </p:childTnLst>
                                </p:cTn>
                              </p:par>
                              <p:par>
                                <p:cTn id="23" presetID="2" presetClass="entr" presetSubtype="4" fill="hold" nodeType="withEffect">
                                  <p:stCondLst>
                                    <p:cond delay="0"/>
                                  </p:stCondLst>
                                  <p:childTnLst>
                                    <p:set>
                                      <p:cBhvr>
                                        <p:cTn id="24" dur="1" fill="hold">
                                          <p:stCondLst>
                                            <p:cond delay="0"/>
                                          </p:stCondLst>
                                        </p:cTn>
                                        <p:tgtEl>
                                          <p:spTgt spid="269"/>
                                        </p:tgtEl>
                                        <p:attrNameLst>
                                          <p:attrName>style.visibility</p:attrName>
                                        </p:attrNameLst>
                                      </p:cBhvr>
                                      <p:to>
                                        <p:strVal val="visible"/>
                                      </p:to>
                                    </p:set>
                                    <p:anim calcmode="lin" valueType="num">
                                      <p:cBhvr additive="base">
                                        <p:cTn id="25" dur="1000"/>
                                        <p:tgtEl>
                                          <p:spTgt spid="269"/>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77"/>
                                        </p:tgtEl>
                                        <p:attrNameLst>
                                          <p:attrName>style.visibility</p:attrName>
                                        </p:attrNameLst>
                                      </p:cBhvr>
                                      <p:to>
                                        <p:strVal val="visible"/>
                                      </p:to>
                                    </p:set>
                                    <p:anim calcmode="lin" valueType="num">
                                      <p:cBhvr additive="base">
                                        <p:cTn id="28" dur="1000"/>
                                        <p:tgtEl>
                                          <p:spTgt spid="277"/>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79"/>
                                        </p:tgtEl>
                                        <p:attrNameLst>
                                          <p:attrName>style.visibility</p:attrName>
                                        </p:attrNameLst>
                                      </p:cBhvr>
                                      <p:to>
                                        <p:strVal val="visible"/>
                                      </p:to>
                                    </p:set>
                                    <p:anim calcmode="lin" valueType="num">
                                      <p:cBhvr additive="base">
                                        <p:cTn id="31" dur="1000"/>
                                        <p:tgtEl>
                                          <p:spTgt spid="279"/>
                                        </p:tgtEl>
                                        <p:attrNameLst>
                                          <p:attrName>ppt_x</p:attrName>
                                        </p:attrNameLst>
                                      </p:cBhvr>
                                      <p:tavLst>
                                        <p:tav tm="0">
                                          <p:val>
                                            <p:strVal val="#ppt_x-1"/>
                                          </p:val>
                                        </p:tav>
                                        <p:tav tm="100000">
                                          <p:val>
                                            <p:strVal val="#ppt_x"/>
                                          </p:val>
                                        </p:tav>
                                      </p:tavLst>
                                    </p:anim>
                                  </p:childTnLst>
                                </p:cTn>
                              </p:par>
                              <p:par>
                                <p:cTn id="32" presetID="2" presetClass="entr" presetSubtype="1" fill="hold" nodeType="withEffect">
                                  <p:stCondLst>
                                    <p:cond delay="0"/>
                                  </p:stCondLst>
                                  <p:childTnLst>
                                    <p:set>
                                      <p:cBhvr>
                                        <p:cTn id="33" dur="1" fill="hold">
                                          <p:stCondLst>
                                            <p:cond delay="0"/>
                                          </p:stCondLst>
                                        </p:cTn>
                                        <p:tgtEl>
                                          <p:spTgt spid="288"/>
                                        </p:tgtEl>
                                        <p:attrNameLst>
                                          <p:attrName>style.visibility</p:attrName>
                                        </p:attrNameLst>
                                      </p:cBhvr>
                                      <p:to>
                                        <p:strVal val="visible"/>
                                      </p:to>
                                    </p:set>
                                    <p:anim calcmode="lin" valueType="num">
                                      <p:cBhvr additive="base">
                                        <p:cTn id="34" dur="1000"/>
                                        <p:tgtEl>
                                          <p:spTgt spid="288"/>
                                        </p:tgtEl>
                                        <p:attrNameLst>
                                          <p:attrName>ppt_y</p:attrName>
                                        </p:attrNameLst>
                                      </p:cBhvr>
                                      <p:tavLst>
                                        <p:tav tm="0">
                                          <p:val>
                                            <p:strVal val="#ppt_y-1"/>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90"/>
                                        </p:tgtEl>
                                        <p:attrNameLst>
                                          <p:attrName>style.visibility</p:attrName>
                                        </p:attrNameLst>
                                      </p:cBhvr>
                                      <p:to>
                                        <p:strVal val="visible"/>
                                      </p:to>
                                    </p:set>
                                    <p:anim calcmode="lin" valueType="num">
                                      <p:cBhvr additive="base">
                                        <p:cTn id="37" dur="1000"/>
                                        <p:tgtEl>
                                          <p:spTgt spid="290"/>
                                        </p:tgtEl>
                                        <p:attrNameLst>
                                          <p:attrName>ppt_x</p:attrName>
                                        </p:attrNameLst>
                                      </p:cBhvr>
                                      <p:tavLst>
                                        <p:tav tm="0">
                                          <p:val>
                                            <p:strVal val="#ppt_x-1"/>
                                          </p:val>
                                        </p:tav>
                                        <p:tav tm="100000">
                                          <p:val>
                                            <p:strVal val="#ppt_x"/>
                                          </p:val>
                                        </p:tav>
                                      </p:tavLst>
                                    </p:anim>
                                  </p:childTnLst>
                                </p:cTn>
                              </p:par>
                              <p:par>
                                <p:cTn id="38" presetID="2" presetClass="entr" presetSubtype="1" fill="hold" nodeType="withEffect">
                                  <p:stCondLst>
                                    <p:cond delay="0"/>
                                  </p:stCondLst>
                                  <p:childTnLst>
                                    <p:set>
                                      <p:cBhvr>
                                        <p:cTn id="39" dur="1" fill="hold">
                                          <p:stCondLst>
                                            <p:cond delay="0"/>
                                          </p:stCondLst>
                                        </p:cTn>
                                        <p:tgtEl>
                                          <p:spTgt spid="299"/>
                                        </p:tgtEl>
                                        <p:attrNameLst>
                                          <p:attrName>style.visibility</p:attrName>
                                        </p:attrNameLst>
                                      </p:cBhvr>
                                      <p:to>
                                        <p:strVal val="visible"/>
                                      </p:to>
                                    </p:set>
                                    <p:anim calcmode="lin" valueType="num">
                                      <p:cBhvr additive="base">
                                        <p:cTn id="40" dur="1000"/>
                                        <p:tgtEl>
                                          <p:spTgt spid="299"/>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01"/>
                                        </p:tgtEl>
                                        <p:attrNameLst>
                                          <p:attrName>style.visibility</p:attrName>
                                        </p:attrNameLst>
                                      </p:cBhvr>
                                      <p:to>
                                        <p:strVal val="visible"/>
                                      </p:to>
                                    </p:set>
                                    <p:anim calcmode="lin" valueType="num">
                                      <p:cBhvr additive="base">
                                        <p:cTn id="43" dur="1000"/>
                                        <p:tgtEl>
                                          <p:spTgt spid="301"/>
                                        </p:tgtEl>
                                        <p:attrNameLst>
                                          <p:attrName>ppt_x</p:attrName>
                                        </p:attrNameLst>
                                      </p:cBhvr>
                                      <p:tavLst>
                                        <p:tav tm="0">
                                          <p:val>
                                            <p:strVal val="#ppt_x-1"/>
                                          </p:val>
                                        </p:tav>
                                        <p:tav tm="100000">
                                          <p:val>
                                            <p:strVal val="#ppt_x"/>
                                          </p:val>
                                        </p:tav>
                                      </p:tavLst>
                                    </p:anim>
                                  </p:childTnLst>
                                </p:cTn>
                              </p:par>
                              <p:par>
                                <p:cTn id="44" presetID="2" presetClass="entr" presetSubtype="1" fill="hold" nodeType="withEffect">
                                  <p:stCondLst>
                                    <p:cond delay="0"/>
                                  </p:stCondLst>
                                  <p:childTnLst>
                                    <p:set>
                                      <p:cBhvr>
                                        <p:cTn id="45" dur="1" fill="hold">
                                          <p:stCondLst>
                                            <p:cond delay="0"/>
                                          </p:stCondLst>
                                        </p:cTn>
                                        <p:tgtEl>
                                          <p:spTgt spid="310"/>
                                        </p:tgtEl>
                                        <p:attrNameLst>
                                          <p:attrName>style.visibility</p:attrName>
                                        </p:attrNameLst>
                                      </p:cBhvr>
                                      <p:to>
                                        <p:strVal val="visible"/>
                                      </p:to>
                                    </p:set>
                                    <p:anim calcmode="lin" valueType="num">
                                      <p:cBhvr additive="base">
                                        <p:cTn id="46" dur="1000"/>
                                        <p:tgtEl>
                                          <p:spTgt spid="310"/>
                                        </p:tgtEl>
                                        <p:attrNameLst>
                                          <p:attrName>ppt_y</p:attrName>
                                        </p:attrNameLst>
                                      </p:cBhvr>
                                      <p:tavLst>
                                        <p:tav tm="0">
                                          <p:val>
                                            <p:strVal val="#ppt_y-1"/>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12"/>
                                        </p:tgtEl>
                                        <p:attrNameLst>
                                          <p:attrName>style.visibility</p:attrName>
                                        </p:attrNameLst>
                                      </p:cBhvr>
                                      <p:to>
                                        <p:strVal val="visible"/>
                                      </p:to>
                                    </p:set>
                                    <p:anim calcmode="lin" valueType="num">
                                      <p:cBhvr additive="base">
                                        <p:cTn id="49" dur="1000"/>
                                        <p:tgtEl>
                                          <p:spTgt spid="312"/>
                                        </p:tgtEl>
                                        <p:attrNameLst>
                                          <p:attrName>ppt_x</p:attrName>
                                        </p:attrNameLst>
                                      </p:cBhvr>
                                      <p:tavLst>
                                        <p:tav tm="0">
                                          <p:val>
                                            <p:strVal val="#ppt_x-1"/>
                                          </p:val>
                                        </p:tav>
                                        <p:tav tm="100000">
                                          <p:val>
                                            <p:strVal val="#ppt_x"/>
                                          </p:val>
                                        </p:tav>
                                      </p:tavLst>
                                    </p:anim>
                                  </p:childTnLst>
                                </p:cTn>
                              </p:par>
                              <p:par>
                                <p:cTn id="50" presetID="2" presetClass="entr" presetSubtype="8" fill="hold" nodeType="withEffect">
                                  <p:stCondLst>
                                    <p:cond delay="0"/>
                                  </p:stCondLst>
                                  <p:childTnLst>
                                    <p:set>
                                      <p:cBhvr>
                                        <p:cTn id="51" dur="1" fill="hold">
                                          <p:stCondLst>
                                            <p:cond delay="0"/>
                                          </p:stCondLst>
                                        </p:cTn>
                                        <p:tgtEl>
                                          <p:spTgt spid="323"/>
                                        </p:tgtEl>
                                        <p:attrNameLst>
                                          <p:attrName>style.visibility</p:attrName>
                                        </p:attrNameLst>
                                      </p:cBhvr>
                                      <p:to>
                                        <p:strVal val="visible"/>
                                      </p:to>
                                    </p:set>
                                    <p:anim calcmode="lin" valueType="num">
                                      <p:cBhvr additive="base">
                                        <p:cTn id="52" dur="1000"/>
                                        <p:tgtEl>
                                          <p:spTgt spid="323"/>
                                        </p:tgtEl>
                                        <p:attrNameLst>
                                          <p:attrName>ppt_x</p:attrName>
                                        </p:attrNameLst>
                                      </p:cBhvr>
                                      <p:tavLst>
                                        <p:tav tm="0">
                                          <p:val>
                                            <p:strVal val="#ppt_x-1"/>
                                          </p:val>
                                        </p:tav>
                                        <p:tav tm="100000">
                                          <p:val>
                                            <p:strVal val="#ppt_x"/>
                                          </p:val>
                                        </p:tav>
                                      </p:tavLst>
                                    </p:anim>
                                  </p:childTnLst>
                                </p:cTn>
                              </p:par>
                              <p:par>
                                <p:cTn id="53" presetID="2" presetClass="entr" presetSubtype="1"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1000"/>
                                        <p:tgtEl>
                                          <p:spTgt spid="2"/>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80"/>
                                        </p:tgtEl>
                                        <p:attrNameLst>
                                          <p:attrName>style.visibility</p:attrName>
                                        </p:attrNameLst>
                                      </p:cBhvr>
                                      <p:to>
                                        <p:strVal val="visible"/>
                                      </p:to>
                                    </p:set>
                                    <p:anim calcmode="lin" valueType="num">
                                      <p:cBhvr additive="base">
                                        <p:cTn id="58" dur="1000"/>
                                        <p:tgtEl>
                                          <p:spTgt spid="280"/>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91"/>
                                        </p:tgtEl>
                                        <p:attrNameLst>
                                          <p:attrName>style.visibility</p:attrName>
                                        </p:attrNameLst>
                                      </p:cBhvr>
                                      <p:to>
                                        <p:strVal val="visible"/>
                                      </p:to>
                                    </p:set>
                                    <p:anim calcmode="lin" valueType="num">
                                      <p:cBhvr additive="base">
                                        <p:cTn id="61" dur="1000"/>
                                        <p:tgtEl>
                                          <p:spTgt spid="291"/>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02"/>
                                        </p:tgtEl>
                                        <p:attrNameLst>
                                          <p:attrName>style.visibility</p:attrName>
                                        </p:attrNameLst>
                                      </p:cBhvr>
                                      <p:to>
                                        <p:strVal val="visible"/>
                                      </p:to>
                                    </p:set>
                                    <p:anim calcmode="lin" valueType="num">
                                      <p:cBhvr additive="base">
                                        <p:cTn id="64" dur="1000"/>
                                        <p:tgtEl>
                                          <p:spTgt spid="302"/>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13"/>
                                        </p:tgtEl>
                                        <p:attrNameLst>
                                          <p:attrName>style.visibility</p:attrName>
                                        </p:attrNameLst>
                                      </p:cBhvr>
                                      <p:to>
                                        <p:strVal val="visible"/>
                                      </p:to>
                                    </p:set>
                                    <p:anim calcmode="lin" valueType="num">
                                      <p:cBhvr additive="base">
                                        <p:cTn id="67" dur="1000"/>
                                        <p:tgtEl>
                                          <p:spTgt spid="313"/>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24"/>
                                        </p:tgtEl>
                                        <p:attrNameLst>
                                          <p:attrName>style.visibility</p:attrName>
                                        </p:attrNameLst>
                                      </p:cBhvr>
                                      <p:to>
                                        <p:strVal val="visible"/>
                                      </p:to>
                                    </p:set>
                                    <p:anim calcmode="lin" valueType="num">
                                      <p:cBhvr additive="base">
                                        <p:cTn id="70" dur="1000"/>
                                        <p:tgtEl>
                                          <p:spTgt spid="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p:nvPr/>
        </p:nvSpPr>
        <p:spPr>
          <a:xfrm>
            <a:off x="876550" y="660400"/>
            <a:ext cx="7483800" cy="428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254" name="Google Shape;254;p26"/>
          <p:cNvSpPr txBox="1"/>
          <p:nvPr/>
        </p:nvSpPr>
        <p:spPr>
          <a:xfrm>
            <a:off x="1279334" y="790181"/>
            <a:ext cx="83277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000" b="0" i="0" u="none" strike="noStrike" cap="none">
                <a:solidFill>
                  <a:srgbClr val="812C8C"/>
                </a:solidFill>
                <a:latin typeface="Anton"/>
                <a:ea typeface="Anton"/>
                <a:cs typeface="Anton"/>
                <a:sym typeface="Anton"/>
              </a:rPr>
              <a:t>BƯỚC 1</a:t>
            </a:r>
            <a:endParaRPr sz="3000" b="0" i="0" u="none" strike="noStrike" cap="none">
              <a:solidFill>
                <a:srgbClr val="812C8C"/>
              </a:solidFill>
              <a:latin typeface="Anton"/>
              <a:ea typeface="Anton"/>
              <a:cs typeface="Anton"/>
              <a:sym typeface="Anton"/>
            </a:endParaRPr>
          </a:p>
        </p:txBody>
      </p:sp>
      <p:pic>
        <p:nvPicPr>
          <p:cNvPr id="255" name="Google Shape;255;p26"/>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256" name="Google Shape;256;p26"/>
          <p:cNvSpPr txBox="1"/>
          <p:nvPr/>
        </p:nvSpPr>
        <p:spPr>
          <a:xfrm>
            <a:off x="915925" y="1376675"/>
            <a:ext cx="81828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Dùng compa vẽ 1 hình tròn vào giấy bìa màu A4.</a:t>
            </a:r>
            <a:endParaRPr sz="2000">
              <a:solidFill>
                <a:srgbClr val="002060"/>
              </a:solidFill>
              <a:latin typeface="Bitter SemiBold"/>
              <a:ea typeface="Bitter SemiBold"/>
              <a:cs typeface="Bitter SemiBold"/>
              <a:sym typeface="Bitter SemiBold"/>
            </a:endParaRPr>
          </a:p>
          <a:p>
            <a:pPr marL="45720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Dùng thước vẽ 1 hình quạt tròn.</a:t>
            </a:r>
            <a:endParaRPr sz="2000">
              <a:solidFill>
                <a:srgbClr val="002060"/>
              </a:solidFill>
              <a:latin typeface="Bitter SemiBold"/>
              <a:ea typeface="Bitter SemiBold"/>
              <a:cs typeface="Bitter SemiBold"/>
              <a:sym typeface="Bitter SemiBold"/>
            </a:endParaRPr>
          </a:p>
        </p:txBody>
      </p:sp>
      <p:pic>
        <p:nvPicPr>
          <p:cNvPr id="257" name="Google Shape;257;p26"/>
          <p:cNvPicPr preferRelativeResize="0"/>
          <p:nvPr/>
        </p:nvPicPr>
        <p:blipFill rotWithShape="1">
          <a:blip r:embed="rId2"/>
          <a:srcRect l="109" r="457"/>
          <a:stretch>
            <a:fillRect/>
          </a:stretch>
        </p:blipFill>
        <p:spPr>
          <a:xfrm rot="-5400000">
            <a:off x="3287250" y="2215925"/>
            <a:ext cx="2569500" cy="2584200"/>
          </a:xfrm>
          <a:prstGeom prst="roundRect">
            <a:avLst>
              <a:gd name="adj" fmla="val 16667"/>
            </a:avLst>
          </a:prstGeom>
          <a:noFill/>
          <a:ln>
            <a:noFill/>
          </a:ln>
        </p:spPr>
      </p:pic>
      <p:sp>
        <p:nvSpPr>
          <p:cNvPr id="258" name="Google Shape;258;p26"/>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rgbClr val="812C8C"/>
                </a:solidFill>
                <a:latin typeface="Anton"/>
                <a:ea typeface="Anton"/>
                <a:cs typeface="Anton"/>
                <a:sym typeface="Anton"/>
              </a:rPr>
              <a:t>b. Gợi ý sản phẩm</a:t>
            </a:r>
            <a:endParaRPr sz="2000" b="0" i="0" u="none" strike="noStrike" cap="none">
              <a:solidFill>
                <a:srgbClr val="812C8C"/>
              </a:solidFill>
              <a:latin typeface="Arial" panose="020B0604020202020204"/>
              <a:ea typeface="Arial" panose="020B0604020202020204"/>
              <a:cs typeface="Arial" panose="020B0604020202020204"/>
              <a:sym typeface="Arial" panose="020B0604020202020204"/>
            </a:endParaRPr>
          </a:p>
        </p:txBody>
      </p:sp>
      <p:pic>
        <p:nvPicPr>
          <p:cNvPr id="259" name="Google Shape;259;p26"/>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260" name="Google Shape;260;p26"/>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56"/>
                                        </p:tgtEl>
                                        <p:attrNameLst>
                                          <p:attrName>style.visibility</p:attrName>
                                        </p:attrNameLst>
                                      </p:cBhvr>
                                      <p:to>
                                        <p:strVal val="visible"/>
                                      </p:to>
                                    </p:set>
                                    <p:anim calcmode="lin" valueType="num">
                                      <p:cBhvr additive="base">
                                        <p:cTn id="13" dur="1000"/>
                                        <p:tgtEl>
                                          <p:spTgt spid="25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 calcmode="lin" valueType="num">
                                      <p:cBhvr additive="base">
                                        <p:cTn id="16" dur="10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p:nvPr/>
        </p:nvSpPr>
        <p:spPr>
          <a:xfrm>
            <a:off x="603332" y="258600"/>
            <a:ext cx="7936500" cy="46845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266" name="Google Shape;266;p27"/>
          <p:cNvSpPr txBox="1"/>
          <p:nvPr/>
        </p:nvSpPr>
        <p:spPr>
          <a:xfrm>
            <a:off x="1332439" y="401410"/>
            <a:ext cx="4925100" cy="6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000" b="0" i="0" u="none" strike="noStrike" cap="none">
                <a:solidFill>
                  <a:srgbClr val="812C8C"/>
                </a:solidFill>
                <a:latin typeface="Anton"/>
                <a:ea typeface="Anton"/>
                <a:cs typeface="Anton"/>
                <a:sym typeface="Anton"/>
              </a:rPr>
              <a:t>BƯỚC 2</a:t>
            </a:r>
            <a:endParaRPr sz="2600" b="0" i="0" u="none" strike="noStrike" cap="none">
              <a:solidFill>
                <a:srgbClr val="812C8C"/>
              </a:solidFill>
              <a:latin typeface="Anton"/>
              <a:ea typeface="Anton"/>
              <a:cs typeface="Anton"/>
              <a:sym typeface="Anton"/>
            </a:endParaRPr>
          </a:p>
        </p:txBody>
      </p:sp>
      <p:pic>
        <p:nvPicPr>
          <p:cNvPr id="267" name="Google Shape;267;p27"/>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268" name="Google Shape;268;p27"/>
          <p:cNvSpPr txBox="1"/>
          <p:nvPr/>
        </p:nvSpPr>
        <p:spPr>
          <a:xfrm>
            <a:off x="603325" y="956300"/>
            <a:ext cx="7653000" cy="12714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002060"/>
              </a:buClr>
              <a:buSzPts val="2200"/>
              <a:buFont typeface="Bitter SemiBold"/>
              <a:buChar char="-"/>
            </a:pPr>
            <a:r>
              <a:rPr lang="en-US" sz="2200">
                <a:solidFill>
                  <a:srgbClr val="002060"/>
                </a:solidFill>
                <a:latin typeface="Bitter SemiBold"/>
                <a:ea typeface="Bitter SemiBold"/>
                <a:cs typeface="Bitter SemiBold"/>
                <a:sym typeface="Bitter SemiBold"/>
              </a:rPr>
              <a:t>Dùng kéo cắt lấy hình tròn sau đó cắt bỏ hình quạt tròn như hình bên dưới.</a:t>
            </a:r>
            <a:endParaRPr sz="22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endParaRPr sz="2000">
              <a:solidFill>
                <a:srgbClr val="002060"/>
              </a:solidFill>
              <a:latin typeface="Bitter SemiBold"/>
              <a:ea typeface="Bitter SemiBold"/>
              <a:cs typeface="Bitter SemiBold"/>
              <a:sym typeface="Bitter SemiBold"/>
            </a:endParaRPr>
          </a:p>
        </p:txBody>
      </p:sp>
      <p:pic>
        <p:nvPicPr>
          <p:cNvPr id="269" name="Google Shape;269;p27"/>
          <p:cNvPicPr preferRelativeResize="0"/>
          <p:nvPr/>
        </p:nvPicPr>
        <p:blipFill rotWithShape="1">
          <a:blip r:embed="rId2"/>
          <a:srcRect t="2677" b="2724"/>
          <a:stretch>
            <a:fillRect/>
          </a:stretch>
        </p:blipFill>
        <p:spPr>
          <a:xfrm>
            <a:off x="3157238" y="1845300"/>
            <a:ext cx="2829525" cy="2810600"/>
          </a:xfrm>
          <a:prstGeom prst="rect">
            <a:avLst/>
          </a:prstGeom>
          <a:noFill/>
          <a:ln>
            <a:noFill/>
          </a:ln>
        </p:spPr>
      </p:pic>
      <p:pic>
        <p:nvPicPr>
          <p:cNvPr id="270" name="Google Shape;270;p27"/>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271" name="Google Shape;271;p27"/>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69"/>
                                        </p:tgtEl>
                                        <p:attrNameLst>
                                          <p:attrName>style.visibility</p:attrName>
                                        </p:attrNameLst>
                                      </p:cBhvr>
                                      <p:to>
                                        <p:strVal val="visible"/>
                                      </p:to>
                                    </p:set>
                                    <p:anim calcmode="lin" valueType="num">
                                      <p:cBhvr additive="base">
                                        <p:cTn id="13" dur="10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8"/>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277" name="Google Shape;277;p28"/>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200" b="0" i="0" u="none" strike="noStrike" cap="none">
                <a:solidFill>
                  <a:srgbClr val="812C8C"/>
                </a:solidFill>
                <a:latin typeface="Anton"/>
                <a:ea typeface="Anton"/>
                <a:cs typeface="Anton"/>
                <a:sym typeface="Anton"/>
              </a:rPr>
              <a:t>BƯỚC </a:t>
            </a:r>
            <a:r>
              <a:rPr lang="en-US" sz="3200">
                <a:solidFill>
                  <a:srgbClr val="812C8C"/>
                </a:solidFill>
                <a:latin typeface="Anton"/>
                <a:ea typeface="Anton"/>
                <a:cs typeface="Anton"/>
                <a:sym typeface="Anton"/>
              </a:rPr>
              <a:t>3</a:t>
            </a:r>
            <a:endParaRPr sz="2800" b="0" i="0" u="none" strike="noStrike" cap="none">
              <a:solidFill>
                <a:srgbClr val="812C8C"/>
              </a:solidFill>
              <a:latin typeface="Anton"/>
              <a:ea typeface="Anton"/>
              <a:cs typeface="Anton"/>
              <a:sym typeface="Anton"/>
            </a:endParaRPr>
          </a:p>
        </p:txBody>
      </p:sp>
      <p:pic>
        <p:nvPicPr>
          <p:cNvPr id="278" name="Google Shape;278;p28"/>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279" name="Google Shape;279;p28"/>
          <p:cNvSpPr txBox="1"/>
          <p:nvPr/>
        </p:nvSpPr>
        <p:spPr>
          <a:xfrm>
            <a:off x="476700" y="1105925"/>
            <a:ext cx="8066100" cy="1585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Chập hai mép của phần mảnh giấy sau khi cắt bỏ hình quạt tròn rồi dùng băng dính cố định lại ta được hình chiếc nón (dùng làm chóp của tên lửa).</a:t>
            </a:r>
            <a:endParaRPr sz="20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endParaRPr sz="2200">
              <a:solidFill>
                <a:srgbClr val="002060"/>
              </a:solidFill>
              <a:latin typeface="Bitter SemiBold"/>
              <a:ea typeface="Bitter SemiBold"/>
              <a:cs typeface="Bitter SemiBold"/>
              <a:sym typeface="Bitter SemiBold"/>
            </a:endParaRPr>
          </a:p>
        </p:txBody>
      </p:sp>
      <p:pic>
        <p:nvPicPr>
          <p:cNvPr id="280" name="Google Shape;280;p28"/>
          <p:cNvPicPr preferRelativeResize="0"/>
          <p:nvPr/>
        </p:nvPicPr>
        <p:blipFill rotWithShape="1">
          <a:blip r:embed="rId2"/>
          <a:srcRect t="3741" b="2016"/>
          <a:stretch>
            <a:fillRect/>
          </a:stretch>
        </p:blipFill>
        <p:spPr>
          <a:xfrm>
            <a:off x="4460475" y="2020225"/>
            <a:ext cx="2531700" cy="2551800"/>
          </a:xfrm>
          <a:prstGeom prst="roundRect">
            <a:avLst>
              <a:gd name="adj" fmla="val 16667"/>
            </a:avLst>
          </a:prstGeom>
          <a:noFill/>
          <a:ln>
            <a:noFill/>
          </a:ln>
        </p:spPr>
      </p:pic>
      <p:pic>
        <p:nvPicPr>
          <p:cNvPr id="281" name="Google Shape;281;p28"/>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282" name="Google Shape;282;p28"/>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 calcmode="lin" valueType="num">
                                      <p:cBhvr additive="base">
                                        <p:cTn id="10" dur="1000"/>
                                        <p:tgtEl>
                                          <p:spTgt spid="279"/>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 calcmode="lin" valueType="num">
                                      <p:cBhvr additive="base">
                                        <p:cTn id="13" dur="10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9"/>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288" name="Google Shape;288;p29"/>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200" b="0" i="0" u="none" strike="noStrike" cap="none">
                <a:solidFill>
                  <a:srgbClr val="812C8C"/>
                </a:solidFill>
                <a:latin typeface="Anton"/>
                <a:ea typeface="Anton"/>
                <a:cs typeface="Anton"/>
                <a:sym typeface="Anton"/>
              </a:rPr>
              <a:t>BƯỚC 4</a:t>
            </a:r>
            <a:endParaRPr sz="2800" b="0" i="0" u="none" strike="noStrike" cap="none">
              <a:solidFill>
                <a:srgbClr val="812C8C"/>
              </a:solidFill>
              <a:latin typeface="Anton"/>
              <a:ea typeface="Anton"/>
              <a:cs typeface="Anton"/>
              <a:sym typeface="Anton"/>
            </a:endParaRPr>
          </a:p>
        </p:txBody>
      </p:sp>
      <p:pic>
        <p:nvPicPr>
          <p:cNvPr id="289" name="Google Shape;289;p29"/>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290" name="Google Shape;290;p29"/>
          <p:cNvSpPr txBox="1"/>
          <p:nvPr/>
        </p:nvSpPr>
        <p:spPr>
          <a:xfrm>
            <a:off x="476700" y="1105850"/>
            <a:ext cx="7898700" cy="912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rgbClr val="002060"/>
              </a:buClr>
              <a:buSzPts val="2200"/>
              <a:buFont typeface="Bitter SemiBold"/>
              <a:buChar char="-"/>
            </a:pPr>
            <a:r>
              <a:rPr lang="en-US" sz="2200">
                <a:solidFill>
                  <a:srgbClr val="002060"/>
                </a:solidFill>
                <a:latin typeface="Bitter SemiBold"/>
                <a:ea typeface="Bitter SemiBold"/>
                <a:cs typeface="Bitter SemiBold"/>
                <a:sym typeface="Bitter SemiBold"/>
              </a:rPr>
              <a:t>Cắt một mảnh giấy A4 rồi cuộn thành hình trụ để làm thân của tên lửa.</a:t>
            </a:r>
            <a:endParaRPr sz="2200" b="0" i="0" u="none" strike="noStrike" cap="none">
              <a:solidFill>
                <a:srgbClr val="002060"/>
              </a:solidFill>
              <a:latin typeface="Bitter SemiBold"/>
              <a:ea typeface="Bitter SemiBold"/>
              <a:cs typeface="Bitter SemiBold"/>
              <a:sym typeface="Bitter SemiBold"/>
            </a:endParaRPr>
          </a:p>
        </p:txBody>
      </p:sp>
      <p:pic>
        <p:nvPicPr>
          <p:cNvPr id="291" name="Google Shape;291;p29"/>
          <p:cNvPicPr preferRelativeResize="0"/>
          <p:nvPr/>
        </p:nvPicPr>
        <p:blipFill rotWithShape="1">
          <a:blip r:embed="rId2"/>
          <a:srcRect l="17355" r="17349"/>
          <a:stretch>
            <a:fillRect/>
          </a:stretch>
        </p:blipFill>
        <p:spPr>
          <a:xfrm>
            <a:off x="1906025" y="1626625"/>
            <a:ext cx="5286999" cy="3316524"/>
          </a:xfrm>
          <a:prstGeom prst="rect">
            <a:avLst/>
          </a:prstGeom>
          <a:noFill/>
          <a:ln>
            <a:noFill/>
          </a:ln>
        </p:spPr>
      </p:pic>
      <p:pic>
        <p:nvPicPr>
          <p:cNvPr id="292" name="Google Shape;292;p29"/>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293" name="Google Shape;293;p29"/>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1000"/>
                                        <p:tgtEl>
                                          <p:spTgt spid="28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 calcmode="lin" valueType="num">
                                      <p:cBhvr additive="base">
                                        <p:cTn id="10" dur="1000"/>
                                        <p:tgtEl>
                                          <p:spTgt spid="29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 calcmode="lin" valueType="num">
                                      <p:cBhvr additive="base">
                                        <p:cTn id="13" dur="1000"/>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p:nvPr/>
        </p:nvSpPr>
        <p:spPr>
          <a:xfrm>
            <a:off x="601621" y="304800"/>
            <a:ext cx="7697700" cy="4580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299" name="Google Shape;299;p30"/>
          <p:cNvSpPr txBox="1"/>
          <p:nvPr/>
        </p:nvSpPr>
        <p:spPr>
          <a:xfrm>
            <a:off x="1270974" y="614414"/>
            <a:ext cx="5217000" cy="5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300" b="0" i="0" u="none" strike="noStrike" cap="none">
                <a:solidFill>
                  <a:srgbClr val="812C8C"/>
                </a:solidFill>
                <a:latin typeface="Anton"/>
                <a:ea typeface="Anton"/>
                <a:cs typeface="Anton"/>
                <a:sym typeface="Anton"/>
              </a:rPr>
              <a:t>BƯỚC 5 </a:t>
            </a:r>
            <a:endParaRPr sz="2900" b="0" i="0" u="none" strike="noStrike" cap="none">
              <a:solidFill>
                <a:srgbClr val="812C8C"/>
              </a:solidFill>
              <a:latin typeface="Anton"/>
              <a:ea typeface="Anton"/>
              <a:cs typeface="Anton"/>
              <a:sym typeface="Anton"/>
            </a:endParaRPr>
          </a:p>
        </p:txBody>
      </p:sp>
      <p:pic>
        <p:nvPicPr>
          <p:cNvPr id="300" name="Google Shape;300;p30"/>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301" name="Google Shape;301;p30"/>
          <p:cNvSpPr txBox="1"/>
          <p:nvPr/>
        </p:nvSpPr>
        <p:spPr>
          <a:xfrm>
            <a:off x="154250" y="1207525"/>
            <a:ext cx="8307600" cy="1200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Dùng băng dính dán phần chóp vào thân của ten lửa.</a:t>
            </a:r>
            <a:endParaRPr sz="20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en-US" sz="2000">
                <a:solidFill>
                  <a:srgbClr val="002060"/>
                </a:solidFill>
                <a:latin typeface="Bitter SemiBold"/>
                <a:ea typeface="Bitter SemiBold"/>
                <a:cs typeface="Bitter SemiBold"/>
                <a:sym typeface="Bitter SemiBold"/>
              </a:rPr>
              <a:t>  Chú ý: Em có thể bẻ loe một đầu của thân tên lửa để dán phần chóp vào chắc chắn hơn.</a:t>
            </a:r>
            <a:endParaRPr sz="2000">
              <a:solidFill>
                <a:srgbClr val="002060"/>
              </a:solidFill>
              <a:latin typeface="Bitter SemiBold"/>
              <a:ea typeface="Bitter SemiBold"/>
              <a:cs typeface="Bitter SemiBold"/>
              <a:sym typeface="Bitter SemiBold"/>
            </a:endParaRPr>
          </a:p>
        </p:txBody>
      </p:sp>
      <p:pic>
        <p:nvPicPr>
          <p:cNvPr id="302" name="Google Shape;302;p30"/>
          <p:cNvPicPr preferRelativeResize="0"/>
          <p:nvPr/>
        </p:nvPicPr>
        <p:blipFill rotWithShape="1">
          <a:blip r:embed="rId2"/>
          <a:srcRect l="2305"/>
          <a:stretch>
            <a:fillRect/>
          </a:stretch>
        </p:blipFill>
        <p:spPr>
          <a:xfrm>
            <a:off x="1383425" y="2408125"/>
            <a:ext cx="6134100" cy="2571900"/>
          </a:xfrm>
          <a:prstGeom prst="roundRect">
            <a:avLst>
              <a:gd name="adj" fmla="val 16667"/>
            </a:avLst>
          </a:prstGeom>
          <a:noFill/>
          <a:ln>
            <a:noFill/>
          </a:ln>
        </p:spPr>
      </p:pic>
      <p:pic>
        <p:nvPicPr>
          <p:cNvPr id="303" name="Google Shape;303;p30"/>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304" name="Google Shape;304;p30"/>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 calcmode="lin" valueType="num">
                                      <p:cBhvr additive="base">
                                        <p:cTn id="10" dur="1000"/>
                                        <p:tgtEl>
                                          <p:spTgt spid="30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 calcmode="lin" valueType="num">
                                      <p:cBhvr additive="base">
                                        <p:cTn id="13" dur="1000"/>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310" name="Google Shape;310;p31"/>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700" b="0" i="0" u="none" strike="noStrike" cap="none">
                <a:solidFill>
                  <a:srgbClr val="812C8C"/>
                </a:solidFill>
                <a:latin typeface="Anton"/>
                <a:ea typeface="Anton"/>
                <a:cs typeface="Anton"/>
                <a:sym typeface="Anton"/>
              </a:rPr>
              <a:t>BƯỚC 6</a:t>
            </a:r>
            <a:endParaRPr sz="3700" b="0" i="0" u="none" strike="noStrike" cap="none">
              <a:solidFill>
                <a:srgbClr val="812C8C"/>
              </a:solidFill>
              <a:latin typeface="Anton"/>
              <a:ea typeface="Anton"/>
              <a:cs typeface="Anton"/>
              <a:sym typeface="Anton"/>
            </a:endParaRPr>
          </a:p>
        </p:txBody>
      </p:sp>
      <p:pic>
        <p:nvPicPr>
          <p:cNvPr id="311" name="Google Shape;311;p31"/>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312" name="Google Shape;312;p31"/>
          <p:cNvSpPr txBox="1"/>
          <p:nvPr/>
        </p:nvSpPr>
        <p:spPr>
          <a:xfrm>
            <a:off x="397575" y="956300"/>
            <a:ext cx="7846500" cy="8136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en-US" sz="1900">
                <a:solidFill>
                  <a:srgbClr val="002060"/>
                </a:solidFill>
                <a:latin typeface="Bitter SemiBold"/>
                <a:ea typeface="Bitter SemiBold"/>
                <a:cs typeface="Bitter SemiBold"/>
                <a:sym typeface="Bitter SemiBold"/>
              </a:rPr>
              <a:t>Dùng kéo cắt 4 mảnh giấy có dạng hình tam giác để làm cánh của tên lửa.</a:t>
            </a:r>
            <a:endParaRPr sz="1900">
              <a:solidFill>
                <a:srgbClr val="002060"/>
              </a:solidFill>
              <a:latin typeface="Bitter SemiBold"/>
              <a:ea typeface="Bitter SemiBold"/>
              <a:cs typeface="Bitter SemiBold"/>
              <a:sym typeface="Bitter SemiBold"/>
            </a:endParaRPr>
          </a:p>
        </p:txBody>
      </p:sp>
      <p:pic>
        <p:nvPicPr>
          <p:cNvPr id="313" name="Google Shape;313;p31"/>
          <p:cNvPicPr preferRelativeResize="0"/>
          <p:nvPr/>
        </p:nvPicPr>
        <p:blipFill rotWithShape="1">
          <a:blip r:embed="rId2"/>
          <a:srcRect t="1200" b="1210"/>
          <a:stretch>
            <a:fillRect/>
          </a:stretch>
        </p:blipFill>
        <p:spPr>
          <a:xfrm>
            <a:off x="2286000" y="1535725"/>
            <a:ext cx="4406100" cy="3607800"/>
          </a:xfrm>
          <a:prstGeom prst="roundRect">
            <a:avLst>
              <a:gd name="adj" fmla="val 16667"/>
            </a:avLst>
          </a:prstGeom>
          <a:noFill/>
          <a:ln>
            <a:noFill/>
          </a:ln>
        </p:spPr>
      </p:pic>
      <p:pic>
        <p:nvPicPr>
          <p:cNvPr id="314" name="Google Shape;314;p31"/>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315" name="Google Shape;315;p31"/>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1000"/>
                                        <p:tgtEl>
                                          <p:spTgt spid="31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 calcmode="lin" valueType="num">
                                      <p:cBhvr additive="base">
                                        <p:cTn id="10" dur="1000"/>
                                        <p:tgtEl>
                                          <p:spTgt spid="312"/>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1000"/>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57"/>
        <p:cNvGrpSpPr/>
        <p:nvPr/>
      </p:nvGrpSpPr>
      <p:grpSpPr>
        <a:xfrm>
          <a:off x="0" y="0"/>
          <a:ext cx="0" cy="0"/>
          <a:chOff x="0" y="0"/>
          <a:chExt cx="0" cy="0"/>
        </a:xfrm>
      </p:grpSpPr>
      <p:pic>
        <p:nvPicPr>
          <p:cNvPr id="158" name="Google Shape;158;p19"/>
          <p:cNvPicPr preferRelativeResize="0"/>
          <p:nvPr/>
        </p:nvPicPr>
        <p:blipFill rotWithShape="1">
          <a:blip r:embed="rId1"/>
          <a:srcRect l="7805" r="7805"/>
          <a:stretch>
            <a:fillRect/>
          </a:stretch>
        </p:blipFill>
        <p:spPr>
          <a:xfrm>
            <a:off x="4855100" y="1094250"/>
            <a:ext cx="4012200" cy="3759900"/>
          </a:xfrm>
          <a:prstGeom prst="roundRect">
            <a:avLst>
              <a:gd name="adj" fmla="val 16667"/>
            </a:avLst>
          </a:prstGeom>
          <a:noFill/>
          <a:ln>
            <a:noFill/>
          </a:ln>
        </p:spPr>
      </p:pic>
      <p:sp>
        <p:nvSpPr>
          <p:cNvPr id="159" name="Google Shape;159;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60" name="Google Shape;160;p19"/>
          <p:cNvPicPr preferRelativeResize="0"/>
          <p:nvPr/>
        </p:nvPicPr>
        <p:blipFill rotWithShape="1">
          <a:blip r:embed="rId2"/>
          <a:srcRect/>
          <a:stretch>
            <a:fillRect/>
          </a:stretch>
        </p:blipFill>
        <p:spPr>
          <a:xfrm>
            <a:off x="460950" y="435600"/>
            <a:ext cx="554550" cy="400200"/>
          </a:xfrm>
          <a:prstGeom prst="rect">
            <a:avLst/>
          </a:prstGeom>
          <a:noFill/>
          <a:ln>
            <a:noFill/>
          </a:ln>
        </p:spPr>
      </p:pic>
      <p:sp>
        <p:nvSpPr>
          <p:cNvPr id="161" name="Google Shape;161;p19"/>
          <p:cNvSpPr txBox="1"/>
          <p:nvPr/>
        </p:nvSpPr>
        <p:spPr>
          <a:xfrm>
            <a:off x="1344700" y="312450"/>
            <a:ext cx="8331000" cy="446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700"/>
              <a:buFont typeface="Arial" panose="020B0604020202020204"/>
              <a:buNone/>
            </a:pPr>
            <a:endParaRPr sz="1700" b="0" i="0" u="none" strike="noStrike" cap="none">
              <a:solidFill>
                <a:srgbClr val="002060"/>
              </a:solidFill>
              <a:latin typeface="Bitter SemiBold"/>
              <a:ea typeface="Bitter SemiBold"/>
              <a:cs typeface="Bitter SemiBold"/>
              <a:sym typeface="Bitter SemiBold"/>
            </a:endParaRPr>
          </a:p>
        </p:txBody>
      </p:sp>
      <p:sp>
        <p:nvSpPr>
          <p:cNvPr id="162" name="Google Shape;162;p19"/>
          <p:cNvSpPr txBox="1"/>
          <p:nvPr/>
        </p:nvSpPr>
        <p:spPr>
          <a:xfrm>
            <a:off x="972475" y="3124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812C8C"/>
              </a:buClr>
              <a:buSzPts val="3000"/>
              <a:buFont typeface="Anton"/>
              <a:buAutoNum type="romanUcPeriod"/>
            </a:pPr>
            <a:r>
              <a:rPr lang="en-US" sz="3000" b="0" i="0" u="none" strike="noStrike" cap="none">
                <a:solidFill>
                  <a:srgbClr val="812C8C"/>
                </a:solidFill>
                <a:latin typeface="Anton"/>
                <a:ea typeface="Anton"/>
                <a:cs typeface="Anton"/>
                <a:sym typeface="Anton"/>
              </a:rPr>
              <a:t>KHỞI ĐỘNG</a:t>
            </a:r>
            <a:endParaRPr sz="3000" b="0" i="0" u="none" strike="noStrike" cap="none">
              <a:solidFill>
                <a:srgbClr val="812C8C"/>
              </a:solidFill>
              <a:latin typeface="Anton"/>
              <a:ea typeface="Anton"/>
              <a:cs typeface="Anton"/>
              <a:sym typeface="Anton"/>
            </a:endParaRPr>
          </a:p>
        </p:txBody>
      </p:sp>
      <p:pic>
        <p:nvPicPr>
          <p:cNvPr id="163" name="Google Shape;163;p19"/>
          <p:cNvPicPr preferRelativeResize="0"/>
          <p:nvPr/>
        </p:nvPicPr>
        <p:blipFill rotWithShape="1">
          <a:blip r:embed="rId3"/>
          <a:srcRect l="475" r="475"/>
          <a:stretch>
            <a:fillRect/>
          </a:stretch>
        </p:blipFill>
        <p:spPr>
          <a:xfrm>
            <a:off x="8451550" y="4"/>
            <a:ext cx="692450" cy="978747"/>
          </a:xfrm>
          <a:prstGeom prst="rect">
            <a:avLst/>
          </a:prstGeom>
          <a:noFill/>
          <a:ln>
            <a:noFill/>
          </a:ln>
        </p:spPr>
      </p:pic>
      <p:sp>
        <p:nvSpPr>
          <p:cNvPr id="164" name="Google Shape;164;p19"/>
          <p:cNvSpPr txBox="1"/>
          <p:nvPr/>
        </p:nvSpPr>
        <p:spPr>
          <a:xfrm>
            <a:off x="224900" y="1247900"/>
            <a:ext cx="4630200" cy="1200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22A7A"/>
              </a:buClr>
              <a:buSzPts val="2200"/>
              <a:buFont typeface="Bitter SemiBold"/>
              <a:buChar char="-"/>
            </a:pPr>
            <a:r>
              <a:rPr lang="en-US" sz="2200">
                <a:solidFill>
                  <a:srgbClr val="022A7A"/>
                </a:solidFill>
                <a:latin typeface="Bitter SemiBold"/>
                <a:ea typeface="Bitter SemiBold"/>
                <a:cs typeface="Bitter SemiBold"/>
                <a:sym typeface="Bitter SemiBold"/>
              </a:rPr>
              <a:t>Em có thể dùng các vật liệu bằng giấy để làm mô hình tên lửa hay không?</a:t>
            </a:r>
            <a:endParaRPr sz="22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p:tgtEl>
                                          <p:spTgt spid="16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 calcmode="lin" valueType="num">
                                      <p:cBhvr additive="base">
                                        <p:cTn id="10" dur="1000"/>
                                        <p:tgtEl>
                                          <p:spTgt spid="16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anim calcmode="lin" valueType="num">
                                      <p:cBhvr additive="base">
                                        <p:cTn id="13" dur="1000"/>
                                        <p:tgtEl>
                                          <p:spTgt spid="164"/>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 calcmode="lin" valueType="num">
                                      <p:cBhvr additive="base">
                                        <p:cTn id="16" dur="1000"/>
                                        <p:tgtEl>
                                          <p:spTgt spid="1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Hind Vadodara" panose="02000000000000000000"/>
              <a:ea typeface="Hind Vadodara" panose="02000000000000000000"/>
              <a:cs typeface="Hind Vadodara" panose="02000000000000000000"/>
              <a:sym typeface="Hind Vadodara" panose="02000000000000000000"/>
            </a:endParaRPr>
          </a:p>
        </p:txBody>
      </p:sp>
      <p:sp>
        <p:nvSpPr>
          <p:cNvPr id="321" name="Google Shape;321;p32"/>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r>
              <a:rPr lang="en-US" sz="3700" b="0" i="0" u="none" strike="noStrike" cap="none">
                <a:solidFill>
                  <a:srgbClr val="812C8C"/>
                </a:solidFill>
                <a:latin typeface="Anton"/>
                <a:ea typeface="Anton"/>
                <a:cs typeface="Anton"/>
                <a:sym typeface="Anton"/>
              </a:rPr>
              <a:t>BƯỚC </a:t>
            </a:r>
            <a:r>
              <a:rPr lang="en-US" sz="3700">
                <a:solidFill>
                  <a:srgbClr val="812C8C"/>
                </a:solidFill>
                <a:latin typeface="Anton"/>
                <a:ea typeface="Anton"/>
                <a:cs typeface="Anton"/>
                <a:sym typeface="Anton"/>
              </a:rPr>
              <a:t>7</a:t>
            </a:r>
            <a:endParaRPr sz="3700" b="0" i="0" u="none" strike="noStrike" cap="none">
              <a:solidFill>
                <a:srgbClr val="812C8C"/>
              </a:solidFill>
              <a:latin typeface="Anton"/>
              <a:ea typeface="Anton"/>
              <a:cs typeface="Anton"/>
              <a:sym typeface="Anton"/>
            </a:endParaRPr>
          </a:p>
        </p:txBody>
      </p:sp>
      <p:pic>
        <p:nvPicPr>
          <p:cNvPr id="322" name="Google Shape;322;p32"/>
          <p:cNvPicPr preferRelativeResize="0"/>
          <p:nvPr/>
        </p:nvPicPr>
        <p:blipFill rotWithShape="1">
          <a:blip r:embed="rId1"/>
          <a:srcRect/>
          <a:stretch>
            <a:fillRect/>
          </a:stretch>
        </p:blipFill>
        <p:spPr>
          <a:xfrm>
            <a:off x="8461150" y="5"/>
            <a:ext cx="682150" cy="956295"/>
          </a:xfrm>
          <a:prstGeom prst="rect">
            <a:avLst/>
          </a:prstGeom>
          <a:noFill/>
          <a:ln>
            <a:noFill/>
          </a:ln>
        </p:spPr>
      </p:pic>
      <p:sp>
        <p:nvSpPr>
          <p:cNvPr id="323" name="Google Shape;323;p32"/>
          <p:cNvSpPr txBox="1"/>
          <p:nvPr/>
        </p:nvSpPr>
        <p:spPr>
          <a:xfrm>
            <a:off x="397575" y="956300"/>
            <a:ext cx="75345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Dùng băng dính dán 4 cánh vào phần cuối của thân tên lửa và dán một chiếc ống hút vào sau 4 cánh để làm đuôi của tên lửa.</a:t>
            </a:r>
            <a:endParaRPr sz="2000">
              <a:solidFill>
                <a:srgbClr val="002060"/>
              </a:solidFill>
              <a:latin typeface="Bitter SemiBold"/>
              <a:ea typeface="Bitter SemiBold"/>
              <a:cs typeface="Bitter SemiBold"/>
              <a:sym typeface="Bitter SemiBold"/>
            </a:endParaRPr>
          </a:p>
        </p:txBody>
      </p:sp>
      <p:pic>
        <p:nvPicPr>
          <p:cNvPr id="324" name="Google Shape;324;p32"/>
          <p:cNvPicPr preferRelativeResize="0"/>
          <p:nvPr/>
        </p:nvPicPr>
        <p:blipFill rotWithShape="1">
          <a:blip r:embed="rId2"/>
          <a:srcRect t="2600"/>
          <a:stretch>
            <a:fillRect/>
          </a:stretch>
        </p:blipFill>
        <p:spPr>
          <a:xfrm rot="165215">
            <a:off x="1765241" y="1648229"/>
            <a:ext cx="4827174" cy="3505642"/>
          </a:xfrm>
          <a:prstGeom prst="roundRect">
            <a:avLst>
              <a:gd name="adj" fmla="val 16667"/>
            </a:avLst>
          </a:prstGeom>
          <a:noFill/>
          <a:ln>
            <a:noFill/>
          </a:ln>
        </p:spPr>
      </p:pic>
      <p:pic>
        <p:nvPicPr>
          <p:cNvPr id="325" name="Google Shape;325;p32"/>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326" name="Google Shape;326;p32"/>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1000"/>
                                        <p:tgtEl>
                                          <p:spTgt spid="32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 calcmode="lin" valueType="num">
                                      <p:cBhvr additive="base">
                                        <p:cTn id="10" dur="1000"/>
                                        <p:tgtEl>
                                          <p:spTgt spid="32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24"/>
                                        </p:tgtEl>
                                        <p:attrNameLst>
                                          <p:attrName>style.visibility</p:attrName>
                                        </p:attrNameLst>
                                      </p:cBhvr>
                                      <p:to>
                                        <p:strVal val="visible"/>
                                      </p:to>
                                    </p:set>
                                    <p:anim calcmode="lin" valueType="num">
                                      <p:cBhvr additive="base">
                                        <p:cTn id="13" dur="1000"/>
                                        <p:tgtEl>
                                          <p:spTgt spid="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3"/>
          <p:cNvPicPr preferRelativeResize="0"/>
          <p:nvPr/>
        </p:nvPicPr>
        <p:blipFill rotWithShape="1">
          <a:blip r:embed="rId1"/>
          <a:srcRect/>
          <a:stretch>
            <a:fillRect/>
          </a:stretch>
        </p:blipFill>
        <p:spPr>
          <a:xfrm>
            <a:off x="8461850" y="5"/>
            <a:ext cx="682150" cy="956295"/>
          </a:xfrm>
          <a:prstGeom prst="rect">
            <a:avLst/>
          </a:prstGeom>
          <a:noFill/>
          <a:ln>
            <a:noFill/>
          </a:ln>
        </p:spPr>
      </p:pic>
      <p:sp>
        <p:nvSpPr>
          <p:cNvPr id="332" name="Google Shape;332;p33"/>
          <p:cNvSpPr txBox="1"/>
          <p:nvPr/>
        </p:nvSpPr>
        <p:spPr>
          <a:xfrm>
            <a:off x="496600" y="577600"/>
            <a:ext cx="6371100" cy="63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panose="020B0604020202020204"/>
              <a:buNone/>
            </a:pPr>
            <a:r>
              <a:rPr lang="en-US" sz="2400" b="0" i="0" u="none" strike="noStrike" cap="none">
                <a:solidFill>
                  <a:srgbClr val="812C8C"/>
                </a:solidFill>
                <a:latin typeface="Anton"/>
                <a:ea typeface="Anton"/>
                <a:cs typeface="Anton"/>
                <a:sym typeface="Anton"/>
              </a:rPr>
              <a:t>c. Thử nghiệm và điều chỉnh sản phẩm</a:t>
            </a:r>
            <a:endParaRPr sz="2400" b="0" i="0" u="none" strike="noStrike" cap="none">
              <a:solidFill>
                <a:srgbClr val="812C8C"/>
              </a:solidFill>
              <a:latin typeface="Anton"/>
              <a:ea typeface="Anton"/>
              <a:cs typeface="Anton"/>
              <a:sym typeface="Anton"/>
            </a:endParaRPr>
          </a:p>
        </p:txBody>
      </p:sp>
      <p:pic>
        <p:nvPicPr>
          <p:cNvPr id="333" name="Google Shape;333;p33"/>
          <p:cNvPicPr preferRelativeResize="0"/>
          <p:nvPr/>
        </p:nvPicPr>
        <p:blipFill rotWithShape="1">
          <a:blip r:embed="rId2"/>
          <a:srcRect/>
          <a:stretch>
            <a:fillRect/>
          </a:stretch>
        </p:blipFill>
        <p:spPr>
          <a:xfrm>
            <a:off x="8461850" y="4"/>
            <a:ext cx="692450" cy="978747"/>
          </a:xfrm>
          <a:prstGeom prst="rect">
            <a:avLst/>
          </a:prstGeom>
          <a:noFill/>
          <a:ln>
            <a:noFill/>
          </a:ln>
        </p:spPr>
      </p:pic>
      <p:sp>
        <p:nvSpPr>
          <p:cNvPr id="334" name="Google Shape;334;p33"/>
          <p:cNvSpPr txBox="1"/>
          <p:nvPr/>
        </p:nvSpPr>
        <p:spPr>
          <a:xfrm>
            <a:off x="496600" y="1057000"/>
            <a:ext cx="7955100" cy="1200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Kiểm tra lại các chỗ dán xem đã chắc chắn hay chưa.</a:t>
            </a:r>
            <a:endParaRPr sz="2000">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en-US" sz="2000">
                <a:solidFill>
                  <a:srgbClr val="002060"/>
                </a:solidFill>
                <a:latin typeface="Bitter SemiBold"/>
                <a:ea typeface="Bitter SemiBold"/>
                <a:cs typeface="Bitter SemiBold"/>
                <a:sym typeface="Bitter SemiBold"/>
              </a:rPr>
              <a:t>Kiểm tra lại kích thước các bộ phận của tên lửa giấy xem đã phù hợp hay chưa.</a:t>
            </a:r>
            <a:endParaRPr sz="2000">
              <a:solidFill>
                <a:srgbClr val="002060"/>
              </a:solidFill>
              <a:latin typeface="Bitter SemiBold"/>
              <a:ea typeface="Bitter SemiBold"/>
              <a:cs typeface="Bitter SemiBold"/>
              <a:sym typeface="Bitter SemiBold"/>
            </a:endParaRPr>
          </a:p>
        </p:txBody>
      </p:sp>
      <p:pic>
        <p:nvPicPr>
          <p:cNvPr id="335" name="Google Shape;335;p33"/>
          <p:cNvPicPr preferRelativeResize="0"/>
          <p:nvPr/>
        </p:nvPicPr>
        <p:blipFill rotWithShape="1">
          <a:blip r:embed="rId3"/>
          <a:srcRect l="16826" t="-1569" b="1569"/>
          <a:stretch>
            <a:fillRect/>
          </a:stretch>
        </p:blipFill>
        <p:spPr>
          <a:xfrm>
            <a:off x="3666775" y="2036175"/>
            <a:ext cx="4108800" cy="2778900"/>
          </a:xfrm>
          <a:prstGeom prst="roundRect">
            <a:avLst>
              <a:gd name="adj" fmla="val 16667"/>
            </a:avLst>
          </a:prstGeom>
          <a:noFill/>
          <a:ln>
            <a:noFill/>
          </a:ln>
        </p:spPr>
      </p:pic>
      <p:pic>
        <p:nvPicPr>
          <p:cNvPr id="336" name="Google Shape;336;p33"/>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1000"/>
                                        <p:tgtEl>
                                          <p:spTgt spid="33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 calcmode="lin" valueType="num">
                                      <p:cBhvr additive="base">
                                        <p:cTn id="10" dur="1000"/>
                                        <p:tgtEl>
                                          <p:spTgt spid="33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 calcmode="lin" valueType="num">
                                      <p:cBhvr additive="base">
                                        <p:cTn id="13" dur="1000"/>
                                        <p:tgtEl>
                                          <p:spTgt spid="3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34"/>
          <p:cNvPicPr preferRelativeResize="0"/>
          <p:nvPr/>
        </p:nvPicPr>
        <p:blipFill rotWithShape="1">
          <a:blip r:embed="rId1"/>
          <a:srcRect/>
          <a:stretch>
            <a:fillRect/>
          </a:stretch>
        </p:blipFill>
        <p:spPr>
          <a:xfrm>
            <a:off x="8369300" y="0"/>
            <a:ext cx="774700" cy="774700"/>
          </a:xfrm>
          <a:prstGeom prst="rect">
            <a:avLst/>
          </a:prstGeom>
          <a:noFill/>
          <a:ln>
            <a:noFill/>
          </a:ln>
        </p:spPr>
      </p:pic>
      <p:pic>
        <p:nvPicPr>
          <p:cNvPr id="342" name="Google Shape;342;p34"/>
          <p:cNvPicPr preferRelativeResize="0"/>
          <p:nvPr/>
        </p:nvPicPr>
        <p:blipFill rotWithShape="1">
          <a:blip r:embed="rId2"/>
          <a:srcRect/>
          <a:stretch>
            <a:fillRect/>
          </a:stretch>
        </p:blipFill>
        <p:spPr>
          <a:xfrm>
            <a:off x="8461850" y="5"/>
            <a:ext cx="682150" cy="956295"/>
          </a:xfrm>
          <a:prstGeom prst="rect">
            <a:avLst/>
          </a:prstGeom>
          <a:noFill/>
          <a:ln>
            <a:noFill/>
          </a:ln>
        </p:spPr>
      </p:pic>
      <p:sp>
        <p:nvSpPr>
          <p:cNvPr id="343" name="Google Shape;343;p34"/>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0" i="0" u="none" strike="noStrike" cap="none">
                <a:solidFill>
                  <a:srgbClr val="812C8C"/>
                </a:solidFill>
                <a:latin typeface="Anton"/>
                <a:ea typeface="Anton"/>
                <a:cs typeface="Anton"/>
                <a:sym typeface="Anton"/>
              </a:rPr>
              <a:t>V. CHIA SẺ, THẢO LUẬN </a:t>
            </a:r>
            <a:endParaRPr sz="3600" b="0" i="0" u="none" strike="noStrike" cap="none">
              <a:solidFill>
                <a:srgbClr val="812C8C"/>
              </a:solidFill>
              <a:latin typeface="Anton"/>
              <a:ea typeface="Anton"/>
              <a:cs typeface="Anton"/>
              <a:sym typeface="Anton"/>
            </a:endParaRPr>
          </a:p>
        </p:txBody>
      </p:sp>
      <p:pic>
        <p:nvPicPr>
          <p:cNvPr id="344" name="Google Shape;344;p34"/>
          <p:cNvPicPr preferRelativeResize="0"/>
          <p:nvPr/>
        </p:nvPicPr>
        <p:blipFill rotWithShape="1">
          <a:blip r:embed="rId3"/>
          <a:srcRect/>
          <a:stretch>
            <a:fillRect/>
          </a:stretch>
        </p:blipFill>
        <p:spPr>
          <a:xfrm>
            <a:off x="757475" y="698225"/>
            <a:ext cx="612925" cy="684250"/>
          </a:xfrm>
          <a:prstGeom prst="rect">
            <a:avLst/>
          </a:prstGeom>
          <a:noFill/>
          <a:ln>
            <a:noFill/>
          </a:ln>
        </p:spPr>
      </p:pic>
      <p:pic>
        <p:nvPicPr>
          <p:cNvPr id="345" name="Google Shape;345;p34"/>
          <p:cNvPicPr preferRelativeResize="0"/>
          <p:nvPr/>
        </p:nvPicPr>
        <p:blipFill rotWithShape="1">
          <a:blip r:embed="rId4"/>
          <a:srcRect r="950"/>
          <a:stretch>
            <a:fillRect/>
          </a:stretch>
        </p:blipFill>
        <p:spPr>
          <a:xfrm>
            <a:off x="829225" y="1568250"/>
            <a:ext cx="7413575" cy="2576225"/>
          </a:xfrm>
          <a:prstGeom prst="rect">
            <a:avLst/>
          </a:prstGeom>
          <a:noFill/>
          <a:ln>
            <a:noFill/>
          </a:ln>
        </p:spPr>
      </p:pic>
      <p:pic>
        <p:nvPicPr>
          <p:cNvPr id="346" name="Google Shape;346;p34"/>
          <p:cNvPicPr preferRelativeResize="0"/>
          <p:nvPr/>
        </p:nvPicPr>
        <p:blipFill rotWithShape="1">
          <a:blip r:embed="rId5"/>
          <a:srcRect/>
          <a:stretch>
            <a:fillRect/>
          </a:stretch>
        </p:blipFill>
        <p:spPr>
          <a:xfrm>
            <a:off x="8461850" y="4"/>
            <a:ext cx="692450" cy="978747"/>
          </a:xfrm>
          <a:prstGeom prst="rect">
            <a:avLst/>
          </a:prstGeom>
          <a:noFill/>
          <a:ln>
            <a:noFill/>
          </a:ln>
        </p:spPr>
      </p:pic>
      <p:pic>
        <p:nvPicPr>
          <p:cNvPr id="347" name="Google Shape;347;p34"/>
          <p:cNvPicPr preferRelativeResize="0"/>
          <p:nvPr/>
        </p:nvPicPr>
        <p:blipFill rotWithShape="1">
          <a:blip r:embed="rId6"/>
          <a:srcRect l="475" r="475"/>
          <a:stretch>
            <a:fillRect/>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p:tgtEl>
                                          <p:spTgt spid="343"/>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 calcmode="lin" valueType="num">
                                      <p:cBhvr additive="base">
                                        <p:cTn id="10" dur="1000"/>
                                        <p:tgtEl>
                                          <p:spTgt spid="345"/>
                                        </p:tgtEl>
                                        <p:attrNameLst>
                                          <p:attrName>ppt_w</p:attrName>
                                        </p:attrNameLst>
                                      </p:cBhvr>
                                      <p:tavLst>
                                        <p:tav tm="0">
                                          <p:val>
                                            <p:fltVal val="0"/>
                                          </p:val>
                                        </p:tav>
                                        <p:tav tm="100000">
                                          <p:val>
                                            <p:strVal val="#ppt_w"/>
                                          </p:val>
                                        </p:tav>
                                      </p:tavLst>
                                    </p:anim>
                                    <p:anim calcmode="lin" valueType="num">
                                      <p:cBhvr additive="base">
                                        <p:cTn id="11" dur="1000"/>
                                        <p:tgtEl>
                                          <p:spTgt spid="34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344"/>
                                        </p:tgtEl>
                                        <p:attrNameLst>
                                          <p:attrName>style.visibility</p:attrName>
                                        </p:attrNameLst>
                                      </p:cBhvr>
                                      <p:to>
                                        <p:strVal val="visible"/>
                                      </p:to>
                                    </p:set>
                                    <p:anim calcmode="lin" valueType="num">
                                      <p:cBhvr additive="base">
                                        <p:cTn id="14" dur="1000"/>
                                        <p:tgtEl>
                                          <p:spTgt spid="344"/>
                                        </p:tgtEl>
                                        <p:attrNameLst>
                                          <p:attrName>ppt_w</p:attrName>
                                        </p:attrNameLst>
                                      </p:cBhvr>
                                      <p:tavLst>
                                        <p:tav tm="0">
                                          <p:val>
                                            <p:fltVal val="0"/>
                                          </p:val>
                                        </p:tav>
                                        <p:tav tm="100000">
                                          <p:val>
                                            <p:strVal val="#ppt_w"/>
                                          </p:val>
                                        </p:tav>
                                      </p:tavLst>
                                    </p:anim>
                                    <p:anim calcmode="lin" valueType="num">
                                      <p:cBhvr additive="base">
                                        <p:cTn id="15" dur="1000"/>
                                        <p:tgtEl>
                                          <p:spTgt spid="3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panose="020B0604020202020204"/>
              <a:buNone/>
            </a:pPr>
            <a:r>
              <a:rPr lang="en-US"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70" name="Google Shape;170;p20"/>
          <p:cNvSpPr txBox="1"/>
          <p:nvPr/>
        </p:nvSpPr>
        <p:spPr>
          <a:xfrm>
            <a:off x="528450" y="1135125"/>
            <a:ext cx="5390100" cy="2169794"/>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22A7A"/>
              </a:buClr>
              <a:buSzPts val="2000"/>
              <a:buFont typeface="Bitter SemiBold"/>
              <a:buAutoNum type="arabicPeriod"/>
            </a:pPr>
            <a:r>
              <a:rPr lang="en-US" sz="2000" b="0" i="0" u="none" strike="noStrike" cap="none" dirty="0">
                <a:solidFill>
                  <a:srgbClr val="022A7A"/>
                </a:solidFill>
                <a:latin typeface="Bitter SemiBold"/>
                <a:ea typeface="Bitter SemiBold"/>
                <a:cs typeface="Bitter SemiBold"/>
                <a:sym typeface="Bitter SemiBold"/>
              </a:rPr>
              <a:t>Chia mỗi nhóm </a:t>
            </a:r>
            <a:r>
              <a:rPr lang="en-US" sz="2000" dirty="0">
                <a:solidFill>
                  <a:srgbClr val="022A7A"/>
                </a:solidFill>
                <a:latin typeface="Bitter SemiBold"/>
                <a:ea typeface="Bitter SemiBold"/>
                <a:cs typeface="Bitter SemiBold"/>
                <a:sym typeface="Bitter SemiBold"/>
              </a:rPr>
              <a:t>4</a:t>
            </a:r>
            <a:r>
              <a:rPr lang="en-US" sz="2000" b="0" i="0" u="none" strike="noStrike" cap="none" dirty="0">
                <a:solidFill>
                  <a:srgbClr val="022A7A"/>
                </a:solidFill>
                <a:latin typeface="Bitter SemiBold"/>
                <a:ea typeface="Bitter SemiBold"/>
                <a:cs typeface="Bitter SemiBold"/>
                <a:sym typeface="Bitter SemiBold"/>
              </a:rPr>
              <a:t>thành viên.</a:t>
            </a:r>
            <a:endParaRPr sz="2000" b="0" i="0" u="none" strike="noStrike" cap="none" dirty="0">
              <a:solidFill>
                <a:srgbClr val="022A7A"/>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22A7A"/>
              </a:buClr>
              <a:buSzPts val="2000"/>
              <a:buFont typeface="Bitter SemiBold"/>
              <a:buAutoNum type="arabicPeriod"/>
            </a:pPr>
            <a:r>
              <a:rPr lang="en-US" sz="2000" b="0" i="0" u="none" strike="noStrike" cap="none" dirty="0">
                <a:solidFill>
                  <a:srgbClr val="022A7A"/>
                </a:solidFill>
                <a:latin typeface="Bitter SemiBold"/>
                <a:ea typeface="Bitter SemiBold"/>
                <a:cs typeface="Bitter SemiBold"/>
                <a:sym typeface="Bitter SemiBold"/>
              </a:rPr>
              <a:t>Mỗi nhóm sẽ được giáo viên phát một</a:t>
            </a:r>
            <a:endParaRPr sz="2000" b="0" i="0" u="none" strike="noStrike" cap="none" dirty="0">
              <a:solidFill>
                <a:srgbClr val="022A7A"/>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panose="020B0604020202020204"/>
              <a:buNone/>
            </a:pPr>
            <a:r>
              <a:rPr lang="en-US" sz="2000" b="0" i="0" u="none" strike="noStrike" cap="none" dirty="0">
                <a:solidFill>
                  <a:srgbClr val="022A7A"/>
                </a:solidFill>
                <a:latin typeface="Bitter SemiBold"/>
                <a:ea typeface="Bitter SemiBold"/>
                <a:cs typeface="Bitter SemiBold"/>
                <a:sym typeface="Bitter SemiBold"/>
              </a:rPr>
              <a:t> Phiếu học tập 1: Thu thập thông tin.</a:t>
            </a:r>
            <a:endParaRPr sz="2000" b="0" i="0" u="none" strike="noStrike" cap="none" dirty="0">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en-US" sz="2000" dirty="0">
                <a:solidFill>
                  <a:srgbClr val="022A7A"/>
                </a:solidFill>
                <a:latin typeface="Bitter SemiBold"/>
                <a:ea typeface="Bitter SemiBold"/>
                <a:cs typeface="Bitter SemiBold"/>
                <a:sym typeface="Bitter SemiBold"/>
              </a:rPr>
              <a:t> 3.    </a:t>
            </a:r>
            <a:r>
              <a:rPr lang="en-US" sz="2000" b="0" i="0" u="none" strike="noStrike" cap="none" dirty="0">
                <a:solidFill>
                  <a:srgbClr val="022A7A"/>
                </a:solidFill>
                <a:latin typeface="Bitter SemiBold"/>
                <a:ea typeface="Bitter SemiBold"/>
                <a:cs typeface="Bitter SemiBold"/>
                <a:sym typeface="Bitter SemiBold"/>
              </a:rPr>
              <a:t>Các thành viên trong nhóm sẽ cùng nhau điền câu trả lời vào phiếu.</a:t>
            </a:r>
            <a:endParaRPr sz="2000" b="0" i="0" u="none" strike="noStrike" cap="none" dirty="0">
              <a:solidFill>
                <a:srgbClr val="022A7A"/>
              </a:solidFill>
              <a:latin typeface="Bitter SemiBold"/>
              <a:ea typeface="Bitter SemiBold"/>
              <a:cs typeface="Bitter SemiBold"/>
              <a:sym typeface="Bitter SemiBold"/>
            </a:endParaRPr>
          </a:p>
        </p:txBody>
      </p:sp>
      <p:pic>
        <p:nvPicPr>
          <p:cNvPr id="171" name="Google Shape;171;p20"/>
          <p:cNvPicPr preferRelativeResize="0"/>
          <p:nvPr/>
        </p:nvPicPr>
        <p:blipFill rotWithShape="1">
          <a:blip r:embed="rId1"/>
          <a:srcRect/>
          <a:stretch>
            <a:fillRect/>
          </a:stretch>
        </p:blipFill>
        <p:spPr>
          <a:xfrm>
            <a:off x="528450" y="331900"/>
            <a:ext cx="613850" cy="583150"/>
          </a:xfrm>
          <a:prstGeom prst="rect">
            <a:avLst/>
          </a:prstGeom>
          <a:noFill/>
          <a:ln>
            <a:noFill/>
          </a:ln>
        </p:spPr>
      </p:pic>
      <p:pic>
        <p:nvPicPr>
          <p:cNvPr id="172" name="Google Shape;172;p20"/>
          <p:cNvPicPr preferRelativeResize="0"/>
          <p:nvPr/>
        </p:nvPicPr>
        <p:blipFill rotWithShape="1">
          <a:blip r:embed="rId2"/>
          <a:srcRect/>
          <a:stretch>
            <a:fillRect/>
          </a:stretch>
        </p:blipFill>
        <p:spPr>
          <a:xfrm>
            <a:off x="5918550" y="1055200"/>
            <a:ext cx="2612750" cy="3631705"/>
          </a:xfrm>
          <a:prstGeom prst="rect">
            <a:avLst/>
          </a:prstGeom>
          <a:noFill/>
          <a:ln>
            <a:noFill/>
          </a:ln>
        </p:spPr>
      </p:pic>
      <p:pic>
        <p:nvPicPr>
          <p:cNvPr id="173" name="Google Shape;173;p20"/>
          <p:cNvPicPr preferRelativeResize="0"/>
          <p:nvPr/>
        </p:nvPicPr>
        <p:blipFill rotWithShape="1">
          <a:blip r:embed="rId3"/>
          <a:srcRect/>
          <a:stretch>
            <a:fillRect/>
          </a:stretch>
        </p:blipFill>
        <p:spPr>
          <a:xfrm>
            <a:off x="8448925" y="0"/>
            <a:ext cx="708006" cy="956300"/>
          </a:xfrm>
          <a:prstGeom prst="rect">
            <a:avLst/>
          </a:prstGeom>
          <a:noFill/>
          <a:ln>
            <a:noFill/>
          </a:ln>
        </p:spPr>
      </p:pic>
      <p:pic>
        <p:nvPicPr>
          <p:cNvPr id="174" name="Google Shape;174;p20"/>
          <p:cNvPicPr preferRelativeResize="0"/>
          <p:nvPr/>
        </p:nvPicPr>
        <p:blipFill rotWithShape="1">
          <a:blip r:embed="rId4"/>
          <a:srcRect l="475" r="475"/>
          <a:stretch>
            <a:fillRect/>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1000"/>
                                        <p:tgtEl>
                                          <p:spTgt spid="16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 calcmode="lin" valueType="num">
                                      <p:cBhvr additive="base">
                                        <p:cTn id="10" dur="1000"/>
                                        <p:tgtEl>
                                          <p:spTgt spid="170"/>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 calcmode="lin" valueType="num">
                                      <p:cBhvr additive="base">
                                        <p:cTn id="13" dur="1000"/>
                                        <p:tgtEl>
                                          <p:spTgt spid="1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p:nvPr/>
        </p:nvSpPr>
        <p:spPr>
          <a:xfrm>
            <a:off x="1104175" y="331900"/>
            <a:ext cx="6167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panose="020B0604020202020204"/>
              <a:buNone/>
            </a:pPr>
            <a:r>
              <a:rPr lang="en-US" sz="3500" b="0" i="0" u="none" strike="noStrike" cap="none">
                <a:solidFill>
                  <a:srgbClr val="812C8C"/>
                </a:solidFill>
                <a:latin typeface="Anton"/>
                <a:ea typeface="Anton"/>
                <a:cs typeface="Anton"/>
                <a:sym typeface="Anton"/>
              </a:rPr>
              <a:t>II. KHÁM PHÁ</a:t>
            </a:r>
            <a:endParaRPr sz="3500" b="0" i="0" u="none" strike="noStrike" cap="none">
              <a:solidFill>
                <a:srgbClr val="812C8C"/>
              </a:solidFill>
              <a:latin typeface="Anton"/>
              <a:ea typeface="Anton"/>
              <a:cs typeface="Anton"/>
              <a:sym typeface="Anton"/>
            </a:endParaRPr>
          </a:p>
        </p:txBody>
      </p:sp>
      <p:sp>
        <p:nvSpPr>
          <p:cNvPr id="180" name="Google Shape;180;p21"/>
          <p:cNvSpPr txBox="1"/>
          <p:nvPr/>
        </p:nvSpPr>
        <p:spPr>
          <a:xfrm>
            <a:off x="528450" y="1086138"/>
            <a:ext cx="67071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Char char="-"/>
            </a:pPr>
            <a:r>
              <a:rPr lang="en-US" sz="2000">
                <a:solidFill>
                  <a:srgbClr val="022A7A"/>
                </a:solidFill>
                <a:latin typeface="Bitter SemiBold"/>
                <a:ea typeface="Bitter SemiBold"/>
                <a:cs typeface="Bitter SemiBold"/>
                <a:sym typeface="Bitter SemiBold"/>
              </a:rPr>
              <a:t>Hình ảnh của một số tên lửa theo công dụng:</a:t>
            </a:r>
            <a:endParaRPr sz="2000" b="0" i="0" u="none" strike="noStrike" cap="none">
              <a:solidFill>
                <a:srgbClr val="022A7A"/>
              </a:solidFill>
              <a:latin typeface="Bitter SemiBold"/>
              <a:ea typeface="Bitter SemiBold"/>
              <a:cs typeface="Bitter SemiBold"/>
              <a:sym typeface="Bitter SemiBold"/>
            </a:endParaRPr>
          </a:p>
        </p:txBody>
      </p:sp>
      <p:pic>
        <p:nvPicPr>
          <p:cNvPr id="181" name="Google Shape;181;p21"/>
          <p:cNvPicPr preferRelativeResize="0"/>
          <p:nvPr/>
        </p:nvPicPr>
        <p:blipFill rotWithShape="1">
          <a:blip r:embed="rId1"/>
          <a:srcRect/>
          <a:stretch>
            <a:fillRect/>
          </a:stretch>
        </p:blipFill>
        <p:spPr>
          <a:xfrm>
            <a:off x="528450" y="331900"/>
            <a:ext cx="613850" cy="583150"/>
          </a:xfrm>
          <a:prstGeom prst="rect">
            <a:avLst/>
          </a:prstGeom>
          <a:noFill/>
          <a:ln>
            <a:noFill/>
          </a:ln>
        </p:spPr>
      </p:pic>
      <p:pic>
        <p:nvPicPr>
          <p:cNvPr id="182" name="Google Shape;182;p21"/>
          <p:cNvPicPr preferRelativeResize="0"/>
          <p:nvPr/>
        </p:nvPicPr>
        <p:blipFill rotWithShape="1">
          <a:blip r:embed="rId2"/>
          <a:srcRect l="14676" r="25147"/>
          <a:stretch>
            <a:fillRect/>
          </a:stretch>
        </p:blipFill>
        <p:spPr>
          <a:xfrm>
            <a:off x="2341238" y="2085865"/>
            <a:ext cx="2008313" cy="2138460"/>
          </a:xfrm>
          <a:prstGeom prst="rect">
            <a:avLst/>
          </a:prstGeom>
          <a:noFill/>
          <a:ln>
            <a:noFill/>
          </a:ln>
        </p:spPr>
      </p:pic>
      <p:pic>
        <p:nvPicPr>
          <p:cNvPr id="183" name="Google Shape;183;p21"/>
          <p:cNvPicPr preferRelativeResize="0"/>
          <p:nvPr/>
        </p:nvPicPr>
        <p:blipFill rotWithShape="1">
          <a:blip r:embed="rId3"/>
          <a:srcRect/>
          <a:stretch>
            <a:fill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4"/>
          <a:srcRect l="475" r="475"/>
          <a:stretch>
            <a:fillRect/>
          </a:stretch>
        </p:blipFill>
        <p:spPr>
          <a:xfrm>
            <a:off x="8451550" y="4"/>
            <a:ext cx="692450" cy="978747"/>
          </a:xfrm>
          <a:prstGeom prst="rect">
            <a:avLst/>
          </a:prstGeom>
          <a:noFill/>
          <a:ln>
            <a:noFill/>
          </a:ln>
        </p:spPr>
      </p:pic>
      <p:pic>
        <p:nvPicPr>
          <p:cNvPr id="185" name="Google Shape;185;p21"/>
          <p:cNvPicPr preferRelativeResize="0"/>
          <p:nvPr/>
        </p:nvPicPr>
        <p:blipFill>
          <a:blip r:embed="rId5"/>
          <a:stretch>
            <a:fillRect/>
          </a:stretch>
        </p:blipFill>
        <p:spPr>
          <a:xfrm>
            <a:off x="4413230" y="2084587"/>
            <a:ext cx="2237659" cy="2141012"/>
          </a:xfrm>
          <a:prstGeom prst="rect">
            <a:avLst/>
          </a:prstGeom>
          <a:noFill/>
          <a:ln>
            <a:noFill/>
          </a:ln>
        </p:spPr>
      </p:pic>
      <p:pic>
        <p:nvPicPr>
          <p:cNvPr id="186" name="Google Shape;186;p21"/>
          <p:cNvPicPr preferRelativeResize="0"/>
          <p:nvPr/>
        </p:nvPicPr>
        <p:blipFill rotWithShape="1">
          <a:blip r:embed="rId6"/>
          <a:srcRect l="10105" r="13738"/>
          <a:stretch>
            <a:fillRect/>
          </a:stretch>
        </p:blipFill>
        <p:spPr>
          <a:xfrm>
            <a:off x="6714579" y="2064400"/>
            <a:ext cx="2237658" cy="2161200"/>
          </a:xfrm>
          <a:prstGeom prst="rect">
            <a:avLst/>
          </a:prstGeom>
          <a:noFill/>
          <a:ln>
            <a:noFill/>
          </a:ln>
        </p:spPr>
      </p:pic>
      <p:pic>
        <p:nvPicPr>
          <p:cNvPr id="187" name="Google Shape;187;p21"/>
          <p:cNvPicPr preferRelativeResize="0"/>
          <p:nvPr/>
        </p:nvPicPr>
        <p:blipFill rotWithShape="1">
          <a:blip r:embed="rId7"/>
          <a:srcRect r="17444"/>
          <a:stretch>
            <a:fillRect/>
          </a:stretch>
        </p:blipFill>
        <p:spPr>
          <a:xfrm>
            <a:off x="191775" y="2085850"/>
            <a:ext cx="2105000" cy="2138450"/>
          </a:xfrm>
          <a:prstGeom prst="rect">
            <a:avLst/>
          </a:prstGeom>
          <a:noFill/>
          <a:ln>
            <a:noFill/>
          </a:ln>
        </p:spPr>
      </p:pic>
      <p:sp>
        <p:nvSpPr>
          <p:cNvPr id="188" name="Google Shape;188;p21"/>
          <p:cNvSpPr txBox="1"/>
          <p:nvPr/>
        </p:nvSpPr>
        <p:spPr>
          <a:xfrm>
            <a:off x="272875" y="4225600"/>
            <a:ext cx="8988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      Tên lửa chiến đấu                   Tên lửa huấn luyện             Tên lửa nghiên cứu khoa học                    Tên lửa vũ trụ</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 calcmode="lin" valueType="num">
                                      <p:cBhvr additive="base">
                                        <p:cTn id="10" dur="1000"/>
                                        <p:tgtEl>
                                          <p:spTgt spid="18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 calcmode="lin" valueType="num">
                                      <p:cBhvr additive="base">
                                        <p:cTn id="13" dur="1000"/>
                                        <p:tgtEl>
                                          <p:spTgt spid="18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 calcmode="lin" valueType="num">
                                      <p:cBhvr additive="base">
                                        <p:cTn id="16" dur="1000"/>
                                        <p:tgtEl>
                                          <p:spTgt spid="18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anim calcmode="lin" valueType="num">
                                      <p:cBhvr additive="base">
                                        <p:cTn id="19" dur="1000"/>
                                        <p:tgtEl>
                                          <p:spTgt spid="18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 calcmode="lin" valueType="num">
                                      <p:cBhvr additive="base">
                                        <p:cTn id="22" dur="1000"/>
                                        <p:tgtEl>
                                          <p:spTgt spid="18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 calcmode="lin" valueType="num">
                                      <p:cBhvr additive="base">
                                        <p:cTn id="25" dur="10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p:nvPr/>
        </p:nvSpPr>
        <p:spPr>
          <a:xfrm>
            <a:off x="267600" y="1297900"/>
            <a:ext cx="5954400" cy="2692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22A7A"/>
              </a:buClr>
              <a:buSzPts val="1800"/>
              <a:buFont typeface="Bitter SemiBold"/>
              <a:buAutoNum type="arabicPeriod"/>
            </a:pPr>
            <a:r>
              <a:rPr lang="en-US" sz="1800" b="0" i="0" u="none" strike="noStrike" cap="none">
                <a:solidFill>
                  <a:srgbClr val="022A7A"/>
                </a:solidFill>
                <a:latin typeface="Bitter SemiBold"/>
                <a:ea typeface="Bitter SemiBold"/>
                <a:cs typeface="Bitter SemiBold"/>
                <a:sym typeface="Bitter SemiBold"/>
              </a:rPr>
              <a:t> Mỗi nhóm sẽ được giáo viên phát một </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panose="020B0604020202020204"/>
              <a:buNone/>
            </a:pPr>
            <a:r>
              <a:rPr lang="en-US" sz="1800" b="0" i="0" u="none" strike="noStrike" cap="none">
                <a:solidFill>
                  <a:srgbClr val="022A7A"/>
                </a:solidFill>
                <a:latin typeface="Bitter SemiBold"/>
                <a:ea typeface="Bitter SemiBold"/>
                <a:cs typeface="Bitter SemiBold"/>
                <a:sym typeface="Bitter SemiBold"/>
              </a:rPr>
              <a:t>Phiếu học tập 3: Phân công nhiệm vụ.</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panose="020B0604020202020204"/>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en-US" sz="1800">
                <a:solidFill>
                  <a:srgbClr val="022A7A"/>
                </a:solidFill>
                <a:latin typeface="Bitter SemiBold"/>
                <a:ea typeface="Bitter SemiBold"/>
                <a:cs typeface="Bitter SemiBold"/>
                <a:sym typeface="Bitter SemiBold"/>
              </a:rPr>
              <a:t> 2.      </a:t>
            </a:r>
            <a:r>
              <a:rPr lang="en-US" sz="1800" b="0" i="0" u="none" strike="noStrike" cap="none">
                <a:solidFill>
                  <a:srgbClr val="022A7A"/>
                </a:solidFill>
                <a:latin typeface="Bitter SemiBold"/>
                <a:ea typeface="Bitter SemiBold"/>
                <a:cs typeface="Bitter SemiBold"/>
                <a:sym typeface="Bitter SemiBold"/>
              </a:rPr>
              <a:t>Các em hãy chọn 1 thành viên  làm trưởng nhóm.</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panose="020B0604020202020204"/>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r>
              <a:rPr lang="en-US" sz="1800">
                <a:solidFill>
                  <a:srgbClr val="022A7A"/>
                </a:solidFill>
                <a:latin typeface="Bitter SemiBold"/>
                <a:ea typeface="Bitter SemiBold"/>
                <a:cs typeface="Bitter SemiBold"/>
                <a:sym typeface="Bitter SemiBold"/>
              </a:rPr>
              <a:t> 3.      </a:t>
            </a:r>
            <a:r>
              <a:rPr lang="en-US" sz="1800" b="0" i="0" u="none" strike="noStrike" cap="none">
                <a:solidFill>
                  <a:srgbClr val="022A7A"/>
                </a:solidFill>
                <a:latin typeface="Bitter SemiBold"/>
                <a:ea typeface="Bitter SemiBold"/>
                <a:cs typeface="Bitter SemiBold"/>
                <a:sym typeface="Bitter SemiBold"/>
              </a:rPr>
              <a:t>Trưởng nhóm sẽ phân công nhiệm vụ cho mỗi thành viên, sau đó điền thông tin của thành viên trong nhóm vào phiếu.</a:t>
            </a:r>
            <a:endParaRPr sz="1800" b="0" i="0" u="none" strike="noStrike" cap="none">
              <a:solidFill>
                <a:srgbClr val="022A7A"/>
              </a:solidFill>
              <a:latin typeface="Bitter SemiBold"/>
              <a:ea typeface="Bitter SemiBold"/>
              <a:cs typeface="Bitter SemiBold"/>
              <a:sym typeface="Bitter SemiBold"/>
            </a:endParaRPr>
          </a:p>
        </p:txBody>
      </p:sp>
      <p:sp>
        <p:nvSpPr>
          <p:cNvPr id="205" name="Google Shape;205;p23"/>
          <p:cNvSpPr txBox="1"/>
          <p:nvPr/>
        </p:nvSpPr>
        <p:spPr>
          <a:xfrm>
            <a:off x="1094528" y="548900"/>
            <a:ext cx="7735500" cy="141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panose="020B0604020202020204"/>
              <a:buNone/>
            </a:pPr>
            <a:r>
              <a:rPr lang="en-US" sz="2600" b="0" i="0" u="none" strike="noStrike" cap="none">
                <a:solidFill>
                  <a:srgbClr val="812C8C"/>
                </a:solidFill>
                <a:latin typeface="Anton"/>
                <a:ea typeface="Anton"/>
                <a:cs typeface="Anton"/>
                <a:sym typeface="Anton"/>
              </a:rPr>
              <a:t>III. Đề xuất và lựa chọn giải pháp</a:t>
            </a: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panose="020B0604020202020204"/>
              <a:buNone/>
            </a:pPr>
            <a:endParaRPr sz="2600" b="0" i="0" u="none" strike="noStrike" cap="none">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panose="020B0604020202020204"/>
              <a:buNone/>
            </a:pPr>
            <a:endParaRPr sz="3000" b="0" i="0" u="none" strike="noStrike" cap="none">
              <a:solidFill>
                <a:srgbClr val="812C8C"/>
              </a:solidFill>
              <a:latin typeface="Anton"/>
              <a:ea typeface="Anton"/>
              <a:cs typeface="Anton"/>
              <a:sym typeface="Anton"/>
            </a:endParaRPr>
          </a:p>
        </p:txBody>
      </p:sp>
      <p:pic>
        <p:nvPicPr>
          <p:cNvPr id="206" name="Google Shape;206;p23"/>
          <p:cNvPicPr preferRelativeResize="0"/>
          <p:nvPr/>
        </p:nvPicPr>
        <p:blipFill rotWithShape="1">
          <a:blip r:embed="rId1"/>
          <a:srcRect/>
          <a:stretch>
            <a:fillRect/>
          </a:stretch>
        </p:blipFill>
        <p:spPr>
          <a:xfrm>
            <a:off x="697675" y="330500"/>
            <a:ext cx="478550" cy="625800"/>
          </a:xfrm>
          <a:prstGeom prst="rect">
            <a:avLst/>
          </a:prstGeom>
          <a:noFill/>
          <a:ln>
            <a:noFill/>
          </a:ln>
        </p:spPr>
      </p:pic>
      <p:pic>
        <p:nvPicPr>
          <p:cNvPr id="208" name="Google Shape;208;p23"/>
          <p:cNvPicPr preferRelativeResize="0"/>
          <p:nvPr/>
        </p:nvPicPr>
        <p:blipFill rotWithShape="1">
          <a:blip r:embed="rId2"/>
          <a:srcRect l="475" r="475"/>
          <a:stretch>
            <a:fillRect/>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1000"/>
                                        <p:tgtEl>
                                          <p:spTgt spid="205"/>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 calcmode="lin" valueType="num">
                                      <p:cBhvr additive="base">
                                        <p:cTn id="10" dur="1000"/>
                                        <p:tgtEl>
                                          <p:spTgt spid="2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4"/>
          <p:cNvPicPr preferRelativeResize="0"/>
          <p:nvPr/>
        </p:nvPicPr>
        <p:blipFill rotWithShape="1">
          <a:blip r:embed="rId1"/>
          <a:srcRect b="2095"/>
          <a:stretch>
            <a:fillRect/>
          </a:stretch>
        </p:blipFill>
        <p:spPr>
          <a:xfrm>
            <a:off x="4572000" y="23425"/>
            <a:ext cx="4572000" cy="5143500"/>
          </a:xfrm>
          <a:prstGeom prst="rect">
            <a:avLst/>
          </a:prstGeom>
          <a:noFill/>
          <a:ln>
            <a:noFill/>
          </a:ln>
        </p:spPr>
      </p:pic>
      <p:sp>
        <p:nvSpPr>
          <p:cNvPr id="214" name="Google Shape;214;p2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5" name="Google Shape;215;p2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6" name="Google Shape;216;p2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 name="Google Shape;217;p2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8" name="Google Shape;218;p24"/>
          <p:cNvGrpSpPr/>
          <p:nvPr/>
        </p:nvGrpSpPr>
        <p:grpSpPr>
          <a:xfrm rot="-9962244">
            <a:off x="708623" y="4878309"/>
            <a:ext cx="2996742" cy="814567"/>
            <a:chOff x="4891325" y="3281650"/>
            <a:chExt cx="2996599" cy="814528"/>
          </a:xfrm>
        </p:grpSpPr>
        <p:sp>
          <p:nvSpPr>
            <p:cNvPr id="219" name="Google Shape;219;p24"/>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 name="Google Shape;220;p24"/>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24"/>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 name="Google Shape;222;p24"/>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3" name="Google Shape;223;p24"/>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panose="02010703030501060504"/>
              <a:buNone/>
            </a:pPr>
            <a:endParaRPr sz="6000" b="0" i="0" u="none" strike="noStrike" cap="none">
              <a:solidFill>
                <a:schemeClr val="dk1"/>
              </a:solidFill>
              <a:latin typeface="Anton"/>
              <a:ea typeface="Anton"/>
              <a:cs typeface="Anton"/>
              <a:sym typeface="Anton"/>
            </a:endParaRPr>
          </a:p>
        </p:txBody>
      </p:sp>
      <p:grpSp>
        <p:nvGrpSpPr>
          <p:cNvPr id="224" name="Google Shape;224;p24"/>
          <p:cNvGrpSpPr/>
          <p:nvPr/>
        </p:nvGrpSpPr>
        <p:grpSpPr>
          <a:xfrm>
            <a:off x="6492623" y="319464"/>
            <a:ext cx="825227" cy="825227"/>
            <a:chOff x="6947475" y="357350"/>
            <a:chExt cx="697454" cy="697454"/>
          </a:xfrm>
        </p:grpSpPr>
        <p:sp>
          <p:nvSpPr>
            <p:cNvPr id="225" name="Google Shape;225;p24"/>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24"/>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7" name="Google Shape;227;p24"/>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24"/>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24"/>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30" name="Google Shape;230;p24"/>
          <p:cNvPicPr preferRelativeResize="0"/>
          <p:nvPr/>
        </p:nvPicPr>
        <p:blipFill rotWithShape="1">
          <a:blip r:embed="rId2"/>
          <a:srcRect/>
          <a:stretch>
            <a:fillRect/>
          </a:stretch>
        </p:blipFill>
        <p:spPr>
          <a:xfrm>
            <a:off x="8461850" y="5"/>
            <a:ext cx="682150" cy="956295"/>
          </a:xfrm>
          <a:prstGeom prst="rect">
            <a:avLst/>
          </a:prstGeom>
          <a:noFill/>
          <a:ln>
            <a:noFill/>
          </a:ln>
        </p:spPr>
      </p:pic>
      <p:pic>
        <p:nvPicPr>
          <p:cNvPr id="231" name="Google Shape;231;p24"/>
          <p:cNvPicPr preferRelativeResize="0"/>
          <p:nvPr/>
        </p:nvPicPr>
        <p:blipFill rotWithShape="1">
          <a:blip r:embed="rId3"/>
          <a:srcRect/>
          <a:stretch>
            <a:fillRect/>
          </a:stretch>
        </p:blipFill>
        <p:spPr>
          <a:xfrm>
            <a:off x="289500" y="731000"/>
            <a:ext cx="627438" cy="615600"/>
          </a:xfrm>
          <a:prstGeom prst="rect">
            <a:avLst/>
          </a:prstGeom>
          <a:noFill/>
          <a:ln>
            <a:noFill/>
          </a:ln>
        </p:spPr>
      </p:pic>
      <p:sp>
        <p:nvSpPr>
          <p:cNvPr id="232" name="Google Shape;232;p24"/>
          <p:cNvSpPr txBox="1"/>
          <p:nvPr/>
        </p:nvSpPr>
        <p:spPr>
          <a:xfrm>
            <a:off x="538675" y="1348625"/>
            <a:ext cx="62214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panose="020B0604020202020204"/>
              <a:buNone/>
            </a:pPr>
            <a:r>
              <a:rPr lang="en-US" sz="5000" b="0" i="0" u="none" strike="noStrike" cap="none">
                <a:solidFill>
                  <a:srgbClr val="812C8C"/>
                </a:solidFill>
                <a:latin typeface="Anton"/>
                <a:ea typeface="Anton"/>
                <a:cs typeface="Anton"/>
                <a:sym typeface="Anton"/>
              </a:rPr>
              <a:t>IV. CHẾ TẠO, THỬ NGHIỆM và ĐIỀU CHỈNH</a:t>
            </a:r>
            <a:endParaRPr sz="5000" b="0" i="0" u="none" strike="noStrike" cap="none">
              <a:solidFill>
                <a:srgbClr val="812C8C"/>
              </a:solidFill>
              <a:latin typeface="Anton"/>
              <a:ea typeface="Anton"/>
              <a:cs typeface="Anton"/>
              <a:sym typeface="Anton"/>
            </a:endParaRPr>
          </a:p>
        </p:txBody>
      </p:sp>
      <p:pic>
        <p:nvPicPr>
          <p:cNvPr id="233" name="Google Shape;233;p24"/>
          <p:cNvPicPr preferRelativeResize="0"/>
          <p:nvPr/>
        </p:nvPicPr>
        <p:blipFill rotWithShape="1">
          <a:blip r:embed="rId4"/>
          <a:srcRect/>
          <a:stretch>
            <a:fillRect/>
          </a:stretch>
        </p:blipFill>
        <p:spPr>
          <a:xfrm>
            <a:off x="8461850" y="4"/>
            <a:ext cx="692450" cy="978747"/>
          </a:xfrm>
          <a:prstGeom prst="rect">
            <a:avLst/>
          </a:prstGeom>
          <a:noFill/>
          <a:ln>
            <a:noFill/>
          </a:ln>
        </p:spPr>
      </p:pic>
      <p:pic>
        <p:nvPicPr>
          <p:cNvPr id="234" name="Google Shape;234;p24"/>
          <p:cNvPicPr preferRelativeResize="0"/>
          <p:nvPr/>
        </p:nvPicPr>
        <p:blipFill rotWithShape="1">
          <a:blip r:embed="rId5"/>
          <a:srcRect l="475" r="475"/>
          <a:stretch>
            <a:fillRect/>
          </a:stretch>
        </p:blipFill>
        <p:spPr>
          <a:xfrm>
            <a:off x="84515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 calcmode="lin" valueType="num">
                                      <p:cBhvr additive="base">
                                        <p:cTn id="10" dur="1000"/>
                                        <p:tgtEl>
                                          <p:spTgt spid="231"/>
                                        </p:tgtEl>
                                        <p:attrNameLst>
                                          <p:attrName>ppt_w</p:attrName>
                                        </p:attrNameLst>
                                      </p:cBhvr>
                                      <p:tavLst>
                                        <p:tav tm="0">
                                          <p:val>
                                            <p:fltVal val="0"/>
                                          </p:val>
                                        </p:tav>
                                        <p:tav tm="100000">
                                          <p:val>
                                            <p:strVal val="#ppt_w"/>
                                          </p:val>
                                        </p:tav>
                                      </p:tavLst>
                                    </p:anim>
                                    <p:anim calcmode="lin" valueType="num">
                                      <p:cBhvr additive="base">
                                        <p:cTn id="11" dur="1000"/>
                                        <p:tgtEl>
                                          <p:spTgt spid="231"/>
                                        </p:tgtEl>
                                        <p:attrNameLst>
                                          <p:attrName>ppt_h</p:attrName>
                                        </p:attrNameLst>
                                      </p:cBhvr>
                                      <p:tavLst>
                                        <p:tav tm="0">
                                          <p:val>
                                            <p:fltVal val="0"/>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213"/>
                                        </p:tgtEl>
                                        <p:attrNameLst>
                                          <p:attrName>style.visibility</p:attrName>
                                        </p:attrNameLst>
                                      </p:cBhvr>
                                      <p:to>
                                        <p:strVal val="visible"/>
                                      </p:to>
                                    </p:set>
                                    <p:anim calcmode="lin" valueType="num">
                                      <p:cBhvr additive="base">
                                        <p:cTn id="14" dur="1000"/>
                                        <p:tgtEl>
                                          <p:spTgt spid="2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812C8C"/>
              </a:buClr>
              <a:buSzPts val="2000"/>
              <a:buFont typeface="Anton"/>
              <a:buAutoNum type="alphaLcPeriod"/>
            </a:pPr>
            <a:r>
              <a:rPr lang="en-US" sz="2000" b="0" i="0" u="none" strike="noStrike" cap="none">
                <a:solidFill>
                  <a:srgbClr val="812C8C"/>
                </a:solidFill>
                <a:latin typeface="Anton"/>
                <a:ea typeface="Anton"/>
                <a:cs typeface="Anton"/>
                <a:sym typeface="Anton"/>
              </a:rPr>
              <a:t>Chuẩn bị</a:t>
            </a:r>
            <a:endParaRPr sz="2000" b="0" i="0" u="none" strike="noStrike" cap="none">
              <a:solidFill>
                <a:srgbClr val="812C8C"/>
              </a:solidFill>
              <a:latin typeface="Arial" panose="020B0604020202020204"/>
              <a:ea typeface="Arial" panose="020B0604020202020204"/>
              <a:cs typeface="Arial" panose="020B0604020202020204"/>
              <a:sym typeface="Arial" panose="020B0604020202020204"/>
            </a:endParaRPr>
          </a:p>
        </p:txBody>
      </p:sp>
      <p:pic>
        <p:nvPicPr>
          <p:cNvPr id="240" name="Google Shape;240;p25"/>
          <p:cNvPicPr preferRelativeResize="0"/>
          <p:nvPr/>
        </p:nvPicPr>
        <p:blipFill rotWithShape="1">
          <a:blip r:embed="rId1"/>
          <a:srcRect/>
          <a:stretch>
            <a:fillRect/>
          </a:stretch>
        </p:blipFill>
        <p:spPr>
          <a:xfrm>
            <a:off x="8461850" y="5"/>
            <a:ext cx="682150" cy="956295"/>
          </a:xfrm>
          <a:prstGeom prst="rect">
            <a:avLst/>
          </a:prstGeom>
          <a:noFill/>
          <a:ln>
            <a:noFill/>
          </a:ln>
        </p:spPr>
      </p:pic>
      <p:pic>
        <p:nvPicPr>
          <p:cNvPr id="241" name="Google Shape;241;p25"/>
          <p:cNvPicPr preferRelativeResize="0"/>
          <p:nvPr/>
        </p:nvPicPr>
        <p:blipFill rotWithShape="1">
          <a:blip r:embed="rId2"/>
          <a:srcRect t="2981" b="-106"/>
          <a:stretch>
            <a:fillRect/>
          </a:stretch>
        </p:blipFill>
        <p:spPr>
          <a:xfrm>
            <a:off x="1312250" y="1111975"/>
            <a:ext cx="1159000" cy="1672522"/>
          </a:xfrm>
          <a:prstGeom prst="rect">
            <a:avLst/>
          </a:prstGeom>
          <a:noFill/>
          <a:ln>
            <a:noFill/>
          </a:ln>
        </p:spPr>
      </p:pic>
      <p:pic>
        <p:nvPicPr>
          <p:cNvPr id="242" name="Google Shape;242;p25"/>
          <p:cNvPicPr preferRelativeResize="0"/>
          <p:nvPr/>
        </p:nvPicPr>
        <p:blipFill rotWithShape="1">
          <a:blip r:embed="rId3"/>
          <a:srcRect/>
          <a:stretch>
            <a:fillRect/>
          </a:stretch>
        </p:blipFill>
        <p:spPr>
          <a:xfrm>
            <a:off x="8461850" y="4"/>
            <a:ext cx="692450" cy="978747"/>
          </a:xfrm>
          <a:prstGeom prst="rect">
            <a:avLst/>
          </a:prstGeom>
          <a:noFill/>
          <a:ln>
            <a:noFill/>
          </a:ln>
        </p:spPr>
      </p:pic>
      <p:pic>
        <p:nvPicPr>
          <p:cNvPr id="243" name="Google Shape;243;p25"/>
          <p:cNvPicPr preferRelativeResize="0"/>
          <p:nvPr/>
        </p:nvPicPr>
        <p:blipFill rotWithShape="1">
          <a:blip r:embed="rId4"/>
          <a:srcRect l="2794" r="3423"/>
          <a:stretch>
            <a:fillRect/>
          </a:stretch>
        </p:blipFill>
        <p:spPr>
          <a:xfrm>
            <a:off x="3323300" y="1111975"/>
            <a:ext cx="1518938" cy="1491175"/>
          </a:xfrm>
          <a:prstGeom prst="rect">
            <a:avLst/>
          </a:prstGeom>
          <a:noFill/>
          <a:ln>
            <a:noFill/>
          </a:ln>
        </p:spPr>
      </p:pic>
      <p:pic>
        <p:nvPicPr>
          <p:cNvPr id="244" name="Google Shape;244;p25"/>
          <p:cNvPicPr preferRelativeResize="0"/>
          <p:nvPr/>
        </p:nvPicPr>
        <p:blipFill rotWithShape="1">
          <a:blip r:embed="rId5"/>
          <a:srcRect l="1152" r="1152"/>
          <a:stretch>
            <a:fillRect/>
          </a:stretch>
        </p:blipFill>
        <p:spPr>
          <a:xfrm>
            <a:off x="5694300" y="1111976"/>
            <a:ext cx="1412275" cy="1692699"/>
          </a:xfrm>
          <a:prstGeom prst="rect">
            <a:avLst/>
          </a:prstGeom>
          <a:noFill/>
          <a:ln>
            <a:noFill/>
          </a:ln>
        </p:spPr>
      </p:pic>
      <p:pic>
        <p:nvPicPr>
          <p:cNvPr id="245" name="Google Shape;245;p25"/>
          <p:cNvPicPr preferRelativeResize="0"/>
          <p:nvPr/>
        </p:nvPicPr>
        <p:blipFill rotWithShape="1">
          <a:blip r:embed="rId6"/>
          <a:srcRect l="3652" r="3643"/>
          <a:stretch>
            <a:fillRect/>
          </a:stretch>
        </p:blipFill>
        <p:spPr>
          <a:xfrm>
            <a:off x="3374538" y="2691925"/>
            <a:ext cx="1460075" cy="1692699"/>
          </a:xfrm>
          <a:prstGeom prst="rect">
            <a:avLst/>
          </a:prstGeom>
          <a:noFill/>
          <a:ln>
            <a:noFill/>
          </a:ln>
        </p:spPr>
      </p:pic>
      <p:pic>
        <p:nvPicPr>
          <p:cNvPr id="246" name="Google Shape;246;p25"/>
          <p:cNvPicPr preferRelativeResize="0"/>
          <p:nvPr/>
        </p:nvPicPr>
        <p:blipFill rotWithShape="1">
          <a:blip r:embed="rId7"/>
          <a:srcRect l="5760" r="5760"/>
          <a:stretch>
            <a:fillRect/>
          </a:stretch>
        </p:blipFill>
        <p:spPr>
          <a:xfrm>
            <a:off x="5694300" y="2621950"/>
            <a:ext cx="1632475" cy="1832650"/>
          </a:xfrm>
          <a:prstGeom prst="rect">
            <a:avLst/>
          </a:prstGeom>
          <a:noFill/>
          <a:ln>
            <a:noFill/>
          </a:ln>
        </p:spPr>
      </p:pic>
      <p:pic>
        <p:nvPicPr>
          <p:cNvPr id="247" name="Google Shape;247;p25"/>
          <p:cNvPicPr preferRelativeResize="0"/>
          <p:nvPr/>
        </p:nvPicPr>
        <p:blipFill rotWithShape="1">
          <a:blip r:embed="rId8"/>
          <a:srcRect l="475" r="475"/>
          <a:stretch>
            <a:fillRect/>
          </a:stretch>
        </p:blipFill>
        <p:spPr>
          <a:xfrm>
            <a:off x="8451550" y="4"/>
            <a:ext cx="692450" cy="978747"/>
          </a:xfrm>
          <a:prstGeom prst="rect">
            <a:avLst/>
          </a:prstGeom>
          <a:noFill/>
          <a:ln>
            <a:noFill/>
          </a:ln>
        </p:spPr>
      </p:pic>
      <p:pic>
        <p:nvPicPr>
          <p:cNvPr id="248" name="Google Shape;248;p25"/>
          <p:cNvPicPr preferRelativeResize="0"/>
          <p:nvPr/>
        </p:nvPicPr>
        <p:blipFill rotWithShape="1">
          <a:blip r:embed="rId9"/>
          <a:srcRect t="1018" b="1018"/>
          <a:stretch>
            <a:fillRect/>
          </a:stretch>
        </p:blipFill>
        <p:spPr>
          <a:xfrm>
            <a:off x="1312250" y="2813050"/>
            <a:ext cx="1033325" cy="146115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1000"/>
                                        <p:tgtEl>
                                          <p:spTgt spid="23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41"/>
                                        </p:tgtEl>
                                        <p:attrNameLst>
                                          <p:attrName>style.visibility</p:attrName>
                                        </p:attrNameLst>
                                      </p:cBhvr>
                                      <p:to>
                                        <p:strVal val="visible"/>
                                      </p:to>
                                    </p:set>
                                    <p:anim calcmode="lin" valueType="num">
                                      <p:cBhvr additive="base">
                                        <p:cTn id="10" dur="1000"/>
                                        <p:tgtEl>
                                          <p:spTgt spid="241"/>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anim calcmode="lin" valueType="num">
                                      <p:cBhvr additive="base">
                                        <p:cTn id="13" dur="1000"/>
                                        <p:tgtEl>
                                          <p:spTgt spid="243"/>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44"/>
                                        </p:tgtEl>
                                        <p:attrNameLst>
                                          <p:attrName>style.visibility</p:attrName>
                                        </p:attrNameLst>
                                      </p:cBhvr>
                                      <p:to>
                                        <p:strVal val="visible"/>
                                      </p:to>
                                    </p:set>
                                    <p:anim calcmode="lin" valueType="num">
                                      <p:cBhvr additive="base">
                                        <p:cTn id="16" dur="1000"/>
                                        <p:tgtEl>
                                          <p:spTgt spid="24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anim calcmode="lin" valueType="num">
                                      <p:cBhvr additive="base">
                                        <p:cTn id="19" dur="1000"/>
                                        <p:tgtEl>
                                          <p:spTgt spid="245"/>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000"/>
                                        <p:tgtEl>
                                          <p:spTgt spid="24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anim calcmode="lin" valueType="num">
                                      <p:cBhvr additive="base">
                                        <p:cTn id="25" dur="1000"/>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923540" y="2921635"/>
            <a:ext cx="5857875" cy="2171700"/>
          </a:xfrm>
          <a:prstGeom prst="rect">
            <a:avLst/>
          </a:prstGeom>
        </p:spPr>
      </p:pic>
      <p:pic>
        <p:nvPicPr>
          <p:cNvPr id="324" name="Google Shape;324;p32"/>
          <p:cNvPicPr preferRelativeResize="0"/>
          <p:nvPr/>
        </p:nvPicPr>
        <p:blipFill rotWithShape="1">
          <a:blip r:embed="rId2"/>
          <a:srcRect t="2600"/>
          <a:stretch>
            <a:fillRect/>
          </a:stretch>
        </p:blipFill>
        <p:spPr>
          <a:xfrm rot="165215">
            <a:off x="925830" y="-127635"/>
            <a:ext cx="4232275" cy="294894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500" fill="hold"/>
                                        <p:tgtEl>
                                          <p:spTgt spid="324"/>
                                        </p:tgtEl>
                                        <p:attrNameLst>
                                          <p:attrName>ppt_x</p:attrName>
                                        </p:attrNameLst>
                                      </p:cBhvr>
                                      <p:tavLst>
                                        <p:tav tm="0">
                                          <p:val>
                                            <p:strVal val="#ppt_x"/>
                                          </p:val>
                                        </p:tav>
                                        <p:tav tm="100000">
                                          <p:val>
                                            <p:strVal val="#ppt_x"/>
                                          </p:val>
                                        </p:tav>
                                      </p:tavLst>
                                    </p:anim>
                                    <p:anim calcmode="lin" valueType="num">
                                      <p:cBhvr additive="base">
                                        <p:cTn id="12" dur="500" fill="hold"/>
                                        <p:tgtEl>
                                          <p:spTgt spid="3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ontent Placeholder 2"/>
          <p:cNvPicPr>
            <a:picLocks noChangeAspect="1"/>
          </p:cNvPicPr>
          <p:nvPr>
            <p:ph idx="1"/>
          </p:nvPr>
        </p:nvPicPr>
        <p:blipFill>
          <a:blip r:embed="rId1"/>
          <a:stretch>
            <a:fillRect/>
          </a:stretch>
        </p:blipFill>
        <p:spPr>
          <a:xfrm>
            <a:off x="697706" y="374333"/>
            <a:ext cx="7590949" cy="419481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2542</Words>
  <Application>WPS Presentation</Application>
  <PresentationFormat>On-screen Show (16:9)</PresentationFormat>
  <Paragraphs>112</Paragraphs>
  <Slides>22</Slides>
  <Notes>16</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Arial</vt:lpstr>
      <vt:lpstr>SimSun</vt:lpstr>
      <vt:lpstr>Wingdings</vt:lpstr>
      <vt:lpstr>Arial</vt:lpstr>
      <vt:lpstr>Hammersmith One</vt:lpstr>
      <vt:lpstr>Hind Vadodara</vt:lpstr>
      <vt:lpstr>Anton</vt:lpstr>
      <vt:lpstr>Lobster</vt:lpstr>
      <vt:lpstr>Bitter SemiBold</vt:lpstr>
      <vt:lpstr>Microsoft YaHei</vt:lpstr>
      <vt:lpstr>Arial Unicode MS</vt:lpstr>
      <vt:lpstr>Simple Light</vt:lpstr>
      <vt:lpstr>Hindi Language Academy by Slidesgo</vt:lpstr>
      <vt:lpstr>Bài học STEM 16 TÊN LỬA GIẤY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16 TÊN LỬA GIẤY</dc:title>
  <dc:creator>Mycompute</dc:creator>
  <cp:lastModifiedBy>hue le</cp:lastModifiedBy>
  <cp:revision>8</cp:revision>
  <dcterms:created xsi:type="dcterms:W3CDTF">2024-10-27T13:29:00Z</dcterms:created>
  <dcterms:modified xsi:type="dcterms:W3CDTF">2024-10-29T10:41:04Z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19225200DB184911BAB40CA77F066FC3_13</vt:lpwstr>
  </property>
  <property fmtid="{D5CDD505-2E9C-101B-9397-08002B2CF9AE}" pid="3" name="KSOProductBuildVer">
    <vt:lpwstr>1033-12.2.0.18607</vt:lpwstr>
  </property>
</Properties>
</file>