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8"/>
  </p:notesMasterIdLst>
  <p:sldIdLst>
    <p:sldId id="257" r:id="rId3"/>
    <p:sldId id="260" r:id="rId4"/>
    <p:sldId id="263" r:id="rId5"/>
    <p:sldId id="264" r:id="rId6"/>
    <p:sldId id="265" r:id="rId7"/>
    <p:sldId id="266" r:id="rId8"/>
    <p:sldId id="267" r:id="rId9"/>
    <p:sldId id="261" r:id="rId10"/>
    <p:sldId id="269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9" r:id="rId19"/>
    <p:sldId id="288" r:id="rId20"/>
    <p:sldId id="290" r:id="rId21"/>
    <p:sldId id="291" r:id="rId22"/>
    <p:sldId id="262" r:id="rId23"/>
    <p:sldId id="278" r:id="rId24"/>
    <p:sldId id="277" r:id="rId25"/>
    <p:sldId id="279" r:id="rId26"/>
    <p:sldId id="263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4E8"/>
    <a:srgbClr val="FF0066"/>
    <a:srgbClr val="FF7C80"/>
    <a:srgbClr val="D5ED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429" autoAdjust="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95568-EF26-4A4F-86B5-1D67E2A0307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DC91D-6B87-4872-9FFB-53E1ABCC7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23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63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69477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86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26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80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5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0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77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3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78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/>
          <p:cNvGrpSpPr/>
          <p:nvPr userDrawn="1"/>
        </p:nvGrpSpPr>
        <p:grpSpPr>
          <a:xfrm>
            <a:off x="240265" y="207831"/>
            <a:ext cx="11791314" cy="6513811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7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8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86254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5" name="组合 21"/>
          <p:cNvGrpSpPr/>
          <p:nvPr userDrawn="1"/>
        </p:nvGrpSpPr>
        <p:grpSpPr>
          <a:xfrm>
            <a:off x="0" y="0"/>
            <a:ext cx="12192000" cy="6886380"/>
            <a:chOff x="0" y="0"/>
            <a:chExt cx="12192000" cy="6886380"/>
          </a:xfrm>
        </p:grpSpPr>
        <p:grpSp>
          <p:nvGrpSpPr>
            <p:cNvPr id="6" name="组合 16"/>
            <p:cNvGrpSpPr/>
            <p:nvPr/>
          </p:nvGrpSpPr>
          <p:grpSpPr>
            <a:xfrm>
              <a:off x="0" y="0"/>
              <a:ext cx="12192000" cy="6886380"/>
              <a:chOff x="0" y="0"/>
              <a:chExt cx="12192000" cy="6886380"/>
            </a:xfrm>
          </p:grpSpPr>
          <p:pic>
            <p:nvPicPr>
              <p:cNvPr id="8" name="图片 1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86380"/>
              </a:xfrm>
              <a:prstGeom prst="rect">
                <a:avLst/>
              </a:prstGeom>
            </p:spPr>
          </p:pic>
          <p:pic>
            <p:nvPicPr>
              <p:cNvPr id="9" name="图片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05256" y="0"/>
                <a:ext cx="2786743" cy="2032000"/>
              </a:xfrm>
              <a:prstGeom prst="rect">
                <a:avLst/>
              </a:prstGeom>
            </p:spPr>
          </p:pic>
        </p:grpSp>
        <p:pic>
          <p:nvPicPr>
            <p:cNvPr id="7" name="图片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703"/>
            <a:stretch/>
          </p:blipFill>
          <p:spPr>
            <a:xfrm>
              <a:off x="0" y="0"/>
              <a:ext cx="3759200" cy="2757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321804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04756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99914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23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8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78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6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B7E6646E-0BCC-A8F4-25EF-747C0A61D8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72" r:id="rId4"/>
    <p:sldLayoutId id="2147483673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7627060-6B48-4241-4291-34F00A0B0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xmlns="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18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3" Type="http://schemas.openxmlformats.org/officeDocument/2006/relationships/image" Target="../media/image16.png"/><Relationship Id="rId7" Type="http://schemas.openxmlformats.org/officeDocument/2006/relationships/slide" Target="slide6.xml"/><Relationship Id="rId12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6267" y="351346"/>
            <a:ext cx="8753239" cy="611394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538949" y="2820626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131" y="2711871"/>
            <a:ext cx="4180753" cy="4180753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5547" y="1715101"/>
            <a:ext cx="4980864" cy="1457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877BB4-5DDF-EFCF-7E01-322C3099DB33}"/>
              </a:ext>
            </a:extLst>
          </p:cNvPr>
          <p:cNvSpPr txBox="1"/>
          <p:nvPr/>
        </p:nvSpPr>
        <p:spPr>
          <a:xfrm>
            <a:off x="3042933" y="2862038"/>
            <a:ext cx="642609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0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104</a:t>
            </a:r>
          </a:p>
        </p:txBody>
      </p:sp>
      <p:sp>
        <p:nvSpPr>
          <p:cNvPr id="5" name="Rectangle 4"/>
          <p:cNvSpPr/>
          <p:nvPr/>
        </p:nvSpPr>
        <p:spPr>
          <a:xfrm>
            <a:off x="5098942" y="1317356"/>
            <a:ext cx="2634712" cy="63543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TIẾNG VIỆT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01564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ết báo cáo cho một buổi thảo luận của nhóm em lớp 4">
            <a:extLst>
              <a:ext uri="{FF2B5EF4-FFF2-40B4-BE49-F238E27FC236}">
                <a16:creationId xmlns:a16="http://schemas.microsoft.com/office/drawing/2014/main" xmlns="" id="{915B3733-7D86-7297-9E79-22420B512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68" y="1731962"/>
            <a:ext cx="8549863" cy="448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8300A2-E8B2-29C9-9398-26E3E4491399}"/>
              </a:ext>
            </a:extLst>
          </p:cNvPr>
          <p:cNvSpPr txBox="1"/>
          <p:nvPr/>
        </p:nvSpPr>
        <p:spPr>
          <a:xfrm>
            <a:off x="1676400" y="1301075"/>
            <a:ext cx="85174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FF0000"/>
                </a:solidFill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24118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E4B4B09-0948-223F-C16F-7D18A22F71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65" b="82319"/>
          <a:stretch/>
        </p:blipFill>
        <p:spPr>
          <a:xfrm>
            <a:off x="829254" y="677334"/>
            <a:ext cx="3421013" cy="1000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509895-0A74-6E3B-5F71-EA3810817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7"/>
          <a:stretch/>
        </p:blipFill>
        <p:spPr>
          <a:xfrm>
            <a:off x="1099566" y="1677541"/>
            <a:ext cx="9992867" cy="45381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764AA4-F770-1F87-A246-EFECB2526C00}"/>
              </a:ext>
            </a:extLst>
          </p:cNvPr>
          <p:cNvSpPr/>
          <p:nvPr/>
        </p:nvSpPr>
        <p:spPr>
          <a:xfrm>
            <a:off x="3471333" y="2743200"/>
            <a:ext cx="914400" cy="355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7D08C5F-A100-B998-2CCD-BC62F3A6B9B8}"/>
              </a:ext>
            </a:extLst>
          </p:cNvPr>
          <p:cNvSpPr/>
          <p:nvPr/>
        </p:nvSpPr>
        <p:spPr>
          <a:xfrm>
            <a:off x="6095999" y="2743200"/>
            <a:ext cx="541868" cy="355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DA854B3-33F7-396E-B8B7-D82439A13E7E}"/>
              </a:ext>
            </a:extLst>
          </p:cNvPr>
          <p:cNvSpPr/>
          <p:nvPr/>
        </p:nvSpPr>
        <p:spPr>
          <a:xfrm>
            <a:off x="3843865" y="3591007"/>
            <a:ext cx="406402" cy="355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DDAA073-85CE-F8C4-D44A-54ADA4BA43F6}"/>
              </a:ext>
            </a:extLst>
          </p:cNvPr>
          <p:cNvSpPr/>
          <p:nvPr/>
        </p:nvSpPr>
        <p:spPr>
          <a:xfrm>
            <a:off x="4588933" y="726993"/>
            <a:ext cx="1507066" cy="7292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ngươi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5289D5E-B2C7-A276-59C6-4975DE645D9B}"/>
              </a:ext>
            </a:extLst>
          </p:cNvPr>
          <p:cNvSpPr/>
          <p:nvPr/>
        </p:nvSpPr>
        <p:spPr>
          <a:xfrm>
            <a:off x="6434665" y="726993"/>
            <a:ext cx="1507066" cy="7292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ta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134C9CA-4F93-C4BE-C379-FF75FEA7BD8F}"/>
              </a:ext>
            </a:extLst>
          </p:cNvPr>
          <p:cNvSpPr/>
          <p:nvPr/>
        </p:nvSpPr>
        <p:spPr>
          <a:xfrm>
            <a:off x="8500532" y="726993"/>
            <a:ext cx="1507066" cy="7292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tôi</a:t>
            </a:r>
          </a:p>
        </p:txBody>
      </p:sp>
    </p:spTree>
    <p:extLst>
      <p:ext uri="{BB962C8B-B14F-4D97-AF65-F5344CB8AC3E}">
        <p14:creationId xmlns:p14="http://schemas.microsoft.com/office/powerpoint/2010/main" val="1380606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E4B4B09-0948-223F-C16F-7D18A22F71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1" t="-878" r="31704" b="83197"/>
          <a:stretch/>
        </p:blipFill>
        <p:spPr>
          <a:xfrm>
            <a:off x="3182987" y="608460"/>
            <a:ext cx="3421013" cy="1000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509895-0A74-6E3B-5F71-EA3810817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7"/>
          <a:stretch/>
        </p:blipFill>
        <p:spPr>
          <a:xfrm>
            <a:off x="1099566" y="1677541"/>
            <a:ext cx="9992867" cy="45381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764AA4-F770-1F87-A246-EFECB2526C00}"/>
              </a:ext>
            </a:extLst>
          </p:cNvPr>
          <p:cNvSpPr/>
          <p:nvPr/>
        </p:nvSpPr>
        <p:spPr>
          <a:xfrm>
            <a:off x="1913467" y="2760133"/>
            <a:ext cx="389466" cy="3386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DDAA073-85CE-F8C4-D44A-54ADA4BA43F6}"/>
              </a:ext>
            </a:extLst>
          </p:cNvPr>
          <p:cNvSpPr/>
          <p:nvPr/>
        </p:nvSpPr>
        <p:spPr>
          <a:xfrm>
            <a:off x="6942666" y="658119"/>
            <a:ext cx="1507066" cy="7292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思源黑体 CN"/>
                <a:cs typeface="+mn-cs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943917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E4B4B09-0948-223F-C16F-7D18A22F71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-878" r="-1509" b="83197"/>
          <a:stretch/>
        </p:blipFill>
        <p:spPr>
          <a:xfrm>
            <a:off x="3250721" y="592667"/>
            <a:ext cx="3421013" cy="1000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509895-0A74-6E3B-5F71-EA3810817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7"/>
          <a:stretch/>
        </p:blipFill>
        <p:spPr>
          <a:xfrm>
            <a:off x="1099566" y="1677541"/>
            <a:ext cx="9992867" cy="45381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764AA4-F770-1F87-A246-EFECB2526C00}"/>
              </a:ext>
            </a:extLst>
          </p:cNvPr>
          <p:cNvSpPr/>
          <p:nvPr/>
        </p:nvSpPr>
        <p:spPr>
          <a:xfrm>
            <a:off x="1930399" y="4419602"/>
            <a:ext cx="626533" cy="3386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DDAA073-85CE-F8C4-D44A-54ADA4BA43F6}"/>
              </a:ext>
            </a:extLst>
          </p:cNvPr>
          <p:cNvSpPr/>
          <p:nvPr/>
        </p:nvSpPr>
        <p:spPr>
          <a:xfrm>
            <a:off x="7010400" y="642326"/>
            <a:ext cx="1507066" cy="7292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思源黑体 CN"/>
                <a:cs typeface="+mn-cs"/>
              </a:rPr>
              <a:t>thế</a:t>
            </a:r>
          </a:p>
        </p:txBody>
      </p:sp>
    </p:spTree>
    <p:extLst>
      <p:ext uri="{BB962C8B-B14F-4D97-AF65-F5344CB8AC3E}">
        <p14:creationId xmlns:p14="http://schemas.microsoft.com/office/powerpoint/2010/main" val="10589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7936" y="590550"/>
            <a:ext cx="11013797" cy="5538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Tìm 1 – 2 đại từ hoặc danh từ dùng để xưng hô phù hợp để thay cho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các đoạn hội thoại sau: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a. Nghỉ hè, Quang gọi điện thoại cho bà:</a:t>
            </a:r>
          </a:p>
          <a:p>
            <a:pPr lvl="0"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ơi, hai tuần nữa, cả nhà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sẽ về thăm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– Thế hả?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chờ đón bố mẹ và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b. Chọn được cuốn sách ưng ý, Vy nói với cô thủ thư:</a:t>
            </a:r>
          </a:p>
          <a:p>
            <a:pPr lvl="0"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ơi,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muốn mượn cuốn này ạ.</a:t>
            </a:r>
          </a:p>
          <a:p>
            <a:pPr lvl="0"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đợi một chút,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sẽ ghi phiếu mượn cho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67F5AD-E97D-1240-2686-BF2F00D434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54" y="1120400"/>
            <a:ext cx="705846" cy="861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864879-4C69-5262-3F70-48F176CD9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21" y="2498647"/>
            <a:ext cx="705846" cy="8613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E24DC9-E82A-C6FA-82DF-8485622EE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21" y="2498647"/>
            <a:ext cx="705846" cy="861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F10372-C07E-7736-206F-7B1E2586ED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954" y="2532351"/>
            <a:ext cx="705846" cy="8613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1B384D-D132-CB00-0814-0C7A652CF0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55" y="3194229"/>
            <a:ext cx="705846" cy="861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E6CA3CC-3D74-D0A1-B5D7-5B671B9AF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55" y="3194229"/>
            <a:ext cx="705846" cy="861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632F429-CCDC-8A44-329F-6968DBCD1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21" y="4684363"/>
            <a:ext cx="705846" cy="861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C5B8F5B-2BB4-F875-2A6C-E6570B2A1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31" y="4684363"/>
            <a:ext cx="705846" cy="861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B3419C4-1DA8-8219-CDCF-EA5062EB7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21" y="5406135"/>
            <a:ext cx="705846" cy="861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F2E640D-10B2-5965-2A1F-6D52B2C50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21" y="5406134"/>
            <a:ext cx="705846" cy="861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6A1EC5B-68BB-1042-F6D7-E48859D92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877" y="5406134"/>
            <a:ext cx="705846" cy="86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93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ết báo cáo cho một buổi thảo luận của nhóm em lớp 4">
            <a:extLst>
              <a:ext uri="{FF2B5EF4-FFF2-40B4-BE49-F238E27FC236}">
                <a16:creationId xmlns:a16="http://schemas.microsoft.com/office/drawing/2014/main" xmlns="" id="{915B3733-7D86-7297-9E79-22420B512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68" y="1731962"/>
            <a:ext cx="8549863" cy="448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8300A2-E8B2-29C9-9398-26E3E4491399}"/>
              </a:ext>
            </a:extLst>
          </p:cNvPr>
          <p:cNvSpPr txBox="1"/>
          <p:nvPr/>
        </p:nvSpPr>
        <p:spPr>
          <a:xfrm>
            <a:off x="1853464" y="916354"/>
            <a:ext cx="85174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"/>
                <a:cs typeface="+mn-cs"/>
              </a:rPr>
              <a:t>Thảo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"/>
                <a:cs typeface="+mn-cs"/>
              </a:rPr>
              <a:t>luận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"/>
                <a:cs typeface="+mn-cs"/>
              </a:rPr>
              <a:t>nhóm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"/>
                <a:cs typeface="+mn-cs"/>
              </a:rPr>
              <a:t>3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74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1002" y="1259752"/>
            <a:ext cx="11013797" cy="458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Nghỉ hè, Quang gọi điện thoại cho bà: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ơi, hai tuần nữa, cả nhà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 về thăm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Thế hả?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chờ đón bố mẹ và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E24DC9-E82A-C6FA-82DF-8485622EE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10" y="2768481"/>
            <a:ext cx="705846" cy="861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BB50D6-3343-7DE7-DA06-B873D257EDDF}"/>
              </a:ext>
            </a:extLst>
          </p:cNvPr>
          <p:cNvSpPr txBox="1"/>
          <p:nvPr/>
        </p:nvSpPr>
        <p:spPr>
          <a:xfrm>
            <a:off x="1382310" y="2421847"/>
            <a:ext cx="1056997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658E4C9-D6CF-9A5E-7057-C2560E97B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05" y="2775937"/>
            <a:ext cx="705846" cy="8613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2DA0D6B-C14B-1E2A-38DF-80811EA1B34B}"/>
              </a:ext>
            </a:extLst>
          </p:cNvPr>
          <p:cNvSpPr txBox="1"/>
          <p:nvPr/>
        </p:nvSpPr>
        <p:spPr>
          <a:xfrm>
            <a:off x="7938640" y="2429303"/>
            <a:ext cx="2647823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cháu(</a:t>
            </a:r>
            <a:r>
              <a:rPr kumimoji="0" lang="en-US" sz="3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con)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8936796-8E91-06A9-C341-BEE3361D2C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72" y="3941760"/>
            <a:ext cx="705846" cy="8613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4A170F5-E12C-7331-BE05-25A7276F3A04}"/>
              </a:ext>
            </a:extLst>
          </p:cNvPr>
          <p:cNvSpPr txBox="1"/>
          <p:nvPr/>
        </p:nvSpPr>
        <p:spPr>
          <a:xfrm>
            <a:off x="2105088" y="3600875"/>
            <a:ext cx="1056997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DCE8F51-EA20-F7C7-B1E3-DF5C44D7C7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00" y="5094830"/>
            <a:ext cx="705846" cy="8613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2E437B9-111B-3413-437A-8484AC931126}"/>
              </a:ext>
            </a:extLst>
          </p:cNvPr>
          <p:cNvSpPr txBox="1"/>
          <p:nvPr/>
        </p:nvSpPr>
        <p:spPr>
          <a:xfrm>
            <a:off x="3151400" y="4748196"/>
            <a:ext cx="1056997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826DF4D-3BBA-A6F7-F3D8-4DBCA08DAE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772" y="5085733"/>
            <a:ext cx="705846" cy="8613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B3B6A8F-725C-C5FA-2410-8D9CF21BE7A7}"/>
              </a:ext>
            </a:extLst>
          </p:cNvPr>
          <p:cNvSpPr txBox="1"/>
          <p:nvPr/>
        </p:nvSpPr>
        <p:spPr>
          <a:xfrm>
            <a:off x="8175707" y="4739099"/>
            <a:ext cx="2647823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cháu(</a:t>
            </a:r>
            <a:r>
              <a:rPr kumimoji="0" lang="en-US" sz="3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con)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042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8" grpId="0"/>
      <p:bldP spid="20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1002" y="1259752"/>
            <a:ext cx="11013797" cy="452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Chọn được cuốn sách ưng ý, Vy nói với cô thủ thư: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     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ơi,     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 mượn cuốn này ạ.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     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đợi một chút,     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sẽ ghi phiếu mượn cho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E24DC9-E82A-C6FA-82DF-8485622EE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21" y="2662133"/>
            <a:ext cx="705846" cy="861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BB50D6-3343-7DE7-DA06-B873D257EDDF}"/>
              </a:ext>
            </a:extLst>
          </p:cNvPr>
          <p:cNvSpPr txBox="1"/>
          <p:nvPr/>
        </p:nvSpPr>
        <p:spPr>
          <a:xfrm>
            <a:off x="1229910" y="2348704"/>
            <a:ext cx="2474936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3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(Bác)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4D9955-6609-1676-6995-CCDC72F4B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97" y="2662133"/>
            <a:ext cx="705846" cy="861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4C4540-EBB6-E1A3-88D9-1E5C06BEBD84}"/>
              </a:ext>
            </a:extLst>
          </p:cNvPr>
          <p:cNvSpPr txBox="1"/>
          <p:nvPr/>
        </p:nvSpPr>
        <p:spPr>
          <a:xfrm>
            <a:off x="3773485" y="2348704"/>
            <a:ext cx="3169181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cháu(em)..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E6BF74-4F35-3033-D8A9-C87A511284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95" y="3831910"/>
            <a:ext cx="705846" cy="8613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6F6C6C-A088-50DA-A9DA-A26DE653E3C1}"/>
              </a:ext>
            </a:extLst>
          </p:cNvPr>
          <p:cNvSpPr txBox="1"/>
          <p:nvPr/>
        </p:nvSpPr>
        <p:spPr>
          <a:xfrm>
            <a:off x="1054383" y="3518481"/>
            <a:ext cx="3169181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Cháu(Em)..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9F7931-00E8-BE49-288F-2EBDF0765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24" y="3831910"/>
            <a:ext cx="705846" cy="8613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85703BA-79B9-EEB5-C0B2-9552D8CC1594}"/>
              </a:ext>
            </a:extLst>
          </p:cNvPr>
          <p:cNvSpPr txBox="1"/>
          <p:nvPr/>
        </p:nvSpPr>
        <p:spPr>
          <a:xfrm>
            <a:off x="6741713" y="3518481"/>
            <a:ext cx="2474936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3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(bác)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3922DC8-9A6F-5D34-F8F2-D62B89E3C3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595" y="5027090"/>
            <a:ext cx="705846" cy="8613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78B12D-0F81-5442-53CE-ED424C7CF219}"/>
              </a:ext>
            </a:extLst>
          </p:cNvPr>
          <p:cNvSpPr txBox="1"/>
          <p:nvPr/>
        </p:nvSpPr>
        <p:spPr>
          <a:xfrm>
            <a:off x="3137183" y="4713661"/>
            <a:ext cx="3169181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cháu(em)..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001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1002" y="1259752"/>
            <a:ext cx="11013797" cy="4338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Nghỉ hè, Quang gọi điện thoại cho bà: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ơi, hai tuần nữa, cả nhà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sẽ về thăm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Thế hả?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chờ đón bố mẹ và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Chọn được cuốn sách ưng ý, Vy nói với cô thủ thư: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ơi,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muốn mượn cuốn này ạ.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đợi một chút,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 ghi phiếu mượn cho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em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2136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E76C31D-0126-F258-31D0-7B05A0017DB8}"/>
              </a:ext>
            </a:extLst>
          </p:cNvPr>
          <p:cNvSpPr/>
          <p:nvPr/>
        </p:nvSpPr>
        <p:spPr>
          <a:xfrm>
            <a:off x="558800" y="3149600"/>
            <a:ext cx="10549467" cy="1913467"/>
          </a:xfrm>
          <a:prstGeom prst="roundRect">
            <a:avLst/>
          </a:prstGeom>
          <a:solidFill>
            <a:srgbClr val="FEF4E8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37936" y="590550"/>
            <a:ext cx="11013797" cy="5787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yêu cầu: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 tiếp 2 – 3 câu để hoàn thành đoạn hội thoại dưới đây, trong đó có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 dụng đại từ hoặc danh từ dùng để xưng hô.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 Chủ nhật, Tuấn hỏi Long: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Long ơi, sáng nay cậu có bận gì không?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?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 ra các đại từ hoặc danh từ dùng để xưng hô đã sử dụng ở bài tập a.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742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2241" y="467564"/>
            <a:ext cx="7363275" cy="5143085"/>
          </a:xfrm>
          <a:prstGeom prst="rect">
            <a:avLst/>
          </a:prstGeom>
        </p:spPr>
      </p:pic>
      <p:pic>
        <p:nvPicPr>
          <p:cNvPr id="3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529166"/>
            <a:ext cx="4951644" cy="4356327"/>
          </a:xfrm>
          <a:prstGeom prst="rect">
            <a:avLst/>
          </a:prstGeom>
        </p:spPr>
      </p:pic>
      <p:grpSp>
        <p:nvGrpSpPr>
          <p:cNvPr id="4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862" y="1168444"/>
            <a:ext cx="8236410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17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E76C31D-0126-F258-31D0-7B05A0017DB8}"/>
              </a:ext>
            </a:extLst>
          </p:cNvPr>
          <p:cNvSpPr/>
          <p:nvPr/>
        </p:nvSpPr>
        <p:spPr>
          <a:xfrm>
            <a:off x="821266" y="1248127"/>
            <a:ext cx="10549467" cy="3220611"/>
          </a:xfrm>
          <a:prstGeom prst="roundRect">
            <a:avLst/>
          </a:prstGeom>
          <a:solidFill>
            <a:srgbClr val="FEF4E8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4469" y="1516943"/>
            <a:ext cx="11013797" cy="194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 Chủ nhật, Tuấn hỏi Long: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Long ơi, sáng nay cậu có bận gì không?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1295D4-57F1-0C73-FBA4-CF6BC4944F14}"/>
              </a:ext>
            </a:extLst>
          </p:cNvPr>
          <p:cNvSpPr txBox="1"/>
          <p:nvPr/>
        </p:nvSpPr>
        <p:spPr>
          <a:xfrm>
            <a:off x="1364468" y="2810117"/>
            <a:ext cx="8304465" cy="1372683"/>
          </a:xfrm>
          <a:prstGeom prst="rect">
            <a:avLst/>
          </a:prstGeom>
          <a:solidFill>
            <a:srgbClr val="FEF4E8"/>
          </a:solidFill>
          <a:ln>
            <a:solidFill>
              <a:srgbClr val="FEF4E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Tớ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b="1" noProof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ó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 gì thế?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Tớ định rủ cậu qua nhà học bài.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FCF4D1-8D6F-C55B-DDFF-31EF194BA732}"/>
              </a:ext>
            </a:extLst>
          </p:cNvPr>
          <p:cNvSpPr txBox="1"/>
          <p:nvPr/>
        </p:nvSpPr>
        <p:spPr>
          <a:xfrm>
            <a:off x="2913869" y="4872363"/>
            <a:ext cx="5485065" cy="737510"/>
          </a:xfrm>
          <a:prstGeom prst="rect">
            <a:avLst/>
          </a:prstGeom>
          <a:solidFill>
            <a:srgbClr val="FEF4E8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 từ xưng hô: </a:t>
            </a:r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cậu, tớ.</a:t>
            </a:r>
          </a:p>
        </p:txBody>
      </p:sp>
    </p:spTree>
    <p:extLst>
      <p:ext uri="{BB962C8B-B14F-4D97-AF65-F5344CB8AC3E}">
        <p14:creationId xmlns:p14="http://schemas.microsoft.com/office/powerpoint/2010/main" val="369223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2241" y="467564"/>
            <a:ext cx="7363275" cy="5143085"/>
          </a:xfrm>
          <a:prstGeom prst="rect">
            <a:avLst/>
          </a:prstGeom>
        </p:spPr>
      </p:pic>
      <p:pic>
        <p:nvPicPr>
          <p:cNvPr id="3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529166"/>
            <a:ext cx="4951644" cy="4356327"/>
          </a:xfrm>
          <a:prstGeom prst="rect">
            <a:avLst/>
          </a:prstGeom>
        </p:spPr>
      </p:pic>
      <p:grpSp>
        <p:nvGrpSpPr>
          <p:cNvPr id="4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642" y="2004392"/>
            <a:ext cx="6724471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31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999" y="2169387"/>
            <a:ext cx="4473541" cy="4182035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475625" y="458513"/>
            <a:ext cx="2147653" cy="17108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8190" y="652230"/>
            <a:ext cx="83795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đại từ để nói về bức tranh sau</a:t>
            </a:r>
            <a:endParaRPr lang="en-US" sz="44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726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353" y="234833"/>
            <a:ext cx="9521647" cy="6650660"/>
          </a:xfrm>
          <a:prstGeom prst="rect">
            <a:avLst/>
          </a:prstGeom>
        </p:spPr>
      </p:pic>
      <p:pic>
        <p:nvPicPr>
          <p:cNvPr id="3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460" y="2501673"/>
            <a:ext cx="4951644" cy="4356327"/>
          </a:xfrm>
          <a:prstGeom prst="rect">
            <a:avLst/>
          </a:prstGeom>
        </p:spPr>
      </p:pic>
      <p:grpSp>
        <p:nvGrpSpPr>
          <p:cNvPr id="4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4851" y="1112922"/>
            <a:ext cx="4292246" cy="1951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0C8EFDC-9F68-E142-3452-C4222B19AA14}"/>
              </a:ext>
            </a:extLst>
          </p:cNvPr>
          <p:cNvSpPr txBox="1"/>
          <p:nvPr/>
        </p:nvSpPr>
        <p:spPr>
          <a:xfrm>
            <a:off x="4059448" y="2753246"/>
            <a:ext cx="73349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36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 trong SBT.</a:t>
            </a:r>
          </a:p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và chuẩn bị trước bài Viết: 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bài văn kể chuyện sáng tạo</a:t>
            </a:r>
            <a:endParaRPr lang="vi-VN" sz="6600" b="1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98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10" y="267653"/>
            <a:ext cx="11205419" cy="65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8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82603"/>
            <a:ext cx="1108143" cy="1097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F546AC-DE5B-B907-F06F-5862F8A780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8333" r="6402" b="11667"/>
          <a:stretch/>
        </p:blipFill>
        <p:spPr>
          <a:xfrm>
            <a:off x="6858000" y="1031134"/>
            <a:ext cx="3708400" cy="5184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11FC58-0E62-0D0A-682B-28A3738A3423}"/>
              </a:ext>
            </a:extLst>
          </p:cNvPr>
          <p:cNvSpPr txBox="1"/>
          <p:nvPr/>
        </p:nvSpPr>
        <p:spPr>
          <a:xfrm>
            <a:off x="608520" y="1579665"/>
            <a:ext cx="56374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LAN H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: </a:t>
            </a: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</a:p>
          <a:p>
            <a:pPr marL="0" marR="0" lvl="0" indent="0" algn="ctr" defTabSz="835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 SOẠN BÀI LẺ PPT LÊN TIẾT, THI  CỦA TẤT CẢ CÁC BỘ SÁCH LỚP 1-2-3-4-5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543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3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4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290" y="1309187"/>
            <a:ext cx="8359236" cy="456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64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3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4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2C59A7E3-B06B-D50D-D40F-1B716668A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539" y="1021122"/>
            <a:ext cx="2929104" cy="2923902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102B863B-EE10-0924-9EEC-B20A6742D8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1313" y="1050063"/>
            <a:ext cx="2955387" cy="2894961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A9D368D-63B6-5668-E220-032B77F334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688" y="3318328"/>
            <a:ext cx="2801101" cy="276808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82631" y="5984984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1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E793BA4-F870-A123-4448-2BF3C2797BCF}"/>
              </a:ext>
            </a:extLst>
          </p:cNvPr>
          <p:cNvGrpSpPr/>
          <p:nvPr/>
        </p:nvGrpSpPr>
        <p:grpSpPr>
          <a:xfrm>
            <a:off x="877734" y="556475"/>
            <a:ext cx="10659731" cy="1496916"/>
            <a:chOff x="792168" y="872365"/>
            <a:chExt cx="7006912" cy="22578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6" name="Google Shape;449;p40">
                <a:extLst>
                  <a:ext uri="{FF2B5EF4-FFF2-40B4-BE49-F238E27FC236}">
                    <a16:creationId xmlns:a16="http://schemas.microsoft.com/office/drawing/2014/main" xmlns="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B9EC6C5-258B-A653-442C-BB1DBC229DC6}"/>
                </a:ext>
              </a:extLst>
            </p:cNvPr>
            <p:cNvSpPr txBox="1"/>
            <p:nvPr/>
          </p:nvSpPr>
          <p:spPr>
            <a:xfrm>
              <a:off x="1365818" y="1165197"/>
              <a:ext cx="5820428" cy="1392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UTM Avo" panose="02040603050506020204" pitchFamily="18" charset="0"/>
                </a:rPr>
                <a:t>Đại từ là gì?</a:t>
              </a:r>
            </a:p>
          </p:txBody>
        </p:sp>
      </p:grp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E0CD69D1-A0FD-8693-A817-9B311D85E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501" y="4050734"/>
            <a:ext cx="3126569" cy="312101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45433" y="2406316"/>
            <a:ext cx="8540068" cy="4042611"/>
            <a:chOff x="545433" y="2406316"/>
            <a:chExt cx="8540068" cy="4042611"/>
          </a:xfrm>
        </p:grpSpPr>
        <p:grpSp>
          <p:nvGrpSpPr>
            <p:cNvPr id="8" name="组合 6"/>
            <p:cNvGrpSpPr/>
            <p:nvPr/>
          </p:nvGrpSpPr>
          <p:grpSpPr>
            <a:xfrm>
              <a:off x="545433" y="2406316"/>
              <a:ext cx="8540068" cy="4042611"/>
              <a:chOff x="666750" y="666750"/>
              <a:chExt cx="11049000" cy="569595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9" name="圆角矩形 4"/>
              <p:cNvSpPr/>
              <p:nvPr userDrawn="1"/>
            </p:nvSpPr>
            <p:spPr>
              <a:xfrm>
                <a:off x="666750" y="666750"/>
                <a:ext cx="11049000" cy="56959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10" name="圆角矩形 5"/>
              <p:cNvSpPr/>
              <p:nvPr userDrawn="1"/>
            </p:nvSpPr>
            <p:spPr>
              <a:xfrm>
                <a:off x="876301" y="857250"/>
                <a:ext cx="10687050" cy="531495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888905" y="2843316"/>
              <a:ext cx="7897298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vi-VN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 dùng để xưng hô hay để 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đạitừ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nghi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)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thế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…)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058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E793BA4-F870-A123-4448-2BF3C2797BCF}"/>
              </a:ext>
            </a:extLst>
          </p:cNvPr>
          <p:cNvGrpSpPr/>
          <p:nvPr/>
        </p:nvGrpSpPr>
        <p:grpSpPr>
          <a:xfrm>
            <a:off x="766134" y="1728895"/>
            <a:ext cx="10659731" cy="2257843"/>
            <a:chOff x="792168" y="872365"/>
            <a:chExt cx="7006912" cy="22578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6" name="Google Shape;449;p40">
                <a:extLst>
                  <a:ext uri="{FF2B5EF4-FFF2-40B4-BE49-F238E27FC236}">
                    <a16:creationId xmlns:a16="http://schemas.microsoft.com/office/drawing/2014/main" xmlns="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B9EC6C5-258B-A653-442C-BB1DBC229DC6}"/>
                </a:ext>
              </a:extLst>
            </p:cNvPr>
            <p:cNvSpPr txBox="1"/>
            <p:nvPr/>
          </p:nvSpPr>
          <p:spPr>
            <a:xfrm>
              <a:off x="1365818" y="1116803"/>
              <a:ext cx="58204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002060"/>
                  </a:solidFill>
                  <a:latin typeface="UTM Avo" panose="02040603050506020204" pitchFamily="18" charset="0"/>
                </a:rPr>
                <a:t>Đặt một câu có sử dụng đại từ</a:t>
              </a:r>
            </a:p>
          </p:txBody>
        </p:sp>
      </p:grp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FA8AE642-01F1-E41A-C424-35C5506F4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4075" y="4000183"/>
            <a:ext cx="3015926" cy="295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31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E793BA4-F870-A123-4448-2BF3C2797BCF}"/>
              </a:ext>
            </a:extLst>
          </p:cNvPr>
          <p:cNvGrpSpPr/>
          <p:nvPr/>
        </p:nvGrpSpPr>
        <p:grpSpPr>
          <a:xfrm>
            <a:off x="653144" y="588558"/>
            <a:ext cx="10659731" cy="2257843"/>
            <a:chOff x="792168" y="872365"/>
            <a:chExt cx="7006912" cy="22578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6" name="Google Shape;449;p40">
                <a:extLst>
                  <a:ext uri="{FF2B5EF4-FFF2-40B4-BE49-F238E27FC236}">
                    <a16:creationId xmlns:a16="http://schemas.microsoft.com/office/drawing/2014/main" xmlns="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B9EC6C5-258B-A653-442C-BB1DBC229DC6}"/>
                </a:ext>
              </a:extLst>
            </p:cNvPr>
            <p:cNvSpPr txBox="1"/>
            <p:nvPr/>
          </p:nvSpPr>
          <p:spPr>
            <a:xfrm>
              <a:off x="1365818" y="1116803"/>
              <a:ext cx="5820428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UTM Avo" panose="02040603050506020204" pitchFamily="18" charset="0"/>
                </a:rPr>
                <a:t>Tìm đại từ trong câu:</a:t>
              </a:r>
            </a:p>
            <a:p>
              <a:pPr algn="ctr"/>
              <a:r>
                <a:rPr lang="en-US" sz="3600">
                  <a:solidFill>
                    <a:srgbClr val="0070C0"/>
                  </a:solidFill>
                  <a:latin typeface="UTM Avo" panose="02040603050506020204" pitchFamily="18" charset="0"/>
                </a:rPr>
                <a:t>Buổi chiều mát, tôi đi bộ trên con đường làng.</a:t>
              </a:r>
            </a:p>
          </p:txBody>
        </p:sp>
      </p:grp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0CF990B7-764D-8904-6F90-EEE8F8AA7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3220" y="4495620"/>
            <a:ext cx="2468780" cy="243967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5011" y="3608132"/>
            <a:ext cx="9038134" cy="1774975"/>
            <a:chOff x="545433" y="2406316"/>
            <a:chExt cx="9038134" cy="4042611"/>
          </a:xfrm>
        </p:grpSpPr>
        <p:grpSp>
          <p:nvGrpSpPr>
            <p:cNvPr id="11" name="组合 6"/>
            <p:cNvGrpSpPr/>
            <p:nvPr/>
          </p:nvGrpSpPr>
          <p:grpSpPr>
            <a:xfrm>
              <a:off x="545433" y="2406316"/>
              <a:ext cx="8540068" cy="4042611"/>
              <a:chOff x="666750" y="666750"/>
              <a:chExt cx="11049000" cy="569595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3" name="圆角矩形 4"/>
              <p:cNvSpPr/>
              <p:nvPr userDrawn="1"/>
            </p:nvSpPr>
            <p:spPr>
              <a:xfrm>
                <a:off x="666750" y="666750"/>
                <a:ext cx="11049000" cy="56959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14" name="圆角矩形 5"/>
              <p:cNvSpPr/>
              <p:nvPr userDrawn="1"/>
            </p:nvSpPr>
            <p:spPr>
              <a:xfrm>
                <a:off x="876301" y="857250"/>
                <a:ext cx="10687050" cy="531495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686269" y="3593635"/>
              <a:ext cx="7897298" cy="161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Đại từ xưng hô: Tôi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045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6016" y="4499428"/>
            <a:ext cx="6045985" cy="23869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547" y="1715101"/>
            <a:ext cx="4980864" cy="14570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00464" y="3172171"/>
            <a:ext cx="6223827" cy="16676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LUYỆN TẬP VỀ ĐẠI TỪ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15865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7936" y="590550"/>
            <a:ext cx="10716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E4B4B09-0948-223F-C16F-7D18A22F71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53" y="1056422"/>
            <a:ext cx="9009487" cy="51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3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322</TotalTime>
  <Words>600</Words>
  <Application>Microsoft Office PowerPoint</Application>
  <PresentationFormat>Custom</PresentationFormat>
  <Paragraphs>67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主题​​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Mycompute</cp:lastModifiedBy>
  <cp:revision>16</cp:revision>
  <dcterms:created xsi:type="dcterms:W3CDTF">2023-10-01T08:32:52Z</dcterms:created>
  <dcterms:modified xsi:type="dcterms:W3CDTF">2024-11-25T13:38:24Z</dcterms:modified>
  <cp:category>9Slide.vn</cp:category>
</cp:coreProperties>
</file>