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41" r:id="rId4"/>
    <p:sldMasterId id="2147484084" r:id="rId5"/>
    <p:sldMasterId id="2147484100" r:id="rId6"/>
    <p:sldMasterId id="2147484105" r:id="rId7"/>
    <p:sldMasterId id="2147484117" r:id="rId8"/>
  </p:sldMasterIdLst>
  <p:notesMasterIdLst>
    <p:notesMasterId r:id="rId39"/>
  </p:notesMasterIdLst>
  <p:sldIdLst>
    <p:sldId id="290" r:id="rId9"/>
    <p:sldId id="287" r:id="rId10"/>
    <p:sldId id="281" r:id="rId11"/>
    <p:sldId id="284" r:id="rId12"/>
    <p:sldId id="755" r:id="rId13"/>
    <p:sldId id="756" r:id="rId14"/>
    <p:sldId id="324" r:id="rId15"/>
    <p:sldId id="272" r:id="rId16"/>
    <p:sldId id="745" r:id="rId17"/>
    <p:sldId id="311" r:id="rId18"/>
    <p:sldId id="746" r:id="rId19"/>
    <p:sldId id="737" r:id="rId20"/>
    <p:sldId id="747" r:id="rId21"/>
    <p:sldId id="748" r:id="rId22"/>
    <p:sldId id="749" r:id="rId23"/>
    <p:sldId id="751" r:id="rId24"/>
    <p:sldId id="720" r:id="rId25"/>
    <p:sldId id="757" r:id="rId26"/>
    <p:sldId id="752" r:id="rId27"/>
    <p:sldId id="317" r:id="rId28"/>
    <p:sldId id="758" r:id="rId29"/>
    <p:sldId id="759" r:id="rId30"/>
    <p:sldId id="760" r:id="rId31"/>
    <p:sldId id="761" r:id="rId32"/>
    <p:sldId id="762" r:id="rId33"/>
    <p:sldId id="763" r:id="rId34"/>
    <p:sldId id="288" r:id="rId35"/>
    <p:sldId id="721" r:id="rId36"/>
    <p:sldId id="754" r:id="rId37"/>
    <p:sldId id="310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174" autoAdjust="0"/>
  </p:normalViewPr>
  <p:slideViewPr>
    <p:cSldViewPr snapToGrid="0" showGuides="1">
      <p:cViewPr varScale="1">
        <p:scale>
          <a:sx n="62" d="100"/>
          <a:sy n="62" d="100"/>
        </p:scale>
        <p:origin x="10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4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1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0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0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FABE6-599A-4671-BBC1-7CA2A458F3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03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3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405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76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6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56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2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0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8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6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0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7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71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9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75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1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68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6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68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38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18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7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60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4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46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51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9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230" y="-533400"/>
            <a:ext cx="1641062" cy="1673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389256" y="128809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770" y="1140530"/>
            <a:ext cx="1641062" cy="16739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30346744" y="296202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-15725070"/>
            <a:ext cx="1641062" cy="167393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470744" y="-13903579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70" y="16542680"/>
            <a:ext cx="1641062" cy="16739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6470744" y="18364171"/>
            <a:ext cx="4524485" cy="6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5638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slide" Target="slide21.xml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microsoft.com/office/2007/relationships/hdphoto" Target="../media/hdphoto3.wdp"/><Relationship Id="rId4" Type="http://schemas.openxmlformats.org/officeDocument/2006/relationships/image" Target="../media/image58.jpg"/><Relationship Id="rId9" Type="http://schemas.openxmlformats.org/officeDocument/2006/relationships/image" Target="../media/image60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5" Type="http://schemas.openxmlformats.org/officeDocument/2006/relationships/image" Target="../media/image48.png"/><Relationship Id="rId10" Type="http://schemas.openxmlformats.org/officeDocument/2006/relationships/image" Target="../media/image62.png"/><Relationship Id="rId4" Type="http://schemas.openxmlformats.org/officeDocument/2006/relationships/image" Target="../media/image58.jpg"/><Relationship Id="rId9" Type="http://schemas.openxmlformats.org/officeDocument/2006/relationships/image" Target="../media/image61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70755" y="1576715"/>
            <a:ext cx="61904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MÔN TOÁN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0DEB063A-60C3-445C-BDC8-F72DB1FDC710}"/>
              </a:ext>
            </a:extLst>
          </p:cNvPr>
          <p:cNvSpPr txBox="1"/>
          <p:nvPr/>
        </p:nvSpPr>
        <p:spPr>
          <a:xfrm>
            <a:off x="4091617" y="3301349"/>
            <a:ext cx="6976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Giáo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viên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Hoàng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Thị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7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3" grpId="0"/>
      <p:bldP spid="13" grpId="1"/>
      <p:bldP spid="1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6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.(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prstClr val="black"/>
              </a:solidFill>
              <a:latin typeface="Constantia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- GV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chốt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đồ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dùng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trực</a:t>
            </a:r>
            <a:r>
              <a:rPr lang="en-US" altLang="en-US" sz="3600" dirty="0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onstantia" pitchFamily="18" charset="0"/>
                <a:cs typeface="Times New Roman" pitchFamily="18" charset="0"/>
              </a:rPr>
              <a:t>quan</a:t>
            </a:r>
            <a:endParaRPr lang="en-US" alt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5" y="1918067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6436165" y="2719595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</a:rPr>
              <a:t>Dùng các thẻ chục và các khối lập phương thể hiện phép tính 2</a:t>
            </a:r>
            <a:r>
              <a:rPr lang="en-US" sz="3200" dirty="0">
                <a:solidFill>
                  <a:schemeClr val="tx1"/>
                </a:solidFill>
              </a:rPr>
              <a:t>9</a:t>
            </a:r>
            <a:r>
              <a:rPr lang="vi-VN" sz="3200" dirty="0">
                <a:solidFill>
                  <a:schemeClr val="tx1"/>
                </a:solidFill>
              </a:rPr>
              <a:t> + </a:t>
            </a:r>
            <a:r>
              <a:rPr lang="en-US" sz="3200" dirty="0">
                <a:solidFill>
                  <a:schemeClr val="tx1"/>
                </a:solidFill>
              </a:rPr>
              <a:t>5</a:t>
            </a:r>
            <a:r>
              <a:rPr lang="vi-VN" sz="3200" dirty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C53B13F8-50DE-403E-94D1-B8F89F815E17}"/>
              </a:ext>
            </a:extLst>
          </p:cNvPr>
          <p:cNvSpPr/>
          <p:nvPr/>
        </p:nvSpPr>
        <p:spPr>
          <a:xfrm>
            <a:off x="79182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B4F61883-71D3-43DB-AC3B-D764966099E4}"/>
              </a:ext>
            </a:extLst>
          </p:cNvPr>
          <p:cNvSpPr/>
          <p:nvPr/>
        </p:nvSpPr>
        <p:spPr>
          <a:xfrm>
            <a:off x="2270239" y="5866146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31C91F5-868A-49CA-85F3-E77356A3355A}"/>
              </a:ext>
            </a:extLst>
          </p:cNvPr>
          <p:cNvSpPr/>
          <p:nvPr/>
        </p:nvSpPr>
        <p:spPr>
          <a:xfrm>
            <a:off x="4453896" y="281323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F83B79-3E81-459F-81F4-BE1BD2AD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82" y="1901661"/>
            <a:ext cx="847924" cy="38836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5C61376-001D-4E63-BA15-E51F94E9D13A}"/>
              </a:ext>
            </a:extLst>
          </p:cNvPr>
          <p:cNvGrpSpPr/>
          <p:nvPr/>
        </p:nvGrpSpPr>
        <p:grpSpPr>
          <a:xfrm>
            <a:off x="3004834" y="1142945"/>
            <a:ext cx="2047513" cy="2045093"/>
            <a:chOff x="3591933" y="1158436"/>
            <a:chExt cx="2047513" cy="204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34E77C-066B-4711-B61B-0CF17EB9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5215">
              <a:off x="3591933" y="2763904"/>
              <a:ext cx="325223" cy="4108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5BF39C5-2750-40D3-B5B6-F2770A8E0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579" y="1158436"/>
              <a:ext cx="2034867" cy="204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414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D0961B-E608-4573-81EB-D39C89395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768" b="11183"/>
          <a:stretch/>
        </p:blipFill>
        <p:spPr>
          <a:xfrm>
            <a:off x="-219902" y="0"/>
            <a:ext cx="12411902" cy="6888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FEF6C-538E-43EC-9F0A-A67BAFA1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895775"/>
            <a:ext cx="8539317" cy="562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78BEE-D90C-4E2E-8E2F-751D991D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0" y="814961"/>
            <a:ext cx="3309753" cy="2358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3190F-1024-4BD6-A16E-0F9EC8D6E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38" y="3092641"/>
            <a:ext cx="5744616" cy="328264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15A41F8-30F1-4939-9428-15C756DF3D7A}"/>
              </a:ext>
            </a:extLst>
          </p:cNvPr>
          <p:cNvSpPr/>
          <p:nvPr/>
        </p:nvSpPr>
        <p:spPr>
          <a:xfrm>
            <a:off x="3257101" y="3707281"/>
            <a:ext cx="4898757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914060">
              <a:spcBef>
                <a:spcPct val="50000"/>
              </a:spcBef>
            </a:pP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quyết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vấn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2165" y="-34646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4101787" y="1015625"/>
            <a:ext cx="7238873" cy="2475209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srgbClr val="000000"/>
                </a:solidFill>
              </a:rPr>
              <a:t>Để thực hiện phép cộng 2</a:t>
            </a:r>
            <a:r>
              <a:rPr lang="en-US" sz="2400" dirty="0">
                <a:solidFill>
                  <a:srgbClr val="000000"/>
                </a:solidFill>
              </a:rPr>
              <a:t>9</a:t>
            </a:r>
            <a:r>
              <a:rPr lang="vi-VN" sz="2400" dirty="0">
                <a:solidFill>
                  <a:srgbClr val="000000"/>
                </a:solidFill>
              </a:rPr>
              <a:t> + </a:t>
            </a:r>
            <a:r>
              <a:rPr lang="en-US" sz="2400" dirty="0">
                <a:solidFill>
                  <a:srgbClr val="000000"/>
                </a:solidFill>
              </a:rPr>
              <a:t>5</a:t>
            </a:r>
            <a:r>
              <a:rPr lang="vi-VN" sz="2400" dirty="0">
                <a:solidFill>
                  <a:srgbClr val="000000"/>
                </a:solidFill>
              </a:rPr>
              <a:t> ta có thể làm như sau:</a:t>
            </a:r>
          </a:p>
          <a:p>
            <a:pPr lvl="0" algn="just"/>
            <a:r>
              <a:rPr lang="en-US" sz="2400" dirty="0">
                <a:solidFill>
                  <a:srgbClr val="000000"/>
                </a:solidFill>
              </a:rPr>
              <a:t>* B1: </a:t>
            </a:r>
            <a:r>
              <a:rPr lang="vi-VN" sz="2400" dirty="0">
                <a:solidFill>
                  <a:srgbClr val="000000"/>
                </a:solidFill>
              </a:rPr>
              <a:t>Đặt tính: Viết số hạng này dưới số hạng kia sao cho số đơn vị thẳng cột với nhau, viết dấu cộng, kẻ vạch ngang.</a:t>
            </a:r>
            <a:endParaRPr lang="en-US" sz="2400" dirty="0">
              <a:solidFill>
                <a:srgbClr val="000000"/>
              </a:solidFill>
            </a:endParaRPr>
          </a:p>
          <a:p>
            <a:pPr lvl="0" algn="just"/>
            <a:r>
              <a:rPr lang="en-US" sz="2400" dirty="0">
                <a:solidFill>
                  <a:srgbClr val="000000"/>
                </a:solidFill>
              </a:rPr>
              <a:t>* B2 : Thực </a:t>
            </a:r>
            <a:r>
              <a:rPr lang="en-US" sz="2400" dirty="0" err="1">
                <a:solidFill>
                  <a:srgbClr val="000000"/>
                </a:solidFill>
              </a:rPr>
              <a:t>hiện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endParaRPr lang="vi-VN" sz="2400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14" y="3551301"/>
            <a:ext cx="7594546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81" y="3920667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42" y="3920667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25556" y="5309773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E46A959-BC41-4F00-A7B7-5A4C87FD3A98}"/>
              </a:ext>
            </a:extLst>
          </p:cNvPr>
          <p:cNvSpPr/>
          <p:nvPr/>
        </p:nvSpPr>
        <p:spPr>
          <a:xfrm>
            <a:off x="4281247" y="40555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2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A5D7161-88EC-4043-90B8-FCFCC881057E}"/>
              </a:ext>
            </a:extLst>
          </p:cNvPr>
          <p:cNvSpPr/>
          <p:nvPr/>
        </p:nvSpPr>
        <p:spPr>
          <a:xfrm>
            <a:off x="4839764" y="4068796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9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2D3F08A0-E454-4CC8-861E-81C2454E30AE}"/>
              </a:ext>
            </a:extLst>
          </p:cNvPr>
          <p:cNvSpPr/>
          <p:nvPr/>
        </p:nvSpPr>
        <p:spPr>
          <a:xfrm>
            <a:off x="4816015" y="4777691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5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66BEA13-C1D8-4D3C-A118-CAC04039AB94}"/>
              </a:ext>
            </a:extLst>
          </p:cNvPr>
          <p:cNvSpPr/>
          <p:nvPr/>
        </p:nvSpPr>
        <p:spPr>
          <a:xfrm>
            <a:off x="3746114" y="4600878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+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F4999727-C8E2-40D0-BA93-881DC62BB35A}"/>
              </a:ext>
            </a:extLst>
          </p:cNvPr>
          <p:cNvSpPr/>
          <p:nvPr/>
        </p:nvSpPr>
        <p:spPr>
          <a:xfrm>
            <a:off x="4829803" y="54998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4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7B0939E5-7346-48AC-8F88-A947D397B5E7}"/>
              </a:ext>
            </a:extLst>
          </p:cNvPr>
          <p:cNvSpPr/>
          <p:nvPr/>
        </p:nvSpPr>
        <p:spPr>
          <a:xfrm>
            <a:off x="4270648" y="549146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srgbClr val="000000"/>
                </a:solidFill>
              </a:rPr>
              <a:t>3</a:t>
            </a:r>
            <a:endParaRPr lang="vi-VN" sz="3600" dirty="0">
              <a:solidFill>
                <a:srgbClr val="000000"/>
              </a:solidFill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8BE82CC8-BE62-45CC-A7C5-A1DD82D1D529}"/>
              </a:ext>
            </a:extLst>
          </p:cNvPr>
          <p:cNvSpPr/>
          <p:nvPr/>
        </p:nvSpPr>
        <p:spPr>
          <a:xfrm>
            <a:off x="5819721" y="3845282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9 </a:t>
            </a:r>
            <a:r>
              <a:rPr lang="en-US" sz="3200" dirty="0" err="1">
                <a:solidFill>
                  <a:srgbClr val="000000"/>
                </a:solidFill>
              </a:rPr>
              <a:t>cộng</a:t>
            </a:r>
            <a:r>
              <a:rPr lang="en-US" sz="3200" dirty="0">
                <a:solidFill>
                  <a:srgbClr val="000000"/>
                </a:solidFill>
              </a:rPr>
              <a:t> 5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14,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4, </a:t>
            </a:r>
            <a:r>
              <a:rPr lang="en-US" sz="3200" dirty="0" err="1">
                <a:solidFill>
                  <a:srgbClr val="FF0000"/>
                </a:solidFill>
              </a:rPr>
              <a:t>nhớ</a:t>
            </a:r>
            <a:r>
              <a:rPr lang="en-US" sz="3200" dirty="0">
                <a:solidFill>
                  <a:srgbClr val="FF0000"/>
                </a:solidFill>
              </a:rPr>
              <a:t> 1. 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B8EE87CA-39F1-41DF-B133-5BFB33A32F56}"/>
              </a:ext>
            </a:extLst>
          </p:cNvPr>
          <p:cNvSpPr/>
          <p:nvPr/>
        </p:nvSpPr>
        <p:spPr>
          <a:xfrm>
            <a:off x="5830984" y="4855278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</a:rPr>
              <a:t>* 2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3,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3.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7F9054A2-1B1D-4723-A8FB-64C2EBF848EA}"/>
              </a:ext>
            </a:extLst>
          </p:cNvPr>
          <p:cNvSpPr/>
          <p:nvPr/>
        </p:nvSpPr>
        <p:spPr>
          <a:xfrm>
            <a:off x="6793809" y="5768249"/>
            <a:ext cx="2616356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7030A0"/>
                </a:solidFill>
              </a:rPr>
              <a:t>29 + 5 = 34</a:t>
            </a:r>
            <a:endParaRPr lang="vi-VN" sz="3600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C1AA8-E046-450A-BC37-411297135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73" y="2179508"/>
            <a:ext cx="3017500" cy="31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7156" y="97146"/>
            <a:ext cx="5599165" cy="1374552"/>
            <a:chOff x="732268" y="921241"/>
            <a:chExt cx="5599165" cy="1374552"/>
          </a:xfrm>
        </p:grpSpPr>
        <p:sp>
          <p:nvSpPr>
            <p:cNvPr id="3" name="Rounded Rectangle 2"/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4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43" name="Rectangle 1">
            <a:extLst>
              <a:ext uri="{FF2B5EF4-FFF2-40B4-BE49-F238E27FC236}">
                <a16:creationId xmlns:a16="http://schemas.microsoft.com/office/drawing/2014/main" id="{2DCD70A2-91DB-45E2-AA50-76598CD83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088" y="1471698"/>
            <a:ext cx="986720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 LUẬN NHÓM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*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Thảo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luận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kết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quả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phép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trên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.(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sử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bộ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phần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làm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việc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nhóm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itchFamily="18" charset="0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- GV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chốt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bằng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đồ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trực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  <a:ea typeface="微软雅黑"/>
                <a:cs typeface="Times New Roman" pitchFamily="18" charset="0"/>
              </a:rPr>
              <a:t>quan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5440DE-3F46-48D4-B5A4-CAC19E25D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6"/>
          <a:stretch/>
        </p:blipFill>
        <p:spPr>
          <a:xfrm>
            <a:off x="3913768" y="5257350"/>
            <a:ext cx="4364464" cy="1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B1CE8-AE25-49FE-ADF4-8817BFD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7" y="1802660"/>
            <a:ext cx="1352793" cy="3883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2694201" y="0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6744704" y="2673808"/>
            <a:ext cx="5141262" cy="206347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 các thẻ chục và các khối lập phương thể hiện phép tính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C53B13F8-50DE-403E-94D1-B8F89F815E17}"/>
              </a:ext>
            </a:extLst>
          </p:cNvPr>
          <p:cNvSpPr/>
          <p:nvPr/>
        </p:nvSpPr>
        <p:spPr>
          <a:xfrm>
            <a:off x="326167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B4F61883-71D3-43DB-AC3B-D764966099E4}"/>
              </a:ext>
            </a:extLst>
          </p:cNvPr>
          <p:cNvSpPr/>
          <p:nvPr/>
        </p:nvSpPr>
        <p:spPr>
          <a:xfrm>
            <a:off x="1762382" y="6034655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31C91F5-868A-49CA-85F3-E77356A3355A}"/>
              </a:ext>
            </a:extLst>
          </p:cNvPr>
          <p:cNvSpPr/>
          <p:nvPr/>
        </p:nvSpPr>
        <p:spPr>
          <a:xfrm>
            <a:off x="4664625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4D16ED-B3F7-4AF9-AFF2-6FA2BB95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15" y="1763736"/>
            <a:ext cx="1352793" cy="3883618"/>
          </a:xfrm>
          <a:prstGeom prst="rect">
            <a:avLst/>
          </a:prstGeom>
        </p:spPr>
      </p:pic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F2D24CC2-DF05-4EC9-9F33-65C5ED32E851}"/>
              </a:ext>
            </a:extLst>
          </p:cNvPr>
          <p:cNvSpPr/>
          <p:nvPr/>
        </p:nvSpPr>
        <p:spPr>
          <a:xfrm>
            <a:off x="3152103" y="6034653"/>
            <a:ext cx="847924" cy="74960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32139-41B0-4A88-91A2-E5DA185475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4" y="5519230"/>
            <a:ext cx="2904814" cy="43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D625F-CF2E-46D0-AA4A-3AD16EAC6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11" y="1763736"/>
            <a:ext cx="856422" cy="3922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67FEB0-14C7-4DD9-BD3C-8877D7420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88" y="1829578"/>
            <a:ext cx="891966" cy="37955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FB38F2-DB86-47C6-92F0-59908494CB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83" y="1337374"/>
            <a:ext cx="2904355" cy="5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3361396" y="-65067"/>
            <a:ext cx="5599165" cy="1374552"/>
            <a:chOff x="732268" y="921241"/>
            <a:chExt cx="559916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514126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     29 + 25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C2F9A14-C9E4-43EA-93DF-10150BA87D32}"/>
              </a:ext>
            </a:extLst>
          </p:cNvPr>
          <p:cNvSpPr/>
          <p:nvPr/>
        </p:nvSpPr>
        <p:spPr>
          <a:xfrm>
            <a:off x="4612253" y="1071094"/>
            <a:ext cx="7238873" cy="234608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 thực hiện phép cộng 2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r>
              <a:rPr lang="en-US" sz="2400" noProof="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ta có thể làm như sau:</a:t>
            </a: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•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tính: Viết số hạng này dưới số hạng kia sao cho số đơn vị thẳng cột với nhau, viết dấu cộng, kẻ vạch ngang.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* Thực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phép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4" y="3521441"/>
            <a:ext cx="7238873" cy="330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63989B-6BE6-45D5-8E0A-FDAD5F7B4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78" y="3890806"/>
            <a:ext cx="524534" cy="2689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1A27E0-7551-4B2E-9D1F-7C053BB11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39" y="3890806"/>
            <a:ext cx="524534" cy="26899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934BC8-41FF-4DF9-9DEB-489307A800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12253" y="5279912"/>
            <a:ext cx="1428416" cy="45719"/>
          </a:xfrm>
          <a:prstGeom prst="rect">
            <a:avLst/>
          </a:prstGeom>
        </p:spPr>
      </p:pic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0E46A959-BC41-4F00-A7B7-5A4C87FD3A98}"/>
              </a:ext>
            </a:extLst>
          </p:cNvPr>
          <p:cNvSpPr/>
          <p:nvPr/>
        </p:nvSpPr>
        <p:spPr>
          <a:xfrm>
            <a:off x="4767944" y="40257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A5D7161-88EC-4043-90B8-FCFCC881057E}"/>
              </a:ext>
            </a:extLst>
          </p:cNvPr>
          <p:cNvSpPr/>
          <p:nvPr/>
        </p:nvSpPr>
        <p:spPr>
          <a:xfrm>
            <a:off x="5326461" y="4038935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2D3F08A0-E454-4CC8-861E-81C2454E30AE}"/>
              </a:ext>
            </a:extLst>
          </p:cNvPr>
          <p:cNvSpPr/>
          <p:nvPr/>
        </p:nvSpPr>
        <p:spPr>
          <a:xfrm>
            <a:off x="5302712" y="4747830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66BEA13-C1D8-4D3C-A118-CAC04039AB94}"/>
              </a:ext>
            </a:extLst>
          </p:cNvPr>
          <p:cNvSpPr/>
          <p:nvPr/>
        </p:nvSpPr>
        <p:spPr>
          <a:xfrm>
            <a:off x="4232811" y="457101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F4999727-C8E2-40D0-BA93-881DC62BB35A}"/>
              </a:ext>
            </a:extLst>
          </p:cNvPr>
          <p:cNvSpPr/>
          <p:nvPr/>
        </p:nvSpPr>
        <p:spPr>
          <a:xfrm>
            <a:off x="5316500" y="5469943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7B0939E5-7346-48AC-8F88-A947D397B5E7}"/>
              </a:ext>
            </a:extLst>
          </p:cNvPr>
          <p:cNvSpPr/>
          <p:nvPr/>
        </p:nvSpPr>
        <p:spPr>
          <a:xfrm>
            <a:off x="4757345" y="5461604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Rounded Rectangle 19">
            <a:extLst>
              <a:ext uri="{FF2B5EF4-FFF2-40B4-BE49-F238E27FC236}">
                <a16:creationId xmlns:a16="http://schemas.microsoft.com/office/drawing/2014/main" id="{8BE82CC8-BE62-45CC-A7C5-A1DD82D1D529}"/>
              </a:ext>
            </a:extLst>
          </p:cNvPr>
          <p:cNvSpPr/>
          <p:nvPr/>
        </p:nvSpPr>
        <p:spPr>
          <a:xfrm>
            <a:off x="6306418" y="3815421"/>
            <a:ext cx="4594415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B8EE87CA-39F1-41DF-B133-5BFB33A32F56}"/>
              </a:ext>
            </a:extLst>
          </p:cNvPr>
          <p:cNvSpPr/>
          <p:nvPr/>
        </p:nvSpPr>
        <p:spPr>
          <a:xfrm>
            <a:off x="6317681" y="4825417"/>
            <a:ext cx="4971159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*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4, </a:t>
            </a:r>
            <a:r>
              <a:rPr lang="en-US" sz="3200" dirty="0" err="1">
                <a:solidFill>
                  <a:srgbClr val="FF0000"/>
                </a:solidFill>
                <a:latin typeface="Arial"/>
                <a:ea typeface="微软雅黑"/>
              </a:rPr>
              <a:t>thêm</a:t>
            </a:r>
            <a:r>
              <a:rPr lang="en-US" sz="3200" dirty="0">
                <a:solidFill>
                  <a:srgbClr val="FF0000"/>
                </a:solidFill>
                <a:latin typeface="Arial"/>
                <a:ea typeface="微软雅黑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5, </a:t>
            </a:r>
            <a:r>
              <a:rPr lang="en-US" sz="3200" dirty="0" err="1">
                <a:solidFill>
                  <a:schemeClr val="tx1"/>
                </a:solidFill>
                <a:latin typeface="Arial"/>
                <a:ea typeface="微软雅黑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Arial"/>
                <a:ea typeface="微软雅黑"/>
              </a:rPr>
              <a:t>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7F9054A2-1B1D-4723-A8FB-64C2EBF848EA}"/>
              </a:ext>
            </a:extLst>
          </p:cNvPr>
          <p:cNvSpPr/>
          <p:nvPr/>
        </p:nvSpPr>
        <p:spPr>
          <a:xfrm>
            <a:off x="7280506" y="5738388"/>
            <a:ext cx="2999120" cy="902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29 + 25 = 54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Rounded Rectangle 19">
            <a:extLst>
              <a:ext uri="{FF2B5EF4-FFF2-40B4-BE49-F238E27FC236}">
                <a16:creationId xmlns:a16="http://schemas.microsoft.com/office/drawing/2014/main" id="{A90BB723-4C53-4075-9A29-3E716A740671}"/>
              </a:ext>
            </a:extLst>
          </p:cNvPr>
          <p:cNvSpPr/>
          <p:nvPr/>
        </p:nvSpPr>
        <p:spPr>
          <a:xfrm>
            <a:off x="4772044" y="4732397"/>
            <a:ext cx="524534" cy="532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0A90A-DAB4-4FE5-B0FB-287C441DF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40" y="2250813"/>
            <a:ext cx="3746948" cy="28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4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3162463" y="2079904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thực hiện phép cộng dạng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+ 5 và 29 + 25 em cần thực hiện theo mấy bước?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05737" y="3700522"/>
            <a:ext cx="66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1917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Thực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15210" y="2290979"/>
            <a:ext cx="7450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Muốn thực hiện phép cộng dạng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29 + 5 và 29 + 25 em cần  lưu ý điều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461869" y="4013234"/>
            <a:ext cx="669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/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cộng qua hàng chục cần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1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kết quả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565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B2C11-FC34-464C-AB09-8750AD3C415E}"/>
              </a:ext>
            </a:extLst>
          </p:cNvPr>
          <p:cNvSpPr txBox="1"/>
          <p:nvPr/>
        </p:nvSpPr>
        <p:spPr>
          <a:xfrm>
            <a:off x="2820348" y="3429000"/>
            <a:ext cx="655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THỰC HÀNH</a:t>
            </a:r>
          </a:p>
          <a:p>
            <a:pPr defTabSz="1219170"/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11754" y="3777283"/>
            <a:ext cx="2681854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Khởi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61666" y="1380875"/>
            <a:ext cx="3040927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Động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 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919317" y="24670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452052" y="2469437"/>
            <a:ext cx="436301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4955458" y="85012"/>
            <a:ext cx="6912534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 + 34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Rounded Rectangle 19">
              <a:extLst>
                <a:ext uri="{FF2B5EF4-FFF2-40B4-BE49-F238E27FC236}">
                  <a16:creationId xmlns:a16="http://schemas.microsoft.com/office/drawing/2014/main" id="{539099AF-D54A-4B65-B18B-DDAE8715530F}"/>
                </a:ext>
              </a:extLst>
            </p:cNvPr>
            <p:cNvSpPr/>
            <p:nvPr/>
          </p:nvSpPr>
          <p:spPr>
            <a:xfrm>
              <a:off x="4305348" y="4718649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3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 + 7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87" y="381895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 + 23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43" y="3749889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 + 6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79276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12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76EB912F-3874-44C0-B4D8-6F0984DF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1" y="3837636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 + 46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0000"/>
                  </a:solidFill>
                  <a:latin typeface="Arial"/>
                  <a:ea typeface="微软雅黑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381162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29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056453" y="1676862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+ 84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0" y="3656"/>
            <a:ext cx="4283495" cy="959931"/>
            <a:chOff x="1190170" y="1148456"/>
            <a:chExt cx="4283495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E26EC2-2C23-43CC-BF31-E1649AA299AB}"/>
              </a:ext>
            </a:extLst>
          </p:cNvPr>
          <p:cNvSpPr/>
          <p:nvPr/>
        </p:nvSpPr>
        <p:spPr>
          <a:xfrm>
            <a:off x="988142" y="6209071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E8DA62B-FADA-4D90-AAFD-8F0C7BDDD8CC}"/>
              </a:ext>
            </a:extLst>
          </p:cNvPr>
          <p:cNvSpPr/>
          <p:nvPr/>
        </p:nvSpPr>
        <p:spPr>
          <a:xfrm>
            <a:off x="3022515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FB3309-501E-484F-9FD3-F89827B884FB}"/>
              </a:ext>
            </a:extLst>
          </p:cNvPr>
          <p:cNvSpPr/>
          <p:nvPr/>
        </p:nvSpPr>
        <p:spPr>
          <a:xfrm>
            <a:off x="5124269" y="6209070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0C7204E-2D65-4A94-A4E8-0494E2836928}"/>
              </a:ext>
            </a:extLst>
          </p:cNvPr>
          <p:cNvSpPr/>
          <p:nvPr/>
        </p:nvSpPr>
        <p:spPr>
          <a:xfrm>
            <a:off x="7035593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0B25028-87E2-4AEF-BF2A-38ECAC156810}"/>
              </a:ext>
            </a:extLst>
          </p:cNvPr>
          <p:cNvSpPr/>
          <p:nvPr/>
        </p:nvSpPr>
        <p:spPr>
          <a:xfrm>
            <a:off x="8990718" y="6250353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9CE4A6-B9E3-4607-8ABB-190434274751}"/>
              </a:ext>
            </a:extLst>
          </p:cNvPr>
          <p:cNvSpPr/>
          <p:nvPr/>
        </p:nvSpPr>
        <p:spPr>
          <a:xfrm>
            <a:off x="10997380" y="6260557"/>
            <a:ext cx="412955" cy="4129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8F5D3E3A-A93E-4563-A31C-182C2C32241B}"/>
              </a:ext>
            </a:extLst>
          </p:cNvPr>
          <p:cNvSpPr/>
          <p:nvPr/>
        </p:nvSpPr>
        <p:spPr>
          <a:xfrm>
            <a:off x="7460694" y="219615"/>
            <a:ext cx="2432915" cy="32721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2CC7D1C-7ABD-4E76-A016-01FD9225EFD2}"/>
              </a:ext>
            </a:extLst>
          </p:cNvPr>
          <p:cNvGrpSpPr/>
          <p:nvPr/>
        </p:nvGrpSpPr>
        <p:grpSpPr>
          <a:xfrm>
            <a:off x="7613906" y="463717"/>
            <a:ext cx="1807858" cy="2689926"/>
            <a:chOff x="3746114" y="3920667"/>
            <a:chExt cx="1807858" cy="268992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FCE494A-D338-44C2-9CA9-104220A4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481" y="3920667"/>
              <a:ext cx="524534" cy="26899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F6E6BA4-6923-4D42-90A1-5779F977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842" y="3920667"/>
              <a:ext cx="524534" cy="26899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471F654-7CEA-4D25-8E55-98E59188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125556" y="5309772"/>
              <a:ext cx="1428416" cy="45719"/>
            </a:xfrm>
            <a:prstGeom prst="rect">
              <a:avLst/>
            </a:prstGeom>
          </p:spPr>
        </p:pic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8566574F-A9D2-4C34-A868-9315B6D6C98C}"/>
                </a:ext>
              </a:extLst>
            </p:cNvPr>
            <p:cNvSpPr/>
            <p:nvPr/>
          </p:nvSpPr>
          <p:spPr>
            <a:xfrm>
              <a:off x="4281247" y="40555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Rounded Rectangle 19">
              <a:extLst>
                <a:ext uri="{FF2B5EF4-FFF2-40B4-BE49-F238E27FC236}">
                  <a16:creationId xmlns:a16="http://schemas.microsoft.com/office/drawing/2014/main" id="{D9EE8373-BB00-46F1-B9C2-EE3DD681D963}"/>
                </a:ext>
              </a:extLst>
            </p:cNvPr>
            <p:cNvSpPr/>
            <p:nvPr/>
          </p:nvSpPr>
          <p:spPr>
            <a:xfrm>
              <a:off x="4839764" y="406879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38B95867-CD1B-4596-8E6A-D42FB3F0C4C8}"/>
                </a:ext>
              </a:extLst>
            </p:cNvPr>
            <p:cNvSpPr/>
            <p:nvPr/>
          </p:nvSpPr>
          <p:spPr>
            <a:xfrm>
              <a:off x="3746114" y="4600878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+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Rounded Rectangle 19">
              <a:extLst>
                <a:ext uri="{FF2B5EF4-FFF2-40B4-BE49-F238E27FC236}">
                  <a16:creationId xmlns:a16="http://schemas.microsoft.com/office/drawing/2014/main" id="{764C6A3B-97D2-485E-939E-F8C78B237A59}"/>
                </a:ext>
              </a:extLst>
            </p:cNvPr>
            <p:cNvSpPr/>
            <p:nvPr/>
          </p:nvSpPr>
          <p:spPr>
            <a:xfrm>
              <a:off x="4829803" y="5485056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ounded Rectangle 19">
              <a:extLst>
                <a:ext uri="{FF2B5EF4-FFF2-40B4-BE49-F238E27FC236}">
                  <a16:creationId xmlns:a16="http://schemas.microsoft.com/office/drawing/2014/main" id="{4F80546B-0D44-4021-B8DA-F88CB9D452AE}"/>
                </a:ext>
              </a:extLst>
            </p:cNvPr>
            <p:cNvSpPr/>
            <p:nvPr/>
          </p:nvSpPr>
          <p:spPr>
            <a:xfrm>
              <a:off x="4270648" y="549146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ounded Rectangle 19">
              <a:extLst>
                <a:ext uri="{FF2B5EF4-FFF2-40B4-BE49-F238E27FC236}">
                  <a16:creationId xmlns:a16="http://schemas.microsoft.com/office/drawing/2014/main" id="{4ED96B77-7D6A-4E8C-AD96-252C29E62F9F}"/>
                </a:ext>
              </a:extLst>
            </p:cNvPr>
            <p:cNvSpPr/>
            <p:nvPr/>
          </p:nvSpPr>
          <p:spPr>
            <a:xfrm>
              <a:off x="4847575" y="4705535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Rounded Rectangle 19">
              <a:extLst>
                <a:ext uri="{FF2B5EF4-FFF2-40B4-BE49-F238E27FC236}">
                  <a16:creationId xmlns:a16="http://schemas.microsoft.com/office/drawing/2014/main" id="{DBD01EDB-98E1-4B4C-8283-B540A35E51BC}"/>
                </a:ext>
              </a:extLst>
            </p:cNvPr>
            <p:cNvSpPr/>
            <p:nvPr/>
          </p:nvSpPr>
          <p:spPr>
            <a:xfrm>
              <a:off x="4291481" y="4685747"/>
              <a:ext cx="524534" cy="532082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40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ABD7FA42-511C-4B52-9B4A-0EADB3F89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5" y="364375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668B42E5-6403-481B-ACAE-35A63F05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7" y="36654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3DC83914-3524-431A-B823-C7FDD26F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01" y="366541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95AD6D9-D102-482B-B2D2-6C9DDB5DB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05" y="376052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Amazon.com: Divine Designs Happy Silly Kawaii Cute Orange Flower Cartoon  Vinyl Decal Sticker (4&quot; Tall): Automotive">
            <a:extLst>
              <a:ext uri="{FF2B5EF4-FFF2-40B4-BE49-F238E27FC236}">
                <a16:creationId xmlns:a16="http://schemas.microsoft.com/office/drawing/2014/main" id="{E111EA9D-B705-451A-88C5-0C0306AC7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667" y="3819911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7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63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EBC59-4853-4E64-8C31-B7B6BB9F3382}"/>
              </a:ext>
            </a:extLst>
          </p:cNvPr>
          <p:cNvSpPr/>
          <p:nvPr/>
        </p:nvSpPr>
        <p:spPr>
          <a:xfrm>
            <a:off x="3277450" y="2107912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47" y="-310123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459B66-D80C-4358-A596-2D3984D28C41}"/>
              </a:ext>
            </a:extLst>
          </p:cNvPr>
          <p:cNvSpPr/>
          <p:nvPr/>
        </p:nvSpPr>
        <p:spPr>
          <a:xfrm>
            <a:off x="2405612" y="3165337"/>
            <a:ext cx="8357637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lại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ea typeface="微软雅黑"/>
              </a:rPr>
              <a:t>các</a:t>
            </a:r>
            <a:r>
              <a:rPr lang="en-US" sz="4400" kern="0" dirty="0">
                <a:ea typeface="微软雅黑"/>
              </a:rPr>
              <a:t> b</a:t>
            </a:r>
            <a:r>
              <a:rPr lang="vi-VN" sz="4400" kern="0" dirty="0">
                <a:ea typeface="微软雅黑"/>
              </a:rPr>
              <a:t>ư</a:t>
            </a:r>
            <a:r>
              <a:rPr lang="en-US" sz="4400" kern="0" dirty="0" err="1">
                <a:ea typeface="微软雅黑"/>
              </a:rPr>
              <a:t>ớc</a:t>
            </a:r>
            <a:r>
              <a:rPr lang="en-US" sz="4400" kern="0" dirty="0"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tính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của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4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4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415648331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91" y="-260086"/>
            <a:ext cx="10007109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85" y="5326874"/>
            <a:ext cx="2213432" cy="15021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741B1-3C4D-4944-B5E7-AB8CD2B6FDAD}"/>
              </a:ext>
            </a:extLst>
          </p:cNvPr>
          <p:cNvSpPr/>
          <p:nvPr/>
        </p:nvSpPr>
        <p:spPr>
          <a:xfrm>
            <a:off x="2184891" y="3409811"/>
            <a:ext cx="9043438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Em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nêu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những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ea typeface="微软雅黑"/>
              </a:rPr>
              <a:t>lưu</a:t>
            </a:r>
            <a:r>
              <a:rPr lang="en-US" sz="4000" kern="0" dirty="0">
                <a:ea typeface="微软雅黑"/>
              </a:rPr>
              <a:t> ý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khi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thực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hiện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phép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cộng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+ 5 </a:t>
            </a:r>
            <a:r>
              <a:rPr lang="en-US" sz="4000" kern="0" dirty="0" err="1">
                <a:solidFill>
                  <a:srgbClr val="FF0000"/>
                </a:solidFill>
                <a:ea typeface="微软雅黑"/>
              </a:rPr>
              <a:t>và</a:t>
            </a:r>
            <a:r>
              <a:rPr lang="en-US" sz="4000" kern="0" dirty="0">
                <a:solidFill>
                  <a:srgbClr val="FF0000"/>
                </a:solidFill>
                <a:ea typeface="微软雅黑"/>
              </a:rPr>
              <a:t> 29 +25  </a:t>
            </a:r>
          </a:p>
        </p:txBody>
      </p:sp>
    </p:spTree>
    <p:extLst>
      <p:ext uri="{BB962C8B-B14F-4D97-AF65-F5344CB8AC3E}">
        <p14:creationId xmlns:p14="http://schemas.microsoft.com/office/powerpoint/2010/main" val="188999331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7" name="MsPham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rId6" action="ppaction://hlinksldjump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1E84A98C-7561-4E8B-9C53-BB3754953B58}"/>
              </a:ext>
            </a:extLst>
          </p:cNvPr>
          <p:cNvSpPr txBox="1"/>
          <p:nvPr/>
        </p:nvSpPr>
        <p:spPr>
          <a:xfrm>
            <a:off x="2932101" y="502002"/>
            <a:ext cx="48325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7200" b="1" dirty="0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BẮN VỊT</a:t>
            </a:r>
            <a:endParaRPr lang="zh-CN" altLang="en-US" sz="7200" b="1" dirty="0"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0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9" grpId="1" animBg="1"/>
      <p:bldP spid="9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79677" y="1679322"/>
            <a:ext cx="3923071" cy="104360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+ 4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30 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31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32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Next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555690" y="1749629"/>
            <a:ext cx="3923071" cy="110148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 + 8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69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3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629349" y="1483822"/>
            <a:ext cx="3923071" cy="114728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+ 65 = 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0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70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49C9D5-5B15-4C0A-986D-EE449B1F5BA5}"/>
              </a:ext>
            </a:extLst>
          </p:cNvPr>
          <p:cNvSpPr/>
          <p:nvPr/>
        </p:nvSpPr>
        <p:spPr>
          <a:xfrm>
            <a:off x="3635164" y="1944699"/>
            <a:ext cx="63017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chục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10, 20, 30, 40, 50, 60, 70, 80, 90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lang="en-US" sz="320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dirty="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25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lang="en-US" sz="320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3200" smtClean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</a:rPr>
              <a:t>11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A9741F-3C0D-442C-95BC-00ADEA3EC436}"/>
              </a:ext>
            </a:extLst>
          </p:cNvPr>
          <p:cNvSpPr/>
          <p:nvPr/>
        </p:nvSpPr>
        <p:spPr>
          <a:xfrm>
            <a:off x="2803026" y="4048382"/>
            <a:ext cx="75653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 CỘNG CÓ NH</a:t>
            </a: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PHẠM VI 100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latin typeface="Times New Roman" pitchFamily="18" charset="0"/>
                <a:cs typeface="Times New Roman" pitchFamily="18" charset="0"/>
              </a:rPr>
              <a:t>TIẾT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951781" y="671854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31" y="1516384"/>
            <a:ext cx="4253082" cy="467957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40" y="3398422"/>
            <a:ext cx="1474500" cy="1900252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445F4E4-3FE9-4B33-9C96-4C9552E8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50" y="2600535"/>
            <a:ext cx="5715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795</Words>
  <Application>Microsoft Office PowerPoint</Application>
  <PresentationFormat>Widescreen</PresentationFormat>
  <Paragraphs>210</Paragraphs>
  <Slides>30</Slides>
  <Notes>14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微软雅黑</vt:lpstr>
      <vt:lpstr>宋体</vt:lpstr>
      <vt:lpstr>Arial</vt:lpstr>
      <vt:lpstr>Arial-Rounded</vt:lpstr>
      <vt:lpstr>Bookman Old Style</vt:lpstr>
      <vt:lpstr>Calibri</vt:lpstr>
      <vt:lpstr>Calibri Light</vt:lpstr>
      <vt:lpstr>Constantia</vt:lpstr>
      <vt:lpstr>等线</vt:lpstr>
      <vt:lpstr>inpin heiti</vt:lpstr>
      <vt:lpstr>ITC Avant Garde Std Bk</vt:lpstr>
      <vt:lpstr>Quicksand Medium</vt:lpstr>
      <vt:lpstr>黑体</vt:lpstr>
      <vt:lpstr>Tahoma</vt:lpstr>
      <vt:lpstr>Times New Roman</vt:lpstr>
      <vt:lpstr>VNI-Avo</vt:lpstr>
      <vt:lpstr>字魂27号-布丁体</vt:lpstr>
      <vt:lpstr>2_Office Theme</vt:lpstr>
      <vt:lpstr>Toán 2 SHS</vt:lpstr>
      <vt:lpstr>默认设计模板</vt:lpstr>
      <vt:lpstr>1_Toán 2 SHS</vt:lpstr>
      <vt:lpstr>包图主题2</vt:lpstr>
      <vt:lpstr>1_包图主题2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</cp:lastModifiedBy>
  <cp:revision>261</cp:revision>
  <dcterms:created xsi:type="dcterms:W3CDTF">2021-01-08T03:00:40Z</dcterms:created>
  <dcterms:modified xsi:type="dcterms:W3CDTF">2024-11-26T06:25:42Z</dcterms:modified>
</cp:coreProperties>
</file>