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80" r:id="rId5"/>
    <p:sldId id="277" r:id="rId6"/>
    <p:sldId id="260" r:id="rId7"/>
    <p:sldId id="261" r:id="rId8"/>
    <p:sldId id="262" r:id="rId9"/>
    <p:sldId id="263" r:id="rId10"/>
    <p:sldId id="264" r:id="rId11"/>
    <p:sldId id="267" r:id="rId12"/>
    <p:sldId id="268" r:id="rId13"/>
    <p:sldId id="279" r:id="rId14"/>
    <p:sldId id="270" r:id="rId15"/>
    <p:sldId id="271" r:id="rId16"/>
    <p:sldId id="272" r:id="rId17"/>
    <p:sldId id="274"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Coiny" panose="020B0604020202020204" charset="0"/>
      <p:regular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7670"/>
    <a:srgbClr val="FEEBE6"/>
    <a:srgbClr val="FCD7CE"/>
    <a:srgbClr val="DF8794"/>
    <a:srgbClr val="F9B5B2"/>
    <a:srgbClr val="8AD0BE"/>
    <a:srgbClr val="9DD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79" d="100"/>
          <a:sy n="79" d="100"/>
        </p:scale>
        <p:origin x="6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ags" Target="tags/tag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978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10236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24564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77830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7093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5851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537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31723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175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2143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1659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92637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713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72621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3861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4714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60901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4269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600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882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47409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51578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02434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10073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08919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39968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27/11/2023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96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468163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4" name="TextBox 3">
            <a:extLst>
              <a:ext uri="{FF2B5EF4-FFF2-40B4-BE49-F238E27FC236}">
                <a16:creationId xmlns:a16="http://schemas.microsoft.com/office/drawing/2014/main" id="{5EE3CE54-7765-49EB-A989-04939B5A9459}"/>
              </a:ext>
            </a:extLst>
          </p:cNvPr>
          <p:cNvSpPr txBox="1"/>
          <p:nvPr/>
        </p:nvSpPr>
        <p:spPr>
          <a:xfrm>
            <a:off x="2792088" y="1782737"/>
            <a:ext cx="6415315" cy="2123658"/>
          </a:xfrm>
          <a:prstGeom prst="rect">
            <a:avLst/>
          </a:prstGeom>
          <a:noFill/>
        </p:spPr>
        <p:txBody>
          <a:bodyPr wrap="square" rtlCol="0">
            <a:spAutoFit/>
          </a:bodyPr>
          <a:lstStyle/>
          <a:p>
            <a:pPr algn="ctr"/>
            <a:r>
              <a:rPr lang="en-US" sz="4400">
                <a:latin typeface="Coiny" panose="02000903060500060000" pitchFamily="2" charset="0"/>
              </a:rPr>
              <a:t>VIẾT SÁNG TẠO</a:t>
            </a:r>
          </a:p>
          <a:p>
            <a:pPr algn="ctr"/>
            <a:r>
              <a:rPr lang="en-US" sz="4400">
                <a:latin typeface="Coiny" panose="02000903060500060000" pitchFamily="2" charset="0"/>
              </a:rPr>
              <a:t>Viết đoạn văn tả một đồ dùng cá nhân</a:t>
            </a:r>
          </a:p>
        </p:txBody>
      </p:sp>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5979" y="252289"/>
            <a:ext cx="11486607" cy="1200329"/>
          </a:xfrm>
          <a:prstGeom prst="rect">
            <a:avLst/>
          </a:prstGeom>
        </p:spPr>
        <p:txBody>
          <a:bodyPr wrap="square">
            <a:spAutoFit/>
          </a:bodyPr>
          <a:lstStyle/>
          <a:p>
            <a:pPr algn="ctr"/>
            <a:r>
              <a:rPr lang="en-GB" sz="3600" b="1">
                <a:solidFill>
                  <a:srgbClr val="F47670"/>
                </a:solidFill>
                <a:latin typeface="Cambria" panose="02040503050406030204" pitchFamily="18" charset="0"/>
                <a:ea typeface="Cambria" panose="02040503050406030204" pitchFamily="18" charset="0"/>
              </a:rPr>
              <a:t>Viết đoạn văn ngắn (từ 6 đến 8 câu) tả một đồ dùng có nhân em thích, trong đoạn văn có hình ảnh so sánh.</a:t>
            </a:r>
            <a:endParaRPr lang="en-GB" sz="3600" b="1" dirty="0">
              <a:solidFill>
                <a:srgbClr val="F47670"/>
              </a:solidFill>
              <a:latin typeface="Cambria" panose="02040503050406030204" pitchFamily="18" charset="0"/>
              <a:ea typeface="Cambria" panose="02040503050406030204" pitchFamily="18" charset="0"/>
            </a:endParaRPr>
          </a:p>
        </p:txBody>
      </p:sp>
      <p:sp>
        <p:nvSpPr>
          <p:cNvPr id="23" name="Rectangle 22"/>
          <p:cNvSpPr/>
          <p:nvPr/>
        </p:nvSpPr>
        <p:spPr>
          <a:xfrm>
            <a:off x="1091533" y="1467374"/>
            <a:ext cx="10490867" cy="4524315"/>
          </a:xfrm>
          <a:prstGeom prst="rect">
            <a:avLst/>
          </a:prstGeom>
        </p:spPr>
        <p:txBody>
          <a:bodyPr wrap="square">
            <a:spAutoFit/>
          </a:bodyPr>
          <a:lstStyle/>
          <a:p>
            <a:pPr lvl="0" algn="ctr"/>
            <a:r>
              <a:rPr lang="vi-VN" sz="3200" b="1" dirty="0">
                <a:solidFill>
                  <a:srgbClr val="F47670"/>
                </a:solidFill>
                <a:latin typeface="Cambria" panose="02040503050406030204" pitchFamily="18" charset="0"/>
                <a:ea typeface="Cambria" panose="02040503050406030204" pitchFamily="18" charset="0"/>
              </a:rPr>
              <a:t>G</a:t>
            </a:r>
            <a:r>
              <a:rPr lang="en-GB" sz="3200" b="1" dirty="0" err="1">
                <a:solidFill>
                  <a:srgbClr val="F47670"/>
                </a:solidFill>
                <a:latin typeface="Cambria" panose="02040503050406030204" pitchFamily="18" charset="0"/>
                <a:ea typeface="Cambria" panose="02040503050406030204" pitchFamily="18" charset="0"/>
              </a:rPr>
              <a:t>ợi</a:t>
            </a:r>
            <a:r>
              <a:rPr lang="en-GB" sz="3200" b="1" dirty="0">
                <a:solidFill>
                  <a:srgbClr val="F47670"/>
                </a:solidFill>
                <a:latin typeface="Cambria" panose="02040503050406030204" pitchFamily="18" charset="0"/>
                <a:ea typeface="Cambria" panose="02040503050406030204" pitchFamily="18" charset="0"/>
              </a:rPr>
              <a:t> ý:</a:t>
            </a:r>
            <a:endParaRPr lang="vi-VN" sz="3200" b="1" dirty="0">
              <a:solidFill>
                <a:srgbClr val="F47670"/>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a:t>
            </a:r>
            <a:r>
              <a:rPr lang="en-US" sz="3200" b="1" dirty="0" err="1">
                <a:solidFill>
                  <a:srgbClr val="4472C4">
                    <a:lumMod val="75000"/>
                  </a:srgbClr>
                </a:solidFill>
                <a:latin typeface="Cambria" panose="02040503050406030204" pitchFamily="18" charset="0"/>
                <a:ea typeface="Cambria" panose="02040503050406030204" pitchFamily="18" charset="0"/>
              </a:rPr>
              <a:t>câu</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giới</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thiệu</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tên</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đồ</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vật</a:t>
            </a:r>
            <a:endParaRPr lang="vi-VN" sz="3200" b="1"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Lên học lớp ba, mẹ mua cho em một chiếc mũ rất đẹp. </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a:t>
            </a:r>
            <a:r>
              <a:rPr lang="en-US" sz="3200" b="1" dirty="0" err="1">
                <a:solidFill>
                  <a:srgbClr val="4472C4">
                    <a:lumMod val="75000"/>
                  </a:srgbClr>
                </a:solidFill>
                <a:latin typeface="Cambria" panose="02040503050406030204" pitchFamily="18" charset="0"/>
                <a:ea typeface="Cambria" panose="02040503050406030204" pitchFamily="18" charset="0"/>
              </a:rPr>
              <a:t>cấu</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tạo</a:t>
            </a:r>
            <a:endParaRPr lang="vi-VN" sz="3200" b="1"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Đó là chiếc mũ màu xanh. Viền mũ có màu đen. Mũ được làm bằng vải mềm ( bò, ... )</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a:t>
            </a:r>
            <a:r>
              <a:rPr lang="en-US" sz="3200" b="1" dirty="0" err="1">
                <a:solidFill>
                  <a:srgbClr val="4472C4">
                    <a:lumMod val="75000"/>
                  </a:srgbClr>
                </a:solidFill>
                <a:latin typeface="Cambria" panose="02040503050406030204" pitchFamily="18" charset="0"/>
                <a:ea typeface="Cambria" panose="02040503050406030204" pitchFamily="18" charset="0"/>
              </a:rPr>
              <a:t>có</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hình</a:t>
            </a:r>
            <a:r>
              <a:rPr lang="en-US" sz="3200" b="1" dirty="0">
                <a:solidFill>
                  <a:srgbClr val="4472C4">
                    <a:lumMod val="75000"/>
                  </a:srgbClr>
                </a:solidFill>
                <a:latin typeface="Cambria" panose="02040503050406030204" pitchFamily="18" charset="0"/>
                <a:ea typeface="Cambria" panose="02040503050406030204" pitchFamily="18" charset="0"/>
              </a:rPr>
              <a:t> </a:t>
            </a:r>
            <a:r>
              <a:rPr lang="en-US" sz="3200" b="1" dirty="0" err="1">
                <a:solidFill>
                  <a:srgbClr val="4472C4">
                    <a:lumMod val="75000"/>
                  </a:srgbClr>
                </a:solidFill>
                <a:latin typeface="Cambria" panose="02040503050406030204" pitchFamily="18" charset="0"/>
                <a:ea typeface="Cambria" panose="02040503050406030204" pitchFamily="18" charset="0"/>
              </a:rPr>
              <a:t>ảnh</a:t>
            </a:r>
            <a:r>
              <a:rPr lang="en-US" sz="3200" b="1" dirty="0">
                <a:solidFill>
                  <a:srgbClr val="4472C4">
                    <a:lumMod val="75000"/>
                  </a:srgbClr>
                </a:solidFill>
                <a:latin typeface="Cambria" panose="02040503050406030204" pitchFamily="18" charset="0"/>
                <a:ea typeface="Cambria" panose="02040503050406030204" pitchFamily="18" charset="0"/>
              </a:rPr>
              <a:t> so </a:t>
            </a:r>
            <a:r>
              <a:rPr lang="en-US" sz="3200" b="1" dirty="0" err="1">
                <a:solidFill>
                  <a:srgbClr val="4472C4">
                    <a:lumMod val="75000"/>
                  </a:srgbClr>
                </a:solidFill>
                <a:latin typeface="Cambria" panose="02040503050406030204" pitchFamily="18" charset="0"/>
                <a:ea typeface="Cambria" panose="02040503050406030204" pitchFamily="18" charset="0"/>
              </a:rPr>
              <a:t>sánh</a:t>
            </a:r>
            <a:endParaRPr lang="vi-VN" sz="3200" b="1"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Chiếc mũ như một người bạn đồng hành bảo vệ sức </a:t>
            </a:r>
            <a:r>
              <a:rPr lang="vi-VN" sz="3200">
                <a:solidFill>
                  <a:srgbClr val="4472C4">
                    <a:lumMod val="75000"/>
                  </a:srgbClr>
                </a:solidFill>
                <a:latin typeface="Cambria" panose="02040503050406030204" pitchFamily="18" charset="0"/>
                <a:ea typeface="Cambria" panose="02040503050406030204" pitchFamily="18" charset="0"/>
              </a:rPr>
              <a:t>khoẻ cho em vào những </a:t>
            </a:r>
            <a:r>
              <a:rPr lang="vi-VN" sz="3200" dirty="0">
                <a:solidFill>
                  <a:srgbClr val="4472C4">
                    <a:lumMod val="75000"/>
                  </a:srgbClr>
                </a:solidFill>
                <a:latin typeface="Cambria" panose="02040503050406030204" pitchFamily="18" charset="0"/>
                <a:ea typeface="Cambria" panose="02040503050406030204" pitchFamily="18" charset="0"/>
              </a:rPr>
              <a:t>ngày nắng nóng.</a:t>
            </a:r>
          </a:p>
        </p:txBody>
      </p:sp>
    </p:spTree>
    <p:extLst>
      <p:ext uri="{BB962C8B-B14F-4D97-AF65-F5344CB8AC3E}">
        <p14:creationId xmlns:p14="http://schemas.microsoft.com/office/powerpoint/2010/main" val="2369922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5550101" y="2507746"/>
            <a:ext cx="6287911" cy="397368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u="sng" dirty="0" err="1">
                <a:solidFill>
                  <a:srgbClr val="002060"/>
                </a:solidFill>
                <a:latin typeface="Cambria" panose="02040503050406030204" pitchFamily="18" charset="0"/>
                <a:ea typeface="Cambria" panose="02040503050406030204" pitchFamily="18" charset="0"/>
              </a:rPr>
              <a:t>Lưu</a:t>
            </a:r>
            <a:r>
              <a:rPr lang="en-GB" sz="3200" b="1" i="1" u="sng" dirty="0">
                <a:solidFill>
                  <a:srgbClr val="002060"/>
                </a:solidFill>
                <a:latin typeface="Cambria" panose="02040503050406030204" pitchFamily="18" charset="0"/>
                <a:ea typeface="Cambria" panose="02040503050406030204" pitchFamily="18" charset="0"/>
              </a:rPr>
              <a:t> ý:</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Các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thể</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viết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nhiều</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hơn</a:t>
            </a:r>
            <a:r>
              <a:rPr lang="en-GB" sz="3200">
                <a:solidFill>
                  <a:srgbClr val="002060"/>
                </a:solidFill>
                <a:latin typeface="Cambria" panose="02040503050406030204" pitchFamily="18" charset="0"/>
                <a:ea typeface="Cambria" panose="02040503050406030204" pitchFamily="18" charset="0"/>
              </a:rPr>
              <a:t> </a:t>
            </a:r>
          </a:p>
          <a:p>
            <a:pPr algn="just"/>
            <a:r>
              <a:rPr lang="en-GB" sz="3200">
                <a:solidFill>
                  <a:srgbClr val="002060"/>
                </a:solidFill>
                <a:latin typeface="Cambria" panose="02040503050406030204" pitchFamily="18" charset="0"/>
                <a:ea typeface="Cambria" panose="02040503050406030204" pitchFamily="18" charset="0"/>
              </a:rPr>
              <a:t>6-8 câu</a:t>
            </a:r>
            <a:r>
              <a:rPr lang="en-GB"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Chọn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những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bộ</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phận</a:t>
            </a:r>
            <a:r>
              <a:rPr lang="en-GB" sz="3200" dirty="0">
                <a:solidFill>
                  <a:srgbClr val="002060"/>
                </a:solidFill>
                <a:latin typeface="Cambria" panose="02040503050406030204" pitchFamily="18" charset="0"/>
                <a:ea typeface="Cambria" panose="02040503050406030204" pitchFamily="18" charset="0"/>
              </a:rPr>
              <a:t>, chi </a:t>
            </a:r>
            <a:r>
              <a:rPr lang="en-GB" sz="3200" dirty="0" err="1">
                <a:solidFill>
                  <a:srgbClr val="002060"/>
                </a:solidFill>
                <a:latin typeface="Cambria" panose="02040503050406030204" pitchFamily="18" charset="0"/>
                <a:ea typeface="Cambria" panose="02040503050406030204" pitchFamily="18" charset="0"/>
              </a:rPr>
              <a:t>tiết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đặc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điểm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nổi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bật</a:t>
            </a:r>
            <a:r>
              <a:rPr lang="en-GB"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Viết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đủ</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bộ</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phận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diễn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đạt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trọn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vẹn</a:t>
            </a:r>
            <a:r>
              <a:rPr lang="en-GB" sz="3200" dirty="0">
                <a:solidFill>
                  <a:srgbClr val="002060"/>
                </a:solidFill>
                <a:latin typeface="Cambria" panose="02040503050406030204" pitchFamily="18" charset="0"/>
                <a:ea typeface="Cambria" panose="02040503050406030204" pitchFamily="18" charset="0"/>
              </a:rPr>
              <a:t> ý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GB" sz="3200" dirty="0" err="1">
                <a:solidFill>
                  <a:srgbClr val="002060"/>
                </a:solidFill>
                <a:latin typeface="Cambria" panose="02040503050406030204" pitchFamily="18" charset="0"/>
                <a:ea typeface="Cambria" panose="02040503050406030204" pitchFamily="18" charset="0"/>
              </a:rPr>
              <a:t>Sử</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dụng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dấu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thích</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hợp</a:t>
            </a:r>
            <a:r>
              <a:rPr lang="en-GB" sz="3200" dirty="0">
                <a:solidFill>
                  <a:srgbClr val="002060"/>
                </a:solidFill>
                <a:latin typeface="Cambria" panose="02040503050406030204" pitchFamily="18" charset="0"/>
                <a:ea typeface="Cambria" panose="02040503050406030204" pitchFamily="18" charset="0"/>
              </a:rPr>
              <a:t>.</a:t>
            </a:r>
          </a:p>
        </p:txBody>
      </p:sp>
      <p:sp>
        <p:nvSpPr>
          <p:cNvPr id="4" name="Cloud 3"/>
          <p:cNvSpPr/>
          <p:nvPr/>
        </p:nvSpPr>
        <p:spPr>
          <a:xfrm>
            <a:off x="188686" y="0"/>
            <a:ext cx="8505371" cy="3039107"/>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Cambria" panose="02040503050406030204" pitchFamily="18" charset="0"/>
                <a:ea typeface="Cambria" panose="02040503050406030204" pitchFamily="18" charset="0"/>
              </a:rPr>
              <a:t>Viết đoạn văn ngắn (từ 6 đến 8 câu) tả một đồ dùng có nhân em thích, trong đoạn văn có hình ảnh so sánh.</a:t>
            </a:r>
            <a:endParaRPr lang="en-GB" sz="3200" b="1" dirty="0" err="1">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223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526845" y="496713"/>
            <a:ext cx="7189526" cy="5238042"/>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200" b="1" i="1" u="sng" dirty="0" err="1">
                <a:solidFill>
                  <a:srgbClr val="002060"/>
                </a:solidFill>
                <a:latin typeface="Cambria" panose="02040503050406030204" pitchFamily="18" charset="0"/>
                <a:ea typeface="Cambria" panose="02040503050406030204" pitchFamily="18" charset="0"/>
              </a:rPr>
              <a:t>Ví</a:t>
            </a:r>
            <a:r>
              <a:rPr lang="en-GB" sz="3200" b="1" i="1" u="sng" dirty="0">
                <a:solidFill>
                  <a:srgbClr val="002060"/>
                </a:solidFill>
                <a:latin typeface="Cambria" panose="02040503050406030204" pitchFamily="18" charset="0"/>
                <a:ea typeface="Cambria" panose="02040503050406030204" pitchFamily="18" charset="0"/>
              </a:rPr>
              <a:t> </a:t>
            </a:r>
            <a:r>
              <a:rPr lang="en-GB" sz="3200" b="1" i="1" u="sng" dirty="0" err="1">
                <a:solidFill>
                  <a:srgbClr val="002060"/>
                </a:solidFill>
                <a:latin typeface="Cambria" panose="02040503050406030204" pitchFamily="18" charset="0"/>
                <a:ea typeface="Cambria" panose="02040503050406030204" pitchFamily="18" charset="0"/>
              </a:rPr>
              <a:t>dụ</a:t>
            </a:r>
            <a:r>
              <a:rPr lang="en-GB" sz="3200" b="1" i="1" u="sng" dirty="0">
                <a:solidFill>
                  <a:srgbClr val="002060"/>
                </a:solidFill>
                <a:latin typeface="Cambria" panose="02040503050406030204" pitchFamily="18" charset="0"/>
                <a:ea typeface="Cambria" panose="02040503050406030204" pitchFamily="18" charset="0"/>
              </a:rPr>
              <a: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Đoạn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văn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mũ</a:t>
            </a:r>
            <a:r>
              <a:rPr lang="en-GB" sz="3200" dirty="0">
                <a:solidFill>
                  <a:srgbClr val="002060"/>
                </a:solidFill>
                <a:latin typeface="Cambria" panose="02040503050406030204" pitchFamily="18" charset="0"/>
                <a:ea typeface="Cambria" panose="02040503050406030204" pitchFamily="18" charset="0"/>
              </a:rPr>
              <a:t>.</a:t>
            </a:r>
          </a:p>
          <a:p>
            <a:pPr indent="361950" algn="just"/>
            <a:r>
              <a:rPr lang="vi-VN" sz="3200" dirty="0">
                <a:solidFill>
                  <a:srgbClr val="002060"/>
                </a:solidFill>
                <a:latin typeface="Cambria" panose="02040503050406030204" pitchFamily="18" charset="0"/>
                <a:ea typeface="Cambria" panose="02040503050406030204" pitchFamily="18" charset="0"/>
              </a:rPr>
              <a:t>Lên học lớp ba, </a:t>
            </a:r>
            <a:r>
              <a:rPr lang="en-US" sz="3200" dirty="0" err="1">
                <a:solidFill>
                  <a:srgbClr val="002060"/>
                </a:solidFill>
                <a:latin typeface="Cambria" panose="02040503050406030204" pitchFamily="18" charset="0"/>
                <a:ea typeface="Cambria" panose="02040503050406030204" pitchFamily="18" charset="0"/>
              </a:rPr>
              <a:t>mẹ</a:t>
            </a:r>
            <a:r>
              <a:rPr lang="vi-VN" sz="3200" dirty="0">
                <a:solidFill>
                  <a:srgbClr val="002060"/>
                </a:solidFill>
                <a:latin typeface="Cambria" panose="02040503050406030204" pitchFamily="18" charset="0"/>
                <a:ea typeface="Cambria" panose="02040503050406030204" pitchFamily="18" charset="0"/>
              </a:rPr>
              <a:t> mua cho em một c</a:t>
            </a:r>
            <a:r>
              <a:rPr lang="en-US" sz="3200" dirty="0" err="1">
                <a:solidFill>
                  <a:srgbClr val="002060"/>
                </a:solidFill>
                <a:latin typeface="Cambria" panose="02040503050406030204" pitchFamily="18" charset="0"/>
                <a:ea typeface="Cambria" panose="02040503050406030204" pitchFamily="18" charset="0"/>
              </a:rPr>
              <a:t>hiếc</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mũ</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rất đẹp. Đó là chiếc </a:t>
            </a:r>
            <a:r>
              <a:rPr lang="en-US" sz="3200" dirty="0" err="1">
                <a:solidFill>
                  <a:srgbClr val="002060"/>
                </a:solidFill>
                <a:latin typeface="Cambria" panose="02040503050406030204" pitchFamily="18" charset="0"/>
                <a:ea typeface="Cambria" panose="02040503050406030204" pitchFamily="18" charset="0"/>
              </a:rPr>
              <a:t>mũ</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màu xanh. V</a:t>
            </a:r>
            <a:r>
              <a:rPr lang="en-US" sz="3200" dirty="0" err="1">
                <a:solidFill>
                  <a:srgbClr val="002060"/>
                </a:solidFill>
                <a:latin typeface="Cambria" panose="02040503050406030204" pitchFamily="18" charset="0"/>
                <a:ea typeface="Cambria" panose="02040503050406030204" pitchFamily="18" charset="0"/>
              </a:rPr>
              <a:t>iền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mũ</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đen. Mũ được làm bằng </a:t>
            </a:r>
            <a:r>
              <a:rPr lang="en-US" sz="3200">
                <a:solidFill>
                  <a:srgbClr val="002060"/>
                </a:solidFill>
                <a:latin typeface="Cambria" panose="02040503050406030204" pitchFamily="18" charset="0"/>
                <a:ea typeface="Cambria" panose="02040503050406030204" pitchFamily="18" charset="0"/>
              </a:rPr>
              <a:t>vải </a:t>
            </a:r>
            <a:r>
              <a:rPr lang="en-US" sz="3200" dirty="0" err="1">
                <a:solidFill>
                  <a:srgbClr val="002060"/>
                </a:solidFill>
                <a:latin typeface="Cambria" panose="02040503050406030204" pitchFamily="18" charset="0"/>
                <a:ea typeface="Cambria" panose="02040503050406030204" pitchFamily="18" charset="0"/>
              </a:rPr>
              <a:t>mềm</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mũ</a:t>
            </a:r>
            <a:r>
              <a:rPr lang="vi-VN" sz="3200" dirty="0">
                <a:solidFill>
                  <a:srgbClr val="002060"/>
                </a:solidFill>
                <a:latin typeface="Cambria" panose="02040503050406030204" pitchFamily="18" charset="0"/>
                <a:ea typeface="Cambria" panose="02040503050406030204" pitchFamily="18" charset="0"/>
              </a:rPr>
              <a:t> đến trường. Chiếc </a:t>
            </a:r>
            <a:r>
              <a:rPr lang="en-US" sz="3200" dirty="0" err="1">
                <a:solidFill>
                  <a:srgbClr val="002060"/>
                </a:solidFill>
                <a:latin typeface="Cambria" panose="02040503050406030204" pitchFamily="18" charset="0"/>
                <a:ea typeface="Cambria" panose="02040503050406030204" pitchFamily="18" charset="0"/>
              </a:rPr>
              <a:t>mũ</a:t>
            </a:r>
            <a:r>
              <a:rPr lang="vi-VN" sz="3200" dirty="0">
                <a:solidFill>
                  <a:srgbClr val="002060"/>
                </a:solidFill>
                <a:latin typeface="Cambria" panose="02040503050406030204" pitchFamily="18" charset="0"/>
                <a:ea typeface="Cambria" panose="02040503050406030204" pitchFamily="18" charset="0"/>
              </a:rPr>
              <a:t> như một người bạn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khoẻ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nóng</a:t>
            </a:r>
            <a:r>
              <a:rPr lang="en-US" sz="3200" dirty="0">
                <a:solidFill>
                  <a:srgbClr val="002060"/>
                </a:solidFill>
                <a:latin typeface="Cambria" panose="02040503050406030204" pitchFamily="18" charset="0"/>
                <a:ea typeface="Cambria" panose="02040503050406030204" pitchFamily="18" charset="0"/>
              </a:rPr>
              <a:t>. Em </a:t>
            </a:r>
            <a:r>
              <a:rPr lang="en-US" sz="3200" dirty="0" err="1">
                <a:solidFill>
                  <a:srgbClr val="002060"/>
                </a:solidFill>
                <a:latin typeface="Cambria" panose="02040503050406030204" pitchFamily="18" charset="0"/>
                <a:ea typeface="Cambria" panose="02040503050406030204" pitchFamily="18" charset="0"/>
              </a:rPr>
              <a:t>sẽ</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giữ</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sạch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sẽ</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cẩn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thận</a:t>
            </a:r>
            <a:r>
              <a:rPr lang="en-US" sz="3200" dirty="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GB" sz="3200" b="1" i="1"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GB" sz="3200" b="1" i="1"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1" i="1"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GB" sz="3200" b="1" i="1"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chiếc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xe</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đạp</a:t>
            </a:r>
            <a:r>
              <a:rPr lang="en-GB" sz="3200" dirty="0">
                <a:solidFill>
                  <a:srgbClr val="002060"/>
                </a:solidFill>
                <a:latin typeface="Cambria" panose="02040503050406030204" pitchFamily="18" charset="0"/>
                <a:ea typeface="Cambria" panose="02040503050406030204" pitchFamily="18" charset="0"/>
              </a:rPr>
              <a:t>.</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lvl="0" indent="361950" algn="just"/>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ăm ngoái, mẹ đã mua cho em chiếc xe đạp. Xe </a:t>
            </a:r>
            <a:r>
              <a:rPr lang="en-US" sz="3200" dirty="0" err="1">
                <a:solidFill>
                  <a:srgbClr val="002060"/>
                </a:solidFill>
                <a:latin typeface="Cambria" panose="02040503050406030204" pitchFamily="18" charset="0"/>
                <a:ea typeface="Cambria" panose="02040503050406030204" pitchFamily="18" charset="0"/>
              </a:rPr>
              <a:t>có</a:t>
            </a:r>
            <a:r>
              <a:rPr lang="vi-VN" sz="3200" dirty="0">
                <a:solidFill>
                  <a:srgbClr val="002060"/>
                </a:solidFill>
                <a:latin typeface="Cambria" panose="02040503050406030204" pitchFamily="18" charset="0"/>
                <a:ea typeface="Cambria" panose="02040503050406030204" pitchFamily="18" charset="0"/>
              </a:rPr>
              <a:t> màu hồng nhạt rất đẹp. Chiếc yên xe ngồi êm và thoải mái. Phía tay lái bên trái có gắn một chiếc chuông màu hồng. Đầu xe là một chiếc giỏ để em đựng đồ. Hai bánh xe có rất nhiều nan hoa được làm bằng sắt. Xe đạp của em có hai chỗ ngồi, một chỗ ở trước dành cho người đạp xe và chỗ ngồi phía sau dành cho người đi cùng. Em quý chiếc xe đạp lắm! Em sẽ giữ gìn chiếc xe thật cẩn thận</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như giữ gìn tình cảm của mẹ dành cho em.</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a:solidFill>
                  <a:schemeClr val="tx1"/>
                </a:solidFill>
                <a:latin typeface="Cambria" panose="02040503050406030204" pitchFamily="18" charset="0"/>
                <a:ea typeface="Cambria" panose="02040503050406030204" pitchFamily="18" charset="0"/>
              </a:rPr>
              <a:t>Chia </a:t>
            </a:r>
            <a:r>
              <a:rPr lang="en-GB" sz="4400" b="1" i="1" dirty="0" err="1">
                <a:solidFill>
                  <a:schemeClr val="tx1"/>
                </a:solidFill>
                <a:latin typeface="Cambria" panose="02040503050406030204" pitchFamily="18" charset="0"/>
                <a:ea typeface="Cambria" panose="02040503050406030204" pitchFamily="18" charset="0"/>
              </a:rPr>
              <a:t>sẻ</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đoạn</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văn</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với</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bạn</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chỉnh</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sửa</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và</a:t>
            </a:r>
            <a:r>
              <a:rPr lang="en-GB" sz="4400" b="1" i="1" dirty="0">
                <a:solidFill>
                  <a:schemeClr val="tx1"/>
                </a:solidFill>
                <a:latin typeface="Cambria" panose="02040503050406030204" pitchFamily="18" charset="0"/>
                <a:ea typeface="Cambria" panose="02040503050406030204" pitchFamily="18" charset="0"/>
              </a:rPr>
              <a:t> </a:t>
            </a:r>
            <a:r>
              <a:rPr lang="en-GB" sz="4400" b="1" i="1" dirty="0" err="1">
                <a:solidFill>
                  <a:schemeClr val="tx1"/>
                </a:solidFill>
                <a:latin typeface="Cambria" panose="02040503050406030204" pitchFamily="18" charset="0"/>
                <a:ea typeface="Cambria" panose="02040503050406030204" pitchFamily="18" charset="0"/>
              </a:rPr>
              <a:t>bổ</a:t>
            </a:r>
            <a:r>
              <a:rPr lang="en-GB" sz="4400" b="1" i="1" dirty="0">
                <a:solidFill>
                  <a:schemeClr val="tx1"/>
                </a:solidFill>
                <a:latin typeface="Cambria" panose="02040503050406030204" pitchFamily="18" charset="0"/>
                <a:ea typeface="Cambria" panose="02040503050406030204" pitchFamily="18" charset="0"/>
              </a:rPr>
              <a:t> sung ý hay.</a:t>
            </a:r>
            <a:endParaRPr lang="en-GB" sz="4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C82551C-CC0C-4B95-8F93-CEF7CFE9B7AF}"/>
              </a:ext>
            </a:extLst>
          </p:cNvPr>
          <p:cNvSpPr txBox="1"/>
          <p:nvPr/>
        </p:nvSpPr>
        <p:spPr>
          <a:xfrm>
            <a:off x="1244426" y="1284785"/>
            <a:ext cx="9703148" cy="1569660"/>
          </a:xfrm>
          <a:prstGeom prst="rect">
            <a:avLst/>
          </a:prstGeom>
          <a:noFill/>
        </p:spPr>
        <p:txBody>
          <a:bodyPr wrap="square">
            <a:spAutoFit/>
          </a:bodyPr>
          <a:lstStyle/>
          <a:p>
            <a:pPr algn="ctr"/>
            <a:r>
              <a:rPr lang="vi-VN" sz="3200"/>
              <a:t>Tưởng tượng em được gặp nhân vật yêu thích trong một câu chuyện </a:t>
            </a:r>
            <a:r>
              <a:rPr lang="en-US" sz="3200"/>
              <a:t>đ</a:t>
            </a:r>
            <a:r>
              <a:rPr lang="vi-VN" sz="3200"/>
              <a:t>ã đọc hoặc đã nghe. Em hãy cùng bạn đóng vai để trò chuyện với nhân vật đó.</a:t>
            </a:r>
            <a:endParaRPr lang="en-US" sz="3200"/>
          </a:p>
        </p:txBody>
      </p:sp>
      <p:pic>
        <p:nvPicPr>
          <p:cNvPr id="5" name="Picture 4">
            <a:extLst>
              <a:ext uri="{FF2B5EF4-FFF2-40B4-BE49-F238E27FC236}">
                <a16:creationId xmlns:a16="http://schemas.microsoft.com/office/drawing/2014/main" id="{35B8EB42-9237-457F-8B19-827A3ECDD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7633"/>
            <a:ext cx="12192000" cy="4339348"/>
          </a:xfrm>
          <a:prstGeom prst="rect">
            <a:avLst/>
          </a:prstGeom>
        </p:spPr>
      </p:pic>
      <p:sp>
        <p:nvSpPr>
          <p:cNvPr id="12" name="Rounded Rectangle 1">
            <a:extLst>
              <a:ext uri="{FF2B5EF4-FFF2-40B4-BE49-F238E27FC236}">
                <a16:creationId xmlns:a16="http://schemas.microsoft.com/office/drawing/2014/main" id="{9D8A0A85-7AD8-49EE-B5A8-CA3E1AA0D56B}"/>
              </a:ext>
            </a:extLst>
          </p:cNvPr>
          <p:cNvSpPr/>
          <p:nvPr/>
        </p:nvSpPr>
        <p:spPr>
          <a:xfrm>
            <a:off x="3990661" y="248735"/>
            <a:ext cx="3440653" cy="1015275"/>
          </a:xfrm>
          <a:prstGeom prst="roundRect">
            <a:avLst/>
          </a:prstGeom>
          <a:solidFill>
            <a:srgbClr val="FFFF00"/>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Chơi trò chơi </a:t>
            </a: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Em là phóng viên</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345417" y="1070347"/>
            <a:ext cx="7189526" cy="292986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u="sng" dirty="0" err="1">
                <a:solidFill>
                  <a:srgbClr val="002060"/>
                </a:solidFill>
                <a:latin typeface="Cambria" panose="02040503050406030204" pitchFamily="18" charset="0"/>
                <a:ea typeface="Cambria" panose="02040503050406030204" pitchFamily="18" charset="0"/>
              </a:rPr>
              <a:t>Dặn</a:t>
            </a:r>
            <a:r>
              <a:rPr lang="en-GB" sz="3200" b="1" i="1" u="sng" dirty="0">
                <a:solidFill>
                  <a:srgbClr val="002060"/>
                </a:solidFill>
                <a:latin typeface="Cambria" panose="02040503050406030204" pitchFamily="18" charset="0"/>
                <a:ea typeface="Cambria" panose="02040503050406030204" pitchFamily="18" charset="0"/>
              </a:rPr>
              <a:t> </a:t>
            </a:r>
            <a:r>
              <a:rPr lang="en-GB" sz="3200" b="1" i="1" u="sng" dirty="0" err="1">
                <a:solidFill>
                  <a:srgbClr val="002060"/>
                </a:solidFill>
                <a:latin typeface="Cambria" panose="02040503050406030204" pitchFamily="18" charset="0"/>
                <a:ea typeface="Cambria" panose="02040503050406030204" pitchFamily="18" charset="0"/>
              </a:rPr>
              <a:t>dò</a:t>
            </a:r>
            <a:r>
              <a:rPr lang="en-GB" sz="3200" b="1" i="1" u="sng" dirty="0">
                <a:solidFill>
                  <a:srgbClr val="002060"/>
                </a:solidFill>
                <a:latin typeface="Cambria" panose="02040503050406030204" pitchFamily="18" charset="0"/>
                <a:ea typeface="Cambria" panose="02040503050406030204" pitchFamily="18" charset="0"/>
              </a:rPr>
              <a:t>:</a:t>
            </a:r>
            <a:endParaRPr lang="en-GB" sz="3200" dirty="0">
              <a:solidFill>
                <a:srgbClr val="002060"/>
              </a:solidFill>
              <a:latin typeface="Cambria" panose="02040503050406030204" pitchFamily="18" charset="0"/>
              <a:ea typeface="Cambria" panose="02040503050406030204" pitchFamily="18" charset="0"/>
            </a:endParaRPr>
          </a:p>
          <a:p>
            <a:pPr marL="457200" indent="-457200" algn="just">
              <a:buFontTx/>
              <a:buChar char="-"/>
            </a:pPr>
            <a:r>
              <a:rPr lang="en-GB" sz="3200" dirty="0" err="1">
                <a:solidFill>
                  <a:srgbClr val="002060"/>
                </a:solidFill>
                <a:latin typeface="Cambria" panose="02040503050406030204" pitchFamily="18" charset="0"/>
                <a:ea typeface="Cambria" panose="02040503050406030204" pitchFamily="18" charset="0"/>
              </a:rPr>
              <a:t>Đọc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đoan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văn</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tả</a:t>
            </a:r>
            <a:r>
              <a:rPr lang="en-GB" sz="3200">
                <a:solidFill>
                  <a:srgbClr val="002060"/>
                </a:solidFill>
                <a:latin typeface="Cambria" panose="02040503050406030204" pitchFamily="18" charset="0"/>
                <a:ea typeface="Cambria" panose="02040503050406030204" pitchFamily="18" charset="0"/>
              </a:rPr>
              <a:t> đồ dùng cá nhân em thích mà em đã viết cho </a:t>
            </a:r>
            <a:r>
              <a:rPr lang="en-GB" sz="3200" dirty="0" err="1">
                <a:solidFill>
                  <a:srgbClr val="002060"/>
                </a:solidFill>
                <a:latin typeface="Cambria" panose="02040503050406030204" pitchFamily="18" charset="0"/>
                <a:ea typeface="Cambria" panose="02040503050406030204" pitchFamily="18" charset="0"/>
              </a:rPr>
              <a:t>người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thân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nghe</a:t>
            </a:r>
            <a:r>
              <a:rPr lang="en-GB" sz="3200" dirty="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a:solidFill>
                  <a:srgbClr val="002060"/>
                </a:solidFill>
                <a:latin typeface="Cambria" panose="02040503050406030204" pitchFamily="18" charset="0"/>
                <a:ea typeface="Cambria" panose="02040503050406030204" pitchFamily="18" charset="0"/>
              </a:rPr>
              <a:t>Chuẩn </a:t>
            </a:r>
            <a:r>
              <a:rPr lang="en-GB" sz="3200" dirty="0" err="1">
                <a:solidFill>
                  <a:srgbClr val="002060"/>
                </a:solidFill>
                <a:latin typeface="Cambria" panose="02040503050406030204" pitchFamily="18" charset="0"/>
                <a:ea typeface="Cambria" panose="02040503050406030204" pitchFamily="18" charset="0"/>
              </a:rPr>
              <a:t>bị</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sau</a:t>
            </a:r>
            <a:r>
              <a:rPr lang="en-GB"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14" name="TextBox 13"/>
          <p:cNvSpPr txBox="1"/>
          <p:nvPr/>
        </p:nvSpPr>
        <p:spPr>
          <a:xfrm>
            <a:off x="2122768" y="2136338"/>
            <a:ext cx="7946461"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đồ</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err="1">
                <a:solidFill>
                  <a:schemeClr val="accent5">
                    <a:lumMod val="50000"/>
                  </a:schemeClr>
                </a:solidFill>
                <a:latin typeface="Cambria" panose="02040503050406030204" pitchFamily="18" charset="0"/>
                <a:ea typeface="Cambria" panose="02040503050406030204" pitchFamily="18" charset="0"/>
              </a:rPr>
              <a:t>vật</a:t>
            </a:r>
            <a:r>
              <a:rPr lang="en-GB" sz="5400">
                <a:solidFill>
                  <a:schemeClr val="accent5">
                    <a:lumMod val="50000"/>
                  </a:schemeClr>
                </a:solidFill>
                <a:latin typeface="Cambria" panose="02040503050406030204" pitchFamily="18" charset="0"/>
                <a:ea typeface="Cambria" panose="02040503050406030204" pitchFamily="18" charset="0"/>
              </a:rPr>
              <a:t> cá nhân của mình.</a:t>
            </a:r>
            <a:endParaRPr lang="en-GB" sz="5400" dirty="0">
              <a:solidFill>
                <a:schemeClr val="accent5">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84151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2926" y="284174"/>
            <a:ext cx="11486147" cy="5971482"/>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265669" y="602344"/>
            <a:ext cx="5218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effectLst/>
                <a:uLnTx/>
                <a:uFillTx/>
                <a:latin typeface="Cambria" panose="02040503050406030204" pitchFamily="18" charset="0"/>
                <a:ea typeface="Cambria" panose="02040503050406030204" pitchFamily="18" charset="0"/>
                <a:cs typeface="+mn-cs"/>
              </a:rPr>
              <a:t>Một</a:t>
            </a:r>
            <a:r>
              <a:rPr kumimoji="0" lang="en-GB" sz="3600" b="1" i="0" u="none" strike="noStrike" kern="1200" cap="none" spc="0" normalizeH="0" noProof="0">
                <a:ln>
                  <a:noFill/>
                </a:ln>
                <a:effectLst/>
                <a:uLnTx/>
                <a:uFillTx/>
                <a:latin typeface="Cambria" panose="02040503050406030204" pitchFamily="18" charset="0"/>
                <a:ea typeface="Cambria" panose="02040503050406030204" pitchFamily="18" charset="0"/>
                <a:cs typeface="+mn-cs"/>
              </a:rPr>
              <a:t> số đồ dùng cá nhân</a:t>
            </a:r>
            <a:endParaRPr kumimoji="0" lang="en-GB"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pic>
        <p:nvPicPr>
          <p:cNvPr id="6" name="Picture 2" descr="Ban đầu Vẽ Tay Bó Hoa Xe đạp Minh Họa Vector | Công cụ đồ họa AI Tải xuống  miễn phí - Pikbest">
            <a:extLst>
              <a:ext uri="{FF2B5EF4-FFF2-40B4-BE49-F238E27FC236}">
                <a16:creationId xmlns:a16="http://schemas.microsoft.com/office/drawing/2014/main" id="{EE5ADA4B-5C8A-4230-B047-C25CDD0F6B1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2714" r="97429"/>
                    </a14:imgEffect>
                  </a14:imgLayer>
                </a14:imgProps>
              </a:ext>
              <a:ext uri="{28A0092B-C50C-407E-A947-70E740481C1C}">
                <a14:useLocalDpi xmlns:a14="http://schemas.microsoft.com/office/drawing/2010/main" val="0"/>
              </a:ext>
            </a:extLst>
          </a:blip>
          <a:srcRect/>
          <a:stretch>
            <a:fillRect/>
          </a:stretch>
        </p:blipFill>
        <p:spPr bwMode="auto">
          <a:xfrm>
            <a:off x="1172056" y="3516664"/>
            <a:ext cx="2684212" cy="2684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Đồng Hồ Báo Thức Đồng Hồ Xem Ltd. - đồng hồ báo thức png tải về - Miễn phí  trong suốt đồng Hồ png Tải về.">
            <a:extLst>
              <a:ext uri="{FF2B5EF4-FFF2-40B4-BE49-F238E27FC236}">
                <a16:creationId xmlns:a16="http://schemas.microsoft.com/office/drawing/2014/main" id="{2F927103-00EB-41D6-ABE5-E4A0252E529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 b="100000" l="10000" r="90000">
                        <a14:foregroundMark x1="47778" y1="17333" x2="54889" y2="17667"/>
                        <a14:foregroundMark x1="47778" y1="16333" x2="56000" y2="17111"/>
                      </a14:backgroundRemoval>
                    </a14:imgEffect>
                  </a14:imgLayer>
                </a14:imgProps>
              </a:ext>
              <a:ext uri="{28A0092B-C50C-407E-A947-70E740481C1C}">
                <a14:useLocalDpi xmlns:a14="http://schemas.microsoft.com/office/drawing/2010/main" val="0"/>
              </a:ext>
            </a:extLst>
          </a:blip>
          <a:srcRect/>
          <a:stretch>
            <a:fillRect/>
          </a:stretch>
        </p:blipFill>
        <p:spPr bwMode="auto">
          <a:xfrm>
            <a:off x="4011999" y="4120979"/>
            <a:ext cx="1652338" cy="1652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Hình ảnh Đèn Bàn Màu đỏ Phim Hoạt Hình Minh Họa Công Cụ Học Tập Minh Họa  Công Cụ Vẽ Tay Minh Họa PNG , Minh, Công, Đèn Vàng PNG miễn phí">
            <a:extLst>
              <a:ext uri="{FF2B5EF4-FFF2-40B4-BE49-F238E27FC236}">
                <a16:creationId xmlns:a16="http://schemas.microsoft.com/office/drawing/2014/main" id="{D919E922-8A34-486F-999E-A138DB21DC8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7" b="99500" l="10000" r="90000"/>
                    </a14:imgEffect>
                  </a14:imgLayer>
                </a14:imgProps>
              </a:ext>
              <a:ext uri="{28A0092B-C50C-407E-A947-70E740481C1C}">
                <a14:useLocalDpi xmlns:a14="http://schemas.microsoft.com/office/drawing/2010/main" val="0"/>
              </a:ext>
            </a:extLst>
          </a:blip>
          <a:srcRect/>
          <a:stretch>
            <a:fillRect/>
          </a:stretch>
        </p:blipFill>
        <p:spPr bwMode="auto">
          <a:xfrm>
            <a:off x="8484434" y="3922910"/>
            <a:ext cx="1655511" cy="16555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ặp học sinh cấp 1 C-12-006 - META.vn">
            <a:extLst>
              <a:ext uri="{FF2B5EF4-FFF2-40B4-BE49-F238E27FC236}">
                <a16:creationId xmlns:a16="http://schemas.microsoft.com/office/drawing/2014/main" id="{FFAB8F06-7257-4519-B614-122E706F64E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467" l="6400" r="95200">
                        <a14:foregroundMark x1="13067" y1="13969" x2="13733" y2="14310"/>
                        <a14:foregroundMark x1="26000" y1="54344" x2="27733" y2="57581"/>
                        <a14:foregroundMark x1="50533" y1="25554" x2="52400" y2="26746"/>
                        <a14:foregroundMark x1="60000" y1="31005" x2="62533" y2="32198"/>
                        <a14:foregroundMark x1="69600" y1="36116" x2="71600" y2="36457"/>
                        <a14:foregroundMark x1="81333" y1="47871" x2="84267" y2="44463"/>
                        <a14:foregroundMark x1="68133" y1="56048" x2="71467" y2="58262"/>
                      </a14:backgroundRemoval>
                    </a14:imgEffect>
                  </a14:imgLayer>
                </a14:imgProps>
              </a:ext>
              <a:ext uri="{28A0092B-C50C-407E-A947-70E740481C1C}">
                <a14:useLocalDpi xmlns:a14="http://schemas.microsoft.com/office/drawing/2010/main" val="0"/>
              </a:ext>
            </a:extLst>
          </a:blip>
          <a:srcRect/>
          <a:stretch>
            <a:fillRect/>
          </a:stretch>
        </p:blipFill>
        <p:spPr bwMode="auto">
          <a:xfrm>
            <a:off x="6095998" y="4093018"/>
            <a:ext cx="1956775" cy="15315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69F9A79-84BA-4752-8D05-7541FE1C91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03533" y="1694061"/>
            <a:ext cx="7984931" cy="1944579"/>
          </a:xfrm>
          <a:prstGeom prst="rect">
            <a:avLst/>
          </a:prstGeom>
        </p:spPr>
      </p:pic>
    </p:spTree>
    <p:extLst>
      <p:ext uri="{BB962C8B-B14F-4D97-AF65-F5344CB8AC3E}">
        <p14:creationId xmlns:p14="http://schemas.microsoft.com/office/powerpoint/2010/main" val="5647620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4" name="TextBox 3">
            <a:extLst>
              <a:ext uri="{FF2B5EF4-FFF2-40B4-BE49-F238E27FC236}">
                <a16:creationId xmlns:a16="http://schemas.microsoft.com/office/drawing/2014/main" id="{5EE3CE54-7765-49EB-A989-04939B5A9459}"/>
              </a:ext>
            </a:extLst>
          </p:cNvPr>
          <p:cNvSpPr txBox="1"/>
          <p:nvPr/>
        </p:nvSpPr>
        <p:spPr>
          <a:xfrm>
            <a:off x="2792088" y="1782737"/>
            <a:ext cx="64153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oiny" panose="02000903060500060000" pitchFamily="2" charset="0"/>
                <a:ea typeface="+mn-ea"/>
                <a:cs typeface="+mn-cs"/>
              </a:rPr>
              <a:t>VIẾT SÁNG TẠO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oiny" panose="02000903060500060000" pitchFamily="2" charset="0"/>
                <a:ea typeface="+mn-ea"/>
                <a:cs typeface="+mn-cs"/>
              </a:rPr>
              <a:t>Viết đoạn văn tả một đồ dùng cá nhân</a:t>
            </a:r>
          </a:p>
        </p:txBody>
      </p:sp>
    </p:spTree>
    <p:extLst>
      <p:ext uri="{BB962C8B-B14F-4D97-AF65-F5344CB8AC3E}">
        <p14:creationId xmlns:p14="http://schemas.microsoft.com/office/powerpoint/2010/main" val="2903321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3660489"/>
          </a:xfrm>
          <a:prstGeom prst="rect">
            <a:avLst/>
          </a:prstGeom>
        </p:spPr>
        <p:txBody>
          <a:bodyPr wrap="square">
            <a:spAutoFit/>
          </a:bodyPr>
          <a:lstStyle/>
          <a:p>
            <a:pPr indent="228600" algn="just">
              <a:lnSpc>
                <a:spcPct val="120000"/>
              </a:lnSpc>
              <a:spcAft>
                <a:spcPts val="0"/>
              </a:spcAft>
            </a:pPr>
            <a:r>
              <a:rPr lang="nl-NL" sz="3200" b="1" dirty="0">
                <a:solidFill>
                  <a:schemeClr val="accent5">
                    <a:lumMod val="75000"/>
                  </a:schemeClr>
                </a:solidFill>
                <a:latin typeface="Cambria" panose="02040503050406030204" pitchFamily="18" charset="0"/>
                <a:ea typeface="Cambria" panose="02040503050406030204" pitchFamily="18" charset="0"/>
              </a:rPr>
              <a:t>1. Năng </a:t>
            </a:r>
            <a:r>
              <a:rPr lang="nl-NL" sz="3200" b="1">
                <a:solidFill>
                  <a:schemeClr val="accent5">
                    <a:lumMod val="75000"/>
                  </a:schemeClr>
                </a:solidFill>
                <a:latin typeface="Cambria" panose="02040503050406030204" pitchFamily="18" charset="0"/>
                <a:ea typeface="Cambria" panose="02040503050406030204" pitchFamily="18" charset="0"/>
              </a:rPr>
              <a:t>lực </a:t>
            </a:r>
            <a:r>
              <a:rPr lang="en-US" sz="3200">
                <a:solidFill>
                  <a:schemeClr val="accent5">
                    <a:lumMod val="75000"/>
                  </a:schemeClr>
                </a:solidFill>
                <a:latin typeface="Cambria" panose="02040503050406030204" pitchFamily="18" charset="0"/>
                <a:ea typeface="Cambria" panose="02040503050406030204" pitchFamily="18" charset="0"/>
              </a:rPr>
              <a:t>Viết đoạn văn ngắn tả một đồ dùng cá nhân em thích, trong đoạn văn có hình ảnh so sánh.</a:t>
            </a:r>
            <a:endParaRPr lang="en-GB" sz="3200" dirty="0">
              <a:solidFill>
                <a:schemeClr val="accent5">
                  <a:lumMod val="75000"/>
                </a:schemeClr>
              </a:solidFill>
              <a:effectLst/>
              <a:latin typeface="Cambria" panose="02040503050406030204" pitchFamily="18" charset="0"/>
              <a:ea typeface="Cambria" panose="02040503050406030204" pitchFamily="18" charset="0"/>
            </a:endParaRPr>
          </a:p>
          <a:p>
            <a:pPr indent="228600" algn="just">
              <a:lnSpc>
                <a:spcPct val="120000"/>
              </a:lnSpc>
              <a:spcBef>
                <a:spcPts val="600"/>
              </a:spcBef>
              <a:spcAft>
                <a:spcPts val="0"/>
              </a:spcAft>
            </a:pPr>
            <a:r>
              <a:rPr lang="en-US" sz="3200" b="1" dirty="0">
                <a:solidFill>
                  <a:schemeClr val="accent5">
                    <a:lumMod val="75000"/>
                  </a:schemeClr>
                </a:solidFill>
                <a:latin typeface="Cambria" panose="02040503050406030204" pitchFamily="18" charset="0"/>
                <a:ea typeface="Cambria" panose="02040503050406030204" pitchFamily="18" charset="0"/>
              </a:rPr>
              <a:t>2. </a:t>
            </a:r>
            <a:r>
              <a:rPr lang="en-US" sz="3200" b="1" dirty="0" err="1">
                <a:solidFill>
                  <a:schemeClr val="accent5">
                    <a:lumMod val="75000"/>
                  </a:schemeClr>
                </a:solidFill>
                <a:latin typeface="Cambria" panose="02040503050406030204" pitchFamily="18" charset="0"/>
                <a:ea typeface="Cambria" panose="02040503050406030204" pitchFamily="18" charset="0"/>
              </a:rPr>
              <a:t>Phẩm</a:t>
            </a:r>
            <a:r>
              <a:rPr lang="en-US" sz="3200" b="1" dirty="0">
                <a:solidFill>
                  <a:schemeClr val="accent5">
                    <a:lumMod val="75000"/>
                  </a:schemeClr>
                </a:solidFill>
                <a:latin typeface="Cambria" panose="02040503050406030204" pitchFamily="18" charset="0"/>
                <a:ea typeface="Cambria" panose="02040503050406030204" pitchFamily="18" charset="0"/>
              </a:rPr>
              <a:t> </a:t>
            </a:r>
            <a:r>
              <a:rPr lang="en-US" sz="3200" b="1" dirty="0" err="1">
                <a:solidFill>
                  <a:schemeClr val="accent5">
                    <a:lumMod val="75000"/>
                  </a:schemeClr>
                </a:solidFill>
                <a:latin typeface="Cambria" panose="02040503050406030204" pitchFamily="18" charset="0"/>
                <a:ea typeface="Cambria" panose="02040503050406030204" pitchFamily="18" charset="0"/>
              </a:rPr>
              <a:t>chất</a:t>
            </a:r>
            <a:endParaRPr lang="en-GB" sz="3200" dirty="0">
              <a:solidFill>
                <a:schemeClr val="accent5">
                  <a:lumMod val="75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vi-VN" sz="3200">
                <a:solidFill>
                  <a:schemeClr val="accent5">
                    <a:lumMod val="75000"/>
                  </a:schemeClr>
                </a:solidFill>
                <a:latin typeface="Cambria" panose="02040503050406030204" pitchFamily="18" charset="0"/>
                <a:ea typeface="Cambria" panose="02040503050406030204" pitchFamily="18" charset="0"/>
              </a:rPr>
              <a:t>Bồi dưỡng cho học sinh phẩm chất nhân ái, chăm chỉ; biết yêu quý thầy cô, bạn bè, quan tâm, động viên khích lệ bạn be; ham học hỏi, yêu thích đọc sách.</a:t>
            </a:r>
            <a:endParaRPr lang="en-GB" sz="3200" dirty="0">
              <a:solidFill>
                <a:schemeClr val="accent5">
                  <a:lumMod val="7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8391" y="689697"/>
            <a:ext cx="12930737" cy="3853006"/>
          </a:xfrm>
          <a:prstGeom prst="rect">
            <a:avLst/>
          </a:prstGeom>
        </p:spPr>
      </p:pic>
    </p:spTree>
    <p:extLst>
      <p:ext uri="{BB962C8B-B14F-4D97-AF65-F5344CB8AC3E}">
        <p14:creationId xmlns:p14="http://schemas.microsoft.com/office/powerpoint/2010/main" val="146457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65838" y="256208"/>
            <a:ext cx="10748211" cy="1077218"/>
          </a:xfrm>
          <a:prstGeom prst="rect">
            <a:avLst/>
          </a:prstGeom>
        </p:spPr>
        <p:txBody>
          <a:bodyPr wrap="square">
            <a:spAutoFit/>
          </a:bodyPr>
          <a:lstStyle/>
          <a:p>
            <a:pPr algn="ctr"/>
            <a:r>
              <a:rPr lang="en-GB" sz="3200" b="1">
                <a:solidFill>
                  <a:schemeClr val="accent5">
                    <a:lumMod val="75000"/>
                  </a:schemeClr>
                </a:solidFill>
                <a:latin typeface="Cambria" panose="02040503050406030204" pitchFamily="18" charset="0"/>
                <a:ea typeface="Cambria" panose="02040503050406030204" pitchFamily="18" charset="0"/>
              </a:rPr>
              <a:t>Viết đoạn văn ngắn (từ 6 đến 8 câu) tả một đồ dùng có nhân em thích, trong đoạn văn có hình ảnh so sánh.</a:t>
            </a:r>
            <a:endParaRPr lang="en-GB" sz="3200" b="1" dirty="0">
              <a:solidFill>
                <a:schemeClr val="accent5">
                  <a:lumMod val="75000"/>
                </a:schemeClr>
              </a:solidFill>
              <a:latin typeface="Cambria" panose="02040503050406030204" pitchFamily="18" charset="0"/>
              <a:ea typeface="Cambria" panose="02040503050406030204" pitchFamily="18" charset="0"/>
            </a:endParaRPr>
          </a:p>
        </p:txBody>
      </p:sp>
      <p:sp>
        <p:nvSpPr>
          <p:cNvPr id="6" name="Oval 5"/>
          <p:cNvSpPr/>
          <p:nvPr/>
        </p:nvSpPr>
        <p:spPr>
          <a:xfrm>
            <a:off x="4634530" y="3215454"/>
            <a:ext cx="2806793" cy="13285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1"/>
                </a:solidFill>
                <a:latin typeface="Cambria" panose="02040503050406030204" pitchFamily="18" charset="0"/>
                <a:ea typeface="Cambria" panose="02040503050406030204" pitchFamily="18" charset="0"/>
              </a:rPr>
              <a:t>Tên</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đồ</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vật</a:t>
            </a:r>
            <a:endParaRPr lang="en-GB" sz="2800" b="1" dirty="0">
              <a:solidFill>
                <a:schemeClr val="tx1"/>
              </a:solidFill>
              <a:latin typeface="Cambria" panose="02040503050406030204" pitchFamily="18" charset="0"/>
              <a:ea typeface="Cambria" panose="02040503050406030204" pitchFamily="18" charset="0"/>
            </a:endParaRPr>
          </a:p>
        </p:txBody>
      </p:sp>
      <p:sp>
        <p:nvSpPr>
          <p:cNvPr id="7" name="Rectangle 6"/>
          <p:cNvSpPr/>
          <p:nvPr/>
        </p:nvSpPr>
        <p:spPr>
          <a:xfrm>
            <a:off x="348788" y="3321828"/>
            <a:ext cx="4192358" cy="1254874"/>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a</a:t>
            </a:r>
            <a:r>
              <a:rPr lang="en-GB" sz="2800" b="1">
                <a:solidFill>
                  <a:schemeClr val="tx1"/>
                </a:solidFill>
                <a:latin typeface="Cambria" panose="02040503050406030204" pitchFamily="18" charset="0"/>
                <a:ea typeface="Cambria" panose="02040503050406030204" pitchFamily="18" charset="0"/>
              </a:rPr>
              <a:t>. Hình dáng</a:t>
            </a:r>
            <a:endParaRPr lang="en-GB" sz="2800" b="1" dirty="0">
              <a:solidFill>
                <a:schemeClr val="tx1"/>
              </a:solidFill>
              <a:latin typeface="Cambria" panose="02040503050406030204" pitchFamily="18" charset="0"/>
              <a:ea typeface="Cambria" panose="02040503050406030204" pitchFamily="18" charset="0"/>
            </a:endParaRPr>
          </a:p>
        </p:txBody>
      </p:sp>
      <p:sp>
        <p:nvSpPr>
          <p:cNvPr id="12" name="Rectangle 6"/>
          <p:cNvSpPr/>
          <p:nvPr/>
        </p:nvSpPr>
        <p:spPr>
          <a:xfrm>
            <a:off x="7534707" y="3199385"/>
            <a:ext cx="4315346" cy="1377317"/>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rgbClr val="DF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b</a:t>
            </a:r>
            <a:r>
              <a:rPr lang="en-GB" sz="2800" b="1">
                <a:solidFill>
                  <a:schemeClr val="tx1"/>
                </a:solidFill>
                <a:latin typeface="Cambria" panose="02040503050406030204" pitchFamily="18" charset="0"/>
                <a:ea typeface="Cambria" panose="02040503050406030204" pitchFamily="18" charset="0"/>
              </a:rPr>
              <a:t>. Cấu tạo</a:t>
            </a:r>
            <a:endParaRPr lang="en-GB" sz="2800" b="1" dirty="0">
              <a:solidFill>
                <a:schemeClr val="tx1"/>
              </a:solidFill>
              <a:latin typeface="Cambria" panose="02040503050406030204" pitchFamily="18" charset="0"/>
              <a:ea typeface="Cambria" panose="02040503050406030204" pitchFamily="18" charset="0"/>
            </a:endParaRPr>
          </a:p>
        </p:txBody>
      </p:sp>
      <p:sp>
        <p:nvSpPr>
          <p:cNvPr id="13" name="Rectangle 6"/>
          <p:cNvSpPr/>
          <p:nvPr/>
        </p:nvSpPr>
        <p:spPr>
          <a:xfrm>
            <a:off x="3719209" y="4778462"/>
            <a:ext cx="4848008" cy="1481852"/>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c</a:t>
            </a:r>
            <a:r>
              <a:rPr lang="en-GB" sz="2800" b="1">
                <a:solidFill>
                  <a:schemeClr val="tx1"/>
                </a:solidFill>
                <a:latin typeface="Cambria" panose="02040503050406030204" pitchFamily="18" charset="0"/>
                <a:ea typeface="Cambria" panose="02040503050406030204" pitchFamily="18" charset="0"/>
              </a:rPr>
              <a:t>. Cách sử dụng</a:t>
            </a:r>
            <a:endParaRPr lang="en-GB" sz="2800" b="1"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2AC3657-AEA2-442C-8CA9-61C1EE63B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636" y="1254806"/>
            <a:ext cx="7984931" cy="1944579"/>
          </a:xfrm>
          <a:prstGeom prst="rect">
            <a:avLst/>
          </a:prstGeom>
        </p:spPr>
      </p:pic>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04579" y="476746"/>
            <a:ext cx="10748211" cy="1077218"/>
          </a:xfrm>
          <a:prstGeom prst="rect">
            <a:avLst/>
          </a:prstGeom>
        </p:spPr>
        <p:txBody>
          <a:bodyPr wrap="square">
            <a:spAutoFit/>
          </a:bodyPr>
          <a:lstStyle/>
          <a:p>
            <a:pPr algn="ctr"/>
            <a:r>
              <a:rPr lang="en-GB" sz="3200" b="1" i="0" u="sng" dirty="0" err="1">
                <a:solidFill>
                  <a:srgbClr val="FF0000"/>
                </a:solidFill>
                <a:effectLst/>
                <a:latin typeface="Cambria" panose="02040503050406030204" pitchFamily="18" charset="0"/>
                <a:ea typeface="Cambria" panose="02040503050406030204" pitchFamily="18" charset="0"/>
              </a:rPr>
              <a:t>Nhiệm</a:t>
            </a:r>
            <a:r>
              <a:rPr lang="en-GB" sz="3200" b="1" i="0" u="sng" dirty="0">
                <a:solidFill>
                  <a:srgbClr val="FF0000"/>
                </a:solidFill>
                <a:effectLst/>
                <a:latin typeface="Cambria" panose="02040503050406030204" pitchFamily="18" charset="0"/>
                <a:ea typeface="Cambria" panose="02040503050406030204" pitchFamily="18" charset="0"/>
              </a:rPr>
              <a:t> </a:t>
            </a:r>
            <a:r>
              <a:rPr lang="en-GB" sz="3200" b="1" i="0" u="sng" dirty="0" err="1">
                <a:solidFill>
                  <a:srgbClr val="FF0000"/>
                </a:solidFill>
                <a:effectLst/>
                <a:latin typeface="Cambria" panose="02040503050406030204" pitchFamily="18" charset="0"/>
                <a:ea typeface="Cambria" panose="02040503050406030204" pitchFamily="18" charset="0"/>
              </a:rPr>
              <a:t>vụ</a:t>
            </a:r>
            <a:r>
              <a:rPr lang="en-GB" sz="3200" b="1" i="0" dirty="0">
                <a:solidFill>
                  <a:srgbClr val="FF0000"/>
                </a:solidFill>
                <a:effectLst/>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Thảo</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luận</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nhóm</a:t>
            </a:r>
            <a:r>
              <a:rPr lang="en-GB" sz="3200" dirty="0">
                <a:solidFill>
                  <a:srgbClr val="FF0000"/>
                </a:solidFill>
                <a:latin typeface="Cambria" panose="02040503050406030204" pitchFamily="18" charset="0"/>
                <a:ea typeface="Cambria" panose="02040503050406030204" pitchFamily="18" charset="0"/>
              </a:rPr>
              <a:t> 4, </a:t>
            </a:r>
            <a:r>
              <a:rPr lang="en-GB" sz="3200" dirty="0" err="1">
                <a:solidFill>
                  <a:srgbClr val="FF0000"/>
                </a:solidFill>
                <a:latin typeface="Cambria" panose="02040503050406030204" pitchFamily="18" charset="0"/>
                <a:ea typeface="Cambria" panose="02040503050406030204" pitchFamily="18" charset="0"/>
              </a:rPr>
              <a:t>mỗi</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nhóm</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chọn</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một</a:t>
            </a:r>
            <a:r>
              <a:rPr lang="en-GB" sz="3200" dirty="0">
                <a:solidFill>
                  <a:srgbClr val="FF0000"/>
                </a:solidFill>
                <a:latin typeface="Cambria" panose="02040503050406030204" pitchFamily="18" charset="0"/>
                <a:ea typeface="Cambria" panose="02040503050406030204" pitchFamily="18" charset="0"/>
              </a:rPr>
              <a:t> </a:t>
            </a:r>
            <a:r>
              <a:rPr lang="en-GB" sz="3200" err="1">
                <a:solidFill>
                  <a:srgbClr val="FF0000"/>
                </a:solidFill>
                <a:latin typeface="Cambria" panose="02040503050406030204" pitchFamily="18" charset="0"/>
                <a:ea typeface="Cambria" panose="02040503050406030204" pitchFamily="18" charset="0"/>
              </a:rPr>
              <a:t>đồ</a:t>
            </a:r>
            <a:r>
              <a:rPr lang="en-GB" sz="3200">
                <a:solidFill>
                  <a:srgbClr val="FF0000"/>
                </a:solidFill>
                <a:latin typeface="Cambria" panose="02040503050406030204" pitchFamily="18" charset="0"/>
                <a:ea typeface="Cambria" panose="02040503050406030204" pitchFamily="18" charset="0"/>
              </a:rPr>
              <a:t> dùng cá nhân </a:t>
            </a:r>
            <a:r>
              <a:rPr lang="en-GB" sz="3200" dirty="0" err="1">
                <a:solidFill>
                  <a:srgbClr val="FF0000"/>
                </a:solidFill>
                <a:latin typeface="Cambria" panose="02040503050406030204" pitchFamily="18" charset="0"/>
                <a:ea typeface="Cambria" panose="02040503050406030204" pitchFamily="18" charset="0"/>
              </a:rPr>
              <a:t>và</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cùng</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nhau</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quan</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sát</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theo</a:t>
            </a:r>
            <a:r>
              <a:rPr lang="en-GB" sz="3200" dirty="0">
                <a:solidFill>
                  <a:srgbClr val="FF0000"/>
                </a:solidFill>
                <a:latin typeface="Cambria" panose="02040503050406030204" pitchFamily="18" charset="0"/>
                <a:ea typeface="Cambria" panose="02040503050406030204" pitchFamily="18" charset="0"/>
              </a:rPr>
              <a:t> </a:t>
            </a:r>
            <a:r>
              <a:rPr lang="en-GB" sz="3200" dirty="0" err="1">
                <a:solidFill>
                  <a:srgbClr val="FF0000"/>
                </a:solidFill>
                <a:latin typeface="Cambria" panose="02040503050406030204" pitchFamily="18" charset="0"/>
                <a:ea typeface="Cambria" panose="02040503050406030204" pitchFamily="18" charset="0"/>
              </a:rPr>
              <a:t>gợi</a:t>
            </a:r>
            <a:r>
              <a:rPr lang="en-GB" sz="3200" dirty="0">
                <a:solidFill>
                  <a:srgbClr val="FF0000"/>
                </a:solidFill>
                <a:latin typeface="Cambria" panose="02040503050406030204" pitchFamily="18" charset="0"/>
                <a:ea typeface="Cambria" panose="02040503050406030204" pitchFamily="18" charset="0"/>
              </a:rPr>
              <a:t> ý </a:t>
            </a:r>
            <a:r>
              <a:rPr lang="en-GB" sz="3200" dirty="0" err="1">
                <a:solidFill>
                  <a:srgbClr val="FF0000"/>
                </a:solidFill>
                <a:latin typeface="Cambria" panose="02040503050406030204" pitchFamily="18" charset="0"/>
                <a:ea typeface="Cambria" panose="02040503050406030204" pitchFamily="18" charset="0"/>
              </a:rPr>
              <a:t>sau</a:t>
            </a:r>
            <a:r>
              <a:rPr lang="en-GB" sz="3200" dirty="0">
                <a:solidFill>
                  <a:srgbClr val="FF0000"/>
                </a:solidFill>
                <a:latin typeface="Cambria" panose="02040503050406030204" pitchFamily="18" charset="0"/>
                <a:ea typeface="Cambria" panose="02040503050406030204" pitchFamily="18" charset="0"/>
              </a:rPr>
              <a:t>:</a:t>
            </a:r>
            <a:endParaRPr lang="vi-VN" sz="3200" i="0" dirty="0">
              <a:solidFill>
                <a:srgbClr val="FF0000"/>
              </a:solidFill>
              <a:effectLst/>
              <a:latin typeface="Cambria" panose="02040503050406030204" pitchFamily="18" charset="0"/>
              <a:ea typeface="Cambria" panose="02040503050406030204" pitchFamily="18" charset="0"/>
            </a:endParaRPr>
          </a:p>
        </p:txBody>
      </p:sp>
      <p:sp>
        <p:nvSpPr>
          <p:cNvPr id="9" name="Rectangle 8"/>
          <p:cNvSpPr/>
          <p:nvPr/>
        </p:nvSpPr>
        <p:spPr>
          <a:xfrm>
            <a:off x="597219" y="1693231"/>
            <a:ext cx="11104924" cy="954107"/>
          </a:xfrm>
          <a:prstGeom prst="rect">
            <a:avLst/>
          </a:prstGeom>
        </p:spPr>
        <p:txBody>
          <a:bodyPr wrap="square">
            <a:spAutoFit/>
          </a:bodyPr>
          <a:lstStyle/>
          <a:p>
            <a:pPr lvl="0" algn="just"/>
            <a:r>
              <a:rPr lang="en-GB" sz="2800" b="1" dirty="0">
                <a:solidFill>
                  <a:srgbClr val="4472C4">
                    <a:lumMod val="75000"/>
                  </a:srgbClr>
                </a:solidFill>
                <a:latin typeface="Cambria" panose="02040503050406030204" pitchFamily="18" charset="0"/>
                <a:ea typeface="Cambria" panose="02040503050406030204" pitchFamily="18" charset="0"/>
              </a:rPr>
              <a:t>- </a:t>
            </a:r>
            <a:r>
              <a:rPr lang="en-GB" sz="2800" b="1" dirty="0" err="1">
                <a:solidFill>
                  <a:srgbClr val="4472C4">
                    <a:lumMod val="75000"/>
                  </a:srgbClr>
                </a:solidFill>
                <a:latin typeface="Cambria" panose="02040503050406030204" pitchFamily="18" charset="0"/>
                <a:ea typeface="Cambria" panose="02040503050406030204" pitchFamily="18" charset="0"/>
              </a:rPr>
              <a:t>Bước</a:t>
            </a:r>
            <a:r>
              <a:rPr lang="en-GB" sz="2800" b="1" dirty="0">
                <a:solidFill>
                  <a:srgbClr val="4472C4">
                    <a:lumMod val="75000"/>
                  </a:srgbClr>
                </a:solidFill>
                <a:latin typeface="Cambria" panose="02040503050406030204" pitchFamily="18" charset="0"/>
                <a:ea typeface="Cambria" panose="02040503050406030204" pitchFamily="18" charset="0"/>
              </a:rPr>
              <a:t> 1</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Nhóm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trưởng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điều</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hành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nhóm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err="1">
                <a:solidFill>
                  <a:srgbClr val="4472C4">
                    <a:lumMod val="75000"/>
                  </a:srgbClr>
                </a:solidFill>
                <a:latin typeface="Cambria" panose="02040503050406030204" pitchFamily="18" charset="0"/>
                <a:ea typeface="Cambria" panose="02040503050406030204" pitchFamily="18" charset="0"/>
              </a:rPr>
              <a:t>sát</a:t>
            </a:r>
            <a:r>
              <a:rPr lang="en-GB" sz="2800">
                <a:solidFill>
                  <a:srgbClr val="4472C4">
                    <a:lumMod val="75000"/>
                  </a:srgbClr>
                </a:solidFill>
                <a:latin typeface="Cambria" panose="02040503050406030204" pitchFamily="18" charset="0"/>
                <a:ea typeface="Cambria" panose="02040503050406030204" pitchFamily="18" charset="0"/>
              </a:rPr>
              <a:t> </a:t>
            </a:r>
            <a:r>
              <a:rPr lang="pt-BR" sz="2800">
                <a:solidFill>
                  <a:srgbClr val="4472C4">
                    <a:lumMod val="75000"/>
                  </a:srgbClr>
                </a:solidFill>
                <a:latin typeface="Cambria" panose="02040503050406030204" pitchFamily="18" charset="0"/>
                <a:ea typeface="Cambria" panose="02040503050406030204" pitchFamily="18" charset="0"/>
              </a:rPr>
              <a:t>một đồ dùng cá nhân</a:t>
            </a:r>
            <a:r>
              <a:rPr lang="en-GB" sz="280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tổng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thể</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err="1">
                <a:solidFill>
                  <a:srgbClr val="4472C4">
                    <a:lumMod val="75000"/>
                  </a:srgbClr>
                </a:solidFill>
                <a:latin typeface="Cambria" panose="02040503050406030204" pitchFamily="18" charset="0"/>
                <a:ea typeface="Cambria" panose="02040503050406030204" pitchFamily="18" charset="0"/>
              </a:rPr>
              <a:t>đồ</a:t>
            </a:r>
            <a:r>
              <a:rPr lang="en-GB" sz="2800">
                <a:solidFill>
                  <a:srgbClr val="4472C4">
                    <a:lumMod val="75000"/>
                  </a:srgbClr>
                </a:solidFill>
                <a:latin typeface="Cambria" panose="02040503050406030204" pitchFamily="18" charset="0"/>
                <a:ea typeface="Cambria" panose="02040503050406030204" pitchFamily="18" charset="0"/>
              </a:rPr>
              <a:t> vật đó,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chi </a:t>
            </a:r>
            <a:r>
              <a:rPr lang="en-GB" sz="2800" dirty="0" err="1">
                <a:solidFill>
                  <a:srgbClr val="4472C4">
                    <a:lumMod val="75000"/>
                  </a:srgbClr>
                </a:solidFill>
                <a:latin typeface="Cambria" panose="02040503050406030204" pitchFamily="18" charset="0"/>
                <a:ea typeface="Cambria" panose="02040503050406030204" pitchFamily="18" charset="0"/>
              </a:rPr>
              <a:t>tiết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bộ</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phận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của</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endParaRPr lang="vi-VN" sz="2800" dirty="0">
              <a:solidFill>
                <a:srgbClr val="4472C4">
                  <a:lumMod val="75000"/>
                </a:srgbClr>
              </a:solidFill>
              <a:latin typeface="Cambria" panose="02040503050406030204" pitchFamily="18" charset="0"/>
              <a:ea typeface="Cambria" panose="02040503050406030204" pitchFamily="18" charset="0"/>
            </a:endParaRPr>
          </a:p>
        </p:txBody>
      </p:sp>
      <p:sp>
        <p:nvSpPr>
          <p:cNvPr id="22" name="Rectangle 21"/>
          <p:cNvSpPr/>
          <p:nvPr/>
        </p:nvSpPr>
        <p:spPr>
          <a:xfrm>
            <a:off x="597219" y="2905780"/>
            <a:ext cx="10997562" cy="523220"/>
          </a:xfrm>
          <a:prstGeom prst="rect">
            <a:avLst/>
          </a:prstGeom>
        </p:spPr>
        <p:txBody>
          <a:bodyPr wrap="square">
            <a:spAutoFit/>
          </a:bodyPr>
          <a:lstStyle/>
          <a:p>
            <a:pPr lvl="0" algn="just"/>
            <a:r>
              <a:rPr lang="en-GB" sz="2800" b="1" dirty="0">
                <a:solidFill>
                  <a:srgbClr val="4472C4">
                    <a:lumMod val="75000"/>
                  </a:srgbClr>
                </a:solidFill>
                <a:latin typeface="Cambria" panose="02040503050406030204" pitchFamily="18" charset="0"/>
                <a:ea typeface="Cambria" panose="02040503050406030204" pitchFamily="18" charset="0"/>
              </a:rPr>
              <a:t>- </a:t>
            </a:r>
            <a:r>
              <a:rPr lang="en-GB" sz="2800" b="1" dirty="0" err="1">
                <a:solidFill>
                  <a:srgbClr val="4472C4">
                    <a:lumMod val="75000"/>
                  </a:srgbClr>
                </a:solidFill>
                <a:latin typeface="Cambria" panose="02040503050406030204" pitchFamily="18" charset="0"/>
                <a:ea typeface="Cambria" panose="02040503050406030204" pitchFamily="18" charset="0"/>
              </a:rPr>
              <a:t>Bước</a:t>
            </a:r>
            <a:r>
              <a:rPr lang="en-GB" sz="2800" b="1" dirty="0">
                <a:solidFill>
                  <a:srgbClr val="4472C4">
                    <a:lumMod val="75000"/>
                  </a:srgbClr>
                </a:solidFill>
                <a:latin typeface="Cambria" panose="02040503050406030204" pitchFamily="18" charset="0"/>
                <a:ea typeface="Cambria" panose="02040503050406030204" pitchFamily="18" charset="0"/>
              </a:rPr>
              <a:t> 2</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cá</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nhân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ghi</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chép</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những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gì</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mình</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quan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sát</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được</a:t>
            </a:r>
            <a:r>
              <a:rPr lang="en-GB" sz="2800" dirty="0">
                <a:solidFill>
                  <a:srgbClr val="4472C4">
                    <a:lumMod val="75000"/>
                  </a:srgbClr>
                </a:solidFill>
                <a:latin typeface="Cambria" panose="02040503050406030204" pitchFamily="18" charset="0"/>
                <a:ea typeface="Cambria" panose="02040503050406030204" pitchFamily="18" charset="0"/>
              </a:rPr>
              <a:t>.</a:t>
            </a:r>
            <a:endParaRPr lang="vi-VN" sz="2800" dirty="0">
              <a:solidFill>
                <a:srgbClr val="4472C4">
                  <a:lumMod val="75000"/>
                </a:srgbClr>
              </a:solidFill>
              <a:latin typeface="Cambria" panose="02040503050406030204" pitchFamily="18" charset="0"/>
              <a:ea typeface="Cambria" panose="02040503050406030204" pitchFamily="18" charset="0"/>
            </a:endParaRPr>
          </a:p>
        </p:txBody>
      </p:sp>
      <p:sp>
        <p:nvSpPr>
          <p:cNvPr id="23" name="Rectangle 22"/>
          <p:cNvSpPr/>
          <p:nvPr/>
        </p:nvSpPr>
        <p:spPr>
          <a:xfrm>
            <a:off x="597219" y="3505818"/>
            <a:ext cx="10997562" cy="2246769"/>
          </a:xfrm>
          <a:prstGeom prst="rect">
            <a:avLst/>
          </a:prstGeom>
        </p:spPr>
        <p:txBody>
          <a:bodyPr wrap="square">
            <a:spAutoFit/>
          </a:bodyPr>
          <a:lstStyle/>
          <a:p>
            <a:pPr lvl="0" algn="just"/>
            <a:r>
              <a:rPr lang="en-GB" sz="2800" b="1" dirty="0">
                <a:solidFill>
                  <a:srgbClr val="4472C4">
                    <a:lumMod val="75000"/>
                  </a:srgbClr>
                </a:solidFill>
                <a:latin typeface="Cambria" panose="02040503050406030204" pitchFamily="18" charset="0"/>
                <a:ea typeface="Cambria" panose="02040503050406030204" pitchFamily="18" charset="0"/>
              </a:rPr>
              <a:t>- </a:t>
            </a:r>
            <a:r>
              <a:rPr lang="en-GB" sz="2800" b="1" dirty="0" err="1">
                <a:solidFill>
                  <a:srgbClr val="4472C4">
                    <a:lumMod val="75000"/>
                  </a:srgbClr>
                </a:solidFill>
                <a:latin typeface="Cambria" panose="02040503050406030204" pitchFamily="18" charset="0"/>
                <a:ea typeface="Cambria" panose="02040503050406030204" pitchFamily="18" charset="0"/>
              </a:rPr>
              <a:t>Bước</a:t>
            </a:r>
            <a:r>
              <a:rPr lang="en-GB" sz="2800" b="1" dirty="0">
                <a:solidFill>
                  <a:srgbClr val="4472C4">
                    <a:lumMod val="75000"/>
                  </a:srgbClr>
                </a:solidFill>
                <a:latin typeface="Cambria" panose="02040503050406030204" pitchFamily="18" charset="0"/>
                <a:ea typeface="Cambria" panose="02040503050406030204" pitchFamily="18" charset="0"/>
              </a:rPr>
              <a:t> 3</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Nhóm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trưởng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tổ</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chức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cho</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các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bạn</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nêu</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từng</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đặc</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điểm</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của</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đồ</a:t>
            </a:r>
            <a:r>
              <a:rPr lang="en-GB" sz="2800" dirty="0">
                <a:solidFill>
                  <a:srgbClr val="4472C4">
                    <a:lumMod val="75000"/>
                  </a:srgbClr>
                </a:solidFill>
                <a:latin typeface="Cambria" panose="02040503050406030204" pitchFamily="18" charset="0"/>
                <a:ea typeface="Cambria" panose="02040503050406030204" pitchFamily="18" charset="0"/>
              </a:rPr>
              <a:t> </a:t>
            </a:r>
            <a:r>
              <a:rPr lang="en-GB" sz="2800" dirty="0" err="1">
                <a:solidFill>
                  <a:srgbClr val="4472C4">
                    <a:lumMod val="75000"/>
                  </a:srgbClr>
                </a:solidFill>
                <a:latin typeface="Cambria" panose="02040503050406030204" pitchFamily="18" charset="0"/>
                <a:ea typeface="Cambria" panose="02040503050406030204" pitchFamily="18" charset="0"/>
              </a:rPr>
              <a:t>vật</a:t>
            </a:r>
            <a:r>
              <a:rPr lang="en-GB" sz="2800" dirty="0">
                <a:solidFill>
                  <a:srgbClr val="4472C4">
                    <a:lumMod val="75000"/>
                  </a:srgbClr>
                </a:solidFill>
                <a:latin typeface="Cambria" panose="02040503050406030204" pitchFamily="18" charset="0"/>
                <a:ea typeface="Cambria" panose="02040503050406030204" pitchFamily="18" charset="0"/>
              </a:rPr>
              <a:t>: </a:t>
            </a:r>
          </a:p>
          <a:p>
            <a:pPr lvl="0" indent="358775" algn="just"/>
            <a:r>
              <a:rPr lang="en-GB" sz="2800">
                <a:solidFill>
                  <a:srgbClr val="4472C4">
                    <a:lumMod val="75000"/>
                  </a:srgbClr>
                </a:solidFill>
                <a:latin typeface="Cambria" panose="02040503050406030204" pitchFamily="18" charset="0"/>
                <a:ea typeface="Cambria" panose="02040503050406030204" pitchFamily="18" charset="0"/>
              </a:rPr>
              <a:t>+ Hình dáng</a:t>
            </a:r>
            <a:endParaRPr lang="en-GB" sz="2800" dirty="0">
              <a:solidFill>
                <a:srgbClr val="4472C4">
                  <a:lumMod val="75000"/>
                </a:srgbClr>
              </a:solidFill>
              <a:latin typeface="Cambria" panose="02040503050406030204" pitchFamily="18" charset="0"/>
              <a:ea typeface="Cambria" panose="02040503050406030204" pitchFamily="18" charset="0"/>
            </a:endParaRPr>
          </a:p>
          <a:p>
            <a:pPr lvl="0" indent="358775" algn="just"/>
            <a:r>
              <a:rPr lang="en-GB" sz="2800">
                <a:solidFill>
                  <a:srgbClr val="4472C4">
                    <a:lumMod val="75000"/>
                  </a:srgbClr>
                </a:solidFill>
                <a:latin typeface="Cambria" panose="02040503050406030204" pitchFamily="18" charset="0"/>
                <a:ea typeface="Cambria" panose="02040503050406030204" pitchFamily="18" charset="0"/>
              </a:rPr>
              <a:t>+ Cấu tạo</a:t>
            </a:r>
            <a:endParaRPr lang="en-GB" sz="2800" dirty="0">
              <a:solidFill>
                <a:srgbClr val="4472C4">
                  <a:lumMod val="75000"/>
                </a:srgbClr>
              </a:solidFill>
              <a:latin typeface="Cambria" panose="02040503050406030204" pitchFamily="18" charset="0"/>
              <a:ea typeface="Cambria" panose="02040503050406030204" pitchFamily="18" charset="0"/>
            </a:endParaRPr>
          </a:p>
          <a:p>
            <a:pPr lvl="0" indent="358775" algn="just"/>
            <a:r>
              <a:rPr lang="en-GB" sz="2800">
                <a:solidFill>
                  <a:srgbClr val="4472C4">
                    <a:lumMod val="75000"/>
                  </a:srgbClr>
                </a:solidFill>
                <a:latin typeface="Cambria" panose="02040503050406030204" pitchFamily="18" charset="0"/>
                <a:ea typeface="Cambria" panose="02040503050406030204" pitchFamily="18" charset="0"/>
              </a:rPr>
              <a:t>+ Cách sử dụng</a:t>
            </a:r>
            <a:endParaRPr lang="en-GB" sz="2800" dirty="0">
              <a:solidFill>
                <a:srgbClr val="4472C4">
                  <a:lumMod val="75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2995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4768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645</TotalTime>
  <Words>829</Words>
  <Application>Microsoft Office PowerPoint</Application>
  <PresentationFormat>Widescreen</PresentationFormat>
  <Paragraphs>53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Arial</vt:lpstr>
      <vt:lpstr>Coiny</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Quý Nguyễn Thị</cp:lastModifiedBy>
  <cp:revision>3</cp:revision>
  <dcterms:created xsi:type="dcterms:W3CDTF">2022-10-09T09:21:19Z</dcterms:created>
  <dcterms:modified xsi:type="dcterms:W3CDTF">2023-11-27T07:43:28Z</dcterms:modified>
</cp:coreProperties>
</file>