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20" r:id="rId2"/>
  </p:sldMasterIdLst>
  <p:notesMasterIdLst>
    <p:notesMasterId r:id="rId23"/>
  </p:notesMasterIdLst>
  <p:sldIdLst>
    <p:sldId id="3523" r:id="rId3"/>
    <p:sldId id="3547" r:id="rId4"/>
    <p:sldId id="3548" r:id="rId5"/>
    <p:sldId id="3522" r:id="rId6"/>
    <p:sldId id="3541" r:id="rId7"/>
    <p:sldId id="3543" r:id="rId8"/>
    <p:sldId id="3544" r:id="rId9"/>
    <p:sldId id="3545" r:id="rId10"/>
    <p:sldId id="3546" r:id="rId11"/>
    <p:sldId id="3549" r:id="rId12"/>
    <p:sldId id="3550" r:id="rId13"/>
    <p:sldId id="3551" r:id="rId14"/>
    <p:sldId id="3553" r:id="rId15"/>
    <p:sldId id="3554" r:id="rId16"/>
    <p:sldId id="3555" r:id="rId17"/>
    <p:sldId id="3556" r:id="rId18"/>
    <p:sldId id="3557" r:id="rId19"/>
    <p:sldId id="3558" r:id="rId20"/>
    <p:sldId id="3559" r:id="rId21"/>
    <p:sldId id="3560" r:id="rId22"/>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B9CE"/>
    <a:srgbClr val="86ECF1"/>
    <a:srgbClr val="4D2209"/>
    <a:srgbClr val="E0A753"/>
    <a:srgbClr val="F98D6D"/>
    <a:srgbClr val="65A481"/>
    <a:srgbClr val="E1A753"/>
    <a:srgbClr val="E5A753"/>
    <a:srgbClr val="8BED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2368" autoAdjust="0"/>
  </p:normalViewPr>
  <p:slideViewPr>
    <p:cSldViewPr snapToGrid="0">
      <p:cViewPr varScale="1">
        <p:scale>
          <a:sx n="76" d="100"/>
          <a:sy n="76" d="100"/>
        </p:scale>
        <p:origin x="4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2CE7A93D-8544-4F9A-825D-2E925348051E}" type="datetimeFigureOut">
              <a:rPr lang="zh-CN" altLang="en-US" smtClean="0"/>
              <a:pPr/>
              <a:t>2024/11/19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55EA3EDB-2079-40C4-81D2-61364984FB10}" type="slidenum">
              <a:rPr lang="zh-CN" altLang="en-US" smtClean="0"/>
              <a:pPr/>
              <a:t>‹#›</a:t>
            </a:fld>
            <a:endParaRPr lang="zh-CN" altLang="en-US" dirty="0"/>
          </a:p>
        </p:txBody>
      </p:sp>
    </p:spTree>
    <p:extLst>
      <p:ext uri="{BB962C8B-B14F-4D97-AF65-F5344CB8AC3E}">
        <p14:creationId xmlns:p14="http://schemas.microsoft.com/office/powerpoint/2010/main" val="233451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Bài</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soạn</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của</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Lan H</a:t>
            </a:r>
            <a:r>
              <a:rPr kumimoji="0" lang="vi-VN" altLang="zh-CN" sz="1200" b="0" i="0" u="none" strike="noStrike" kern="1200" cap="none" spc="0" normalizeH="0" baseline="0" noProof="0" dirty="0">
                <a:ln>
                  <a:noFill/>
                </a:ln>
                <a:solidFill>
                  <a:prstClr val="black"/>
                </a:solidFill>
                <a:effectLst/>
                <a:uLnTx/>
                <a:uFillTx/>
                <a:latin typeface="+mn-lt"/>
                <a:ea typeface="+mn-ea"/>
                <a:cs typeface="+mn-cs"/>
              </a:rPr>
              <a:t>ư</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ơng</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- 0354473852</a:t>
            </a:r>
            <a:endParaRPr kumimoji="0" lang="zh-CN" altLang="en-US" sz="1200" b="0" i="0" u="none" strike="noStrike" kern="1200" cap="none" spc="0" normalizeH="0" baseline="0" noProof="0" dirty="0">
              <a:ln>
                <a:noFill/>
              </a:ln>
              <a:solidFill>
                <a:prstClr val="black"/>
              </a:solidFill>
              <a:effectLst/>
              <a:uLnTx/>
              <a:uFillTx/>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SimSun"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SimSun" pitchFamily="2" charset="-122"/>
              <a:cs typeface="+mn-cs"/>
            </a:endParaRPr>
          </a:p>
        </p:txBody>
      </p:sp>
    </p:spTree>
    <p:extLst>
      <p:ext uri="{BB962C8B-B14F-4D97-AF65-F5344CB8AC3E}">
        <p14:creationId xmlns:p14="http://schemas.microsoft.com/office/powerpoint/2010/main" val="344285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0040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91758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288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02090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62335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46250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Bài</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soạn</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của</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Lan H</a:t>
            </a:r>
            <a:r>
              <a:rPr kumimoji="0" lang="vi-VN" altLang="zh-CN" sz="1200" b="0" i="0" u="none" strike="noStrike" kern="1200" cap="none" spc="0" normalizeH="0" baseline="0" noProof="0" dirty="0">
                <a:ln>
                  <a:noFill/>
                </a:ln>
                <a:solidFill>
                  <a:prstClr val="black"/>
                </a:solidFill>
                <a:effectLst/>
                <a:uLnTx/>
                <a:uFillTx/>
                <a:latin typeface="+mn-lt"/>
                <a:ea typeface="+mn-ea"/>
                <a:cs typeface="+mn-cs"/>
              </a:rPr>
              <a:t>ư</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ơng</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- 0354473852</a:t>
            </a:r>
            <a:endParaRPr kumimoji="0" lang="zh-CN" altLang="en-US" sz="1200" b="0" i="0" u="none" strike="noStrike" kern="1200" cap="none" spc="0" normalizeH="0" baseline="0" noProof="0" dirty="0">
              <a:ln>
                <a:noFill/>
              </a:ln>
              <a:solidFill>
                <a:prstClr val="black"/>
              </a:solidFill>
              <a:effectLst/>
              <a:uLnTx/>
              <a:uFillTx/>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SimSun"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SimSun" pitchFamily="2" charset="-122"/>
              <a:cs typeface="+mn-cs"/>
            </a:endParaRPr>
          </a:p>
        </p:txBody>
      </p:sp>
    </p:spTree>
    <p:extLst>
      <p:ext uri="{BB962C8B-B14F-4D97-AF65-F5344CB8AC3E}">
        <p14:creationId xmlns:p14="http://schemas.microsoft.com/office/powerpoint/2010/main" val="2484192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80378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17645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50473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6083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Bài</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soạn</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của</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Lan H</a:t>
            </a:r>
            <a:r>
              <a:rPr kumimoji="0" lang="vi-VN" altLang="zh-CN" sz="1200" b="0" i="0" u="none" strike="noStrike" kern="1200" cap="none" spc="0" normalizeH="0" baseline="0" noProof="0" dirty="0">
                <a:ln>
                  <a:noFill/>
                </a:ln>
                <a:solidFill>
                  <a:prstClr val="black"/>
                </a:solidFill>
                <a:effectLst/>
                <a:uLnTx/>
                <a:uFillTx/>
                <a:latin typeface="+mn-lt"/>
                <a:ea typeface="+mn-ea"/>
                <a:cs typeface="+mn-cs"/>
              </a:rPr>
              <a:t>ư</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ơng</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- 0354473852</a:t>
            </a:r>
            <a:endParaRPr kumimoji="0" lang="zh-CN" altLang="en-US" sz="1200" b="0" i="0" u="none" strike="noStrike" kern="1200" cap="none" spc="0" normalizeH="0" baseline="0" noProof="0" dirty="0">
              <a:ln>
                <a:noFill/>
              </a:ln>
              <a:solidFill>
                <a:prstClr val="black"/>
              </a:solidFill>
              <a:effectLst/>
              <a:uLnTx/>
              <a:uFillTx/>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SimSun"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SimSun" pitchFamily="2" charset="-122"/>
              <a:cs typeface="+mn-cs"/>
            </a:endParaRPr>
          </a:p>
        </p:txBody>
      </p:sp>
    </p:spTree>
    <p:extLst>
      <p:ext uri="{BB962C8B-B14F-4D97-AF65-F5344CB8AC3E}">
        <p14:creationId xmlns:p14="http://schemas.microsoft.com/office/powerpoint/2010/main" val="148848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8184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72396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6986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2806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6808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9690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8705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157641"/>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022921"/>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507756516"/>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35495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 xmlns:a16="http://schemas.microsoft.com/office/drawing/2014/main" id="{38821910-21F7-4CCC-90DA-5CCDD0725C48}"/>
              </a:ext>
            </a:extLst>
          </p:cNvPr>
          <p:cNvSpPr/>
          <p:nvPr userDrawn="1"/>
        </p:nvSpPr>
        <p:spPr>
          <a:xfrm>
            <a:off x="465234" y="318863"/>
            <a:ext cx="11160709" cy="608193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3096" y="5859787"/>
            <a:ext cx="1425890" cy="909620"/>
          </a:xfrm>
          <a:prstGeom prst="rect">
            <a:avLst/>
          </a:prstGeom>
        </p:spPr>
      </p:pic>
      <p:pic>
        <p:nvPicPr>
          <p:cNvPr id="19" name="图片 18">
            <a:extLst>
              <a:ext uri="{FF2B5EF4-FFF2-40B4-BE49-F238E27FC236}">
                <a16:creationId xmlns="" xmlns:a16="http://schemas.microsoft.com/office/drawing/2014/main" id="{1F583E76-B147-4553-ADFF-B03A70544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1461" y="4788317"/>
            <a:ext cx="1552261" cy="2069682"/>
          </a:xfrm>
          <a:prstGeom prst="rect">
            <a:avLst/>
          </a:prstGeom>
        </p:spPr>
      </p:pic>
    </p:spTree>
    <p:extLst>
      <p:ext uri="{BB962C8B-B14F-4D97-AF65-F5344CB8AC3E}">
        <p14:creationId xmlns:p14="http://schemas.microsoft.com/office/powerpoint/2010/main" val="396673217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 xmlns:a16="http://schemas.microsoft.com/office/drawing/2014/main" id="{7F7545AA-422F-450F-88CE-4F2074379672}"/>
              </a:ext>
            </a:extLst>
          </p:cNvPr>
          <p:cNvSpPr/>
          <p:nvPr userDrawn="1"/>
        </p:nvSpPr>
        <p:spPr>
          <a:xfrm>
            <a:off x="464235" y="267286"/>
            <a:ext cx="11366694" cy="602510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 xmlns:a16="http://schemas.microsoft.com/office/drawing/2014/main" id="{F3B888A3-AB27-4BC6-AB66-F3A55E2C1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205046"/>
            <a:ext cx="1192316" cy="1851127"/>
          </a:xfrm>
          <a:prstGeom prst="rect">
            <a:avLst/>
          </a:prstGeom>
        </p:spPr>
      </p:pic>
    </p:spTree>
    <p:extLst>
      <p:ext uri="{BB962C8B-B14F-4D97-AF65-F5344CB8AC3E}">
        <p14:creationId xmlns:p14="http://schemas.microsoft.com/office/powerpoint/2010/main" val="318093867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grpSp>
        <p:nvGrpSpPr>
          <p:cNvPr id="9" name="组合 8">
            <a:extLst>
              <a:ext uri="{FF2B5EF4-FFF2-40B4-BE49-F238E27FC236}">
                <a16:creationId xmlns="" xmlns:a16="http://schemas.microsoft.com/office/drawing/2014/main" id="{41C3545C-6785-4B5B-A977-6E3CC2CBB104}"/>
              </a:ext>
            </a:extLst>
          </p:cNvPr>
          <p:cNvGrpSpPr/>
          <p:nvPr userDrawn="1"/>
        </p:nvGrpSpPr>
        <p:grpSpPr>
          <a:xfrm>
            <a:off x="2803210" y="881742"/>
            <a:ext cx="6596743" cy="555171"/>
            <a:chOff x="2803210" y="881742"/>
            <a:chExt cx="6596743" cy="555171"/>
          </a:xfrm>
        </p:grpSpPr>
        <p:cxnSp>
          <p:nvCxnSpPr>
            <p:cNvPr id="10" name="直接连接符 9">
              <a:extLst>
                <a:ext uri="{FF2B5EF4-FFF2-40B4-BE49-F238E27FC236}">
                  <a16:creationId xmlns="" xmlns:a16="http://schemas.microsoft.com/office/drawing/2014/main" id="{6FCA33D8-C567-4E92-A356-A87038191059}"/>
                </a:ext>
              </a:extLst>
            </p:cNvPr>
            <p:cNvCxnSpPr/>
            <p:nvPr userDrawn="1"/>
          </p:nvCxnSpPr>
          <p:spPr>
            <a:xfrm>
              <a:off x="2803210" y="1159327"/>
              <a:ext cx="659674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矩形: 圆角 10">
              <a:extLst>
                <a:ext uri="{FF2B5EF4-FFF2-40B4-BE49-F238E27FC236}">
                  <a16:creationId xmlns="" xmlns:a16="http://schemas.microsoft.com/office/drawing/2014/main" id="{28803D6F-33C1-429E-B736-A1D0DE2BF034}"/>
                </a:ext>
              </a:extLst>
            </p:cNvPr>
            <p:cNvSpPr/>
            <p:nvPr userDrawn="1"/>
          </p:nvSpPr>
          <p:spPr>
            <a:xfrm>
              <a:off x="4534038" y="881742"/>
              <a:ext cx="3135086" cy="555171"/>
            </a:xfrm>
            <a:prstGeom prst="roundRect">
              <a:avLst>
                <a:gd name="adj" fmla="val 50000"/>
              </a:avLst>
            </a:prstGeom>
            <a:solidFill>
              <a:srgbClr val="FFE0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a:extLst>
              <a:ext uri="{FF2B5EF4-FFF2-40B4-BE49-F238E27FC236}">
                <a16:creationId xmlns="" xmlns:a16="http://schemas.microsoft.com/office/drawing/2014/main" id="{A668F49C-4817-43DA-A1A5-38F9980253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163061286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 xmlns:a16="http://schemas.microsoft.com/office/drawing/2014/main" id="{0355D5FB-1E75-4397-A9BF-82ED33BE1BFB}"/>
              </a:ext>
            </a:extLst>
          </p:cNvPr>
          <p:cNvGrpSpPr/>
          <p:nvPr userDrawn="1"/>
        </p:nvGrpSpPr>
        <p:grpSpPr>
          <a:xfrm>
            <a:off x="2803210" y="881742"/>
            <a:ext cx="6596743" cy="555171"/>
            <a:chOff x="2803210" y="881742"/>
            <a:chExt cx="6596743" cy="555171"/>
          </a:xfrm>
        </p:grpSpPr>
        <p:cxnSp>
          <p:nvCxnSpPr>
            <p:cNvPr id="8" name="直接连接符 7">
              <a:extLst>
                <a:ext uri="{FF2B5EF4-FFF2-40B4-BE49-F238E27FC236}">
                  <a16:creationId xmlns="" xmlns:a16="http://schemas.microsoft.com/office/drawing/2014/main" id="{7E59A234-EFC7-4FA5-A190-86DDC03733C2}"/>
                </a:ext>
              </a:extLst>
            </p:cNvPr>
            <p:cNvCxnSpPr/>
            <p:nvPr userDrawn="1"/>
          </p:nvCxnSpPr>
          <p:spPr>
            <a:xfrm>
              <a:off x="2803210" y="1159327"/>
              <a:ext cx="659674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矩形: 圆角 8">
              <a:extLst>
                <a:ext uri="{FF2B5EF4-FFF2-40B4-BE49-F238E27FC236}">
                  <a16:creationId xmlns="" xmlns:a16="http://schemas.microsoft.com/office/drawing/2014/main" id="{A7266087-99B2-462B-9D00-7C0AB3DDBFB4}"/>
                </a:ext>
              </a:extLst>
            </p:cNvPr>
            <p:cNvSpPr/>
            <p:nvPr userDrawn="1"/>
          </p:nvSpPr>
          <p:spPr>
            <a:xfrm>
              <a:off x="4534038" y="881742"/>
              <a:ext cx="3135086" cy="555171"/>
            </a:xfrm>
            <a:prstGeom prst="roundRect">
              <a:avLst>
                <a:gd name="adj" fmla="val 50000"/>
              </a:avLst>
            </a:prstGeom>
            <a:solidFill>
              <a:srgbClr val="FFE0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a:extLst>
              <a:ext uri="{FF2B5EF4-FFF2-40B4-BE49-F238E27FC236}">
                <a16:creationId xmlns=""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162806497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2" name="组合 11">
            <a:extLst>
              <a:ext uri="{FF2B5EF4-FFF2-40B4-BE49-F238E27FC236}">
                <a16:creationId xmlns=""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 xmlns:a16="http://schemas.microsoft.com/office/drawing/2014/main" id="{321A8197-CEFE-408B-A433-27C72EE7F6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3452622799"/>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31138404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600216"/>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83613049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3109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38075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 xmlns:a16="http://schemas.microsoft.com/office/drawing/2014/main" id="{38821910-21F7-4CCC-90DA-5CCDD0725C48}"/>
              </a:ext>
            </a:extLst>
          </p:cNvPr>
          <p:cNvSpPr/>
          <p:nvPr userDrawn="1"/>
        </p:nvSpPr>
        <p:spPr>
          <a:xfrm>
            <a:off x="465234" y="318863"/>
            <a:ext cx="11160709" cy="608193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3096" y="5859787"/>
            <a:ext cx="1425890" cy="909620"/>
          </a:xfrm>
          <a:prstGeom prst="rect">
            <a:avLst/>
          </a:prstGeom>
        </p:spPr>
      </p:pic>
      <p:pic>
        <p:nvPicPr>
          <p:cNvPr id="19" name="图片 18">
            <a:extLst>
              <a:ext uri="{FF2B5EF4-FFF2-40B4-BE49-F238E27FC236}">
                <a16:creationId xmlns="" xmlns:a16="http://schemas.microsoft.com/office/drawing/2014/main" id="{1F583E76-B147-4553-ADFF-B03A70544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1461" y="4788317"/>
            <a:ext cx="1552261" cy="2069682"/>
          </a:xfrm>
          <a:prstGeom prst="rect">
            <a:avLst/>
          </a:prstGeom>
        </p:spPr>
      </p:pic>
    </p:spTree>
    <p:extLst>
      <p:ext uri="{BB962C8B-B14F-4D97-AF65-F5344CB8AC3E}">
        <p14:creationId xmlns:p14="http://schemas.microsoft.com/office/powerpoint/2010/main" val="209166826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 xmlns:a16="http://schemas.microsoft.com/office/drawing/2014/main" id="{7F7545AA-422F-450F-88CE-4F2074379672}"/>
              </a:ext>
            </a:extLst>
          </p:cNvPr>
          <p:cNvSpPr/>
          <p:nvPr userDrawn="1"/>
        </p:nvSpPr>
        <p:spPr>
          <a:xfrm>
            <a:off x="464235" y="267286"/>
            <a:ext cx="11366694" cy="602510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 xmlns:a16="http://schemas.microsoft.com/office/drawing/2014/main" id="{F3B888A3-AB27-4BC6-AB66-F3A55E2C1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205046"/>
            <a:ext cx="1192316" cy="1851127"/>
          </a:xfrm>
          <a:prstGeom prst="rect">
            <a:avLst/>
          </a:prstGeom>
        </p:spPr>
      </p:pic>
    </p:spTree>
    <p:extLst>
      <p:ext uri="{BB962C8B-B14F-4D97-AF65-F5344CB8AC3E}">
        <p14:creationId xmlns:p14="http://schemas.microsoft.com/office/powerpoint/2010/main" val="269646777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grpSp>
        <p:nvGrpSpPr>
          <p:cNvPr id="9" name="组合 8">
            <a:extLst>
              <a:ext uri="{FF2B5EF4-FFF2-40B4-BE49-F238E27FC236}">
                <a16:creationId xmlns="" xmlns:a16="http://schemas.microsoft.com/office/drawing/2014/main" id="{41C3545C-6785-4B5B-A977-6E3CC2CBB104}"/>
              </a:ext>
            </a:extLst>
          </p:cNvPr>
          <p:cNvGrpSpPr/>
          <p:nvPr userDrawn="1"/>
        </p:nvGrpSpPr>
        <p:grpSpPr>
          <a:xfrm>
            <a:off x="2803210" y="881742"/>
            <a:ext cx="6596743" cy="555171"/>
            <a:chOff x="2803210" y="881742"/>
            <a:chExt cx="6596743" cy="555171"/>
          </a:xfrm>
        </p:grpSpPr>
        <p:cxnSp>
          <p:nvCxnSpPr>
            <p:cNvPr id="10" name="直接连接符 9">
              <a:extLst>
                <a:ext uri="{FF2B5EF4-FFF2-40B4-BE49-F238E27FC236}">
                  <a16:creationId xmlns="" xmlns:a16="http://schemas.microsoft.com/office/drawing/2014/main" id="{6FCA33D8-C567-4E92-A356-A87038191059}"/>
                </a:ext>
              </a:extLst>
            </p:cNvPr>
            <p:cNvCxnSpPr/>
            <p:nvPr userDrawn="1"/>
          </p:nvCxnSpPr>
          <p:spPr>
            <a:xfrm>
              <a:off x="2803210" y="1159327"/>
              <a:ext cx="659674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矩形: 圆角 10">
              <a:extLst>
                <a:ext uri="{FF2B5EF4-FFF2-40B4-BE49-F238E27FC236}">
                  <a16:creationId xmlns="" xmlns:a16="http://schemas.microsoft.com/office/drawing/2014/main" id="{28803D6F-33C1-429E-B736-A1D0DE2BF034}"/>
                </a:ext>
              </a:extLst>
            </p:cNvPr>
            <p:cNvSpPr/>
            <p:nvPr userDrawn="1"/>
          </p:nvSpPr>
          <p:spPr>
            <a:xfrm>
              <a:off x="4534038" y="881742"/>
              <a:ext cx="3135086" cy="555171"/>
            </a:xfrm>
            <a:prstGeom prst="roundRect">
              <a:avLst>
                <a:gd name="adj" fmla="val 50000"/>
              </a:avLst>
            </a:prstGeom>
            <a:solidFill>
              <a:srgbClr val="FFE0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a:extLst>
              <a:ext uri="{FF2B5EF4-FFF2-40B4-BE49-F238E27FC236}">
                <a16:creationId xmlns="" xmlns:a16="http://schemas.microsoft.com/office/drawing/2014/main" id="{A668F49C-4817-43DA-A1A5-38F9980253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164734614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 xmlns:a16="http://schemas.microsoft.com/office/drawing/2014/main" id="{0355D5FB-1E75-4397-A9BF-82ED33BE1BFB}"/>
              </a:ext>
            </a:extLst>
          </p:cNvPr>
          <p:cNvGrpSpPr/>
          <p:nvPr userDrawn="1"/>
        </p:nvGrpSpPr>
        <p:grpSpPr>
          <a:xfrm>
            <a:off x="2803210" y="881742"/>
            <a:ext cx="6596743" cy="555171"/>
            <a:chOff x="2803210" y="881742"/>
            <a:chExt cx="6596743" cy="555171"/>
          </a:xfrm>
        </p:grpSpPr>
        <p:cxnSp>
          <p:nvCxnSpPr>
            <p:cNvPr id="8" name="直接连接符 7">
              <a:extLst>
                <a:ext uri="{FF2B5EF4-FFF2-40B4-BE49-F238E27FC236}">
                  <a16:creationId xmlns="" xmlns:a16="http://schemas.microsoft.com/office/drawing/2014/main" id="{7E59A234-EFC7-4FA5-A190-86DDC03733C2}"/>
                </a:ext>
              </a:extLst>
            </p:cNvPr>
            <p:cNvCxnSpPr/>
            <p:nvPr userDrawn="1"/>
          </p:nvCxnSpPr>
          <p:spPr>
            <a:xfrm>
              <a:off x="2803210" y="1159327"/>
              <a:ext cx="659674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矩形: 圆角 8">
              <a:extLst>
                <a:ext uri="{FF2B5EF4-FFF2-40B4-BE49-F238E27FC236}">
                  <a16:creationId xmlns="" xmlns:a16="http://schemas.microsoft.com/office/drawing/2014/main" id="{A7266087-99B2-462B-9D00-7C0AB3DDBFB4}"/>
                </a:ext>
              </a:extLst>
            </p:cNvPr>
            <p:cNvSpPr/>
            <p:nvPr userDrawn="1"/>
          </p:nvSpPr>
          <p:spPr>
            <a:xfrm>
              <a:off x="4534038" y="881742"/>
              <a:ext cx="3135086" cy="555171"/>
            </a:xfrm>
            <a:prstGeom prst="roundRect">
              <a:avLst>
                <a:gd name="adj" fmla="val 50000"/>
              </a:avLst>
            </a:prstGeom>
            <a:solidFill>
              <a:srgbClr val="FFE0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a:extLst>
              <a:ext uri="{FF2B5EF4-FFF2-40B4-BE49-F238E27FC236}">
                <a16:creationId xmlns=""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1355075362"/>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2" name="组合 11">
            <a:extLst>
              <a:ext uri="{FF2B5EF4-FFF2-40B4-BE49-F238E27FC236}">
                <a16:creationId xmlns=""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 xmlns:a16="http://schemas.microsoft.com/office/drawing/2014/main" id="{321A8197-CEFE-408B-A433-27C72EE7F6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118603206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472076362"/>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 xmlns:a16="http://schemas.microsoft.com/office/drawing/2014/main" id="{A04788BD-1B4E-416A-A9FB-029232ED0E7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05599559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 xmlns:a16="http://schemas.microsoft.com/office/drawing/2014/main" id="{B5C2A405-AADD-4815-A0E1-AE3B6219D66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4717581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73" name="图片 72"/>
          <p:cNvPicPr>
            <a:picLocks noChangeAspect="1"/>
          </p:cNvPicPr>
          <p:nvPr/>
        </p:nvPicPr>
        <p:blipFill rotWithShape="1">
          <a:blip r:embed="rId4">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74" name="图片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pic>
        <p:nvPicPr>
          <p:cNvPr id="38" name="图片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908" y="3515151"/>
            <a:ext cx="3491233" cy="3120403"/>
          </a:xfrm>
          <a:prstGeom prst="rect">
            <a:avLst/>
          </a:prstGeom>
        </p:spPr>
      </p:pic>
      <p:sp>
        <p:nvSpPr>
          <p:cNvPr id="39" name="任意多边形 38"/>
          <p:cNvSpPr/>
          <p:nvPr/>
        </p:nvSpPr>
        <p:spPr>
          <a:xfrm>
            <a:off x="5842736" y="6046872"/>
            <a:ext cx="637921" cy="639800"/>
          </a:xfrm>
          <a:custGeom>
            <a:avLst/>
            <a:gdLst>
              <a:gd name="connsiteX0" fmla="*/ 80886 w 717390"/>
              <a:gd name="connsiteY0" fmla="*/ 89167 h 719503"/>
              <a:gd name="connsiteX1" fmla="*/ 414519 w 717390"/>
              <a:gd name="connsiteY1" fmla="*/ 2670 h 719503"/>
              <a:gd name="connsiteX2" fmla="*/ 674011 w 717390"/>
              <a:gd name="connsiteY2" fmla="*/ 138594 h 719503"/>
              <a:gd name="connsiteX3" fmla="*/ 686367 w 717390"/>
              <a:gd name="connsiteY3" fmla="*/ 509297 h 719503"/>
              <a:gd name="connsiteX4" fmla="*/ 365092 w 717390"/>
              <a:gd name="connsiteY4" fmla="*/ 719362 h 719503"/>
              <a:gd name="connsiteX5" fmla="*/ 19103 w 717390"/>
              <a:gd name="connsiteY5" fmla="*/ 534011 h 719503"/>
              <a:gd name="connsiteX6" fmla="*/ 80886 w 717390"/>
              <a:gd name="connsiteY6" fmla="*/ 89167 h 7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390" h="719503">
                <a:moveTo>
                  <a:pt x="80886" y="89167"/>
                </a:moveTo>
                <a:cubicBezTo>
                  <a:pt x="146789" y="610"/>
                  <a:pt x="315665" y="-5568"/>
                  <a:pt x="414519" y="2670"/>
                </a:cubicBezTo>
                <a:cubicBezTo>
                  <a:pt x="513373" y="10908"/>
                  <a:pt x="628703" y="54156"/>
                  <a:pt x="674011" y="138594"/>
                </a:cubicBezTo>
                <a:cubicBezTo>
                  <a:pt x="719319" y="223032"/>
                  <a:pt x="737853" y="412502"/>
                  <a:pt x="686367" y="509297"/>
                </a:cubicBezTo>
                <a:cubicBezTo>
                  <a:pt x="634881" y="606092"/>
                  <a:pt x="476303" y="715243"/>
                  <a:pt x="365092" y="719362"/>
                </a:cubicBezTo>
                <a:cubicBezTo>
                  <a:pt x="253881" y="723481"/>
                  <a:pt x="64411" y="636984"/>
                  <a:pt x="19103" y="534011"/>
                </a:cubicBezTo>
                <a:cubicBezTo>
                  <a:pt x="-26205" y="431038"/>
                  <a:pt x="14983" y="177724"/>
                  <a:pt x="80886" y="89167"/>
                </a:cubicBezTo>
                <a:close/>
              </a:path>
            </a:pathLst>
          </a:cu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40" y="0"/>
            <a:ext cx="1181659" cy="1181659"/>
          </a:xfrm>
          <a:prstGeom prst="rect">
            <a:avLst/>
          </a:prstGeom>
        </p:spPr>
      </p:pic>
      <p:pic>
        <p:nvPicPr>
          <p:cNvPr id="30"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0632" y="4316110"/>
            <a:ext cx="7155460" cy="2255259"/>
          </a:xfrm>
          <a:prstGeom prst="rect">
            <a:avLst/>
          </a:prstGeom>
        </p:spPr>
      </p:pic>
      <p:pic>
        <p:nvPicPr>
          <p:cNvPr id="32"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5576" y="631041"/>
            <a:ext cx="2279804" cy="2279804"/>
          </a:xfrm>
          <a:prstGeom prst="rect">
            <a:avLst/>
          </a:prstGeom>
        </p:spPr>
      </p:pic>
      <p:pic>
        <p:nvPicPr>
          <p:cNvPr id="35"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918092" y="350869"/>
            <a:ext cx="2263968" cy="2263968"/>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22496" y="1817863"/>
            <a:ext cx="8716322" cy="2185963"/>
          </a:xfrm>
          <a:prstGeom prst="rect">
            <a:avLst/>
          </a:prstGeom>
        </p:spPr>
      </p:pic>
    </p:spTree>
    <p:extLst>
      <p:ext uri="{BB962C8B-B14F-4D97-AF65-F5344CB8AC3E}">
        <p14:creationId xmlns:p14="http://schemas.microsoft.com/office/powerpoint/2010/main" val="1996038302"/>
      </p:ext>
    </p:extLst>
  </p:cSld>
  <p:clrMapOvr>
    <a:masterClrMapping/>
  </p:clrMapOvr>
  <mc:AlternateContent xmlns:mc="http://schemas.openxmlformats.org/markup-compatibility/2006" xmlns:p14="http://schemas.microsoft.com/office/powerpoint/2010/main">
    <mc:Choice Requires="p14">
      <p:transition spd="slow" p14:dur="2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528" fill="hold" grpId="0" nodeType="withEffect">
                                  <p:stCondLst>
                                    <p:cond delay="100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anim calcmode="lin" valueType="num">
                                      <p:cBhvr>
                                        <p:cTn id="15" dur="500" fill="hold"/>
                                        <p:tgtEl>
                                          <p:spTgt spid="39"/>
                                        </p:tgtEl>
                                        <p:attrNameLst>
                                          <p:attrName>ppt_x</p:attrName>
                                        </p:attrNameLst>
                                      </p:cBhvr>
                                      <p:tavLst>
                                        <p:tav tm="0">
                                          <p:val>
                                            <p:fltVal val="0.5"/>
                                          </p:val>
                                        </p:tav>
                                        <p:tav tm="100000">
                                          <p:val>
                                            <p:strVal val="#ppt_x"/>
                                          </p:val>
                                        </p:tav>
                                      </p:tavLst>
                                    </p:anim>
                                    <p:anim calcmode="lin" valueType="num">
                                      <p:cBhvr>
                                        <p:cTn id="16" dur="500" fill="hold"/>
                                        <p:tgtEl>
                                          <p:spTgt spid="39"/>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par>
                                <p:cTn id="23" presetID="3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par>
                          <p:cTn id="29" fill="hold">
                            <p:stCondLst>
                              <p:cond delay="1500"/>
                            </p:stCondLst>
                            <p:childTnLst>
                              <p:par>
                                <p:cTn id="30" presetID="32" presetClass="emph" presetSubtype="0" fill="hold" nodeType="afterEffect">
                                  <p:stCondLst>
                                    <p:cond delay="0"/>
                                  </p:stCondLst>
                                  <p:childTnLst>
                                    <p:animRot by="120000">
                                      <p:cBhvr>
                                        <p:cTn id="31" dur="100" fill="hold">
                                          <p:stCondLst>
                                            <p:cond delay="0"/>
                                          </p:stCondLst>
                                        </p:cTn>
                                        <p:tgtEl>
                                          <p:spTgt spid="12"/>
                                        </p:tgtEl>
                                        <p:attrNameLst>
                                          <p:attrName>r</p:attrName>
                                        </p:attrNameLst>
                                      </p:cBhvr>
                                    </p:animRot>
                                    <p:animRot by="-240000">
                                      <p:cBhvr>
                                        <p:cTn id="32" dur="200" fill="hold">
                                          <p:stCondLst>
                                            <p:cond delay="200"/>
                                          </p:stCondLst>
                                        </p:cTn>
                                        <p:tgtEl>
                                          <p:spTgt spid="12"/>
                                        </p:tgtEl>
                                        <p:attrNameLst>
                                          <p:attrName>r</p:attrName>
                                        </p:attrNameLst>
                                      </p:cBhvr>
                                    </p:animRot>
                                    <p:animRot by="240000">
                                      <p:cBhvr>
                                        <p:cTn id="33" dur="200" fill="hold">
                                          <p:stCondLst>
                                            <p:cond delay="400"/>
                                          </p:stCondLst>
                                        </p:cTn>
                                        <p:tgtEl>
                                          <p:spTgt spid="12"/>
                                        </p:tgtEl>
                                        <p:attrNameLst>
                                          <p:attrName>r</p:attrName>
                                        </p:attrNameLst>
                                      </p:cBhvr>
                                    </p:animRot>
                                    <p:animRot by="-240000">
                                      <p:cBhvr>
                                        <p:cTn id="34" dur="200" fill="hold">
                                          <p:stCondLst>
                                            <p:cond delay="600"/>
                                          </p:stCondLst>
                                        </p:cTn>
                                        <p:tgtEl>
                                          <p:spTgt spid="12"/>
                                        </p:tgtEl>
                                        <p:attrNameLst>
                                          <p:attrName>r</p:attrName>
                                        </p:attrNameLst>
                                      </p:cBhvr>
                                    </p:animRot>
                                    <p:animRot by="120000">
                                      <p:cBhvr>
                                        <p:cTn id="35"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pic>
        <p:nvPicPr>
          <p:cNvPr id="7" name="图片 26">
            <a:extLst>
              <a:ext uri="{FF2B5EF4-FFF2-40B4-BE49-F238E27FC236}">
                <a16:creationId xmlns=""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graphicFrame>
        <p:nvGraphicFramePr>
          <p:cNvPr id="2" name="Table 1">
            <a:extLst>
              <a:ext uri="{FF2B5EF4-FFF2-40B4-BE49-F238E27FC236}">
                <a16:creationId xmlns="" xmlns:a16="http://schemas.microsoft.com/office/drawing/2014/main" id="{BBD080C6-2268-B678-0884-EB63F8357258}"/>
              </a:ext>
            </a:extLst>
          </p:cNvPr>
          <p:cNvGraphicFramePr>
            <a:graphicFrameLocks noGrp="1"/>
          </p:cNvGraphicFramePr>
          <p:nvPr/>
        </p:nvGraphicFramePr>
        <p:xfrm>
          <a:off x="660512" y="2910786"/>
          <a:ext cx="10871088" cy="2707032"/>
        </p:xfrm>
        <a:graphic>
          <a:graphicData uri="http://schemas.openxmlformats.org/drawingml/2006/table">
            <a:tbl>
              <a:tblPr firstRow="1" firstCol="1" bandRow="1">
                <a:tableStyleId>{5C22544A-7EE6-4342-B048-85BDC9FD1C3A}</a:tableStyleId>
              </a:tblPr>
              <a:tblGrid>
                <a:gridCol w="2601578">
                  <a:extLst>
                    <a:ext uri="{9D8B030D-6E8A-4147-A177-3AD203B41FA5}">
                      <a16:colId xmlns="" xmlns:a16="http://schemas.microsoft.com/office/drawing/2014/main" val="2437516586"/>
                    </a:ext>
                  </a:extLst>
                </a:gridCol>
                <a:gridCol w="2898453">
                  <a:extLst>
                    <a:ext uri="{9D8B030D-6E8A-4147-A177-3AD203B41FA5}">
                      <a16:colId xmlns="" xmlns:a16="http://schemas.microsoft.com/office/drawing/2014/main" val="2443357632"/>
                    </a:ext>
                  </a:extLst>
                </a:gridCol>
                <a:gridCol w="2406818">
                  <a:extLst>
                    <a:ext uri="{9D8B030D-6E8A-4147-A177-3AD203B41FA5}">
                      <a16:colId xmlns="" xmlns:a16="http://schemas.microsoft.com/office/drawing/2014/main" val="3230958492"/>
                    </a:ext>
                  </a:extLst>
                </a:gridCol>
                <a:gridCol w="2964239">
                  <a:extLst>
                    <a:ext uri="{9D8B030D-6E8A-4147-A177-3AD203B41FA5}">
                      <a16:colId xmlns="" xmlns:a16="http://schemas.microsoft.com/office/drawing/2014/main" val="3993845727"/>
                    </a:ext>
                  </a:extLst>
                </a:gridCol>
              </a:tblGrid>
              <a:tr h="767023">
                <a:tc>
                  <a:txBody>
                    <a:bodyPr/>
                    <a:lstStyle/>
                    <a:p>
                      <a:pPr marL="0" marR="0" algn="ctr">
                        <a:lnSpc>
                          <a:spcPct val="107000"/>
                        </a:lnSpc>
                        <a:spcBef>
                          <a:spcPts val="0"/>
                        </a:spcBef>
                        <a:spcAft>
                          <a:spcPts val="0"/>
                        </a:spcAft>
                      </a:pPr>
                      <a:r>
                        <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rPr>
                        <a:t>Sự vật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rPr>
                        <a:t>Từ so sánh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 xmlns:a16="http://schemas.microsoft.com/office/drawing/2014/main" val="3251889176"/>
                  </a:ext>
                </a:extLst>
              </a:tr>
              <a:tr h="1940009">
                <a:tc>
                  <a:txBody>
                    <a:bodyPr/>
                    <a:lstStyle/>
                    <a:p>
                      <a:pPr marL="0" marR="0" algn="ctr">
                        <a:lnSpc>
                          <a:spcPct val="107000"/>
                        </a:lnSpc>
                        <a:spcBef>
                          <a:spcPts val="0"/>
                        </a:spcBef>
                        <a:spcAft>
                          <a:spcPts val="0"/>
                        </a:spcAft>
                      </a:pPr>
                      <a:r>
                        <a:rPr lang="en-US" sz="2800">
                          <a:solidFill>
                            <a:srgbClr val="FF0000"/>
                          </a:solidFill>
                          <a:effectLst/>
                          <a:latin typeface="Arial" panose="020B0604020202020204" pitchFamily="34" charset="0"/>
                          <a:ea typeface="Times" panose="020B0500000000000000" pitchFamily="34" charset="0"/>
                          <a:cs typeface="Arial" panose="020B0604020202020204" pitchFamily="34" charset="0"/>
                        </a:rPr>
                        <a:t>lá cờ</a:t>
                      </a:r>
                    </a:p>
                    <a:p>
                      <a:pPr marL="0" marR="0" algn="ctr">
                        <a:lnSpc>
                          <a:spcPct val="107000"/>
                        </a:lnSpc>
                        <a:spcBef>
                          <a:spcPts val="0"/>
                        </a:spcBef>
                        <a:spcAft>
                          <a:spcPts val="0"/>
                        </a:spcAft>
                      </a:pPr>
                      <a:r>
                        <a:rPr lang="en-US" sz="2800">
                          <a:solidFill>
                            <a:srgbClr val="FF0000"/>
                          </a:solidFill>
                          <a:effectLst/>
                          <a:latin typeface="Arial" panose="020B0604020202020204" pitchFamily="34" charset="0"/>
                          <a:ea typeface="Times" panose="020B0500000000000000" pitchFamily="34" charset="0"/>
                          <a:cs typeface="Arial" panose="020B0604020202020204" pitchFamily="34" charset="0"/>
                        </a:rPr>
                        <a:t>con trâu đen</a:t>
                      </a:r>
                    </a:p>
                    <a:p>
                      <a:pPr marL="0" marR="0" algn="ctr">
                        <a:lnSpc>
                          <a:spcPct val="107000"/>
                        </a:lnSpc>
                        <a:spcBef>
                          <a:spcPts val="0"/>
                        </a:spcBef>
                        <a:spcAft>
                          <a:spcPts val="0"/>
                        </a:spcAft>
                      </a:pPr>
                      <a:r>
                        <a:rPr lang="en-US" sz="2800">
                          <a:solidFill>
                            <a:srgbClr val="FF0000"/>
                          </a:solidFill>
                          <a:effectLst/>
                          <a:latin typeface="Arial" panose="020B0604020202020204" pitchFamily="34" charset="0"/>
                          <a:ea typeface="Times" panose="020B0500000000000000" pitchFamily="34" charset="0"/>
                          <a:cs typeface="Arial" panose="020B0604020202020204" pitchFamily="34" charset="0"/>
                        </a:rPr>
                        <a:t>đom đóm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bay</a:t>
                      </a:r>
                    </a:p>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đi</a:t>
                      </a:r>
                    </a:p>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bay</a:t>
                      </a:r>
                      <a:endParaRPr lang="en-US" sz="2800" dirty="0">
                        <a:solidFill>
                          <a:srgbClr val="0070C0"/>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effectLst/>
                          <a:latin typeface="Arial" panose="020B0604020202020204" pitchFamily="34" charset="0"/>
                          <a:ea typeface="Times" panose="020B0500000000000000" pitchFamily="34" charset="0"/>
                          <a:cs typeface="Arial" panose="020B0604020202020204" pitchFamily="34" charset="0"/>
                        </a:rPr>
                        <a:t>như</a:t>
                      </a:r>
                    </a:p>
                    <a:p>
                      <a:pPr marL="0" marR="0" algn="ctr">
                        <a:lnSpc>
                          <a:spcPct val="107000"/>
                        </a:lnSpc>
                        <a:spcBef>
                          <a:spcPts val="0"/>
                        </a:spcBef>
                        <a:spcAft>
                          <a:spcPts val="0"/>
                        </a:spcAft>
                      </a:pPr>
                      <a:r>
                        <a:rPr lang="en-US" sz="2800">
                          <a:effectLst/>
                          <a:latin typeface="Arial" panose="020B0604020202020204" pitchFamily="34" charset="0"/>
                          <a:ea typeface="Times" panose="020B0500000000000000" pitchFamily="34" charset="0"/>
                          <a:cs typeface="Arial" panose="020B0604020202020204" pitchFamily="34" charset="0"/>
                        </a:rPr>
                        <a:t>như</a:t>
                      </a:r>
                    </a:p>
                    <a:p>
                      <a:pPr marL="0" marR="0" algn="ctr">
                        <a:lnSpc>
                          <a:spcPct val="107000"/>
                        </a:lnSpc>
                        <a:spcBef>
                          <a:spcPts val="0"/>
                        </a:spcBef>
                        <a:spcAft>
                          <a:spcPts val="0"/>
                        </a:spcAft>
                      </a:pPr>
                      <a:r>
                        <a:rPr lang="en-US" sz="2800">
                          <a:effectLst/>
                          <a:latin typeface="Arial" panose="020B0604020202020204" pitchFamily="34" charset="0"/>
                          <a:ea typeface="Times" panose="020B0500000000000000" pitchFamily="34" charset="0"/>
                          <a:cs typeface="Arial" panose="020B0604020202020204" pitchFamily="34" charset="0"/>
                        </a:rPr>
                        <a:t>như</a:t>
                      </a:r>
                      <a:endParaRPr lang="en-US" sz="2800" dirty="0">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reo</a:t>
                      </a:r>
                    </a:p>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đập đất</a:t>
                      </a:r>
                    </a:p>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giăng đèn mở hội</a:t>
                      </a:r>
                      <a:endParaRPr lang="en-US" sz="2800" dirty="0">
                        <a:solidFill>
                          <a:srgbClr val="0070C0"/>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 xmlns:a16="http://schemas.microsoft.com/office/drawing/2014/main" val="2227043721"/>
                  </a:ext>
                </a:extLst>
              </a:tr>
            </a:tbl>
          </a:graphicData>
        </a:graphic>
      </p:graphicFrame>
      <p:sp>
        <p:nvSpPr>
          <p:cNvPr id="13" name="Rectangle 12">
            <a:extLst>
              <a:ext uri="{FF2B5EF4-FFF2-40B4-BE49-F238E27FC236}">
                <a16:creationId xmlns="" xmlns:a16="http://schemas.microsoft.com/office/drawing/2014/main" id="{27833FAA-549D-382A-EBF7-CC3ADF287652}"/>
              </a:ext>
            </a:extLst>
          </p:cNvPr>
          <p:cNvSpPr/>
          <p:nvPr/>
        </p:nvSpPr>
        <p:spPr>
          <a:xfrm>
            <a:off x="965508" y="622264"/>
            <a:ext cx="10260984" cy="2062103"/>
          </a:xfrm>
          <a:prstGeom prst="rect">
            <a:avLst/>
          </a:prstGeom>
        </p:spPr>
        <p:txBody>
          <a:bodyPr wrap="square">
            <a:spAutoFit/>
          </a:bodyPr>
          <a:lstStyle/>
          <a:p>
            <a:pPr lvl="0" algn="just" defTabSz="914400"/>
            <a:r>
              <a:rPr lang="en-US" sz="3200">
                <a:solidFill>
                  <a:srgbClr val="000000"/>
                </a:solidFill>
                <a:cs typeface="Arial" panose="020B0604020202020204" pitchFamily="34" charset="0"/>
              </a:rPr>
              <a:t>-  </a:t>
            </a:r>
            <a:r>
              <a:rPr lang="vi-VN" sz="3200">
                <a:solidFill>
                  <a:srgbClr val="000000"/>
                </a:solidFill>
                <a:cs typeface="Arial" panose="020B0604020202020204" pitchFamily="34" charset="0"/>
              </a:rPr>
              <a:t>Các sự vật được so sánh với nhau thường có điểm tương đồng về hình dáng, màu sắc, kích thước. </a:t>
            </a:r>
          </a:p>
          <a:p>
            <a:pPr lvl="0" algn="just" defTabSz="914400"/>
            <a:r>
              <a:rPr lang="vi-VN" sz="3200">
                <a:solidFill>
                  <a:srgbClr val="000000"/>
                </a:solidFill>
                <a:cs typeface="Arial" panose="020B0604020202020204" pitchFamily="34" charset="0"/>
              </a:rPr>
              <a:t> - Ta thường sử dụng từ “ như” để nối giữa 2 sự vật được so sánh.</a:t>
            </a:r>
          </a:p>
        </p:txBody>
      </p:sp>
    </p:spTree>
    <p:extLst>
      <p:ext uri="{BB962C8B-B14F-4D97-AF65-F5344CB8AC3E}">
        <p14:creationId xmlns:p14="http://schemas.microsoft.com/office/powerpoint/2010/main" val="214862097"/>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4" name="矩形: 圆角 3">
            <a:extLst>
              <a:ext uri="{FF2B5EF4-FFF2-40B4-BE49-F238E27FC236}">
                <a16:creationId xmlns="" xmlns:a16="http://schemas.microsoft.com/office/drawing/2014/main" id="{CBEF9C78-6FA5-D5D0-34BD-08A3394D826C}"/>
              </a:ext>
            </a:extLst>
          </p:cNvPr>
          <p:cNvSpPr/>
          <p:nvPr/>
        </p:nvSpPr>
        <p:spPr>
          <a:xfrm>
            <a:off x="2212745" y="726918"/>
            <a:ext cx="8174915" cy="771699"/>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2. Đặt 1- 2 câu có hình ảnh so sánh.</a:t>
            </a:r>
            <a:br>
              <a:rPr kumimoji="0" lang="en-US" sz="3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br>
            <a:endParaRPr kumimoji="0" lang="vi-VN" altLang="zh-CN"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pic>
        <p:nvPicPr>
          <p:cNvPr id="7" name="图片 26">
            <a:extLst>
              <a:ext uri="{FF2B5EF4-FFF2-40B4-BE49-F238E27FC236}">
                <a16:creationId xmlns=""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pic>
        <p:nvPicPr>
          <p:cNvPr id="8" name="图片 26">
            <a:extLst>
              <a:ext uri="{FF2B5EF4-FFF2-40B4-BE49-F238E27FC236}">
                <a16:creationId xmlns="" xmlns:a16="http://schemas.microsoft.com/office/drawing/2014/main" id="{D5D1E269-444F-D50F-7381-D168F6FB4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grpSp>
        <p:nvGrpSpPr>
          <p:cNvPr id="6" name="组合 15">
            <a:extLst>
              <a:ext uri="{FF2B5EF4-FFF2-40B4-BE49-F238E27FC236}">
                <a16:creationId xmlns="" xmlns:a16="http://schemas.microsoft.com/office/drawing/2014/main" id="{53BB3DDA-C546-FAA3-11B9-523CB97FB481}"/>
              </a:ext>
            </a:extLst>
          </p:cNvPr>
          <p:cNvGrpSpPr/>
          <p:nvPr/>
        </p:nvGrpSpPr>
        <p:grpSpPr>
          <a:xfrm>
            <a:off x="1068475" y="1250504"/>
            <a:ext cx="9337040" cy="3863725"/>
            <a:chOff x="1020" y="2328"/>
            <a:chExt cx="11012" cy="7804"/>
          </a:xfrm>
        </p:grpSpPr>
        <p:sp>
          <p:nvSpPr>
            <p:cNvPr id="11" name="云形 14">
              <a:extLst>
                <a:ext uri="{FF2B5EF4-FFF2-40B4-BE49-F238E27FC236}">
                  <a16:creationId xmlns="" xmlns:a16="http://schemas.microsoft.com/office/drawing/2014/main" id="{508CB57D-573A-A6D3-E181-333487AA5788}"/>
                </a:ext>
              </a:extLst>
            </p:cNvPr>
            <p:cNvSpPr/>
            <p:nvPr/>
          </p:nvSpPr>
          <p:spPr>
            <a:xfrm>
              <a:off x="1220" y="2528"/>
              <a:ext cx="10812" cy="7604"/>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Arial"/>
                <a:ea typeface="宋体" panose="02010600030101010101" pitchFamily="2" charset="-122"/>
                <a:cs typeface="+mn-cs"/>
              </a:endParaRPr>
            </a:p>
          </p:txBody>
        </p:sp>
        <p:sp>
          <p:nvSpPr>
            <p:cNvPr id="12" name="云形 10">
              <a:extLst>
                <a:ext uri="{FF2B5EF4-FFF2-40B4-BE49-F238E27FC236}">
                  <a16:creationId xmlns="" xmlns:a16="http://schemas.microsoft.com/office/drawing/2014/main" id="{6E7101C5-4BD7-682C-8855-C3C396C29D94}"/>
                </a:ext>
              </a:extLst>
            </p:cNvPr>
            <p:cNvSpPr/>
            <p:nvPr/>
          </p:nvSpPr>
          <p:spPr>
            <a:xfrm>
              <a:off x="1020" y="2328"/>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Arial"/>
                <a:ea typeface="宋体" panose="02010600030101010101" pitchFamily="2" charset="-122"/>
                <a:cs typeface="+mn-cs"/>
              </a:endParaRPr>
            </a:p>
          </p:txBody>
        </p:sp>
      </p:grpSp>
      <p:sp>
        <p:nvSpPr>
          <p:cNvPr id="10" name="文本框 11">
            <a:extLst>
              <a:ext uri="{FF2B5EF4-FFF2-40B4-BE49-F238E27FC236}">
                <a16:creationId xmlns="" xmlns:a16="http://schemas.microsoft.com/office/drawing/2014/main" id="{E7252576-82BF-1194-1AA7-6B33B0C56B12}"/>
              </a:ext>
            </a:extLst>
          </p:cNvPr>
          <p:cNvSpPr txBox="1"/>
          <p:nvPr/>
        </p:nvSpPr>
        <p:spPr>
          <a:xfrm>
            <a:off x="2212745" y="1917254"/>
            <a:ext cx="6647180" cy="26001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Muốn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đặt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câu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có</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hình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ảnh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so sánh ta cần phải chú ý điều gì?</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a:p>
            <a:pPr marL="0" marR="0" lvl="0" indent="0"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altLang="zh-CN" sz="2800" b="0" i="0" u="none" strike="noStrike" kern="1200" cap="none" spc="0" normalizeH="0" baseline="0" noProof="0">
                <a:ln>
                  <a:noFill/>
                </a:ln>
                <a:solidFill>
                  <a:srgbClr val="000000"/>
                </a:solidFill>
                <a:effectLst/>
                <a:uLnTx/>
                <a:uFillTx/>
                <a:latin typeface="Times New Roman" panose="02020603050405020304" pitchFamily="18" charset="0"/>
                <a:ea typeface="思源黑体 CN Light" panose="020B0300000000000000" charset="-122"/>
                <a:cs typeface="+mn-cs"/>
                <a:sym typeface="+mn-ea"/>
              </a:rPr>
              <a:t> 	- Phải có </a:t>
            </a:r>
            <a:r>
              <a:rPr kumimoji="0" lang="en-US" altLang="zh-CN" sz="2800" b="0" i="0" u="none" strike="noStrike" kern="1200" cap="none" spc="0" normalizeH="0" baseline="0" noProof="0">
                <a:ln>
                  <a:noFill/>
                </a:ln>
                <a:solidFill>
                  <a:srgbClr val="FF0000"/>
                </a:solidFill>
                <a:effectLst/>
                <a:uLnTx/>
                <a:uFillTx/>
                <a:latin typeface="Times New Roman" panose="02020603050405020304" pitchFamily="18" charset="0"/>
                <a:ea typeface="思源黑体 CN Light" panose="020B0300000000000000" charset="-122"/>
                <a:cs typeface="+mn-cs"/>
                <a:sym typeface="+mn-ea"/>
              </a:rPr>
              <a:t>hai hình ảnh</a:t>
            </a:r>
            <a:r>
              <a:rPr kumimoji="0" lang="en-US" altLang="zh-CN" sz="2800" b="0" i="0" u="none" strike="noStrike" kern="1200" cap="none" spc="0" normalizeH="0" baseline="0" noProof="0">
                <a:ln>
                  <a:noFill/>
                </a:ln>
                <a:solidFill>
                  <a:srgbClr val="000000"/>
                </a:solidFill>
                <a:effectLst/>
                <a:uLnTx/>
                <a:uFillTx/>
                <a:latin typeface="Times New Roman" panose="02020603050405020304" pitchFamily="18" charset="0"/>
                <a:ea typeface="思源黑体 CN Light" panose="020B0300000000000000" charset="-122"/>
                <a:cs typeface="+mn-cs"/>
                <a:sym typeface="+mn-ea"/>
              </a:rPr>
              <a:t> trở lên.</a:t>
            </a:r>
          </a:p>
          <a:p>
            <a:pPr marL="0" marR="0" lvl="0" indent="0"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altLang="zh-CN" sz="2800" b="0" i="0" u="none" strike="noStrike" kern="1200" cap="none" spc="0" normalizeH="0" baseline="0" noProof="0">
                <a:ln>
                  <a:noFill/>
                </a:ln>
                <a:solidFill>
                  <a:srgbClr val="000000"/>
                </a:solidFill>
                <a:effectLst/>
                <a:uLnTx/>
                <a:uFillTx/>
                <a:latin typeface="Times New Roman" panose="02020603050405020304" pitchFamily="18" charset="0"/>
                <a:ea typeface="思源黑体 CN Light" panose="020B0300000000000000" charset="-122"/>
                <a:cs typeface="+mn-cs"/>
                <a:sym typeface="+mn-ea"/>
              </a:rPr>
              <a:t>	- Phải có </a:t>
            </a:r>
            <a:r>
              <a:rPr kumimoji="0" lang="en-US" altLang="zh-CN" sz="2800" b="0" i="0" u="none" strike="noStrike" kern="1200" cap="none" spc="0" normalizeH="0" baseline="0" noProof="0">
                <a:ln>
                  <a:noFill/>
                </a:ln>
                <a:solidFill>
                  <a:srgbClr val="FF0000"/>
                </a:solidFill>
                <a:effectLst/>
                <a:uLnTx/>
                <a:uFillTx/>
                <a:latin typeface="Times New Roman" panose="02020603050405020304" pitchFamily="18" charset="0"/>
                <a:ea typeface="思源黑体 CN Light" panose="020B0300000000000000" charset="-122"/>
                <a:cs typeface="+mn-cs"/>
                <a:sym typeface="+mn-ea"/>
              </a:rPr>
              <a:t>từ so sánh</a:t>
            </a:r>
            <a:r>
              <a:rPr kumimoji="0" lang="en-US" altLang="zh-CN" sz="2800" b="0" i="0" u="none" strike="noStrike" kern="1200" cap="none" spc="0" normalizeH="0" baseline="0" noProof="0">
                <a:ln>
                  <a:noFill/>
                </a:ln>
                <a:solidFill>
                  <a:srgbClr val="000000"/>
                </a:solidFill>
                <a:effectLst/>
                <a:uLnTx/>
                <a:uFillTx/>
                <a:latin typeface="Times New Roman" panose="02020603050405020304" pitchFamily="18" charset="0"/>
                <a:ea typeface="思源黑体 CN Light" panose="020B0300000000000000" charset="-122"/>
                <a:cs typeface="+mn-cs"/>
                <a:sym typeface="+mn-ea"/>
              </a:rPr>
              <a:t> ( như)</a:t>
            </a:r>
          </a:p>
        </p:txBody>
      </p:sp>
      <p:sp>
        <p:nvSpPr>
          <p:cNvPr id="14" name="TextBox 13">
            <a:extLst>
              <a:ext uri="{FF2B5EF4-FFF2-40B4-BE49-F238E27FC236}">
                <a16:creationId xmlns="" xmlns:a16="http://schemas.microsoft.com/office/drawing/2014/main" id="{6F16519A-33F9-4C50-D0E0-AA293794783A}"/>
              </a:ext>
            </a:extLst>
          </p:cNvPr>
          <p:cNvSpPr txBox="1"/>
          <p:nvPr/>
        </p:nvSpPr>
        <p:spPr>
          <a:xfrm>
            <a:off x="1368707" y="5329651"/>
            <a:ext cx="10472741" cy="82375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1" i="0" u="sng" strike="noStrike" kern="1200" cap="none" spc="0" normalizeH="0" baseline="0" noProof="0">
                <a:ln>
                  <a:noFill/>
                </a:ln>
                <a:solidFill>
                  <a:srgbClr val="A50BA5"/>
                </a:solidFill>
                <a:effectLst/>
                <a:uLnTx/>
                <a:uFillTx/>
                <a:latin typeface="Times New Roman" panose="02020603050405020304" pitchFamily="18" charset="0"/>
                <a:ea typeface="思源黑体 CN Light" panose="020B0300000000000000" charset="-122"/>
                <a:cs typeface="+mn-cs"/>
                <a:sym typeface="+mn-ea"/>
              </a:rPr>
              <a:t>Ví dụ</a:t>
            </a:r>
            <a:r>
              <a:rPr kumimoji="0" lang="en-US" altLang="zh-CN" sz="3600" b="0" i="0" u="none" strike="noStrike" kern="1200" cap="none" spc="0" normalizeH="0" baseline="0" noProof="0">
                <a:ln>
                  <a:noFill/>
                </a:ln>
                <a:solidFill>
                  <a:srgbClr val="A50BA5"/>
                </a:solidFill>
                <a:effectLst/>
                <a:uLnTx/>
                <a:uFillTx/>
                <a:latin typeface="Times New Roman" panose="02020603050405020304" pitchFamily="18" charset="0"/>
                <a:ea typeface="思源黑体 CN Light" panose="020B0300000000000000" charset="-122"/>
                <a:cs typeface="+mn-cs"/>
                <a:sym typeface="+mn-ea"/>
              </a:rPr>
              <a:t>: </a:t>
            </a:r>
            <a:r>
              <a:rPr kumimoji="0" lang="vi-VN" sz="3200" b="0" i="0" u="none" strike="noStrike" kern="1200" cap="none" spc="0" normalizeH="0" baseline="0" noProof="0">
                <a:ln>
                  <a:noFill/>
                </a:ln>
                <a:solidFill>
                  <a:srgbClr val="A50BA5"/>
                </a:solidFill>
                <a:effectLst/>
                <a:uLnTx/>
                <a:uFillTx/>
                <a:latin typeface="Arial" panose="020B0604020202020204" pitchFamily="34" charset="0"/>
                <a:ea typeface="+mn-ea"/>
                <a:cs typeface="+mn-cs"/>
              </a:rPr>
              <a:t>Trong bể, những con cá bảy màu bay như múa.</a:t>
            </a:r>
            <a:endParaRPr kumimoji="0" lang="en-US" altLang="zh-CN" sz="3200" b="0" i="0" u="none" strike="noStrike" kern="1200" cap="none" spc="0" normalizeH="0" baseline="0" noProof="0" dirty="0">
              <a:ln>
                <a:noFill/>
              </a:ln>
              <a:solidFill>
                <a:srgbClr val="A50BA5"/>
              </a:solidFill>
              <a:effectLst/>
              <a:uLnTx/>
              <a:uFillTx/>
              <a:latin typeface="Times New Roman" panose="02020603050405020304" pitchFamily="18" charset="0"/>
              <a:ea typeface="思源黑体 CN Light" panose="020B0300000000000000" charset="-122"/>
              <a:cs typeface="+mn-cs"/>
              <a:sym typeface="+mn-ea"/>
            </a:endParaRPr>
          </a:p>
        </p:txBody>
      </p:sp>
    </p:spTree>
    <p:extLst>
      <p:ext uri="{BB962C8B-B14F-4D97-AF65-F5344CB8AC3E}">
        <p14:creationId xmlns:p14="http://schemas.microsoft.com/office/powerpoint/2010/main" val="1252939674"/>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par>
                                <p:cTn id="25" presetID="14" presetClass="entr" presetSubtype="1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barn(inVertical)">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barn(inVertical)">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4" name="矩形: 圆角 3">
            <a:extLst>
              <a:ext uri="{FF2B5EF4-FFF2-40B4-BE49-F238E27FC236}">
                <a16:creationId xmlns="" xmlns:a16="http://schemas.microsoft.com/office/drawing/2014/main" id="{CBEF9C78-6FA5-D5D0-34BD-08A3394D826C}"/>
              </a:ext>
            </a:extLst>
          </p:cNvPr>
          <p:cNvSpPr/>
          <p:nvPr/>
        </p:nvSpPr>
        <p:spPr>
          <a:xfrm>
            <a:off x="2212745" y="726918"/>
            <a:ext cx="8174915" cy="771699"/>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2. Đặt 1- 2 câu có hình ảnh so sánh.</a:t>
            </a:r>
            <a:br>
              <a:rPr kumimoji="0" lang="en-US" sz="3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br>
            <a:endParaRPr kumimoji="0" lang="vi-VN" altLang="zh-CN"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pic>
        <p:nvPicPr>
          <p:cNvPr id="7" name="图片 26">
            <a:extLst>
              <a:ext uri="{FF2B5EF4-FFF2-40B4-BE49-F238E27FC236}">
                <a16:creationId xmlns=""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pic>
        <p:nvPicPr>
          <p:cNvPr id="8" name="图片 26">
            <a:extLst>
              <a:ext uri="{FF2B5EF4-FFF2-40B4-BE49-F238E27FC236}">
                <a16:creationId xmlns="" xmlns:a16="http://schemas.microsoft.com/office/drawing/2014/main" id="{D5D1E269-444F-D50F-7381-D168F6FB4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grpSp>
        <p:nvGrpSpPr>
          <p:cNvPr id="2" name="组合 13">
            <a:extLst>
              <a:ext uri="{FF2B5EF4-FFF2-40B4-BE49-F238E27FC236}">
                <a16:creationId xmlns="" xmlns:a16="http://schemas.microsoft.com/office/drawing/2014/main" id="{33109FD7-3DE5-D6E0-C104-6C40A0953F18}"/>
              </a:ext>
            </a:extLst>
          </p:cNvPr>
          <p:cNvGrpSpPr/>
          <p:nvPr/>
        </p:nvGrpSpPr>
        <p:grpSpPr>
          <a:xfrm>
            <a:off x="1181659" y="1302170"/>
            <a:ext cx="9337040" cy="5280660"/>
            <a:chOff x="678" y="2328"/>
            <a:chExt cx="14704" cy="8316"/>
          </a:xfrm>
        </p:grpSpPr>
        <p:grpSp>
          <p:nvGrpSpPr>
            <p:cNvPr id="5" name="组合 15">
              <a:extLst>
                <a:ext uri="{FF2B5EF4-FFF2-40B4-BE49-F238E27FC236}">
                  <a16:creationId xmlns="" xmlns:a16="http://schemas.microsoft.com/office/drawing/2014/main" id="{6CAF5F9A-DABE-FF2B-BA66-B93B14DDE0D1}"/>
                </a:ext>
              </a:extLst>
            </p:cNvPr>
            <p:cNvGrpSpPr/>
            <p:nvPr/>
          </p:nvGrpSpPr>
          <p:grpSpPr>
            <a:xfrm>
              <a:off x="678" y="2328"/>
              <a:ext cx="14704" cy="8316"/>
              <a:chOff x="1020" y="2328"/>
              <a:chExt cx="11012" cy="7804"/>
            </a:xfrm>
          </p:grpSpPr>
          <p:sp>
            <p:nvSpPr>
              <p:cNvPr id="15" name="云形 14">
                <a:extLst>
                  <a:ext uri="{FF2B5EF4-FFF2-40B4-BE49-F238E27FC236}">
                    <a16:creationId xmlns="" xmlns:a16="http://schemas.microsoft.com/office/drawing/2014/main" id="{2CAB156C-13AE-F1F4-BD68-1017A49DEA92}"/>
                  </a:ext>
                </a:extLst>
              </p:cNvPr>
              <p:cNvSpPr/>
              <p:nvPr/>
            </p:nvSpPr>
            <p:spPr>
              <a:xfrm>
                <a:off x="1220" y="2528"/>
                <a:ext cx="10812" cy="7604"/>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Arial"/>
                  <a:ea typeface="宋体" panose="02010600030101010101" pitchFamily="2" charset="-122"/>
                  <a:cs typeface="+mn-cs"/>
                </a:endParaRPr>
              </a:p>
            </p:txBody>
          </p:sp>
          <p:sp>
            <p:nvSpPr>
              <p:cNvPr id="16" name="云形 10">
                <a:extLst>
                  <a:ext uri="{FF2B5EF4-FFF2-40B4-BE49-F238E27FC236}">
                    <a16:creationId xmlns="" xmlns:a16="http://schemas.microsoft.com/office/drawing/2014/main" id="{D7259946-E491-6139-3644-83729DDE8E20}"/>
                  </a:ext>
                </a:extLst>
              </p:cNvPr>
              <p:cNvSpPr/>
              <p:nvPr/>
            </p:nvSpPr>
            <p:spPr>
              <a:xfrm>
                <a:off x="1020" y="2328"/>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Arial"/>
                  <a:ea typeface="宋体" panose="02010600030101010101" pitchFamily="2" charset="-122"/>
                  <a:cs typeface="+mn-cs"/>
                </a:endParaRPr>
              </a:p>
            </p:txBody>
          </p:sp>
        </p:grpSp>
        <p:sp>
          <p:nvSpPr>
            <p:cNvPr id="13" name="文本框 11">
              <a:extLst>
                <a:ext uri="{FF2B5EF4-FFF2-40B4-BE49-F238E27FC236}">
                  <a16:creationId xmlns="" xmlns:a16="http://schemas.microsoft.com/office/drawing/2014/main" id="{FF8A035C-82D0-A7D5-EDE2-E1AF94499402}"/>
                </a:ext>
              </a:extLst>
            </p:cNvPr>
            <p:cNvSpPr txBox="1"/>
            <p:nvPr/>
          </p:nvSpPr>
          <p:spPr>
            <a:xfrm>
              <a:off x="2556" y="4255"/>
              <a:ext cx="11215" cy="472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Đàn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kiến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mồi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đang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hành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quân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sinh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áo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trắng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ùa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đàn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chim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trắng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đang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bay.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Tóc ông trắng như cước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zh-CN" altLang="en-US" sz="2800" b="0" i="0" u="none" strike="noStrike" kern="1200" cap="none" spc="0" normalizeH="0" baseline="0" noProof="0" dirty="0">
                <a:ln>
                  <a:noFill/>
                </a:ln>
                <a:solidFill>
                  <a:srgbClr val="000000"/>
                </a:solidFill>
                <a:effectLst/>
                <a:uLnTx/>
                <a:uFillTx/>
                <a:latin typeface="思源黑体 CN Light" panose="020B0300000000000000" charset="-122"/>
                <a:ea typeface="思源黑体 CN Light" panose="020B0300000000000000" charset="-122"/>
                <a:cs typeface="+mn-cs"/>
                <a:sym typeface="+mn-ea"/>
              </a:endParaRPr>
            </a:p>
          </p:txBody>
        </p:sp>
      </p:grpSp>
    </p:spTree>
    <p:extLst>
      <p:ext uri="{BB962C8B-B14F-4D97-AF65-F5344CB8AC3E}">
        <p14:creationId xmlns:p14="http://schemas.microsoft.com/office/powerpoint/2010/main" val="684301227"/>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4" name="矩形: 圆角 3">
            <a:extLst>
              <a:ext uri="{FF2B5EF4-FFF2-40B4-BE49-F238E27FC236}">
                <a16:creationId xmlns="" xmlns:a16="http://schemas.microsoft.com/office/drawing/2014/main" id="{CBEF9C78-6FA5-D5D0-34BD-08A3394D826C}"/>
              </a:ext>
            </a:extLst>
          </p:cNvPr>
          <p:cNvSpPr/>
          <p:nvPr/>
        </p:nvSpPr>
        <p:spPr>
          <a:xfrm>
            <a:off x="1181659" y="656580"/>
            <a:ext cx="9318515" cy="831684"/>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3. Ngắt đoạn văn sau thành bốn câu bằng cách sử dụng dấu chấm và viết lại vào vở cho đúng. </a:t>
            </a:r>
            <a:endParaRPr kumimoji="0" lang="vi-VN" altLang="zh-CN" sz="32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pic>
        <p:nvPicPr>
          <p:cNvPr id="7" name="图片 26">
            <a:extLst>
              <a:ext uri="{FF2B5EF4-FFF2-40B4-BE49-F238E27FC236}">
                <a16:creationId xmlns=""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sp>
        <p:nvSpPr>
          <p:cNvPr id="6" name="矩形: 圆角 3">
            <a:extLst>
              <a:ext uri="{FF2B5EF4-FFF2-40B4-BE49-F238E27FC236}">
                <a16:creationId xmlns="" xmlns:a16="http://schemas.microsoft.com/office/drawing/2014/main" id="{878AD709-D650-4B50-B7EA-6165FFE6D679}"/>
              </a:ext>
            </a:extLst>
          </p:cNvPr>
          <p:cNvSpPr/>
          <p:nvPr/>
        </p:nvSpPr>
        <p:spPr>
          <a:xfrm>
            <a:off x="274474" y="1869674"/>
            <a:ext cx="7717887" cy="2800097"/>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Sân thượng nhà ông ngoại là một mảnh vườn thu nhỏ đám lá lốt khoe những chiếc lá hình trái tim xanh mướt lá ngò gai như những chiếc đũa cả màu xanh viền răng cưa đẹp nhất là giàn gấc sai quả trông như người ta treo đèn lồng. </a:t>
            </a:r>
            <a:endParaRPr kumimoji="0" lang="vi-VN" altLang="zh-CN" sz="32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sp>
        <p:nvSpPr>
          <p:cNvPr id="8" name="矩形: 圆角 3">
            <a:extLst>
              <a:ext uri="{FF2B5EF4-FFF2-40B4-BE49-F238E27FC236}">
                <a16:creationId xmlns="" xmlns:a16="http://schemas.microsoft.com/office/drawing/2014/main" id="{E5E41556-010E-4125-9078-EF5E121AF6E9}"/>
              </a:ext>
            </a:extLst>
          </p:cNvPr>
          <p:cNvSpPr/>
          <p:nvPr/>
        </p:nvSpPr>
        <p:spPr>
          <a:xfrm>
            <a:off x="4133417" y="4770707"/>
            <a:ext cx="4079658" cy="747118"/>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24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Theo Trần Quốc Toàn</a:t>
            </a:r>
            <a:endParaRPr kumimoji="0" lang="vi-VN" altLang="zh-CN" sz="2400" b="0" i="1"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pic>
        <p:nvPicPr>
          <p:cNvPr id="5" name="Picture 4">
            <a:extLst>
              <a:ext uri="{FF2B5EF4-FFF2-40B4-BE49-F238E27FC236}">
                <a16:creationId xmlns="" xmlns:a16="http://schemas.microsoft.com/office/drawing/2014/main" id="{4651FC91-790D-4353-B778-574E1A7E86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4354" y="1763434"/>
            <a:ext cx="4812054" cy="2550446"/>
          </a:xfrm>
          <a:prstGeom prst="rect">
            <a:avLst/>
          </a:prstGeom>
        </p:spPr>
      </p:pic>
      <p:sp>
        <p:nvSpPr>
          <p:cNvPr id="10" name="矩形: 圆角 3">
            <a:extLst>
              <a:ext uri="{FF2B5EF4-FFF2-40B4-BE49-F238E27FC236}">
                <a16:creationId xmlns="" xmlns:a16="http://schemas.microsoft.com/office/drawing/2014/main" id="{D83A6EEF-3647-4430-A309-91AB34038D00}"/>
              </a:ext>
            </a:extLst>
          </p:cNvPr>
          <p:cNvSpPr/>
          <p:nvPr/>
        </p:nvSpPr>
        <p:spPr>
          <a:xfrm>
            <a:off x="1913206" y="5517825"/>
            <a:ext cx="8736035" cy="747118"/>
          </a:xfrm>
          <a:prstGeom prst="roundRect">
            <a:avLst>
              <a:gd name="adj" fmla="val 50000"/>
            </a:avLst>
          </a:prstGeom>
          <a:solidFill>
            <a:schemeClr val="accent6">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mn-cs"/>
              </a:rPr>
              <a:t>Trong đoạn văn này mới chỉ có dấu câu nào</a:t>
            </a:r>
            <a:r>
              <a:rPr kumimoji="0" lang="en-US" sz="3200" b="0" i="1"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mn-cs"/>
              </a:rPr>
              <a:t> chưa</a:t>
            </a:r>
            <a:r>
              <a:rPr kumimoji="0" lang="vi-VN" sz="3200" b="0" i="1"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mn-cs"/>
              </a:rPr>
              <a:t>?</a:t>
            </a:r>
            <a:endParaRPr kumimoji="0" lang="vi-VN" altLang="zh-CN" sz="3200" b="0" i="1" u="none" strike="noStrike" kern="1200" cap="none" spc="0" normalizeH="0" baseline="0" noProof="0" dirty="0">
              <a:ln>
                <a:noFill/>
              </a:ln>
              <a:solidFill>
                <a:srgbClr val="C00000"/>
              </a:solidFill>
              <a:effectLst/>
              <a:uLnTx/>
              <a:uFillTx/>
              <a:latin typeface="Times New Roman" panose="02020603050405020304" pitchFamily="18" charset="0"/>
              <a:ea typeface="字魂80号-萌趣小鱼体" panose="00000500000000000000" pitchFamily="2" charset="-122"/>
              <a:cs typeface="+mn-cs"/>
            </a:endParaRPr>
          </a:p>
        </p:txBody>
      </p:sp>
    </p:spTree>
    <p:extLst>
      <p:ext uri="{BB962C8B-B14F-4D97-AF65-F5344CB8AC3E}">
        <p14:creationId xmlns:p14="http://schemas.microsoft.com/office/powerpoint/2010/main" val="17898811"/>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4" name="矩形: 圆角 3">
            <a:extLst>
              <a:ext uri="{FF2B5EF4-FFF2-40B4-BE49-F238E27FC236}">
                <a16:creationId xmlns="" xmlns:a16="http://schemas.microsoft.com/office/drawing/2014/main" id="{CBEF9C78-6FA5-D5D0-34BD-08A3394D826C}"/>
              </a:ext>
            </a:extLst>
          </p:cNvPr>
          <p:cNvSpPr/>
          <p:nvPr/>
        </p:nvSpPr>
        <p:spPr>
          <a:xfrm>
            <a:off x="1181659" y="656580"/>
            <a:ext cx="9318515" cy="831684"/>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3. Ngắt đoạn văn sau thành bốn câu bằng cách sử dụng dấu chấm và viết lại vào vở cho đúng. </a:t>
            </a:r>
            <a:endParaRPr kumimoji="0" lang="vi-VN" altLang="zh-CN" sz="32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pic>
        <p:nvPicPr>
          <p:cNvPr id="7" name="图片 26">
            <a:extLst>
              <a:ext uri="{FF2B5EF4-FFF2-40B4-BE49-F238E27FC236}">
                <a16:creationId xmlns=""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sp>
        <p:nvSpPr>
          <p:cNvPr id="6" name="矩形: 圆角 3">
            <a:extLst>
              <a:ext uri="{FF2B5EF4-FFF2-40B4-BE49-F238E27FC236}">
                <a16:creationId xmlns="" xmlns:a16="http://schemas.microsoft.com/office/drawing/2014/main" id="{878AD709-D650-4B50-B7EA-6165FFE6D679}"/>
              </a:ext>
            </a:extLst>
          </p:cNvPr>
          <p:cNvSpPr/>
          <p:nvPr/>
        </p:nvSpPr>
        <p:spPr>
          <a:xfrm>
            <a:off x="274474" y="1869674"/>
            <a:ext cx="7717887" cy="2800097"/>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Sân thượng nhà ông ngoại là một mảnh vườn thu nhỏ đám lá lốt khoe những chiếc lá hình trái tim xanh mướt lá ngò gai như những chiếc đũa cả màu xanh viền răng cưa đẹp nhất là giàn gấc sai quả trông như người ta treo đèn lồng. </a:t>
            </a:r>
            <a:endParaRPr kumimoji="0" lang="vi-VN" altLang="zh-CN" sz="32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sp>
        <p:nvSpPr>
          <p:cNvPr id="8" name="矩形: 圆角 3">
            <a:extLst>
              <a:ext uri="{FF2B5EF4-FFF2-40B4-BE49-F238E27FC236}">
                <a16:creationId xmlns="" xmlns:a16="http://schemas.microsoft.com/office/drawing/2014/main" id="{E5E41556-010E-4125-9078-EF5E121AF6E9}"/>
              </a:ext>
            </a:extLst>
          </p:cNvPr>
          <p:cNvSpPr/>
          <p:nvPr/>
        </p:nvSpPr>
        <p:spPr>
          <a:xfrm>
            <a:off x="4133417" y="4770707"/>
            <a:ext cx="4079658" cy="747118"/>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24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Theo Trần Quốc Toàn</a:t>
            </a:r>
            <a:endParaRPr kumimoji="0" lang="vi-VN" altLang="zh-CN" sz="2400" b="0" i="1"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pic>
        <p:nvPicPr>
          <p:cNvPr id="5" name="Picture 4">
            <a:extLst>
              <a:ext uri="{FF2B5EF4-FFF2-40B4-BE49-F238E27FC236}">
                <a16:creationId xmlns="" xmlns:a16="http://schemas.microsoft.com/office/drawing/2014/main" id="{4651FC91-790D-4353-B778-574E1A7E86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4354" y="1763434"/>
            <a:ext cx="4812054" cy="2550446"/>
          </a:xfrm>
          <a:prstGeom prst="rect">
            <a:avLst/>
          </a:prstGeom>
        </p:spPr>
      </p:pic>
      <p:sp>
        <p:nvSpPr>
          <p:cNvPr id="10" name="矩形: 圆角 3">
            <a:extLst>
              <a:ext uri="{FF2B5EF4-FFF2-40B4-BE49-F238E27FC236}">
                <a16:creationId xmlns="" xmlns:a16="http://schemas.microsoft.com/office/drawing/2014/main" id="{D83A6EEF-3647-4430-A309-91AB34038D00}"/>
              </a:ext>
            </a:extLst>
          </p:cNvPr>
          <p:cNvSpPr/>
          <p:nvPr/>
        </p:nvSpPr>
        <p:spPr>
          <a:xfrm>
            <a:off x="1913206" y="5517825"/>
            <a:ext cx="8736035" cy="747118"/>
          </a:xfrm>
          <a:prstGeom prst="roundRect">
            <a:avLst>
              <a:gd name="adj" fmla="val 50000"/>
            </a:avLst>
          </a:prstGeom>
          <a:solidFill>
            <a:schemeClr val="accent6">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mn-cs"/>
              </a:rPr>
              <a:t>Trong đoạn văn này mới chỉ có dấu câu nào</a:t>
            </a:r>
            <a:r>
              <a:rPr kumimoji="0" lang="en-US" sz="3200" b="0" i="1"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mn-cs"/>
              </a:rPr>
              <a:t> chưa</a:t>
            </a:r>
            <a:r>
              <a:rPr kumimoji="0" lang="vi-VN" sz="3200" b="0" i="1"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mn-cs"/>
              </a:rPr>
              <a:t>?</a:t>
            </a:r>
            <a:endParaRPr kumimoji="0" lang="vi-VN" altLang="zh-CN" sz="3200" b="0" i="1" u="none" strike="noStrike" kern="1200" cap="none" spc="0" normalizeH="0" baseline="0" noProof="0" dirty="0">
              <a:ln>
                <a:noFill/>
              </a:ln>
              <a:solidFill>
                <a:srgbClr val="C00000"/>
              </a:solidFill>
              <a:effectLst/>
              <a:uLnTx/>
              <a:uFillTx/>
              <a:latin typeface="Times New Roman" panose="02020603050405020304" pitchFamily="18" charset="0"/>
              <a:ea typeface="字魂80号-萌趣小鱼体" panose="00000500000000000000" pitchFamily="2" charset="-122"/>
              <a:cs typeface="+mn-cs"/>
            </a:endParaRPr>
          </a:p>
        </p:txBody>
      </p:sp>
      <p:grpSp>
        <p:nvGrpSpPr>
          <p:cNvPr id="11" name="组合 10">
            <a:extLst>
              <a:ext uri="{FF2B5EF4-FFF2-40B4-BE49-F238E27FC236}">
                <a16:creationId xmlns="" xmlns:a16="http://schemas.microsoft.com/office/drawing/2014/main" id="{8FC4342A-A541-4A35-A33B-F765DEC7A65A}"/>
              </a:ext>
            </a:extLst>
          </p:cNvPr>
          <p:cNvGrpSpPr/>
          <p:nvPr/>
        </p:nvGrpSpPr>
        <p:grpSpPr>
          <a:xfrm>
            <a:off x="164668" y="5506622"/>
            <a:ext cx="12031740" cy="1299626"/>
            <a:chOff x="1317" y="3053"/>
            <a:chExt cx="16681" cy="3599"/>
          </a:xfrm>
        </p:grpSpPr>
        <p:grpSp>
          <p:nvGrpSpPr>
            <p:cNvPr id="12" name="组合 11">
              <a:extLst>
                <a:ext uri="{FF2B5EF4-FFF2-40B4-BE49-F238E27FC236}">
                  <a16:creationId xmlns="" xmlns:a16="http://schemas.microsoft.com/office/drawing/2014/main" id="{1C8A358A-DE46-4C02-82AF-937A375F46E4}"/>
                </a:ext>
              </a:extLst>
            </p:cNvPr>
            <p:cNvGrpSpPr/>
            <p:nvPr/>
          </p:nvGrpSpPr>
          <p:grpSpPr>
            <a:xfrm>
              <a:off x="1317" y="3053"/>
              <a:ext cx="16681" cy="3084"/>
              <a:chOff x="1020" y="2328"/>
              <a:chExt cx="11012" cy="6353"/>
            </a:xfrm>
          </p:grpSpPr>
          <p:sp>
            <p:nvSpPr>
              <p:cNvPr id="14" name="圆角矩形 12">
                <a:extLst>
                  <a:ext uri="{FF2B5EF4-FFF2-40B4-BE49-F238E27FC236}">
                    <a16:creationId xmlns="" xmlns:a16="http://schemas.microsoft.com/office/drawing/2014/main" id="{62BA75BF-7ABE-42AD-9F46-9F7C6C4B4BC0}"/>
                  </a:ext>
                </a:extLst>
              </p:cNvPr>
              <p:cNvSpPr/>
              <p:nvPr/>
            </p:nvSpPr>
            <p:spPr>
              <a:xfrm>
                <a:off x="1220" y="2480"/>
                <a:ext cx="10812" cy="6201"/>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5F7700"/>
                  </a:solidFill>
                  <a:effectLst/>
                  <a:uLnTx/>
                  <a:uFillTx/>
                  <a:latin typeface="Arial"/>
                  <a:ea typeface="宋体" panose="02010600030101010101" pitchFamily="2" charset="-122"/>
                  <a:cs typeface="+mn-cs"/>
                </a:endParaRPr>
              </a:p>
            </p:txBody>
          </p:sp>
          <p:sp>
            <p:nvSpPr>
              <p:cNvPr id="15" name="圆角矩形 16">
                <a:extLst>
                  <a:ext uri="{FF2B5EF4-FFF2-40B4-BE49-F238E27FC236}">
                    <a16:creationId xmlns="" xmlns:a16="http://schemas.microsoft.com/office/drawing/2014/main" id="{DFCECEA0-21D1-4B93-B991-F3722ABFE668}"/>
                  </a:ext>
                </a:extLst>
              </p:cNvPr>
              <p:cNvSpPr/>
              <p:nvPr/>
            </p:nvSpPr>
            <p:spPr>
              <a:xfrm>
                <a:off x="1020" y="2328"/>
                <a:ext cx="10812" cy="5801"/>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5F7700"/>
                  </a:solidFill>
                  <a:effectLst/>
                  <a:uLnTx/>
                  <a:uFillTx/>
                  <a:latin typeface="Arial"/>
                  <a:ea typeface="宋体" panose="02010600030101010101" pitchFamily="2" charset="-122"/>
                  <a:cs typeface="+mn-cs"/>
                </a:endParaRPr>
              </a:p>
            </p:txBody>
          </p:sp>
        </p:grpSp>
        <p:sp>
          <p:nvSpPr>
            <p:cNvPr id="13" name="文本框 19">
              <a:extLst>
                <a:ext uri="{FF2B5EF4-FFF2-40B4-BE49-F238E27FC236}">
                  <a16:creationId xmlns="" xmlns:a16="http://schemas.microsoft.com/office/drawing/2014/main" id="{584D301F-0CB6-42CC-A433-42D4D875D4E3}"/>
                </a:ext>
              </a:extLst>
            </p:cNvPr>
            <p:cNvSpPr txBox="1"/>
            <p:nvPr/>
          </p:nvSpPr>
          <p:spPr>
            <a:xfrm>
              <a:off x="1897" y="3167"/>
              <a:ext cx="15302" cy="3485"/>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 câu phải diễn đạt ý trọn vẹn, muốn điền dấu chấm đúng chỗ , chúng ta cần đọc đoạn văn nhiều lần . Muốn ngắt câu đúng thì phải  nghĩ xem câu  đến đó đã đủ ý chưa ? </a:t>
              </a:r>
              <a:endParaRPr kumimoji="0" lang="en-US" sz="2400" b="0"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39700849"/>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pic>
        <p:nvPicPr>
          <p:cNvPr id="7" name="图片 26">
            <a:extLst>
              <a:ext uri="{FF2B5EF4-FFF2-40B4-BE49-F238E27FC236}">
                <a16:creationId xmlns=""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sp>
        <p:nvSpPr>
          <p:cNvPr id="6" name="矩形: 圆角 3">
            <a:extLst>
              <a:ext uri="{FF2B5EF4-FFF2-40B4-BE49-F238E27FC236}">
                <a16:creationId xmlns="" xmlns:a16="http://schemas.microsoft.com/office/drawing/2014/main" id="{878AD709-D650-4B50-B7EA-6165FFE6D679}"/>
              </a:ext>
            </a:extLst>
          </p:cNvPr>
          <p:cNvSpPr/>
          <p:nvPr/>
        </p:nvSpPr>
        <p:spPr>
          <a:xfrm>
            <a:off x="274474" y="1869674"/>
            <a:ext cx="7717887" cy="2800097"/>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just" defTabSz="914400">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a:t>
            </a:r>
            <a:r>
              <a:rPr lang="vi-VN" sz="3200">
                <a:solidFill>
                  <a:srgbClr val="000000"/>
                </a:solidFill>
                <a:latin typeface="Times New Roman" panose="02020603050405020304" pitchFamily="18" charset="0"/>
                <a:ea typeface="Calibri" panose="020F0502020204030204" pitchFamily="34" charset="0"/>
              </a:rPr>
              <a:t>Sân thượng nhà ông ngoại là một mảnh vườn thu nhỏ</a:t>
            </a:r>
            <a:r>
              <a:rPr lang="vi-VN" sz="3200">
                <a:solidFill>
                  <a:srgbClr val="FF0000"/>
                </a:solidFill>
                <a:latin typeface="Times New Roman" panose="02020603050405020304" pitchFamily="18" charset="0"/>
                <a:ea typeface="Calibri" panose="020F0502020204030204" pitchFamily="34" charset="0"/>
              </a:rPr>
              <a:t>.</a:t>
            </a:r>
            <a:r>
              <a:rPr lang="vi-VN" sz="3200">
                <a:solidFill>
                  <a:srgbClr val="000000"/>
                </a:solidFill>
                <a:latin typeface="Times New Roman" panose="02020603050405020304" pitchFamily="18" charset="0"/>
                <a:ea typeface="Calibri" panose="020F0502020204030204" pitchFamily="34" charset="0"/>
              </a:rPr>
              <a:t> Đám lá lốt khoe những chiếc lá hình trái tim xanh mướt</a:t>
            </a:r>
            <a:r>
              <a:rPr lang="vi-VN" sz="3200">
                <a:solidFill>
                  <a:srgbClr val="FF0000"/>
                </a:solidFill>
                <a:latin typeface="Times New Roman" panose="02020603050405020304" pitchFamily="18" charset="0"/>
                <a:ea typeface="Calibri" panose="020F0502020204030204" pitchFamily="34" charset="0"/>
              </a:rPr>
              <a:t>.</a:t>
            </a:r>
            <a:r>
              <a:rPr lang="vi-VN" sz="3200">
                <a:solidFill>
                  <a:srgbClr val="000000"/>
                </a:solidFill>
                <a:latin typeface="Times New Roman" panose="02020603050405020304" pitchFamily="18" charset="0"/>
                <a:ea typeface="Calibri" panose="020F0502020204030204" pitchFamily="34" charset="0"/>
              </a:rPr>
              <a:t> Lá ngò gai như những chiếc đũa cả màu xanh viền răng cưa</a:t>
            </a:r>
            <a:r>
              <a:rPr lang="vi-VN" sz="3200">
                <a:solidFill>
                  <a:srgbClr val="FF0000"/>
                </a:solidFill>
                <a:latin typeface="Times New Roman" panose="02020603050405020304" pitchFamily="18" charset="0"/>
                <a:ea typeface="Calibri" panose="020F0502020204030204" pitchFamily="34" charset="0"/>
              </a:rPr>
              <a:t>.</a:t>
            </a:r>
            <a:r>
              <a:rPr lang="vi-VN" sz="3200">
                <a:solidFill>
                  <a:srgbClr val="000000"/>
                </a:solidFill>
                <a:latin typeface="Times New Roman" panose="02020603050405020304" pitchFamily="18" charset="0"/>
                <a:ea typeface="Calibri" panose="020F0502020204030204" pitchFamily="34" charset="0"/>
              </a:rPr>
              <a:t> Đẹp nhất là giàn gấc sai quả trông như người ta treo đèn lồng.</a:t>
            </a:r>
            <a:endParaRPr kumimoji="0" lang="vi-VN" altLang="zh-CN" sz="32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sp>
        <p:nvSpPr>
          <p:cNvPr id="8" name="矩形: 圆角 3">
            <a:extLst>
              <a:ext uri="{FF2B5EF4-FFF2-40B4-BE49-F238E27FC236}">
                <a16:creationId xmlns="" xmlns:a16="http://schemas.microsoft.com/office/drawing/2014/main" id="{E5E41556-010E-4125-9078-EF5E121AF6E9}"/>
              </a:ext>
            </a:extLst>
          </p:cNvPr>
          <p:cNvSpPr/>
          <p:nvPr/>
        </p:nvSpPr>
        <p:spPr>
          <a:xfrm>
            <a:off x="4133417" y="4770707"/>
            <a:ext cx="4079658" cy="747118"/>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24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Theo Trần Quốc Toàn</a:t>
            </a:r>
            <a:endParaRPr kumimoji="0" lang="vi-VN" altLang="zh-CN" sz="2400" b="0" i="1"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pic>
        <p:nvPicPr>
          <p:cNvPr id="5" name="Picture 4">
            <a:extLst>
              <a:ext uri="{FF2B5EF4-FFF2-40B4-BE49-F238E27FC236}">
                <a16:creationId xmlns="" xmlns:a16="http://schemas.microsoft.com/office/drawing/2014/main" id="{4651FC91-790D-4353-B778-574E1A7E86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7689" y="1916242"/>
            <a:ext cx="4812054" cy="2550446"/>
          </a:xfrm>
          <a:prstGeom prst="rect">
            <a:avLst/>
          </a:prstGeom>
        </p:spPr>
      </p:pic>
    </p:spTree>
    <p:extLst>
      <p:ext uri="{BB962C8B-B14F-4D97-AF65-F5344CB8AC3E}">
        <p14:creationId xmlns:p14="http://schemas.microsoft.com/office/powerpoint/2010/main" val="1835967917"/>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73" name="图片 72"/>
          <p:cNvPicPr>
            <a:picLocks noChangeAspect="1"/>
          </p:cNvPicPr>
          <p:nvPr/>
        </p:nvPicPr>
        <p:blipFill rotWithShape="1">
          <a:blip r:embed="rId4">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74" name="图片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
        <p:nvSpPr>
          <p:cNvPr id="39" name="任意多边形 38"/>
          <p:cNvSpPr/>
          <p:nvPr/>
        </p:nvSpPr>
        <p:spPr>
          <a:xfrm>
            <a:off x="5842736" y="6046872"/>
            <a:ext cx="637921" cy="639800"/>
          </a:xfrm>
          <a:custGeom>
            <a:avLst/>
            <a:gdLst>
              <a:gd name="connsiteX0" fmla="*/ 80886 w 717390"/>
              <a:gd name="connsiteY0" fmla="*/ 89167 h 719503"/>
              <a:gd name="connsiteX1" fmla="*/ 414519 w 717390"/>
              <a:gd name="connsiteY1" fmla="*/ 2670 h 719503"/>
              <a:gd name="connsiteX2" fmla="*/ 674011 w 717390"/>
              <a:gd name="connsiteY2" fmla="*/ 138594 h 719503"/>
              <a:gd name="connsiteX3" fmla="*/ 686367 w 717390"/>
              <a:gd name="connsiteY3" fmla="*/ 509297 h 719503"/>
              <a:gd name="connsiteX4" fmla="*/ 365092 w 717390"/>
              <a:gd name="connsiteY4" fmla="*/ 719362 h 719503"/>
              <a:gd name="connsiteX5" fmla="*/ 19103 w 717390"/>
              <a:gd name="connsiteY5" fmla="*/ 534011 h 719503"/>
              <a:gd name="connsiteX6" fmla="*/ 80886 w 717390"/>
              <a:gd name="connsiteY6" fmla="*/ 89167 h 7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390" h="719503">
                <a:moveTo>
                  <a:pt x="80886" y="89167"/>
                </a:moveTo>
                <a:cubicBezTo>
                  <a:pt x="146789" y="610"/>
                  <a:pt x="315665" y="-5568"/>
                  <a:pt x="414519" y="2670"/>
                </a:cubicBezTo>
                <a:cubicBezTo>
                  <a:pt x="513373" y="10908"/>
                  <a:pt x="628703" y="54156"/>
                  <a:pt x="674011" y="138594"/>
                </a:cubicBezTo>
                <a:cubicBezTo>
                  <a:pt x="719319" y="223032"/>
                  <a:pt x="737853" y="412502"/>
                  <a:pt x="686367" y="509297"/>
                </a:cubicBezTo>
                <a:cubicBezTo>
                  <a:pt x="634881" y="606092"/>
                  <a:pt x="476303" y="715243"/>
                  <a:pt x="365092" y="719362"/>
                </a:cubicBezTo>
                <a:cubicBezTo>
                  <a:pt x="253881" y="723481"/>
                  <a:pt x="64411" y="636984"/>
                  <a:pt x="19103" y="534011"/>
                </a:cubicBezTo>
                <a:cubicBezTo>
                  <a:pt x="-26205" y="431038"/>
                  <a:pt x="14983" y="177724"/>
                  <a:pt x="80886" y="89167"/>
                </a:cubicBezTo>
                <a:close/>
              </a:path>
            </a:pathLst>
          </a:cu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40" y="0"/>
            <a:ext cx="1181659" cy="1181659"/>
          </a:xfrm>
          <a:prstGeom prst="rect">
            <a:avLst/>
          </a:prstGeom>
        </p:spPr>
      </p:pic>
      <p:pic>
        <p:nvPicPr>
          <p:cNvPr id="30"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5354" y="4485089"/>
            <a:ext cx="7155460" cy="2255259"/>
          </a:xfrm>
          <a:prstGeom prst="rect">
            <a:avLst/>
          </a:prstGeom>
        </p:spPr>
      </p:pic>
      <p:pic>
        <p:nvPicPr>
          <p:cNvPr id="32"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576" y="631041"/>
            <a:ext cx="2279804" cy="2279804"/>
          </a:xfrm>
          <a:prstGeom prst="rect">
            <a:avLst/>
          </a:prstGeom>
        </p:spPr>
      </p:pic>
      <p:pic>
        <p:nvPicPr>
          <p:cNvPr id="35"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918092" y="350869"/>
            <a:ext cx="2263968" cy="2263968"/>
          </a:xfrm>
          <a:prstGeom prst="rect">
            <a:avLst/>
          </a:prstGeom>
        </p:spPr>
      </p:pic>
      <p:grpSp>
        <p:nvGrpSpPr>
          <p:cNvPr id="13" name="组合 8">
            <a:extLst>
              <a:ext uri="{FF2B5EF4-FFF2-40B4-BE49-F238E27FC236}">
                <a16:creationId xmlns="" xmlns:a16="http://schemas.microsoft.com/office/drawing/2014/main" id="{CCC992BC-5DAD-48F8-8920-7AD7C92E40E8}"/>
              </a:ext>
            </a:extLst>
          </p:cNvPr>
          <p:cNvGrpSpPr/>
          <p:nvPr/>
        </p:nvGrpSpPr>
        <p:grpSpPr>
          <a:xfrm>
            <a:off x="4492307" y="762559"/>
            <a:ext cx="3207385" cy="838200"/>
            <a:chOff x="1365" y="1525"/>
            <a:chExt cx="5051" cy="1320"/>
          </a:xfrm>
        </p:grpSpPr>
        <p:sp>
          <p:nvSpPr>
            <p:cNvPr id="14" name="圆角矩形 7">
              <a:extLst>
                <a:ext uri="{FF2B5EF4-FFF2-40B4-BE49-F238E27FC236}">
                  <a16:creationId xmlns="" xmlns:a16="http://schemas.microsoft.com/office/drawing/2014/main" id="{EB2573EB-5608-4B42-AA7A-E1666EAEA2D4}"/>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300"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5" name="圆角矩形 5">
              <a:extLst>
                <a:ext uri="{FF2B5EF4-FFF2-40B4-BE49-F238E27FC236}">
                  <a16:creationId xmlns="" xmlns:a16="http://schemas.microsoft.com/office/drawing/2014/main" id="{240553E4-CCA7-4C52-9EB6-E3E34F7F1A4A}"/>
                </a:ext>
              </a:extLst>
            </p:cNvPr>
            <p:cNvSpPr/>
            <p:nvPr/>
          </p:nvSpPr>
          <p:spPr>
            <a:xfrm>
              <a:off x="1365" y="1525"/>
              <a:ext cx="5051" cy="1320"/>
            </a:xfrm>
            <a:prstGeom prst="roundRect">
              <a:avLst>
                <a:gd name="adj" fmla="val 50000"/>
              </a:avLst>
            </a:prstGeom>
            <a:solidFill>
              <a:srgbClr val="FFFF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300" normalizeH="0" baseline="0" noProof="0" dirty="0" err="1">
                  <a:ln>
                    <a:noFill/>
                  </a:ln>
                  <a:solidFill>
                    <a:srgbClr val="5F7700"/>
                  </a:solidFill>
                  <a:effectLst/>
                  <a:uLnTx/>
                  <a:uFillTx/>
                  <a:latin typeface="Arial"/>
                  <a:ea typeface="字魂189号-星岩乐黑体" panose="00000500000000000000" charset="-122"/>
                  <a:cs typeface="Open Sans Light" pitchFamily="34" charset="0"/>
                  <a:sym typeface="+mn-lt"/>
                </a:rPr>
                <a:t>Vận</a:t>
              </a:r>
              <a:r>
                <a:rPr kumimoji="0" lang="en-US" altLang="zh-CN" sz="3200" b="1" i="0" u="none" strike="noStrike" kern="1200" cap="none" spc="-300" normalizeH="0" baseline="0" noProof="0" dirty="0">
                  <a:ln>
                    <a:noFill/>
                  </a:ln>
                  <a:solidFill>
                    <a:srgbClr val="5F7700"/>
                  </a:solidFill>
                  <a:effectLst/>
                  <a:uLnTx/>
                  <a:uFillTx/>
                  <a:latin typeface="Arial"/>
                  <a:ea typeface="字魂189号-星岩乐黑体" panose="00000500000000000000" charset="-122"/>
                  <a:cs typeface="Open Sans Light" pitchFamily="34" charset="0"/>
                  <a:sym typeface="+mn-lt"/>
                </a:rPr>
                <a:t> </a:t>
              </a:r>
              <a:r>
                <a:rPr kumimoji="0" lang="en-US" altLang="zh-CN" sz="3200" b="1" i="0" u="none" strike="noStrike" kern="1200" cap="none" spc="-300" normalizeH="0" baseline="0" noProof="0" dirty="0" err="1">
                  <a:ln>
                    <a:noFill/>
                  </a:ln>
                  <a:solidFill>
                    <a:srgbClr val="5F7700"/>
                  </a:solidFill>
                  <a:effectLst/>
                  <a:uLnTx/>
                  <a:uFillTx/>
                  <a:latin typeface="Arial"/>
                  <a:ea typeface="字魂189号-星岩乐黑体" panose="00000500000000000000" charset="-122"/>
                  <a:cs typeface="Open Sans Light" pitchFamily="34" charset="0"/>
                  <a:sym typeface="+mn-lt"/>
                </a:rPr>
                <a:t>dụng</a:t>
              </a:r>
              <a:endParaRPr kumimoji="0" lang="zh-CN" altLang="en-US" sz="3200" b="1" i="0" u="none" strike="noStrike" kern="1200" cap="none" spc="-300" normalizeH="0" baseline="0" noProof="0" dirty="0">
                <a:ln>
                  <a:noFill/>
                </a:ln>
                <a:solidFill>
                  <a:srgbClr val="5F7700"/>
                </a:solidFill>
                <a:effectLst/>
                <a:uLnTx/>
                <a:uFillTx/>
                <a:latin typeface="Arial"/>
                <a:ea typeface="字魂189号-星岩乐黑体" panose="00000500000000000000" charset="-122"/>
                <a:cs typeface="Open Sans Light" pitchFamily="34" charset="0"/>
                <a:sym typeface="+mn-lt"/>
              </a:endParaRPr>
            </a:p>
          </p:txBody>
        </p:sp>
      </p:grpSp>
    </p:spTree>
    <p:extLst>
      <p:ext uri="{BB962C8B-B14F-4D97-AF65-F5344CB8AC3E}">
        <p14:creationId xmlns:p14="http://schemas.microsoft.com/office/powerpoint/2010/main" val="2535619802"/>
      </p:ext>
    </p:extLst>
  </p:cSld>
  <p:clrMapOvr>
    <a:masterClrMapping/>
  </p:clrMapOvr>
  <mc:AlternateContent xmlns:mc="http://schemas.openxmlformats.org/markup-compatibility/2006" xmlns:p14="http://schemas.microsoft.com/office/powerpoint/2010/main">
    <mc:Choice Requires="p14">
      <p:transition spd="slow" p14:dur="2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100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anim calcmode="lin" valueType="num">
                                      <p:cBhvr>
                                        <p:cTn id="10" dur="500" fill="hold"/>
                                        <p:tgtEl>
                                          <p:spTgt spid="39"/>
                                        </p:tgtEl>
                                        <p:attrNameLst>
                                          <p:attrName>ppt_x</p:attrName>
                                        </p:attrNameLst>
                                      </p:cBhvr>
                                      <p:tavLst>
                                        <p:tav tm="0">
                                          <p:val>
                                            <p:fltVal val="0.5"/>
                                          </p:val>
                                        </p:tav>
                                        <p:tav tm="100000">
                                          <p:val>
                                            <p:strVal val="#ppt_x"/>
                                          </p:val>
                                        </p:tav>
                                      </p:tavLst>
                                    </p:anim>
                                    <p:anim calcmode="lin" valueType="num">
                                      <p:cBhvr>
                                        <p:cTn id="11" dur="500" fill="hold"/>
                                        <p:tgtEl>
                                          <p:spTgt spid="39"/>
                                        </p:tgtEl>
                                        <p:attrNameLst>
                                          <p:attrName>ppt_y</p:attrName>
                                        </p:attrNameLst>
                                      </p:cBhvr>
                                      <p:tavLst>
                                        <p:tav tm="0">
                                          <p:val>
                                            <p:fltVal val="0.5"/>
                                          </p:val>
                                        </p:tav>
                                        <p:tav tm="100000">
                                          <p:val>
                                            <p:strVal val="#ppt_y"/>
                                          </p:val>
                                        </p:tav>
                                      </p:tavLst>
                                    </p:anim>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pic>
        <p:nvPicPr>
          <p:cNvPr id="7" name="图片 26">
            <a:extLst>
              <a:ext uri="{FF2B5EF4-FFF2-40B4-BE49-F238E27FC236}">
                <a16:creationId xmlns=""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sp>
        <p:nvSpPr>
          <p:cNvPr id="6" name="矩形: 圆角 3">
            <a:extLst>
              <a:ext uri="{FF2B5EF4-FFF2-40B4-BE49-F238E27FC236}">
                <a16:creationId xmlns="" xmlns:a16="http://schemas.microsoft.com/office/drawing/2014/main" id="{878AD709-D650-4B50-B7EA-6165FFE6D679}"/>
              </a:ext>
            </a:extLst>
          </p:cNvPr>
          <p:cNvSpPr/>
          <p:nvPr/>
        </p:nvSpPr>
        <p:spPr>
          <a:xfrm>
            <a:off x="1181659" y="1103850"/>
            <a:ext cx="9601046" cy="507766"/>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vi-VN" sz="3600" b="0" i="0"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mn-cs"/>
              </a:rPr>
              <a:t>Nói với người thân về ngôi nhà mơ ước.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altLang="zh-CN" sz="3600" b="0" i="0" u="none" strike="noStrike" kern="1200" cap="none" spc="0" normalizeH="0" baseline="0" noProof="0" dirty="0">
              <a:ln>
                <a:noFill/>
              </a:ln>
              <a:solidFill>
                <a:srgbClr val="C00000"/>
              </a:solidFill>
              <a:effectLst/>
              <a:uLnTx/>
              <a:uFillTx/>
              <a:latin typeface="Times New Roman" panose="02020603050405020304" pitchFamily="18" charset="0"/>
              <a:ea typeface="字魂80号-萌趣小鱼体" panose="00000500000000000000" pitchFamily="2" charset="-122"/>
              <a:cs typeface="+mn-cs"/>
            </a:endParaRPr>
          </a:p>
        </p:txBody>
      </p:sp>
      <p:pic>
        <p:nvPicPr>
          <p:cNvPr id="4" name="Picture 3">
            <a:extLst>
              <a:ext uri="{FF2B5EF4-FFF2-40B4-BE49-F238E27FC236}">
                <a16:creationId xmlns="" xmlns:a16="http://schemas.microsoft.com/office/drawing/2014/main" id="{9136198C-D988-45CD-81AE-1B1ABB371C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90" y="1717631"/>
            <a:ext cx="12071020" cy="5070792"/>
          </a:xfrm>
          <a:prstGeom prst="rect">
            <a:avLst/>
          </a:prstGeom>
        </p:spPr>
      </p:pic>
    </p:spTree>
    <p:extLst>
      <p:ext uri="{BB962C8B-B14F-4D97-AF65-F5344CB8AC3E}">
        <p14:creationId xmlns:p14="http://schemas.microsoft.com/office/powerpoint/2010/main" val="2030854083"/>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pic>
        <p:nvPicPr>
          <p:cNvPr id="7" name="图片 26">
            <a:extLst>
              <a:ext uri="{FF2B5EF4-FFF2-40B4-BE49-F238E27FC236}">
                <a16:creationId xmlns=""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sp>
        <p:nvSpPr>
          <p:cNvPr id="6" name="矩形: 圆角 3">
            <a:extLst>
              <a:ext uri="{FF2B5EF4-FFF2-40B4-BE49-F238E27FC236}">
                <a16:creationId xmlns="" xmlns:a16="http://schemas.microsoft.com/office/drawing/2014/main" id="{878AD709-D650-4B50-B7EA-6165FFE6D679}"/>
              </a:ext>
            </a:extLst>
          </p:cNvPr>
          <p:cNvSpPr/>
          <p:nvPr/>
        </p:nvSpPr>
        <p:spPr>
          <a:xfrm>
            <a:off x="956984" y="3447707"/>
            <a:ext cx="10892116" cy="1917497"/>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defTabSz="914400">
              <a:defRPr/>
            </a:pPr>
            <a:r>
              <a:rPr lang="vi-VN" sz="3600">
                <a:solidFill>
                  <a:schemeClr val="tx1"/>
                </a:solidFill>
                <a:latin typeface="Times New Roman" panose="02020603050405020304" pitchFamily="18" charset="0"/>
                <a:ea typeface="Calibri" panose="020F0502020204030204" pitchFamily="34" charset="0"/>
              </a:rPr>
              <a:t>+ Ngôi nhà mơ ước của em nằm ở đâu?</a:t>
            </a:r>
          </a:p>
          <a:p>
            <a:pPr lvl="0" defTabSz="914400">
              <a:defRPr/>
            </a:pPr>
            <a:r>
              <a:rPr lang="vi-VN" sz="3600">
                <a:solidFill>
                  <a:schemeClr val="tx1"/>
                </a:solidFill>
                <a:latin typeface="Times New Roman" panose="02020603050405020304" pitchFamily="18" charset="0"/>
                <a:ea typeface="Calibri" panose="020F0502020204030204" pitchFamily="34" charset="0"/>
              </a:rPr>
              <a:t>+ Ngôi nhà mơ ước có hình dáng, màu sắc, … ra sao?</a:t>
            </a:r>
          </a:p>
          <a:p>
            <a:pPr lvl="0" defTabSz="914400">
              <a:defRPr/>
            </a:pPr>
            <a:r>
              <a:rPr lang="vi-VN" sz="3600">
                <a:solidFill>
                  <a:schemeClr val="tx1"/>
                </a:solidFill>
                <a:latin typeface="Times New Roman" panose="02020603050405020304" pitchFamily="18" charset="0"/>
                <a:ea typeface="Calibri" panose="020F0502020204030204" pitchFamily="34" charset="0"/>
              </a:rPr>
              <a:t>+ Vì sao em lại mơ ước có một ngôi nhà như thế?</a:t>
            </a:r>
          </a:p>
          <a:p>
            <a:pPr lvl="0" defTabSz="914400">
              <a:defRPr/>
            </a:pPr>
            <a:r>
              <a:rPr lang="vi-VN" sz="3600">
                <a:solidFill>
                  <a:schemeClr val="tx1"/>
                </a:solidFill>
                <a:latin typeface="Times New Roman" panose="02020603050405020304" pitchFamily="18" charset="0"/>
                <a:ea typeface="Calibri" panose="020F0502020204030204" pitchFamily="34" charset="0"/>
              </a:rPr>
              <a:t>+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vi-VN" altLang="zh-CN" sz="3600" b="0" i="0" u="none" strike="noStrike" kern="1200" cap="none" spc="0" normalizeH="0" baseline="0" noProof="0" dirty="0">
              <a:ln>
                <a:noFill/>
              </a:ln>
              <a:solidFill>
                <a:schemeClr val="tx1"/>
              </a:solidFill>
              <a:effectLst/>
              <a:uLnTx/>
              <a:uFillTx/>
              <a:latin typeface="Times New Roman" panose="02020603050405020304" pitchFamily="18" charset="0"/>
              <a:ea typeface="字魂80号-萌趣小鱼体" panose="00000500000000000000" pitchFamily="2" charset="-122"/>
              <a:cs typeface="+mn-cs"/>
            </a:endParaRPr>
          </a:p>
        </p:txBody>
      </p:sp>
      <p:pic>
        <p:nvPicPr>
          <p:cNvPr id="4" name="Picture 3">
            <a:extLst>
              <a:ext uri="{FF2B5EF4-FFF2-40B4-BE49-F238E27FC236}">
                <a16:creationId xmlns="" xmlns:a16="http://schemas.microsoft.com/office/drawing/2014/main" id="{9136198C-D988-45CD-81AE-1B1ABB371C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7086" y="680132"/>
            <a:ext cx="6298107" cy="2645708"/>
          </a:xfrm>
          <a:prstGeom prst="rect">
            <a:avLst/>
          </a:prstGeom>
        </p:spPr>
      </p:pic>
    </p:spTree>
    <p:extLst>
      <p:ext uri="{BB962C8B-B14F-4D97-AF65-F5344CB8AC3E}">
        <p14:creationId xmlns:p14="http://schemas.microsoft.com/office/powerpoint/2010/main" val="3771932846"/>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8" name="Rectangle 7">
            <a:extLst>
              <a:ext uri="{FF2B5EF4-FFF2-40B4-BE49-F238E27FC236}">
                <a16:creationId xmlns="" xmlns:a16="http://schemas.microsoft.com/office/drawing/2014/main" id="{DC31D958-E557-4EAB-977D-4EACB2B00971}"/>
              </a:ext>
            </a:extLst>
          </p:cNvPr>
          <p:cNvSpPr/>
          <p:nvPr/>
        </p:nvSpPr>
        <p:spPr>
          <a:xfrm>
            <a:off x="495869" y="587945"/>
            <a:ext cx="11011503"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Bài tham khảo 1:</a:t>
            </a:r>
            <a:endParaRPr kumimoji="0" lang="vi-VN" sz="24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Arial" panose="020B0604020202020204" pitchFamily="34" charset="0"/>
                <a:ea typeface="+mn-ea"/>
                <a:cs typeface="+mn-cs"/>
              </a:rPr>
              <a:t>	</a:t>
            </a:r>
            <a:r>
              <a:rPr kumimoji="0" lang="vi-VN" sz="2400" b="0" i="0" u="none" strike="noStrike" kern="1200" cap="none" spc="0" normalizeH="0" baseline="0" noProof="0">
                <a:ln>
                  <a:noFill/>
                </a:ln>
                <a:effectLst/>
                <a:uLnTx/>
                <a:uFillTx/>
                <a:latin typeface="Arial" panose="020B0604020202020204" pitchFamily="34" charset="0"/>
                <a:ea typeface="+mn-ea"/>
                <a:cs typeface="+mn-cs"/>
              </a:rPr>
              <a:t>Ngôi nhà mơ ước của em được nằm ở một ngôi làng nhỏ yên tĩnh. Đó là một ngôi nhà màu hồng rất dễ thương và nó không xa biển. Mọi thứ trong ngôi nhà sẽ được trang trí một cách đơn giản và hài hòa. Điều quan trọng nhất là em ước mình có một căn bếp tiện lợi và đầy đủ tiện nghi. Cuối cùng, ngôi nhà sẽ có một khu vườn phía sau với bộ bàn ghế ngoài vườn và một vườn rau, một cái ao để nuôi cá và một vườn cây ăn quả. Và em sẽ thật hạnh phúc nếu như có được căn nhà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A50BA5"/>
                </a:solidFill>
                <a:effectLst/>
                <a:uLnTx/>
                <a:uFillTx/>
                <a:latin typeface="Arial" panose="020B0604020202020204" pitchFamily="34" charset="0"/>
                <a:ea typeface="+mn-ea"/>
                <a:cs typeface="+mn-cs"/>
              </a:rPr>
              <a:t>Bài tham khảo 2:</a:t>
            </a:r>
            <a:endParaRPr kumimoji="0" lang="vi-VN" sz="2400" b="0" i="0" u="none" strike="noStrike" kern="1200" cap="none" spc="0" normalizeH="0" baseline="0" noProof="0">
              <a:ln>
                <a:noFill/>
              </a:ln>
              <a:solidFill>
                <a:srgbClr val="A50BA5"/>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Arial" panose="020B0604020202020204" pitchFamily="34" charset="0"/>
                <a:ea typeface="+mn-ea"/>
                <a:cs typeface="+mn-cs"/>
              </a:rPr>
              <a:t>	</a:t>
            </a:r>
            <a:r>
              <a:rPr kumimoji="0" lang="vi-VN" sz="2400" b="0" i="0" u="none" strike="noStrike" kern="1200" cap="none" spc="0" normalizeH="0" baseline="0" noProof="0">
                <a:ln>
                  <a:noFill/>
                </a:ln>
                <a:effectLst/>
                <a:uLnTx/>
                <a:uFillTx/>
                <a:latin typeface="Arial" panose="020B0604020202020204" pitchFamily="34" charset="0"/>
                <a:ea typeface="+mn-ea"/>
                <a:cs typeface="+mn-cs"/>
              </a:rPr>
              <a:t>Ngôi nhà trong tương lai của em sẽ là một ngôi nhà kẹo. Đó là một ngôi nhà lớn với siro và nước ép trái cây bao phủ. Trước nhà sẽ có một con robot làm bằng bánh và chào đón em rất thân mật khi em trở về nhà. Ngôi nhà được trang trí bởi hai cây kẹo lớn. Trên đỉnh nhà có ống khói và nhà tôi được bao quanh bởi những cây lớn. Tôi yêu ngôi nhà tương lai của em và em ước nó sẽ trở thành sự thật vào một ngày nào đó.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OpenSans"/>
                <a:ea typeface="+mn-ea"/>
                <a:cs typeface="+mn-cs"/>
              </a:rPr>
              <a:t/>
            </a:r>
            <a:br>
              <a:rPr kumimoji="0" lang="vi-VN" sz="2400" b="0" i="0" u="none" strike="noStrike" kern="1200" cap="none" spc="0" normalizeH="0" baseline="0" noProof="0">
                <a:ln>
                  <a:noFill/>
                </a:ln>
                <a:solidFill>
                  <a:srgbClr val="000000"/>
                </a:solidFill>
                <a:effectLst/>
                <a:uLnTx/>
                <a:uFillTx/>
                <a:latin typeface="OpenSans"/>
                <a:ea typeface="+mn-ea"/>
                <a:cs typeface="+mn-cs"/>
              </a:rPr>
            </a:br>
            <a:r>
              <a:rPr kumimoji="0" lang="vi-VN" sz="2400" b="0" i="0" u="none" strike="noStrike" kern="1200" cap="none" spc="0" normalizeH="0" baseline="0" noProof="0">
                <a:ln>
                  <a:noFill/>
                </a:ln>
                <a:solidFill>
                  <a:srgbClr val="000000"/>
                </a:solidFill>
                <a:effectLst/>
                <a:uLnTx/>
                <a:uFillTx/>
                <a:latin typeface="OpenSans"/>
                <a:ea typeface="+mn-ea"/>
                <a:cs typeface="+mn-cs"/>
              </a:rPr>
              <a:t/>
            </a:r>
            <a:br>
              <a:rPr kumimoji="0" lang="vi-VN" sz="2400" b="0" i="0" u="none" strike="noStrike" kern="1200" cap="none" spc="0" normalizeH="0" baseline="0" noProof="0">
                <a:ln>
                  <a:noFill/>
                </a:ln>
                <a:solidFill>
                  <a:srgbClr val="000000"/>
                </a:solidFill>
                <a:effectLst/>
                <a:uLnTx/>
                <a:uFillTx/>
                <a:latin typeface="OpenSans"/>
                <a:ea typeface="+mn-ea"/>
                <a:cs typeface="+mn-cs"/>
              </a:rPr>
            </a:b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67313272"/>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pic>
        <p:nvPicPr>
          <p:cNvPr id="7" name="图片 26">
            <a:extLst>
              <a:ext uri="{FF2B5EF4-FFF2-40B4-BE49-F238E27FC236}">
                <a16:creationId xmlns=""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pic>
        <p:nvPicPr>
          <p:cNvPr id="8" name="图片 26">
            <a:extLst>
              <a:ext uri="{FF2B5EF4-FFF2-40B4-BE49-F238E27FC236}">
                <a16:creationId xmlns="" xmlns:a16="http://schemas.microsoft.com/office/drawing/2014/main" id="{D5D1E269-444F-D50F-7381-D168F6FB4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sp>
        <p:nvSpPr>
          <p:cNvPr id="12" name="Google Shape;487;p33">
            <a:extLst>
              <a:ext uri="{FF2B5EF4-FFF2-40B4-BE49-F238E27FC236}">
                <a16:creationId xmlns="" xmlns:a16="http://schemas.microsoft.com/office/drawing/2014/main" id="{379B75A1-9825-7753-AC16-9EF0627BFCA8}"/>
              </a:ext>
            </a:extLst>
          </p:cNvPr>
          <p:cNvSpPr txBox="1"/>
          <p:nvPr/>
        </p:nvSpPr>
        <p:spPr>
          <a:xfrm>
            <a:off x="460375" y="617538"/>
            <a:ext cx="11172065" cy="176563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0" i="0" u="none" strike="noStrike" kern="1200" cap="none" spc="0" normalizeH="0" baseline="0" noProof="0">
                <a:ln>
                  <a:noFill/>
                </a:ln>
                <a:solidFill>
                  <a:srgbClr val="FF0000"/>
                </a:solidFill>
                <a:effectLst/>
                <a:uLnTx/>
                <a:uFillTx/>
                <a:latin typeface="Bubblegum Sans"/>
                <a:sym typeface="Bubblegum Sans"/>
              </a:rPr>
              <a:t>Trong câu sau: </a:t>
            </a:r>
          </a:p>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lang="en-US" sz="4000">
                <a:solidFill>
                  <a:schemeClr val="tx1"/>
                </a:solidFill>
              </a:rPr>
              <a:t>C</a:t>
            </a:r>
            <a:r>
              <a:rPr kumimoji="0" lang="vi-VN" sz="4000" b="0" i="0" u="none" strike="noStrike" kern="1200" cap="none" spc="0" normalizeH="0" baseline="0" noProof="0">
                <a:ln>
                  <a:noFill/>
                </a:ln>
                <a:solidFill>
                  <a:schemeClr val="tx1"/>
                </a:solidFill>
                <a:effectLst/>
                <a:uLnTx/>
                <a:uFillTx/>
                <a:latin typeface="Bubblegum Sans"/>
                <a:sym typeface="Bubblegum Sans"/>
              </a:rPr>
              <a:t>hiếc lá trầu bà có hình giống như một hình trái tim.</a:t>
            </a:r>
            <a:br>
              <a:rPr kumimoji="0" lang="vi-VN" sz="4000" b="0" i="0" u="none" strike="noStrike" kern="1200" cap="none" spc="0" normalizeH="0" baseline="0" noProof="0">
                <a:ln>
                  <a:noFill/>
                </a:ln>
                <a:solidFill>
                  <a:schemeClr val="tx1"/>
                </a:solidFill>
                <a:effectLst/>
                <a:uLnTx/>
                <a:uFillTx/>
                <a:latin typeface="Bubblegum Sans"/>
                <a:sym typeface="Bubblegum Sans"/>
              </a:rPr>
            </a:br>
            <a:endParaRPr kumimoji="0" lang="vi-VN" sz="4000" b="0"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Bubblegum Sans"/>
            </a:endParaRPr>
          </a:p>
        </p:txBody>
      </p:sp>
      <p:pic>
        <p:nvPicPr>
          <p:cNvPr id="16" name="Picture 15">
            <a:extLst>
              <a:ext uri="{FF2B5EF4-FFF2-40B4-BE49-F238E27FC236}">
                <a16:creationId xmlns="" xmlns:a16="http://schemas.microsoft.com/office/drawing/2014/main" id="{1880FD55-8035-6A8A-067A-F91B3016E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4797" y="3770230"/>
            <a:ext cx="3524250" cy="2857500"/>
          </a:xfrm>
          <a:prstGeom prst="rect">
            <a:avLst/>
          </a:prstGeom>
        </p:spPr>
      </p:pic>
      <p:sp>
        <p:nvSpPr>
          <p:cNvPr id="17" name="文本框 31">
            <a:extLst>
              <a:ext uri="{FF2B5EF4-FFF2-40B4-BE49-F238E27FC236}">
                <a16:creationId xmlns="" xmlns:a16="http://schemas.microsoft.com/office/drawing/2014/main" id="{30B67ABE-FEA7-DE34-7E93-016CEDFFBA3A}"/>
              </a:ext>
            </a:extLst>
          </p:cNvPr>
          <p:cNvSpPr txBox="1"/>
          <p:nvPr/>
        </p:nvSpPr>
        <p:spPr>
          <a:xfrm>
            <a:off x="645166" y="2503524"/>
            <a:ext cx="10555643" cy="1200329"/>
          </a:xfrm>
          <a:prstGeom prst="rect">
            <a:avLst/>
          </a:prstGeom>
          <a:solidFill>
            <a:srgbClr val="FDFADE"/>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1">
                <a:ln>
                  <a:noFill/>
                </a:ln>
                <a:solidFill>
                  <a:srgbClr val="5F7700"/>
                </a:solidFill>
                <a:effectLst/>
                <a:uLnTx/>
                <a:uFillTx/>
                <a:latin typeface="Arial" panose="020B0604020202020204" pitchFamily="34" charset="0"/>
                <a:ea typeface="字魂189号-星岩乐黑体" panose="00000500000000000000" charset="-122"/>
                <a:cs typeface="Arial" panose="020B0604020202020204" pitchFamily="34" charset="0"/>
                <a:sym typeface="+mn-lt"/>
              </a:rPr>
              <a:t>Sự vật nào được so sánh với sự vật nào?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1">
                <a:ln>
                  <a:noFill/>
                </a:ln>
                <a:solidFill>
                  <a:srgbClr val="5F7700"/>
                </a:solidFill>
                <a:effectLst/>
                <a:uLnTx/>
                <a:uFillTx/>
                <a:latin typeface="Arial" panose="020B0604020202020204" pitchFamily="34" charset="0"/>
                <a:ea typeface="字魂189号-星岩乐黑体" panose="00000500000000000000" charset="-122"/>
                <a:cs typeface="Arial" panose="020B0604020202020204" pitchFamily="34" charset="0"/>
                <a:sym typeface="+mn-lt"/>
              </a:rPr>
              <a:t>Tìm từ so sánh trong câu trên?</a:t>
            </a:r>
          </a:p>
        </p:txBody>
      </p:sp>
      <p:pic>
        <p:nvPicPr>
          <p:cNvPr id="18" name="图片 26">
            <a:extLst>
              <a:ext uri="{FF2B5EF4-FFF2-40B4-BE49-F238E27FC236}">
                <a16:creationId xmlns="" xmlns:a16="http://schemas.microsoft.com/office/drawing/2014/main" id="{2EC34CAF-8949-C18C-37DE-DA28EF0C29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pic>
        <p:nvPicPr>
          <p:cNvPr id="19" name="Picture 18">
            <a:extLst>
              <a:ext uri="{FF2B5EF4-FFF2-40B4-BE49-F238E27FC236}">
                <a16:creationId xmlns="" xmlns:a16="http://schemas.microsoft.com/office/drawing/2014/main" id="{3A23A47B-7DA3-BB84-549C-BAB32C572712}"/>
              </a:ext>
            </a:extLst>
          </p:cNvPr>
          <p:cNvPicPr>
            <a:picLocks noChangeAspect="1"/>
          </p:cNvPicPr>
          <p:nvPr/>
        </p:nvPicPr>
        <p:blipFill>
          <a:blip r:embed="rId6"/>
          <a:stretch>
            <a:fillRect/>
          </a:stretch>
        </p:blipFill>
        <p:spPr>
          <a:xfrm>
            <a:off x="2776733" y="4000500"/>
            <a:ext cx="5603117" cy="2396961"/>
          </a:xfrm>
          <a:prstGeom prst="rect">
            <a:avLst/>
          </a:prstGeom>
        </p:spPr>
      </p:pic>
    </p:spTree>
    <p:extLst>
      <p:ext uri="{BB962C8B-B14F-4D97-AF65-F5344CB8AC3E}">
        <p14:creationId xmlns:p14="http://schemas.microsoft.com/office/powerpoint/2010/main" val="2093118704"/>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73" name="图片 72"/>
          <p:cNvPicPr>
            <a:picLocks noChangeAspect="1"/>
          </p:cNvPicPr>
          <p:nvPr/>
        </p:nvPicPr>
        <p:blipFill rotWithShape="1">
          <a:blip r:embed="rId4">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74" name="图片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pic>
        <p:nvPicPr>
          <p:cNvPr id="38" name="图片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908" y="3515151"/>
            <a:ext cx="3491233" cy="3120403"/>
          </a:xfrm>
          <a:prstGeom prst="rect">
            <a:avLst/>
          </a:prstGeom>
        </p:spPr>
      </p:pic>
      <p:sp>
        <p:nvSpPr>
          <p:cNvPr id="39" name="任意多边形 38"/>
          <p:cNvSpPr/>
          <p:nvPr/>
        </p:nvSpPr>
        <p:spPr>
          <a:xfrm>
            <a:off x="5842736" y="6046872"/>
            <a:ext cx="637921" cy="639800"/>
          </a:xfrm>
          <a:custGeom>
            <a:avLst/>
            <a:gdLst>
              <a:gd name="connsiteX0" fmla="*/ 80886 w 717390"/>
              <a:gd name="connsiteY0" fmla="*/ 89167 h 719503"/>
              <a:gd name="connsiteX1" fmla="*/ 414519 w 717390"/>
              <a:gd name="connsiteY1" fmla="*/ 2670 h 719503"/>
              <a:gd name="connsiteX2" fmla="*/ 674011 w 717390"/>
              <a:gd name="connsiteY2" fmla="*/ 138594 h 719503"/>
              <a:gd name="connsiteX3" fmla="*/ 686367 w 717390"/>
              <a:gd name="connsiteY3" fmla="*/ 509297 h 719503"/>
              <a:gd name="connsiteX4" fmla="*/ 365092 w 717390"/>
              <a:gd name="connsiteY4" fmla="*/ 719362 h 719503"/>
              <a:gd name="connsiteX5" fmla="*/ 19103 w 717390"/>
              <a:gd name="connsiteY5" fmla="*/ 534011 h 719503"/>
              <a:gd name="connsiteX6" fmla="*/ 80886 w 717390"/>
              <a:gd name="connsiteY6" fmla="*/ 89167 h 7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390" h="719503">
                <a:moveTo>
                  <a:pt x="80886" y="89167"/>
                </a:moveTo>
                <a:cubicBezTo>
                  <a:pt x="146789" y="610"/>
                  <a:pt x="315665" y="-5568"/>
                  <a:pt x="414519" y="2670"/>
                </a:cubicBezTo>
                <a:cubicBezTo>
                  <a:pt x="513373" y="10908"/>
                  <a:pt x="628703" y="54156"/>
                  <a:pt x="674011" y="138594"/>
                </a:cubicBezTo>
                <a:cubicBezTo>
                  <a:pt x="719319" y="223032"/>
                  <a:pt x="737853" y="412502"/>
                  <a:pt x="686367" y="509297"/>
                </a:cubicBezTo>
                <a:cubicBezTo>
                  <a:pt x="634881" y="606092"/>
                  <a:pt x="476303" y="715243"/>
                  <a:pt x="365092" y="719362"/>
                </a:cubicBezTo>
                <a:cubicBezTo>
                  <a:pt x="253881" y="723481"/>
                  <a:pt x="64411" y="636984"/>
                  <a:pt x="19103" y="534011"/>
                </a:cubicBezTo>
                <a:cubicBezTo>
                  <a:pt x="-26205" y="431038"/>
                  <a:pt x="14983" y="177724"/>
                  <a:pt x="80886" y="89167"/>
                </a:cubicBezTo>
                <a:close/>
              </a:path>
            </a:pathLst>
          </a:cu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40" y="0"/>
            <a:ext cx="1181659" cy="1181659"/>
          </a:xfrm>
          <a:prstGeom prst="rect">
            <a:avLst/>
          </a:prstGeom>
        </p:spPr>
      </p:pic>
      <p:pic>
        <p:nvPicPr>
          <p:cNvPr id="30"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0632" y="4316110"/>
            <a:ext cx="7155460" cy="2255259"/>
          </a:xfrm>
          <a:prstGeom prst="rect">
            <a:avLst/>
          </a:prstGeom>
        </p:spPr>
      </p:pic>
      <p:pic>
        <p:nvPicPr>
          <p:cNvPr id="2" name="Picture 1">
            <a:extLst>
              <a:ext uri="{FF2B5EF4-FFF2-40B4-BE49-F238E27FC236}">
                <a16:creationId xmlns="" xmlns:a16="http://schemas.microsoft.com/office/drawing/2014/main" id="{96B676A1-68BA-4B56-A64B-B2D76A05572A}"/>
              </a:ext>
            </a:extLst>
          </p:cNvPr>
          <p:cNvPicPr>
            <a:picLocks noChangeAspect="1"/>
          </p:cNvPicPr>
          <p:nvPr/>
        </p:nvPicPr>
        <p:blipFill>
          <a:blip r:embed="rId9"/>
          <a:stretch>
            <a:fillRect/>
          </a:stretch>
        </p:blipFill>
        <p:spPr>
          <a:xfrm>
            <a:off x="1367139" y="286631"/>
            <a:ext cx="8951194" cy="3461817"/>
          </a:xfrm>
          <a:prstGeom prst="rect">
            <a:avLst/>
          </a:prstGeom>
        </p:spPr>
      </p:pic>
    </p:spTree>
    <p:extLst>
      <p:ext uri="{BB962C8B-B14F-4D97-AF65-F5344CB8AC3E}">
        <p14:creationId xmlns:p14="http://schemas.microsoft.com/office/powerpoint/2010/main" val="1757832877"/>
      </p:ext>
    </p:extLst>
  </p:cSld>
  <p:clrMapOvr>
    <a:masterClrMapping/>
  </p:clrMapOvr>
  <mc:AlternateContent xmlns:mc="http://schemas.openxmlformats.org/markup-compatibility/2006" xmlns:p14="http://schemas.microsoft.com/office/powerpoint/2010/main">
    <mc:Choice Requires="p14">
      <p:transition spd="slow" p14:dur="2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528" fill="hold" grpId="0" nodeType="withEffect">
                                  <p:stCondLst>
                                    <p:cond delay="100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anim calcmode="lin" valueType="num">
                                      <p:cBhvr>
                                        <p:cTn id="15" dur="500" fill="hold"/>
                                        <p:tgtEl>
                                          <p:spTgt spid="39"/>
                                        </p:tgtEl>
                                        <p:attrNameLst>
                                          <p:attrName>ppt_x</p:attrName>
                                        </p:attrNameLst>
                                      </p:cBhvr>
                                      <p:tavLst>
                                        <p:tav tm="0">
                                          <p:val>
                                            <p:fltVal val="0.5"/>
                                          </p:val>
                                        </p:tav>
                                        <p:tav tm="100000">
                                          <p:val>
                                            <p:strVal val="#ppt_x"/>
                                          </p:val>
                                        </p:tav>
                                      </p:tavLst>
                                    </p:anim>
                                    <p:anim calcmode="lin" valueType="num">
                                      <p:cBhvr>
                                        <p:cTn id="16" dur="500" fill="hold"/>
                                        <p:tgtEl>
                                          <p:spTgt spid="39"/>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pic>
        <p:nvPicPr>
          <p:cNvPr id="7" name="图片 26">
            <a:extLst>
              <a:ext uri="{FF2B5EF4-FFF2-40B4-BE49-F238E27FC236}">
                <a16:creationId xmlns=""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pic>
        <p:nvPicPr>
          <p:cNvPr id="18" name="图片 26">
            <a:extLst>
              <a:ext uri="{FF2B5EF4-FFF2-40B4-BE49-F238E27FC236}">
                <a16:creationId xmlns="" xmlns:a16="http://schemas.microsoft.com/office/drawing/2014/main" id="{2EC34CAF-8949-C18C-37DE-DA28EF0C29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sp>
        <p:nvSpPr>
          <p:cNvPr id="2" name="Google Shape;487;p33">
            <a:extLst>
              <a:ext uri="{FF2B5EF4-FFF2-40B4-BE49-F238E27FC236}">
                <a16:creationId xmlns="" xmlns:a16="http://schemas.microsoft.com/office/drawing/2014/main" id="{8AC97760-B677-3517-DC4F-E5EA41A77CBE}"/>
              </a:ext>
            </a:extLst>
          </p:cNvPr>
          <p:cNvSpPr txBox="1"/>
          <p:nvPr/>
        </p:nvSpPr>
        <p:spPr>
          <a:xfrm>
            <a:off x="917575" y="451808"/>
            <a:ext cx="11252614" cy="176563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l"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vi-VN" sz="4000" b="0" i="0" u="none" strike="noStrike" kern="1200" cap="none" spc="0" normalizeH="0" baseline="0" noProof="0">
                <a:ln>
                  <a:noFill/>
                </a:ln>
                <a:solidFill>
                  <a:schemeClr val="tx1"/>
                </a:solidFill>
                <a:effectLst/>
                <a:uLnTx/>
                <a:uFillTx/>
                <a:latin typeface="Bubblegum Sans"/>
                <a:sym typeface="Bubblegum Sans"/>
              </a:rPr>
              <a:t>Chiếc lá trầu bà có hình giống như một hình trái tim.</a:t>
            </a:r>
            <a:br>
              <a:rPr kumimoji="0" lang="vi-VN" sz="4000" b="0" i="0" u="none" strike="noStrike" kern="1200" cap="none" spc="0" normalizeH="0" baseline="0" noProof="0">
                <a:ln>
                  <a:noFill/>
                </a:ln>
                <a:solidFill>
                  <a:schemeClr val="tx1"/>
                </a:solidFill>
                <a:effectLst/>
                <a:uLnTx/>
                <a:uFillTx/>
                <a:latin typeface="Bubblegum Sans"/>
                <a:sym typeface="Bubblegum Sans"/>
              </a:rPr>
            </a:br>
            <a:endParaRPr kumimoji="0" lang="vi-VN" sz="4000" b="0"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Bubblegum Sans"/>
            </a:endParaRPr>
          </a:p>
        </p:txBody>
      </p:sp>
      <p:sp>
        <p:nvSpPr>
          <p:cNvPr id="4" name="AutoShape 4" descr="Ý nghĩa của Tết Trung thu không phải ai cũng biết">
            <a:extLst>
              <a:ext uri="{FF2B5EF4-FFF2-40B4-BE49-F238E27FC236}">
                <a16:creationId xmlns="" xmlns:a16="http://schemas.microsoft.com/office/drawing/2014/main" id="{F8C3D3A4-3865-1ED5-A1A2-4C3D1B52713F}"/>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5" name="AutoShape 6" descr="Ý nghĩa của Tết Trung thu không phải ai cũng biết">
            <a:extLst>
              <a:ext uri="{FF2B5EF4-FFF2-40B4-BE49-F238E27FC236}">
                <a16:creationId xmlns="" xmlns:a16="http://schemas.microsoft.com/office/drawing/2014/main" id="{CB119E33-A772-6311-02CD-B22383AB0490}"/>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6" name="AutoShape 8" descr="Ý nghĩa của Tết Trung thu không phải ai cũng biết">
            <a:extLst>
              <a:ext uri="{FF2B5EF4-FFF2-40B4-BE49-F238E27FC236}">
                <a16:creationId xmlns="" xmlns:a16="http://schemas.microsoft.com/office/drawing/2014/main" id="{521A57CD-C82B-83F3-B594-BDE837E39F05}"/>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1" name="文本框 31">
            <a:extLst>
              <a:ext uri="{FF2B5EF4-FFF2-40B4-BE49-F238E27FC236}">
                <a16:creationId xmlns="" xmlns:a16="http://schemas.microsoft.com/office/drawing/2014/main" id="{2AC05C07-DF29-7D5E-739F-06B9468722B8}"/>
              </a:ext>
            </a:extLst>
          </p:cNvPr>
          <p:cNvSpPr txBox="1"/>
          <p:nvPr/>
        </p:nvSpPr>
        <p:spPr>
          <a:xfrm>
            <a:off x="818178" y="1846564"/>
            <a:ext cx="10555643" cy="1200329"/>
          </a:xfrm>
          <a:prstGeom prst="rect">
            <a:avLst/>
          </a:prstGeom>
          <a:solidFill>
            <a:srgbClr val="FDFADE"/>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1">
                <a:ln>
                  <a:noFill/>
                </a:ln>
                <a:solidFill>
                  <a:srgbClr val="5F7700"/>
                </a:solidFill>
                <a:effectLst/>
                <a:uLnTx/>
                <a:uFillTx/>
                <a:latin typeface="Arial" panose="020B0604020202020204" pitchFamily="34" charset="0"/>
                <a:ea typeface="字魂189号-星岩乐黑体" panose="00000500000000000000" charset="-122"/>
                <a:cs typeface="Arial" panose="020B0604020202020204" pitchFamily="34" charset="0"/>
                <a:sym typeface="+mn-lt"/>
              </a:rPr>
              <a:t>Sự vật </a:t>
            </a:r>
            <a:r>
              <a:rPr kumimoji="0" lang="vi-VN" sz="3600" b="0" i="0" u="none" strike="noStrike" kern="1200" cap="none" spc="0" normalizeH="0" baseline="0" noProof="0">
                <a:ln>
                  <a:noFill/>
                </a:ln>
                <a:solidFill>
                  <a:srgbClr val="FF0000"/>
                </a:solidFill>
                <a:effectLst/>
                <a:uLnTx/>
                <a:uFillTx/>
                <a:latin typeface="Arial" panose="020B0604020202020204" pitchFamily="34" charset="0"/>
                <a:ea typeface="+mn-ea"/>
                <a:cs typeface="+mn-cs"/>
              </a:rPr>
              <a:t>Chiếc lá trầu bà</a:t>
            </a:r>
            <a:r>
              <a:rPr kumimoji="0" lang="en-US" altLang="zh-CN" sz="3600" b="1" i="0" u="none" strike="noStrike" kern="1200" cap="none" spc="0" normalizeH="0" baseline="0" noProof="1">
                <a:ln>
                  <a:noFill/>
                </a:ln>
                <a:solidFill>
                  <a:srgbClr val="5F7700"/>
                </a:solidFill>
                <a:effectLst/>
                <a:uLnTx/>
                <a:uFillTx/>
                <a:latin typeface="Arial" panose="020B0604020202020204" pitchFamily="34" charset="0"/>
                <a:ea typeface="字魂189号-星岩乐黑体" panose="00000500000000000000" charset="-122"/>
                <a:cs typeface="Arial" panose="020B0604020202020204" pitchFamily="34" charset="0"/>
                <a:sym typeface="+mn-lt"/>
              </a:rPr>
              <a:t> được so sánh với </a:t>
            </a:r>
            <a:r>
              <a:rPr kumimoji="0" lang="vi-VN" sz="3600" b="0" i="0" u="none" strike="noStrike" kern="1200" cap="none" spc="0" normalizeH="0" baseline="0" noProof="0">
                <a:ln>
                  <a:noFill/>
                </a:ln>
                <a:solidFill>
                  <a:srgbClr val="FF0000"/>
                </a:solidFill>
                <a:effectLst/>
                <a:uLnTx/>
                <a:uFillTx/>
                <a:latin typeface="Arial" panose="020B0604020202020204" pitchFamily="34" charset="0"/>
                <a:ea typeface="+mn-ea"/>
                <a:cs typeface="+mn-cs"/>
              </a:rPr>
              <a:t>một hình trái tim</a:t>
            </a:r>
            <a:endParaRPr kumimoji="0" lang="zh-CN" altLang="en-US" sz="3600" b="1" i="0" u="none" strike="noStrike" kern="1200" cap="none" spc="0" normalizeH="0" baseline="0" noProof="1">
              <a:ln>
                <a:noFill/>
              </a:ln>
              <a:solidFill>
                <a:srgbClr val="5F7700"/>
              </a:solidFill>
              <a:effectLst/>
              <a:uLnTx/>
              <a:uFillTx/>
              <a:latin typeface="Arial" panose="020B0604020202020204" pitchFamily="34" charset="0"/>
              <a:ea typeface="字魂189号-星岩乐黑体" panose="00000500000000000000" charset="-122"/>
              <a:cs typeface="Arial" panose="020B0604020202020204" pitchFamily="34" charset="0"/>
              <a:sym typeface="+mn-lt"/>
            </a:endParaRPr>
          </a:p>
        </p:txBody>
      </p:sp>
      <p:sp>
        <p:nvSpPr>
          <p:cNvPr id="13" name="文本框 31">
            <a:extLst>
              <a:ext uri="{FF2B5EF4-FFF2-40B4-BE49-F238E27FC236}">
                <a16:creationId xmlns="" xmlns:a16="http://schemas.microsoft.com/office/drawing/2014/main" id="{1C3A0904-BCB6-651A-7DFB-5175377698DA}"/>
              </a:ext>
            </a:extLst>
          </p:cNvPr>
          <p:cNvSpPr txBox="1"/>
          <p:nvPr/>
        </p:nvSpPr>
        <p:spPr>
          <a:xfrm>
            <a:off x="917575" y="3323832"/>
            <a:ext cx="10555643" cy="646331"/>
          </a:xfrm>
          <a:prstGeom prst="rect">
            <a:avLst/>
          </a:prstGeom>
          <a:solidFill>
            <a:srgbClr val="FDFADE"/>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1">
                <a:ln>
                  <a:noFill/>
                </a:ln>
                <a:solidFill>
                  <a:srgbClr val="0E0078"/>
                </a:solidFill>
                <a:effectLst/>
                <a:uLnTx/>
                <a:uFillTx/>
                <a:latin typeface="Arial" panose="020B0604020202020204" pitchFamily="34" charset="0"/>
                <a:ea typeface="字魂189号-星岩乐黑体" panose="00000500000000000000" charset="-122"/>
                <a:cs typeface="Arial" panose="020B0604020202020204" pitchFamily="34" charset="0"/>
                <a:sym typeface="+mn-lt"/>
              </a:rPr>
              <a:t>Đây là kiểu so sánh ngang bằng. Vì có từ như</a:t>
            </a:r>
            <a:endParaRPr kumimoji="0" lang="zh-CN" altLang="en-US" sz="3600" b="1" i="0" u="none" strike="noStrike" kern="1200" cap="none" spc="0" normalizeH="0" baseline="0" noProof="1">
              <a:ln>
                <a:noFill/>
              </a:ln>
              <a:solidFill>
                <a:srgbClr val="0E0078"/>
              </a:solidFill>
              <a:effectLst/>
              <a:uLnTx/>
              <a:uFillTx/>
              <a:latin typeface="Arial" panose="020B0604020202020204" pitchFamily="34" charset="0"/>
              <a:ea typeface="字魂189号-星岩乐黑体" panose="00000500000000000000" charset="-122"/>
              <a:cs typeface="Arial" panose="020B0604020202020204" pitchFamily="34" charset="0"/>
              <a:sym typeface="+mn-lt"/>
            </a:endParaRPr>
          </a:p>
        </p:txBody>
      </p:sp>
      <p:pic>
        <p:nvPicPr>
          <p:cNvPr id="14" name="图片 26">
            <a:extLst>
              <a:ext uri="{FF2B5EF4-FFF2-40B4-BE49-F238E27FC236}">
                <a16:creationId xmlns="" xmlns:a16="http://schemas.microsoft.com/office/drawing/2014/main" id="{292E5DF3-6B80-BFC9-D9C0-3CB5C9AA25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pic>
        <p:nvPicPr>
          <p:cNvPr id="15" name="Picture 14">
            <a:extLst>
              <a:ext uri="{FF2B5EF4-FFF2-40B4-BE49-F238E27FC236}">
                <a16:creationId xmlns="" xmlns:a16="http://schemas.microsoft.com/office/drawing/2014/main" id="{D7C1E012-B421-5C30-3CB7-A1F3A363D8BE}"/>
              </a:ext>
            </a:extLst>
          </p:cNvPr>
          <p:cNvPicPr>
            <a:picLocks noChangeAspect="1"/>
          </p:cNvPicPr>
          <p:nvPr/>
        </p:nvPicPr>
        <p:blipFill>
          <a:blip r:embed="rId5"/>
          <a:stretch>
            <a:fillRect/>
          </a:stretch>
        </p:blipFill>
        <p:spPr>
          <a:xfrm>
            <a:off x="3294440" y="4223283"/>
            <a:ext cx="5603117" cy="2396961"/>
          </a:xfrm>
          <a:prstGeom prst="rect">
            <a:avLst/>
          </a:prstGeom>
        </p:spPr>
      </p:pic>
    </p:spTree>
    <p:extLst>
      <p:ext uri="{BB962C8B-B14F-4D97-AF65-F5344CB8AC3E}">
        <p14:creationId xmlns:p14="http://schemas.microsoft.com/office/powerpoint/2010/main" val="4021918807"/>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 xmlns:a16="http://schemas.microsoft.com/office/drawing/2014/main" id="{124B6BA6-054D-8046-7394-ACC07211F7E5}"/>
              </a:ext>
            </a:extLst>
          </p:cNvPr>
          <p:cNvSpPr/>
          <p:nvPr/>
        </p:nvSpPr>
        <p:spPr>
          <a:xfrm>
            <a:off x="1552728" y="750694"/>
            <a:ext cx="8906151" cy="4282722"/>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15" name="TextBox 14">
            <a:extLst>
              <a:ext uri="{FF2B5EF4-FFF2-40B4-BE49-F238E27FC236}">
                <a16:creationId xmlns="" xmlns:a16="http://schemas.microsoft.com/office/drawing/2014/main" id="{E1E706FE-1C91-9984-AD85-93A233DE626F}"/>
              </a:ext>
            </a:extLst>
          </p:cNvPr>
          <p:cNvSpPr txBox="1"/>
          <p:nvPr/>
        </p:nvSpPr>
        <p:spPr>
          <a:xfrm>
            <a:off x="2893513" y="959547"/>
            <a:ext cx="706468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Thứ</a:t>
            </a:r>
            <a:r>
              <a:rPr kumimoji="0" lang="en-US" sz="3200" b="0" i="0"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tư</a:t>
            </a:r>
            <a:r>
              <a:rPr kumimoji="0" lang="en-US" sz="3200" b="0" i="0" u="none" strike="noStrike" kern="120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ngày</a:t>
            </a:r>
            <a:r>
              <a:rPr kumimoji="0" lang="en-US" sz="3200" b="0" i="0" u="none" strike="noStrike" kern="120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lang="en-US" sz="3200" dirty="0" smtClean="0">
                <a:solidFill>
                  <a:srgbClr val="0070C0"/>
                </a:solidFill>
                <a:latin typeface="Times New Roman" panose="02020603050405020304" pitchFamily="18" charset="0"/>
                <a:cs typeface="Times New Roman" panose="02020603050405020304" pitchFamily="18" charset="0"/>
              </a:rPr>
              <a:t>20</a:t>
            </a:r>
            <a:r>
              <a:rPr kumimoji="0" lang="en-US" sz="3200" b="0" i="0" u="none" strike="noStrike" kern="120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tháng</a:t>
            </a:r>
            <a:r>
              <a:rPr lang="en-US" sz="3200" dirty="0" smtClean="0">
                <a:solidFill>
                  <a:srgbClr val="0070C0"/>
                </a:solidFill>
                <a:latin typeface="Times New Roman" panose="02020603050405020304" pitchFamily="18" charset="0"/>
                <a:cs typeface="Times New Roman" panose="02020603050405020304" pitchFamily="18" charset="0"/>
              </a:rPr>
              <a:t>11</a:t>
            </a:r>
            <a:r>
              <a:rPr kumimoji="0" lang="en-US" sz="3200" b="0" i="0" u="none" strike="noStrike" kern="120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năm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smtClean="0">
                <a:solidFill>
                  <a:srgbClr val="0070C0"/>
                </a:solidFill>
                <a:latin typeface="Times New Roman" panose="02020603050405020304" pitchFamily="18" charset="0"/>
                <a:cs typeface="Times New Roman" panose="02020603050405020304" pitchFamily="18" charset="0"/>
              </a:rPr>
              <a:t>2024</a:t>
            </a:r>
            <a:endPar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 xmlns:a16="http://schemas.microsoft.com/office/drawing/2014/main" id="{E78CD2A1-4415-B308-5F3D-B6868A5C918E}"/>
              </a:ext>
            </a:extLst>
          </p:cNvPr>
          <p:cNvSpPr txBox="1"/>
          <p:nvPr/>
        </p:nvSpPr>
        <p:spPr>
          <a:xfrm>
            <a:off x="4540307" y="1481634"/>
            <a:ext cx="2621871" cy="707886"/>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w="19050">
                  <a:solidFill>
                    <a:srgbClr val="C00000"/>
                  </a:solidFill>
                  <a:prstDash val="solid"/>
                </a:ln>
                <a:solidFill>
                  <a:srgbClr val="F98D6D"/>
                </a:solidFill>
                <a:effectLst>
                  <a:glow rad="76200">
                    <a:prstClr val="white"/>
                  </a:glow>
                  <a:outerShdw blurRad="38100" dist="38100" dir="2700000" algn="tl">
                    <a:srgbClr val="000000">
                      <a:alpha val="43137"/>
                    </a:srgbClr>
                  </a:outerShdw>
                </a:effectLst>
                <a:uLnTx/>
                <a:uFillTx/>
                <a:latin typeface="SVN-Hole Hearted" panose="020B0A06020104020203" pitchFamily="34" charset="0"/>
                <a:ea typeface="LNTH-LuoLuoNotangYuanTi 1" pitchFamily="2" charset="-128"/>
                <a:cs typeface="LNTH-LuoLuoNotangYuanTi 1" pitchFamily="2" charset="-128"/>
              </a:rPr>
              <a:t>Tiếng</a:t>
            </a:r>
            <a:r>
              <a:rPr kumimoji="0" lang="en-US" sz="4000" b="0" i="0" u="none" strike="noStrike" kern="1200" cap="none" spc="0" normalizeH="0" baseline="0" noProof="0" dirty="0">
                <a:ln w="19050">
                  <a:solidFill>
                    <a:srgbClr val="C00000"/>
                  </a:solidFill>
                  <a:prstDash val="solid"/>
                </a:ln>
                <a:solidFill>
                  <a:srgbClr val="F98D6D"/>
                </a:solidFill>
                <a:effectLst>
                  <a:glow rad="76200">
                    <a:prstClr val="white"/>
                  </a:glow>
                  <a:outerShdw blurRad="38100" dist="38100" dir="2700000" algn="tl">
                    <a:srgbClr val="000000">
                      <a:alpha val="43137"/>
                    </a:srgbClr>
                  </a:outerShdw>
                </a:effectLst>
                <a:uLnTx/>
                <a:uFillTx/>
                <a:latin typeface="SVN-Hole Hearted" panose="020B0A06020104020203" pitchFamily="34" charset="0"/>
                <a:ea typeface="LNTH-LuoLuoNotangYuanTi 1" pitchFamily="2" charset="-128"/>
                <a:cs typeface="LNTH-LuoLuoNotangYuanTi 1" pitchFamily="2" charset="-128"/>
              </a:rPr>
              <a:t> </a:t>
            </a:r>
            <a:r>
              <a:rPr kumimoji="0" lang="en-US" sz="4000" b="0" i="0" u="none" strike="noStrike" kern="1200" cap="none" spc="0" normalizeH="0" baseline="0" noProof="0" dirty="0" err="1">
                <a:ln w="19050">
                  <a:solidFill>
                    <a:srgbClr val="C00000"/>
                  </a:solidFill>
                  <a:prstDash val="solid"/>
                </a:ln>
                <a:solidFill>
                  <a:srgbClr val="F98D6D"/>
                </a:solidFill>
                <a:effectLst>
                  <a:glow rad="76200">
                    <a:prstClr val="white"/>
                  </a:glow>
                  <a:outerShdw blurRad="38100" dist="38100" dir="2700000" algn="tl">
                    <a:srgbClr val="000000">
                      <a:alpha val="43137"/>
                    </a:srgbClr>
                  </a:outerShdw>
                </a:effectLst>
                <a:uLnTx/>
                <a:uFillTx/>
                <a:latin typeface="SVN-Hole Hearted" panose="020B0A06020104020203" pitchFamily="34" charset="0"/>
                <a:ea typeface="LNTH-LuoLuoNotangYuanTi 1" pitchFamily="2" charset="-128"/>
                <a:cs typeface="LNTH-LuoLuoNotangYuanTi 1" pitchFamily="2" charset="-128"/>
              </a:rPr>
              <a:t>Việt</a:t>
            </a:r>
            <a:endParaRPr kumimoji="0" lang="en-US" sz="5400" b="0" i="0" u="none" strike="noStrike" kern="1200" cap="none" spc="0" normalizeH="0" baseline="0" noProof="0" dirty="0">
              <a:ln w="19050">
                <a:solidFill>
                  <a:srgbClr val="C00000"/>
                </a:solidFill>
                <a:prstDash val="solid"/>
              </a:ln>
              <a:solidFill>
                <a:srgbClr val="F98D6D"/>
              </a:solidFill>
              <a:effectLst>
                <a:glow rad="76200">
                  <a:prstClr val="white"/>
                </a:glow>
                <a:outerShdw blurRad="38100" dist="38100" dir="2700000" algn="tl">
                  <a:srgbClr val="000000">
                    <a:alpha val="43137"/>
                  </a:srgbClr>
                </a:outerShdw>
              </a:effectLst>
              <a:uLnTx/>
              <a:uFillTx/>
              <a:latin typeface="SVN-Hole Hearted" panose="020B0A06020104020203" pitchFamily="34" charset="0"/>
              <a:ea typeface="LNTH-LuoLuoNotangYuanTi 1" pitchFamily="2" charset="-128"/>
              <a:cs typeface="LNTH-LuoLuoNotangYuanTi 1" pitchFamily="2" charset="-128"/>
            </a:endParaRPr>
          </a:p>
        </p:txBody>
      </p:sp>
      <p:sp>
        <p:nvSpPr>
          <p:cNvPr id="17" name="TextBox 16">
            <a:extLst>
              <a:ext uri="{FF2B5EF4-FFF2-40B4-BE49-F238E27FC236}">
                <a16:creationId xmlns="" xmlns:a16="http://schemas.microsoft.com/office/drawing/2014/main" id="{23D94532-4257-0D9F-3E6A-4E327F6FBE60}"/>
              </a:ext>
            </a:extLst>
          </p:cNvPr>
          <p:cNvSpPr txBox="1"/>
          <p:nvPr/>
        </p:nvSpPr>
        <p:spPr>
          <a:xfrm>
            <a:off x="1691015" y="2218360"/>
            <a:ext cx="8267178" cy="812530"/>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dirty="0">
                <a:ln w="28575">
                  <a:solidFill>
                    <a:srgbClr val="002060"/>
                  </a:solidFill>
                  <a:prstDash val="solid"/>
                </a:ln>
                <a:solidFill>
                  <a:srgbClr val="FFC000"/>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CHỦ ĐIỂM : ƯỚC MƠ TUỔI THƠ</a:t>
            </a:r>
          </a:p>
        </p:txBody>
      </p:sp>
      <p:sp>
        <p:nvSpPr>
          <p:cNvPr id="18" name="TextBox 17">
            <a:extLst>
              <a:ext uri="{FF2B5EF4-FFF2-40B4-BE49-F238E27FC236}">
                <a16:creationId xmlns="" xmlns:a16="http://schemas.microsoft.com/office/drawing/2014/main" id="{62354445-135A-DF4C-E8BC-87F2940BE388}"/>
              </a:ext>
            </a:extLst>
          </p:cNvPr>
          <p:cNvSpPr txBox="1"/>
          <p:nvPr/>
        </p:nvSpPr>
        <p:spPr>
          <a:xfrm>
            <a:off x="3319397" y="3069237"/>
            <a:ext cx="458039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SVN-Hole Hearted" panose="020B0A06020104020203" pitchFamily="34" charset="0"/>
                <a:ea typeface="+mn-ea"/>
                <a:cs typeface="Arial"/>
                <a:sym typeface="Arial"/>
              </a:rPr>
              <a:t>Bài</a:t>
            </a:r>
            <a:r>
              <a:rPr kumimoji="0" lang="en-US" sz="3200" b="1" i="0" u="none" strike="noStrike" kern="0" cap="none" spc="0" normalizeH="0" baseline="0" noProof="0" dirty="0">
                <a:ln>
                  <a:noFill/>
                </a:ln>
                <a:solidFill>
                  <a:prstClr val="black"/>
                </a:solidFill>
                <a:effectLst/>
                <a:uLnTx/>
                <a:uFillTx/>
                <a:latin typeface="SVN-Hole Hearted" panose="020B0A06020104020203" pitchFamily="34" charset="0"/>
                <a:ea typeface="+mn-ea"/>
                <a:cs typeface="Arial"/>
                <a:sym typeface="Arial"/>
              </a:rPr>
              <a:t> 3 – </a:t>
            </a:r>
            <a:r>
              <a:rPr kumimoji="0" lang="en-US" sz="3200" b="1" i="0" u="none" strike="noStrike" kern="0" cap="none" spc="0" normalizeH="0" baseline="0" noProof="0" dirty="0" err="1">
                <a:ln>
                  <a:noFill/>
                </a:ln>
                <a:solidFill>
                  <a:prstClr val="black"/>
                </a:solidFill>
                <a:effectLst/>
                <a:uLnTx/>
                <a:uFillTx/>
                <a:latin typeface="SVN-Hole Hearted" panose="020B0A06020104020203" pitchFamily="34" charset="0"/>
                <a:ea typeface="+mn-ea"/>
                <a:cs typeface="Arial"/>
                <a:sym typeface="Arial"/>
              </a:rPr>
              <a:t>Tiết</a:t>
            </a:r>
            <a:r>
              <a:rPr kumimoji="0" lang="en-US" sz="3200" b="1" i="0" u="none" strike="noStrike" kern="0" cap="none" spc="0" normalizeH="0" baseline="0" noProof="0" dirty="0">
                <a:ln>
                  <a:noFill/>
                </a:ln>
                <a:solidFill>
                  <a:prstClr val="black"/>
                </a:solidFill>
                <a:effectLst/>
                <a:uLnTx/>
                <a:uFillTx/>
                <a:latin typeface="SVN-Hole Hearted" panose="020B0A06020104020203" pitchFamily="34" charset="0"/>
                <a:ea typeface="+mn-ea"/>
                <a:cs typeface="Arial"/>
                <a:sym typeface="Arial"/>
              </a:rPr>
              <a:t> 4</a:t>
            </a:r>
          </a:p>
        </p:txBody>
      </p:sp>
      <p:sp>
        <p:nvSpPr>
          <p:cNvPr id="19" name="TextBox 18">
            <a:extLst>
              <a:ext uri="{FF2B5EF4-FFF2-40B4-BE49-F238E27FC236}">
                <a16:creationId xmlns="" xmlns:a16="http://schemas.microsoft.com/office/drawing/2014/main" id="{4D544C62-3F25-5A54-C171-4D0E3BDD148D}"/>
              </a:ext>
            </a:extLst>
          </p:cNvPr>
          <p:cNvSpPr txBox="1"/>
          <p:nvPr/>
        </p:nvSpPr>
        <p:spPr>
          <a:xfrm>
            <a:off x="3465464" y="3703601"/>
            <a:ext cx="555378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Times New Roman" panose="02020603050405020304" pitchFamily="18" charset="0"/>
                <a:ea typeface="White Xmas PERSONAL USE" pitchFamily="50" charset="0"/>
                <a:cs typeface="Times New Roman" panose="02020603050405020304" pitchFamily="18" charset="0"/>
              </a:rPr>
              <a:t>Luyện</a:t>
            </a:r>
            <a:r>
              <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White Xmas PERSONAL USE" pitchFamily="50"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Times New Roman" panose="02020603050405020304" pitchFamily="18" charset="0"/>
                <a:ea typeface="White Xmas PERSONAL USE" pitchFamily="50" charset="0"/>
                <a:cs typeface="Times New Roman" panose="02020603050405020304" pitchFamily="18" charset="0"/>
              </a:rPr>
              <a:t>tập</a:t>
            </a:r>
            <a:r>
              <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White Xmas PERSONAL USE" pitchFamily="50"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Times New Roman" panose="02020603050405020304" pitchFamily="18" charset="0"/>
                <a:ea typeface="White Xmas PERSONAL USE" pitchFamily="50" charset="0"/>
                <a:cs typeface="Times New Roman" panose="02020603050405020304" pitchFamily="18" charset="0"/>
              </a:rPr>
              <a:t>về</a:t>
            </a:r>
            <a:r>
              <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White Xmas PERSONAL USE" pitchFamily="50" charset="0"/>
                <a:cs typeface="Times New Roman" panose="02020603050405020304" pitchFamily="18" charset="0"/>
              </a:rPr>
              <a:t> so </a:t>
            </a:r>
            <a:r>
              <a:rPr kumimoji="0" lang="en-US" sz="4400" b="0" i="0" u="none" strike="noStrike" kern="1200" cap="none" spc="0" normalizeH="0" baseline="0" noProof="0" dirty="0" err="1">
                <a:ln>
                  <a:noFill/>
                </a:ln>
                <a:solidFill>
                  <a:srgbClr val="FF0000"/>
                </a:solidFill>
                <a:effectLst/>
                <a:uLnTx/>
                <a:uFillTx/>
                <a:latin typeface="Times New Roman" panose="02020603050405020304" pitchFamily="18" charset="0"/>
                <a:ea typeface="White Xmas PERSONAL USE" pitchFamily="50" charset="0"/>
                <a:cs typeface="Times New Roman" panose="02020603050405020304" pitchFamily="18" charset="0"/>
              </a:rPr>
              <a:t>sánh</a:t>
            </a:r>
            <a:endPar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White Xmas PERSONAL USE" pitchFamily="50" charset="0"/>
              <a:cs typeface="Times New Roman" panose="02020603050405020304" pitchFamily="18" charset="0"/>
            </a:endParaRPr>
          </a:p>
        </p:txBody>
      </p:sp>
    </p:spTree>
    <p:extLst>
      <p:ext uri="{BB962C8B-B14F-4D97-AF65-F5344CB8AC3E}">
        <p14:creationId xmlns:p14="http://schemas.microsoft.com/office/powerpoint/2010/main" val="2157644307"/>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5"/>
                                        </p:tgtEl>
                                        <p:attrNameLst>
                                          <p:attrName>ppt_y</p:attrName>
                                        </p:attrNameLst>
                                      </p:cBhvr>
                                      <p:tavLst>
                                        <p:tav tm="0">
                                          <p:val>
                                            <p:strVal val="#ppt_y"/>
                                          </p:val>
                                        </p:tav>
                                        <p:tav tm="100000">
                                          <p:val>
                                            <p:strVal val="#ppt_y"/>
                                          </p:val>
                                        </p:tav>
                                      </p:tavLst>
                                    </p:anim>
                                    <p:anim calcmode="lin" valueType="num">
                                      <p:cBhvr>
                                        <p:cTn id="1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5"/>
                                        </p:tgtEl>
                                      </p:cBhvr>
                                    </p:animEffect>
                                  </p:childTnLst>
                                  <p:subTnLst>
                                    <p:audio>
                                      <p:cMediaNode>
                                        <p:cTn display="0" masterRel="sameClick">
                                          <p:stCondLst>
                                            <p:cond evt="begin" delay="0">
                                              <p:tn val="9"/>
                                            </p:cond>
                                          </p:stCondLst>
                                          <p:endCondLst>
                                            <p:cond evt="onStopAudio" delay="0">
                                              <p:tgtEl>
                                                <p:sldTgt/>
                                              </p:tgtEl>
                                            </p:cond>
                                          </p:endCondLst>
                                        </p:cTn>
                                        <p:tgtEl>
                                          <p:sndTgt r:embed="rId3" name="giai-điệu-thần-tiên.wav"/>
                                        </p:tgtEl>
                                      </p:cMediaNode>
                                    </p:audio>
                                  </p:subTnLst>
                                </p:cTn>
                              </p:par>
                              <p:par>
                                <p:cTn id="16" presetID="17" presetClass="entr" presetSubtype="10" fill="hold" nodeType="withEffect">
                                  <p:stCondLst>
                                    <p:cond delay="1000"/>
                                  </p:stCondLst>
                                  <p:childTnLst>
                                    <p:set>
                                      <p:cBhvr>
                                        <p:cTn id="17" dur="1" fill="hold">
                                          <p:stCondLst>
                                            <p:cond delay="0"/>
                                          </p:stCondLst>
                                        </p:cTn>
                                        <p:tgtEl>
                                          <p:spTgt spid="16">
                                            <p:txEl>
                                              <p:pRg st="0" end="0"/>
                                            </p:txEl>
                                          </p:spTgt>
                                        </p:tgtEl>
                                        <p:attrNameLst>
                                          <p:attrName>style.visibility</p:attrName>
                                        </p:attrNameLst>
                                      </p:cBhvr>
                                      <p:to>
                                        <p:strVal val="visible"/>
                                      </p:to>
                                    </p:set>
                                    <p:anim calcmode="lin" valueType="num">
                                      <p:cBhvr>
                                        <p:cTn id="18"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6">
                                            <p:txEl>
                                              <p:pRg st="0" end="0"/>
                                            </p:txEl>
                                          </p:spTgt>
                                        </p:tgtEl>
                                        <p:attrNameLst>
                                          <p:attrName>ppt_h</p:attrName>
                                        </p:attrNameLst>
                                      </p:cBhvr>
                                      <p:tavLst>
                                        <p:tav tm="0">
                                          <p:val>
                                            <p:strVal val="#ppt_h"/>
                                          </p:val>
                                        </p:tav>
                                        <p:tav tm="100000">
                                          <p:val>
                                            <p:strVal val="#ppt_h"/>
                                          </p:val>
                                        </p:tav>
                                      </p:tavLst>
                                    </p:anim>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4" name="矩形: 圆角 3">
            <a:extLst>
              <a:ext uri="{FF2B5EF4-FFF2-40B4-BE49-F238E27FC236}">
                <a16:creationId xmlns="" xmlns:a16="http://schemas.microsoft.com/office/drawing/2014/main" id="{CBEF9C78-6FA5-D5D0-34BD-08A3394D826C}"/>
              </a:ext>
            </a:extLst>
          </p:cNvPr>
          <p:cNvSpPr/>
          <p:nvPr/>
        </p:nvSpPr>
        <p:spPr>
          <a:xfrm>
            <a:off x="851854" y="803771"/>
            <a:ext cx="11034643" cy="771699"/>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1. Tìm những sự vật được so sánh và từ ngữ dùng để so sánh trong mỗi đoạn thơ, câu văn sau:</a:t>
            </a:r>
            <a:br>
              <a:rPr kumimoji="0" lang="en-US" sz="3600" b="1" i="0"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br>
            <a:endParaRPr kumimoji="0" lang="vi-VN" altLang="zh-CN" sz="3600" b="0" i="0"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sp>
        <p:nvSpPr>
          <p:cNvPr id="5" name="Rectangle 4">
            <a:extLst>
              <a:ext uri="{FF2B5EF4-FFF2-40B4-BE49-F238E27FC236}">
                <a16:creationId xmlns="" xmlns:a16="http://schemas.microsoft.com/office/drawing/2014/main" id="{27630E07-203E-52A7-E4DA-819018CEE07F}"/>
              </a:ext>
            </a:extLst>
          </p:cNvPr>
          <p:cNvSpPr/>
          <p:nvPr/>
        </p:nvSpPr>
        <p:spPr>
          <a:xfrm>
            <a:off x="1996116" y="1375268"/>
            <a:ext cx="9211469" cy="57554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ea typeface="+mn-ea"/>
                <a:cs typeface="+mn-cs"/>
              </a:rPr>
              <a:t>a.	</a:t>
            </a:r>
            <a:r>
              <a:rPr kumimoji="0" lang="vi-VN" sz="2800" b="0" i="0" u="none" strike="noStrike" kern="1200" cap="none" spc="0" normalizeH="0" baseline="0" noProof="0">
                <a:ln>
                  <a:noFill/>
                </a:ln>
                <a:solidFill>
                  <a:srgbClr val="000000"/>
                </a:solidFill>
                <a:effectLst/>
                <a:uLnTx/>
                <a:uFillTx/>
                <a:ea typeface="+mn-ea"/>
                <a:cs typeface="+mn-cs"/>
              </a:rPr>
              <a:t>Nhìn các thầy các cô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ea typeface="+mn-ea"/>
                <a:cs typeface="+mn-cs"/>
              </a:rPr>
              <a:t>	</a:t>
            </a:r>
            <a:r>
              <a:rPr kumimoji="0" lang="vi-VN" sz="2800" b="0" i="0" u="none" strike="noStrike" kern="1200" cap="none" spc="0" normalizeH="0" baseline="0" noProof="0">
                <a:ln>
                  <a:noFill/>
                </a:ln>
                <a:solidFill>
                  <a:srgbClr val="000000"/>
                </a:solidFill>
                <a:effectLst/>
                <a:uLnTx/>
                <a:uFillTx/>
                <a:ea typeface="+mn-ea"/>
                <a:cs typeface="+mn-cs"/>
              </a:rPr>
              <a:t>Ai cũng như trẻ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ea typeface="+mn-ea"/>
                <a:cs typeface="+mn-cs"/>
              </a:rPr>
              <a:t>	</a:t>
            </a:r>
            <a:r>
              <a:rPr kumimoji="0" lang="vi-VN" sz="2800" b="0" i="0" u="none" strike="noStrike" kern="1200" cap="none" spc="0" normalizeH="0" baseline="0" noProof="0">
                <a:ln>
                  <a:noFill/>
                </a:ln>
                <a:solidFill>
                  <a:srgbClr val="000000"/>
                </a:solidFill>
                <a:effectLst/>
                <a:uLnTx/>
                <a:uFillTx/>
                <a:ea typeface="+mn-ea"/>
                <a:cs typeface="+mn-cs"/>
              </a:rPr>
              <a:t>Sân trường vàng nắng mới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ea typeface="+mn-ea"/>
                <a:cs typeface="+mn-cs"/>
              </a:rPr>
              <a:t>	</a:t>
            </a:r>
            <a:r>
              <a:rPr kumimoji="0" lang="vi-VN" sz="2800" b="0" i="0" u="none" strike="noStrike" kern="1200" cap="none" spc="0" normalizeH="0" baseline="0" noProof="0">
                <a:ln>
                  <a:noFill/>
                </a:ln>
                <a:solidFill>
                  <a:srgbClr val="000000"/>
                </a:solidFill>
                <a:effectLst/>
                <a:uLnTx/>
                <a:uFillTx/>
                <a:ea typeface="+mn-ea"/>
                <a:cs typeface="+mn-cs"/>
              </a:rPr>
              <a:t>Lá c</a:t>
            </a:r>
            <a:r>
              <a:rPr kumimoji="0" lang="en-US" sz="2800" b="0" i="0" u="none" strike="noStrike" kern="1200" cap="none" spc="0" normalizeH="0" baseline="0" noProof="0">
                <a:ln>
                  <a:noFill/>
                </a:ln>
                <a:solidFill>
                  <a:srgbClr val="000000"/>
                </a:solidFill>
                <a:effectLst/>
                <a:uLnTx/>
                <a:uFillTx/>
                <a:ea typeface="+mn-ea"/>
                <a:cs typeface="+mn-cs"/>
              </a:rPr>
              <a:t>ờ</a:t>
            </a:r>
            <a:r>
              <a:rPr kumimoji="0" lang="vi-VN" sz="2800" b="0" i="0" u="none" strike="noStrike" kern="1200" cap="none" spc="0" normalizeH="0" baseline="0" noProof="0">
                <a:ln>
                  <a:noFill/>
                </a:ln>
                <a:solidFill>
                  <a:srgbClr val="000000"/>
                </a:solidFill>
                <a:effectLst/>
                <a:uLnTx/>
                <a:uFillTx/>
                <a:ea typeface="+mn-ea"/>
                <a:cs typeface="+mn-cs"/>
              </a:rPr>
              <a:t> bay như reo.</a:t>
            </a:r>
            <a:endParaRPr kumimoji="0" lang="en-US" sz="2800" b="0" i="0" u="none" strike="noStrike" kern="1200" cap="none" spc="0" normalizeH="0" baseline="0" noProof="0">
              <a:ln>
                <a:noFill/>
              </a:ln>
              <a:solidFill>
                <a:srgbClr val="00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ea typeface="+mn-ea"/>
                <a:cs typeface="+mn-cs"/>
              </a:rPr>
              <a:t>                                                </a:t>
            </a:r>
            <a:r>
              <a:rPr kumimoji="0" lang="vi-VN" sz="2800" b="0" i="1" u="none" strike="noStrike" kern="1200" cap="none" spc="0" normalizeH="0" baseline="0" noProof="0">
                <a:ln>
                  <a:noFill/>
                </a:ln>
                <a:solidFill>
                  <a:srgbClr val="FF0000"/>
                </a:solidFill>
                <a:effectLst/>
                <a:uLnTx/>
                <a:uFillTx/>
                <a:ea typeface="+mn-ea"/>
                <a:cs typeface="+mn-cs"/>
              </a:rPr>
              <a:t>Nguyễn Bùi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ea typeface="+mn-ea"/>
                <a:cs typeface="+mn-cs"/>
              </a:rPr>
              <a:t>b.         Con trâu đen lông mượt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ea typeface="+mn-ea"/>
                <a:cs typeface="+mn-cs"/>
              </a:rPr>
              <a:t>            Cái sừng nó vênh vênh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ea typeface="+mn-ea"/>
                <a:cs typeface="+mn-cs"/>
              </a:rPr>
              <a:t>            Nó cao lớn lênh khênh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ea typeface="+mn-ea"/>
                <a:cs typeface="+mn-cs"/>
              </a:rPr>
              <a:t>            Chân đi như đập đất.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ea typeface="+mn-ea"/>
                <a:cs typeface="+mn-cs"/>
              </a:rPr>
              <a:t>                                                  </a:t>
            </a:r>
            <a:r>
              <a:rPr kumimoji="0" lang="vi-VN" sz="2800" b="0" i="1" u="none" strike="noStrike" kern="1200" cap="none" spc="0" normalizeH="0" baseline="0" noProof="0">
                <a:ln>
                  <a:noFill/>
                </a:ln>
                <a:solidFill>
                  <a:srgbClr val="FF0000"/>
                </a:solidFill>
                <a:effectLst/>
                <a:uLnTx/>
                <a:uFillTx/>
                <a:ea typeface="+mn-ea"/>
                <a:cs typeface="+mn-cs"/>
              </a:rPr>
              <a:t>Trần Đăng Khoa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ea typeface="+mn-ea"/>
                <a:cs typeface="+mn-cs"/>
              </a:rPr>
              <a:t>c. Bên bờ ao, đàn đom đóm bay như giăng đèn mở hội.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ea typeface="+mn-ea"/>
                <a:cs typeface="+mn-cs"/>
              </a:rPr>
              <a:t/>
            </a:r>
            <a:br>
              <a:rPr kumimoji="0" lang="vi-VN" sz="2000" b="0" i="0" u="none" strike="noStrike" kern="1200" cap="none" spc="0" normalizeH="0" baseline="0" noProof="0">
                <a:ln>
                  <a:noFill/>
                </a:ln>
                <a:solidFill>
                  <a:srgbClr val="000000"/>
                </a:solidFill>
                <a:effectLst/>
                <a:uLnTx/>
                <a:uFillTx/>
                <a:ea typeface="+mn-ea"/>
                <a:cs typeface="+mn-cs"/>
              </a:rPr>
            </a:br>
            <a:r>
              <a:rPr kumimoji="0" lang="vi-VN" sz="2000" b="0" i="0" u="none" strike="noStrike" kern="1200" cap="none" spc="0" normalizeH="0" baseline="0" noProof="0">
                <a:ln>
                  <a:noFill/>
                </a:ln>
                <a:solidFill>
                  <a:srgbClr val="000000"/>
                </a:solidFill>
                <a:effectLst/>
                <a:uLnTx/>
                <a:uFillTx/>
                <a:ea typeface="+mn-ea"/>
                <a:cs typeface="+mn-cs"/>
              </a:rPr>
              <a:t/>
            </a:r>
            <a:br>
              <a:rPr kumimoji="0" lang="vi-VN" sz="2000" b="0" i="0" u="none" strike="noStrike" kern="1200" cap="none" spc="0" normalizeH="0" baseline="0" noProof="0">
                <a:ln>
                  <a:noFill/>
                </a:ln>
                <a:solidFill>
                  <a:srgbClr val="000000"/>
                </a:solidFill>
                <a:effectLst/>
                <a:uLnTx/>
                <a:uFillTx/>
                <a:ea typeface="+mn-ea"/>
                <a:cs typeface="+mn-cs"/>
              </a:rPr>
            </a:br>
            <a:endParaRPr kumimoji="0" lang="vi-VN" sz="2000" b="0" i="0" u="none" strike="noStrike" kern="1200" cap="none" spc="0" normalizeH="0" baseline="0" noProof="0">
              <a:ln>
                <a:noFill/>
              </a:ln>
              <a:solidFill>
                <a:srgbClr val="000000"/>
              </a:solidFill>
              <a:effectLst/>
              <a:uLnTx/>
              <a:uFillTx/>
              <a:ea typeface="+mn-ea"/>
              <a:cs typeface="+mn-cs"/>
            </a:endParaRPr>
          </a:p>
        </p:txBody>
      </p:sp>
      <p:pic>
        <p:nvPicPr>
          <p:cNvPr id="7" name="图片 26">
            <a:extLst>
              <a:ext uri="{FF2B5EF4-FFF2-40B4-BE49-F238E27FC236}">
                <a16:creationId xmlns=""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pic>
        <p:nvPicPr>
          <p:cNvPr id="8" name="图片 26">
            <a:extLst>
              <a:ext uri="{FF2B5EF4-FFF2-40B4-BE49-F238E27FC236}">
                <a16:creationId xmlns="" xmlns:a16="http://schemas.microsoft.com/office/drawing/2014/main" id="{D5D1E269-444F-D50F-7381-D168F6FB4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spTree>
    <p:extLst>
      <p:ext uri="{BB962C8B-B14F-4D97-AF65-F5344CB8AC3E}">
        <p14:creationId xmlns:p14="http://schemas.microsoft.com/office/powerpoint/2010/main" val="76575244"/>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5" name="Rectangle 4">
            <a:extLst>
              <a:ext uri="{FF2B5EF4-FFF2-40B4-BE49-F238E27FC236}">
                <a16:creationId xmlns="" xmlns:a16="http://schemas.microsoft.com/office/drawing/2014/main" id="{27630E07-203E-52A7-E4DA-819018CEE07F}"/>
              </a:ext>
            </a:extLst>
          </p:cNvPr>
          <p:cNvSpPr/>
          <p:nvPr/>
        </p:nvSpPr>
        <p:spPr>
          <a:xfrm>
            <a:off x="2976123" y="609528"/>
            <a:ext cx="9211469"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Nhìn các thầy các cô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Ai cũng như trẻ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Sân trường vàng nắng mới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Lá c</a:t>
            </a: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ờ</a:t>
            </a: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bay như reo.</a:t>
            </a: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图片 26">
            <a:extLst>
              <a:ext uri="{FF2B5EF4-FFF2-40B4-BE49-F238E27FC236}">
                <a16:creationId xmlns=""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pic>
        <p:nvPicPr>
          <p:cNvPr id="8" name="图片 26">
            <a:extLst>
              <a:ext uri="{FF2B5EF4-FFF2-40B4-BE49-F238E27FC236}">
                <a16:creationId xmlns="" xmlns:a16="http://schemas.microsoft.com/office/drawing/2014/main" id="{D5D1E269-444F-D50F-7381-D168F6FB4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graphicFrame>
        <p:nvGraphicFramePr>
          <p:cNvPr id="2" name="Table 1">
            <a:extLst>
              <a:ext uri="{FF2B5EF4-FFF2-40B4-BE49-F238E27FC236}">
                <a16:creationId xmlns="" xmlns:a16="http://schemas.microsoft.com/office/drawing/2014/main" id="{BBD080C6-2268-B678-0884-EB63F8357258}"/>
              </a:ext>
            </a:extLst>
          </p:cNvPr>
          <p:cNvGraphicFramePr>
            <a:graphicFrameLocks noGrp="1"/>
          </p:cNvGraphicFramePr>
          <p:nvPr>
            <p:extLst>
              <p:ext uri="{D42A27DB-BD31-4B8C-83A1-F6EECF244321}">
                <p14:modId xmlns:p14="http://schemas.microsoft.com/office/powerpoint/2010/main" val="2730840002"/>
              </p:ext>
            </p:extLst>
          </p:nvPr>
        </p:nvGraphicFramePr>
        <p:xfrm>
          <a:off x="930439" y="2731553"/>
          <a:ext cx="10175270" cy="2707032"/>
        </p:xfrm>
        <a:graphic>
          <a:graphicData uri="http://schemas.openxmlformats.org/drawingml/2006/table">
            <a:tbl>
              <a:tblPr firstRow="1" firstCol="1" bandRow="1">
                <a:tableStyleId>{5C22544A-7EE6-4342-B048-85BDC9FD1C3A}</a:tableStyleId>
              </a:tblPr>
              <a:tblGrid>
                <a:gridCol w="2213332">
                  <a:extLst>
                    <a:ext uri="{9D8B030D-6E8A-4147-A177-3AD203B41FA5}">
                      <a16:colId xmlns="" xmlns:a16="http://schemas.microsoft.com/office/drawing/2014/main" val="2437516586"/>
                    </a:ext>
                  </a:extLst>
                </a:gridCol>
                <a:gridCol w="2934663">
                  <a:extLst>
                    <a:ext uri="{9D8B030D-6E8A-4147-A177-3AD203B41FA5}">
                      <a16:colId xmlns="" xmlns:a16="http://schemas.microsoft.com/office/drawing/2014/main" val="2443357632"/>
                    </a:ext>
                  </a:extLst>
                </a:gridCol>
                <a:gridCol w="2381704">
                  <a:extLst>
                    <a:ext uri="{9D8B030D-6E8A-4147-A177-3AD203B41FA5}">
                      <a16:colId xmlns="" xmlns:a16="http://schemas.microsoft.com/office/drawing/2014/main" val="3230958492"/>
                    </a:ext>
                  </a:extLst>
                </a:gridCol>
                <a:gridCol w="2645571">
                  <a:extLst>
                    <a:ext uri="{9D8B030D-6E8A-4147-A177-3AD203B41FA5}">
                      <a16:colId xmlns="" xmlns:a16="http://schemas.microsoft.com/office/drawing/2014/main" val="3993845727"/>
                    </a:ext>
                  </a:extLst>
                </a:gridCol>
              </a:tblGrid>
              <a:tr h="767023">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Sự vật</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1</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Từ so sánh</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2</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 xmlns:a16="http://schemas.microsoft.com/office/drawing/2014/main" val="3251889176"/>
                  </a:ext>
                </a:extLst>
              </a:tr>
              <a:tr h="1940009">
                <a:tc>
                  <a:txBody>
                    <a:bodyPr/>
                    <a:lstStyle/>
                    <a:p>
                      <a:pPr marL="0" marR="0" algn="ctr">
                        <a:lnSpc>
                          <a:spcPct val="107000"/>
                        </a:lnSpc>
                        <a:spcBef>
                          <a:spcPts val="0"/>
                        </a:spcBef>
                        <a:spcAft>
                          <a:spcPts val="0"/>
                        </a:spcAft>
                      </a:pPr>
                      <a:endParaRPr lang="en-US" sz="2800">
                        <a:solidFill>
                          <a:srgbClr val="FF0000"/>
                        </a:solidFill>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endParaRPr lang="en-US" sz="2400" dirty="0">
                        <a:solidFill>
                          <a:srgbClr val="0070C0"/>
                        </a:solidFill>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endParaRPr lang="en-US" sz="2400" dirty="0">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endParaRPr lang="en-US" sz="2400" dirty="0">
                        <a:solidFill>
                          <a:srgbClr val="0070C0"/>
                        </a:solidFill>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 xmlns:a16="http://schemas.microsoft.com/office/drawing/2014/main" val="2227043721"/>
                  </a:ext>
                </a:extLst>
              </a:tr>
            </a:tbl>
          </a:graphicData>
        </a:graphic>
      </p:graphicFrame>
      <p:sp>
        <p:nvSpPr>
          <p:cNvPr id="4" name="TextBox 3">
            <a:extLst>
              <a:ext uri="{FF2B5EF4-FFF2-40B4-BE49-F238E27FC236}">
                <a16:creationId xmlns="" xmlns:a16="http://schemas.microsoft.com/office/drawing/2014/main" id="{46006DA3-1C0F-7057-EBCB-B8C56B23862E}"/>
              </a:ext>
            </a:extLst>
          </p:cNvPr>
          <p:cNvSpPr txBox="1"/>
          <p:nvPr/>
        </p:nvSpPr>
        <p:spPr>
          <a:xfrm>
            <a:off x="1422399" y="4030384"/>
            <a:ext cx="1774661" cy="646331"/>
          </a:xfrm>
          <a:prstGeom prst="rect">
            <a:avLst/>
          </a:prstGeom>
          <a:noFill/>
        </p:spPr>
        <p:txBody>
          <a:bodyPr wrap="square" rtlCol="0">
            <a:spAutoFit/>
          </a:bodyPr>
          <a:lstStyle/>
          <a:p>
            <a:r>
              <a:rPr lang="en-US" sz="3600">
                <a:solidFill>
                  <a:srgbClr val="FF0000"/>
                </a:solidFill>
                <a:latin typeface="Arial" panose="020B0604020202020204" pitchFamily="34" charset="0"/>
                <a:cs typeface="Arial" panose="020B0604020202020204" pitchFamily="34" charset="0"/>
              </a:rPr>
              <a:t>lá cờ</a:t>
            </a:r>
          </a:p>
        </p:txBody>
      </p:sp>
      <p:sp>
        <p:nvSpPr>
          <p:cNvPr id="6" name="TextBox 5">
            <a:extLst>
              <a:ext uri="{FF2B5EF4-FFF2-40B4-BE49-F238E27FC236}">
                <a16:creationId xmlns="" xmlns:a16="http://schemas.microsoft.com/office/drawing/2014/main" id="{56506003-B74F-3B07-A6A2-F1040E1A15BB}"/>
              </a:ext>
            </a:extLst>
          </p:cNvPr>
          <p:cNvSpPr txBox="1"/>
          <p:nvPr/>
        </p:nvSpPr>
        <p:spPr>
          <a:xfrm>
            <a:off x="4092625" y="4051590"/>
            <a:ext cx="1774661" cy="646331"/>
          </a:xfrm>
          <a:prstGeom prst="rect">
            <a:avLst/>
          </a:prstGeom>
          <a:noFill/>
        </p:spPr>
        <p:txBody>
          <a:bodyPr wrap="square" rtlCol="0">
            <a:spAutoFit/>
          </a:bodyPr>
          <a:lstStyle/>
          <a:p>
            <a:r>
              <a:rPr lang="en-US" sz="3600">
                <a:solidFill>
                  <a:srgbClr val="FF0000"/>
                </a:solidFill>
                <a:latin typeface="Arial" panose="020B0604020202020204" pitchFamily="34" charset="0"/>
                <a:cs typeface="Arial" panose="020B0604020202020204" pitchFamily="34" charset="0"/>
              </a:rPr>
              <a:t>bay</a:t>
            </a:r>
          </a:p>
        </p:txBody>
      </p:sp>
      <p:sp>
        <p:nvSpPr>
          <p:cNvPr id="10" name="TextBox 9">
            <a:extLst>
              <a:ext uri="{FF2B5EF4-FFF2-40B4-BE49-F238E27FC236}">
                <a16:creationId xmlns="" xmlns:a16="http://schemas.microsoft.com/office/drawing/2014/main" id="{A7FFCF60-DFBA-1E2B-7ED1-B9D04845D4B7}"/>
              </a:ext>
            </a:extLst>
          </p:cNvPr>
          <p:cNvSpPr txBox="1"/>
          <p:nvPr/>
        </p:nvSpPr>
        <p:spPr>
          <a:xfrm>
            <a:off x="6762851" y="4010073"/>
            <a:ext cx="1774661" cy="646331"/>
          </a:xfrm>
          <a:prstGeom prst="rect">
            <a:avLst/>
          </a:prstGeom>
          <a:noFill/>
        </p:spPr>
        <p:txBody>
          <a:bodyPr wrap="square" rtlCol="0">
            <a:spAutoFit/>
          </a:bodyPr>
          <a:lstStyle/>
          <a:p>
            <a:r>
              <a:rPr lang="en-US" sz="3600">
                <a:solidFill>
                  <a:srgbClr val="FF0000"/>
                </a:solidFill>
                <a:latin typeface="Arial" panose="020B0604020202020204" pitchFamily="34" charset="0"/>
                <a:cs typeface="Arial" panose="020B0604020202020204" pitchFamily="34" charset="0"/>
              </a:rPr>
              <a:t>như</a:t>
            </a:r>
          </a:p>
        </p:txBody>
      </p:sp>
      <p:sp>
        <p:nvSpPr>
          <p:cNvPr id="11" name="TextBox 10">
            <a:extLst>
              <a:ext uri="{FF2B5EF4-FFF2-40B4-BE49-F238E27FC236}">
                <a16:creationId xmlns="" xmlns:a16="http://schemas.microsoft.com/office/drawing/2014/main" id="{4819DF61-9616-0F0E-881E-C0D52F3A0509}"/>
              </a:ext>
            </a:extLst>
          </p:cNvPr>
          <p:cNvSpPr txBox="1"/>
          <p:nvPr/>
        </p:nvSpPr>
        <p:spPr>
          <a:xfrm>
            <a:off x="9230758" y="4030384"/>
            <a:ext cx="1774661" cy="646331"/>
          </a:xfrm>
          <a:prstGeom prst="rect">
            <a:avLst/>
          </a:prstGeom>
          <a:noFill/>
        </p:spPr>
        <p:txBody>
          <a:bodyPr wrap="square" rtlCol="0">
            <a:spAutoFit/>
          </a:bodyPr>
          <a:lstStyle/>
          <a:p>
            <a:r>
              <a:rPr lang="en-US" sz="3600">
                <a:solidFill>
                  <a:srgbClr val="FF0000"/>
                </a:solidFill>
                <a:latin typeface="Arial" panose="020B0604020202020204" pitchFamily="34" charset="0"/>
                <a:cs typeface="Arial" panose="020B0604020202020204" pitchFamily="34" charset="0"/>
              </a:rPr>
              <a:t>reo</a:t>
            </a:r>
          </a:p>
        </p:txBody>
      </p:sp>
    </p:spTree>
    <p:extLst>
      <p:ext uri="{BB962C8B-B14F-4D97-AF65-F5344CB8AC3E}">
        <p14:creationId xmlns:p14="http://schemas.microsoft.com/office/powerpoint/2010/main" val="4080758405"/>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5" name="Rectangle 4">
            <a:extLst>
              <a:ext uri="{FF2B5EF4-FFF2-40B4-BE49-F238E27FC236}">
                <a16:creationId xmlns="" xmlns:a16="http://schemas.microsoft.com/office/drawing/2014/main" id="{27630E07-203E-52A7-E4DA-819018CEE07F}"/>
              </a:ext>
            </a:extLst>
          </p:cNvPr>
          <p:cNvSpPr/>
          <p:nvPr/>
        </p:nvSpPr>
        <p:spPr>
          <a:xfrm>
            <a:off x="2976123" y="609528"/>
            <a:ext cx="9211469"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Con trâu đen lông mượt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Cái sừng nó vênh vênh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Nó cao lớn lênh khênh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Chân đi như đập đất.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7" name="图片 26">
            <a:extLst>
              <a:ext uri="{FF2B5EF4-FFF2-40B4-BE49-F238E27FC236}">
                <a16:creationId xmlns=""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pic>
        <p:nvPicPr>
          <p:cNvPr id="8" name="图片 26">
            <a:extLst>
              <a:ext uri="{FF2B5EF4-FFF2-40B4-BE49-F238E27FC236}">
                <a16:creationId xmlns="" xmlns:a16="http://schemas.microsoft.com/office/drawing/2014/main" id="{D5D1E269-444F-D50F-7381-D168F6FB4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graphicFrame>
        <p:nvGraphicFramePr>
          <p:cNvPr id="2" name="Table 1">
            <a:extLst>
              <a:ext uri="{FF2B5EF4-FFF2-40B4-BE49-F238E27FC236}">
                <a16:creationId xmlns="" xmlns:a16="http://schemas.microsoft.com/office/drawing/2014/main" id="{BBD080C6-2268-B678-0884-EB63F8357258}"/>
              </a:ext>
            </a:extLst>
          </p:cNvPr>
          <p:cNvGraphicFramePr>
            <a:graphicFrameLocks noGrp="1"/>
          </p:cNvGraphicFramePr>
          <p:nvPr/>
        </p:nvGraphicFramePr>
        <p:xfrm>
          <a:off x="930439" y="2731553"/>
          <a:ext cx="10175270" cy="2707032"/>
        </p:xfrm>
        <a:graphic>
          <a:graphicData uri="http://schemas.openxmlformats.org/drawingml/2006/table">
            <a:tbl>
              <a:tblPr firstRow="1" firstCol="1" bandRow="1">
                <a:tableStyleId>{5C22544A-7EE6-4342-B048-85BDC9FD1C3A}</a:tableStyleId>
              </a:tblPr>
              <a:tblGrid>
                <a:gridCol w="2213332">
                  <a:extLst>
                    <a:ext uri="{9D8B030D-6E8A-4147-A177-3AD203B41FA5}">
                      <a16:colId xmlns="" xmlns:a16="http://schemas.microsoft.com/office/drawing/2014/main" val="2437516586"/>
                    </a:ext>
                  </a:extLst>
                </a:gridCol>
                <a:gridCol w="2934663">
                  <a:extLst>
                    <a:ext uri="{9D8B030D-6E8A-4147-A177-3AD203B41FA5}">
                      <a16:colId xmlns="" xmlns:a16="http://schemas.microsoft.com/office/drawing/2014/main" val="2443357632"/>
                    </a:ext>
                  </a:extLst>
                </a:gridCol>
                <a:gridCol w="2381704">
                  <a:extLst>
                    <a:ext uri="{9D8B030D-6E8A-4147-A177-3AD203B41FA5}">
                      <a16:colId xmlns="" xmlns:a16="http://schemas.microsoft.com/office/drawing/2014/main" val="3230958492"/>
                    </a:ext>
                  </a:extLst>
                </a:gridCol>
                <a:gridCol w="2645571">
                  <a:extLst>
                    <a:ext uri="{9D8B030D-6E8A-4147-A177-3AD203B41FA5}">
                      <a16:colId xmlns="" xmlns:a16="http://schemas.microsoft.com/office/drawing/2014/main" val="3993845727"/>
                    </a:ext>
                  </a:extLst>
                </a:gridCol>
              </a:tblGrid>
              <a:tr h="767023">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Sự vật</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1</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Từ so sánh</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2</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 xmlns:a16="http://schemas.microsoft.com/office/drawing/2014/main" val="3251889176"/>
                  </a:ext>
                </a:extLst>
              </a:tr>
              <a:tr h="1940009">
                <a:tc>
                  <a:txBody>
                    <a:bodyPr/>
                    <a:lstStyle/>
                    <a:p>
                      <a:pPr marL="0" marR="0" algn="ctr">
                        <a:lnSpc>
                          <a:spcPct val="107000"/>
                        </a:lnSpc>
                        <a:spcBef>
                          <a:spcPts val="0"/>
                        </a:spcBef>
                        <a:spcAft>
                          <a:spcPts val="0"/>
                        </a:spcAft>
                      </a:pPr>
                      <a:endParaRPr lang="en-US" sz="2800">
                        <a:solidFill>
                          <a:srgbClr val="FF0000"/>
                        </a:solidFill>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endParaRPr lang="en-US" sz="2400" dirty="0">
                        <a:solidFill>
                          <a:srgbClr val="0070C0"/>
                        </a:solidFill>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endParaRPr lang="en-US" sz="2400" dirty="0">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endParaRPr lang="en-US" sz="2400" dirty="0">
                        <a:solidFill>
                          <a:srgbClr val="0070C0"/>
                        </a:solidFill>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 xmlns:a16="http://schemas.microsoft.com/office/drawing/2014/main" val="2227043721"/>
                  </a:ext>
                </a:extLst>
              </a:tr>
            </a:tbl>
          </a:graphicData>
        </a:graphic>
      </p:graphicFrame>
      <p:sp>
        <p:nvSpPr>
          <p:cNvPr id="4" name="TextBox 3">
            <a:extLst>
              <a:ext uri="{FF2B5EF4-FFF2-40B4-BE49-F238E27FC236}">
                <a16:creationId xmlns="" xmlns:a16="http://schemas.microsoft.com/office/drawing/2014/main" id="{46006DA3-1C0F-7057-EBCB-B8C56B23862E}"/>
              </a:ext>
            </a:extLst>
          </p:cNvPr>
          <p:cNvSpPr txBox="1"/>
          <p:nvPr/>
        </p:nvSpPr>
        <p:spPr>
          <a:xfrm>
            <a:off x="1523559" y="3558354"/>
            <a:ext cx="1774661"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con trâu đen</a:t>
            </a:r>
          </a:p>
        </p:txBody>
      </p:sp>
      <p:sp>
        <p:nvSpPr>
          <p:cNvPr id="6" name="TextBox 5">
            <a:extLst>
              <a:ext uri="{FF2B5EF4-FFF2-40B4-BE49-F238E27FC236}">
                <a16:creationId xmlns="" xmlns:a16="http://schemas.microsoft.com/office/drawing/2014/main" id="{56506003-B74F-3B07-A6A2-F1040E1A15BB}"/>
              </a:ext>
            </a:extLst>
          </p:cNvPr>
          <p:cNvSpPr txBox="1"/>
          <p:nvPr/>
        </p:nvSpPr>
        <p:spPr>
          <a:xfrm>
            <a:off x="4092625" y="4051590"/>
            <a:ext cx="177466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đi</a:t>
            </a:r>
          </a:p>
        </p:txBody>
      </p:sp>
      <p:sp>
        <p:nvSpPr>
          <p:cNvPr id="10" name="TextBox 9">
            <a:extLst>
              <a:ext uri="{FF2B5EF4-FFF2-40B4-BE49-F238E27FC236}">
                <a16:creationId xmlns="" xmlns:a16="http://schemas.microsoft.com/office/drawing/2014/main" id="{A7FFCF60-DFBA-1E2B-7ED1-B9D04845D4B7}"/>
              </a:ext>
            </a:extLst>
          </p:cNvPr>
          <p:cNvSpPr txBox="1"/>
          <p:nvPr/>
        </p:nvSpPr>
        <p:spPr>
          <a:xfrm>
            <a:off x="6762851" y="4010073"/>
            <a:ext cx="177466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như</a:t>
            </a:r>
          </a:p>
        </p:txBody>
      </p:sp>
      <p:sp>
        <p:nvSpPr>
          <p:cNvPr id="11" name="TextBox 10">
            <a:extLst>
              <a:ext uri="{FF2B5EF4-FFF2-40B4-BE49-F238E27FC236}">
                <a16:creationId xmlns="" xmlns:a16="http://schemas.microsoft.com/office/drawing/2014/main" id="{4819DF61-9616-0F0E-881E-C0D52F3A0509}"/>
              </a:ext>
            </a:extLst>
          </p:cNvPr>
          <p:cNvSpPr txBox="1"/>
          <p:nvPr/>
        </p:nvSpPr>
        <p:spPr>
          <a:xfrm>
            <a:off x="9230758" y="4030384"/>
            <a:ext cx="177466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đập đất</a:t>
            </a:r>
          </a:p>
        </p:txBody>
      </p:sp>
    </p:spTree>
    <p:extLst>
      <p:ext uri="{BB962C8B-B14F-4D97-AF65-F5344CB8AC3E}">
        <p14:creationId xmlns:p14="http://schemas.microsoft.com/office/powerpoint/2010/main" val="2537884906"/>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5" name="Rectangle 4">
            <a:extLst>
              <a:ext uri="{FF2B5EF4-FFF2-40B4-BE49-F238E27FC236}">
                <a16:creationId xmlns="" xmlns:a16="http://schemas.microsoft.com/office/drawing/2014/main" id="{27630E07-203E-52A7-E4DA-819018CEE07F}"/>
              </a:ext>
            </a:extLst>
          </p:cNvPr>
          <p:cNvSpPr/>
          <p:nvPr/>
        </p:nvSpPr>
        <p:spPr>
          <a:xfrm>
            <a:off x="740480" y="1323820"/>
            <a:ext cx="1048579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 Bên bờ ao, đàn đom đóm bay như giăng đèn mở hội.</a:t>
            </a:r>
          </a:p>
        </p:txBody>
      </p:sp>
      <p:pic>
        <p:nvPicPr>
          <p:cNvPr id="7" name="图片 26">
            <a:extLst>
              <a:ext uri="{FF2B5EF4-FFF2-40B4-BE49-F238E27FC236}">
                <a16:creationId xmlns=""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pic>
        <p:nvPicPr>
          <p:cNvPr id="8" name="图片 26">
            <a:extLst>
              <a:ext uri="{FF2B5EF4-FFF2-40B4-BE49-F238E27FC236}">
                <a16:creationId xmlns="" xmlns:a16="http://schemas.microsoft.com/office/drawing/2014/main" id="{D5D1E269-444F-D50F-7381-D168F6FB4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graphicFrame>
        <p:nvGraphicFramePr>
          <p:cNvPr id="2" name="Table 1">
            <a:extLst>
              <a:ext uri="{FF2B5EF4-FFF2-40B4-BE49-F238E27FC236}">
                <a16:creationId xmlns="" xmlns:a16="http://schemas.microsoft.com/office/drawing/2014/main" id="{BBD080C6-2268-B678-0884-EB63F8357258}"/>
              </a:ext>
            </a:extLst>
          </p:cNvPr>
          <p:cNvGraphicFramePr>
            <a:graphicFrameLocks noGrp="1"/>
          </p:cNvGraphicFramePr>
          <p:nvPr/>
        </p:nvGraphicFramePr>
        <p:xfrm>
          <a:off x="930439" y="2731553"/>
          <a:ext cx="10175270" cy="2707032"/>
        </p:xfrm>
        <a:graphic>
          <a:graphicData uri="http://schemas.openxmlformats.org/drawingml/2006/table">
            <a:tbl>
              <a:tblPr firstRow="1" firstCol="1" bandRow="1">
                <a:tableStyleId>{5C22544A-7EE6-4342-B048-85BDC9FD1C3A}</a:tableStyleId>
              </a:tblPr>
              <a:tblGrid>
                <a:gridCol w="2213332">
                  <a:extLst>
                    <a:ext uri="{9D8B030D-6E8A-4147-A177-3AD203B41FA5}">
                      <a16:colId xmlns="" xmlns:a16="http://schemas.microsoft.com/office/drawing/2014/main" val="2437516586"/>
                    </a:ext>
                  </a:extLst>
                </a:gridCol>
                <a:gridCol w="2934663">
                  <a:extLst>
                    <a:ext uri="{9D8B030D-6E8A-4147-A177-3AD203B41FA5}">
                      <a16:colId xmlns="" xmlns:a16="http://schemas.microsoft.com/office/drawing/2014/main" val="2443357632"/>
                    </a:ext>
                  </a:extLst>
                </a:gridCol>
                <a:gridCol w="2381704">
                  <a:extLst>
                    <a:ext uri="{9D8B030D-6E8A-4147-A177-3AD203B41FA5}">
                      <a16:colId xmlns="" xmlns:a16="http://schemas.microsoft.com/office/drawing/2014/main" val="3230958492"/>
                    </a:ext>
                  </a:extLst>
                </a:gridCol>
                <a:gridCol w="2645571">
                  <a:extLst>
                    <a:ext uri="{9D8B030D-6E8A-4147-A177-3AD203B41FA5}">
                      <a16:colId xmlns="" xmlns:a16="http://schemas.microsoft.com/office/drawing/2014/main" val="3993845727"/>
                    </a:ext>
                  </a:extLst>
                </a:gridCol>
              </a:tblGrid>
              <a:tr h="767023">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Sự vật</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1</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Từ so sánh</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2</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 xmlns:a16="http://schemas.microsoft.com/office/drawing/2014/main" val="3251889176"/>
                  </a:ext>
                </a:extLst>
              </a:tr>
              <a:tr h="1940009">
                <a:tc>
                  <a:txBody>
                    <a:bodyPr/>
                    <a:lstStyle/>
                    <a:p>
                      <a:pPr marL="0" marR="0" algn="ctr">
                        <a:lnSpc>
                          <a:spcPct val="107000"/>
                        </a:lnSpc>
                        <a:spcBef>
                          <a:spcPts val="0"/>
                        </a:spcBef>
                        <a:spcAft>
                          <a:spcPts val="0"/>
                        </a:spcAft>
                      </a:pPr>
                      <a:endParaRPr lang="en-US" sz="2800">
                        <a:solidFill>
                          <a:srgbClr val="FF0000"/>
                        </a:solidFill>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endParaRPr lang="en-US" sz="2400" dirty="0">
                        <a:solidFill>
                          <a:srgbClr val="0070C0"/>
                        </a:solidFill>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endParaRPr lang="en-US" sz="2400" dirty="0">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endParaRPr lang="en-US" sz="2400" dirty="0">
                        <a:solidFill>
                          <a:srgbClr val="0070C0"/>
                        </a:solidFill>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 xmlns:a16="http://schemas.microsoft.com/office/drawing/2014/main" val="2227043721"/>
                  </a:ext>
                </a:extLst>
              </a:tr>
            </a:tbl>
          </a:graphicData>
        </a:graphic>
      </p:graphicFrame>
      <p:sp>
        <p:nvSpPr>
          <p:cNvPr id="4" name="TextBox 3">
            <a:extLst>
              <a:ext uri="{FF2B5EF4-FFF2-40B4-BE49-F238E27FC236}">
                <a16:creationId xmlns="" xmlns:a16="http://schemas.microsoft.com/office/drawing/2014/main" id="{46006DA3-1C0F-7057-EBCB-B8C56B23862E}"/>
              </a:ext>
            </a:extLst>
          </p:cNvPr>
          <p:cNvSpPr txBox="1"/>
          <p:nvPr/>
        </p:nvSpPr>
        <p:spPr>
          <a:xfrm>
            <a:off x="1523559" y="3755730"/>
            <a:ext cx="177466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a:solidFill>
                  <a:srgbClr val="FF0000"/>
                </a:solidFill>
                <a:latin typeface="Arial" panose="020B0604020202020204" pitchFamily="34" charset="0"/>
                <a:cs typeface="Arial" panose="020B0604020202020204" pitchFamily="34" charset="0"/>
              </a:rPr>
              <a:t>đom đóm</a:t>
            </a:r>
            <a:endPar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 xmlns:a16="http://schemas.microsoft.com/office/drawing/2014/main" id="{56506003-B74F-3B07-A6A2-F1040E1A15BB}"/>
              </a:ext>
            </a:extLst>
          </p:cNvPr>
          <p:cNvSpPr txBox="1"/>
          <p:nvPr/>
        </p:nvSpPr>
        <p:spPr>
          <a:xfrm>
            <a:off x="4092625" y="4051590"/>
            <a:ext cx="177466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a:solidFill>
                  <a:srgbClr val="FF0000"/>
                </a:solidFill>
                <a:latin typeface="Arial" panose="020B0604020202020204" pitchFamily="34" charset="0"/>
                <a:cs typeface="Arial" panose="020B0604020202020204" pitchFamily="34" charset="0"/>
              </a:rPr>
              <a:t>bay</a:t>
            </a:r>
            <a:endPar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 xmlns:a16="http://schemas.microsoft.com/office/drawing/2014/main" id="{A7FFCF60-DFBA-1E2B-7ED1-B9D04845D4B7}"/>
              </a:ext>
            </a:extLst>
          </p:cNvPr>
          <p:cNvSpPr txBox="1"/>
          <p:nvPr/>
        </p:nvSpPr>
        <p:spPr>
          <a:xfrm>
            <a:off x="6762851" y="4010073"/>
            <a:ext cx="177466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như</a:t>
            </a:r>
          </a:p>
        </p:txBody>
      </p:sp>
      <p:sp>
        <p:nvSpPr>
          <p:cNvPr id="11" name="TextBox 10">
            <a:extLst>
              <a:ext uri="{FF2B5EF4-FFF2-40B4-BE49-F238E27FC236}">
                <a16:creationId xmlns="" xmlns:a16="http://schemas.microsoft.com/office/drawing/2014/main" id="{4819DF61-9616-0F0E-881E-C0D52F3A0509}"/>
              </a:ext>
            </a:extLst>
          </p:cNvPr>
          <p:cNvSpPr txBox="1"/>
          <p:nvPr/>
        </p:nvSpPr>
        <p:spPr>
          <a:xfrm>
            <a:off x="8934280" y="3684259"/>
            <a:ext cx="1774661"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a:solidFill>
                  <a:srgbClr val="FF0000"/>
                </a:solidFill>
                <a:latin typeface="Arial" panose="020B0604020202020204" pitchFamily="34" charset="0"/>
                <a:cs typeface="Arial" panose="020B0604020202020204" pitchFamily="34" charset="0"/>
              </a:rPr>
              <a:t>giăng đèn mở hội</a:t>
            </a:r>
            <a:endPar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7072122"/>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5" name="Rectangle 4">
            <a:extLst>
              <a:ext uri="{FF2B5EF4-FFF2-40B4-BE49-F238E27FC236}">
                <a16:creationId xmlns="" xmlns:a16="http://schemas.microsoft.com/office/drawing/2014/main" id="{27630E07-203E-52A7-E4DA-819018CEE07F}"/>
              </a:ext>
            </a:extLst>
          </p:cNvPr>
          <p:cNvSpPr/>
          <p:nvPr/>
        </p:nvSpPr>
        <p:spPr>
          <a:xfrm>
            <a:off x="775178" y="621616"/>
            <a:ext cx="1048579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Đây là kiểu so sánh nào?</a:t>
            </a:r>
          </a:p>
        </p:txBody>
      </p:sp>
      <p:pic>
        <p:nvPicPr>
          <p:cNvPr id="7" name="图片 26">
            <a:extLst>
              <a:ext uri="{FF2B5EF4-FFF2-40B4-BE49-F238E27FC236}">
                <a16:creationId xmlns=""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pic>
        <p:nvPicPr>
          <p:cNvPr id="8" name="图片 26">
            <a:extLst>
              <a:ext uri="{FF2B5EF4-FFF2-40B4-BE49-F238E27FC236}">
                <a16:creationId xmlns="" xmlns:a16="http://schemas.microsoft.com/office/drawing/2014/main" id="{D5D1E269-444F-D50F-7381-D168F6FB4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4749" y="30787"/>
            <a:ext cx="1181659" cy="1181659"/>
          </a:xfrm>
          <a:prstGeom prst="rect">
            <a:avLst/>
          </a:prstGeom>
        </p:spPr>
      </p:pic>
      <p:graphicFrame>
        <p:nvGraphicFramePr>
          <p:cNvPr id="2" name="Table 1">
            <a:extLst>
              <a:ext uri="{FF2B5EF4-FFF2-40B4-BE49-F238E27FC236}">
                <a16:creationId xmlns="" xmlns:a16="http://schemas.microsoft.com/office/drawing/2014/main" id="{BBD080C6-2268-B678-0884-EB63F8357258}"/>
              </a:ext>
            </a:extLst>
          </p:cNvPr>
          <p:cNvGraphicFramePr>
            <a:graphicFrameLocks noGrp="1"/>
          </p:cNvGraphicFramePr>
          <p:nvPr>
            <p:extLst>
              <p:ext uri="{D42A27DB-BD31-4B8C-83A1-F6EECF244321}">
                <p14:modId xmlns:p14="http://schemas.microsoft.com/office/powerpoint/2010/main" val="2372511999"/>
              </p:ext>
            </p:extLst>
          </p:nvPr>
        </p:nvGraphicFramePr>
        <p:xfrm>
          <a:off x="660512" y="2910786"/>
          <a:ext cx="10871088" cy="2707032"/>
        </p:xfrm>
        <a:graphic>
          <a:graphicData uri="http://schemas.openxmlformats.org/drawingml/2006/table">
            <a:tbl>
              <a:tblPr firstRow="1" firstCol="1" bandRow="1">
                <a:tableStyleId>{5C22544A-7EE6-4342-B048-85BDC9FD1C3A}</a:tableStyleId>
              </a:tblPr>
              <a:tblGrid>
                <a:gridCol w="2601578">
                  <a:extLst>
                    <a:ext uri="{9D8B030D-6E8A-4147-A177-3AD203B41FA5}">
                      <a16:colId xmlns="" xmlns:a16="http://schemas.microsoft.com/office/drawing/2014/main" val="2437516586"/>
                    </a:ext>
                  </a:extLst>
                </a:gridCol>
                <a:gridCol w="2898453">
                  <a:extLst>
                    <a:ext uri="{9D8B030D-6E8A-4147-A177-3AD203B41FA5}">
                      <a16:colId xmlns="" xmlns:a16="http://schemas.microsoft.com/office/drawing/2014/main" val="2443357632"/>
                    </a:ext>
                  </a:extLst>
                </a:gridCol>
                <a:gridCol w="2406818">
                  <a:extLst>
                    <a:ext uri="{9D8B030D-6E8A-4147-A177-3AD203B41FA5}">
                      <a16:colId xmlns="" xmlns:a16="http://schemas.microsoft.com/office/drawing/2014/main" val="3230958492"/>
                    </a:ext>
                  </a:extLst>
                </a:gridCol>
                <a:gridCol w="2964239">
                  <a:extLst>
                    <a:ext uri="{9D8B030D-6E8A-4147-A177-3AD203B41FA5}">
                      <a16:colId xmlns="" xmlns:a16="http://schemas.microsoft.com/office/drawing/2014/main" val="3993845727"/>
                    </a:ext>
                  </a:extLst>
                </a:gridCol>
              </a:tblGrid>
              <a:tr h="767023">
                <a:tc>
                  <a:txBody>
                    <a:bodyPr/>
                    <a:lstStyle/>
                    <a:p>
                      <a:pPr marL="0" marR="0" algn="ctr">
                        <a:lnSpc>
                          <a:spcPct val="107000"/>
                        </a:lnSpc>
                        <a:spcBef>
                          <a:spcPts val="0"/>
                        </a:spcBef>
                        <a:spcAft>
                          <a:spcPts val="0"/>
                        </a:spcAft>
                      </a:pPr>
                      <a:r>
                        <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rPr>
                        <a:t>Sự vật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rPr>
                        <a:t>Từ so sánh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 xmlns:a16="http://schemas.microsoft.com/office/drawing/2014/main" val="3251889176"/>
                  </a:ext>
                </a:extLst>
              </a:tr>
              <a:tr h="1940009">
                <a:tc>
                  <a:txBody>
                    <a:bodyPr/>
                    <a:lstStyle/>
                    <a:p>
                      <a:pPr marL="0" marR="0" algn="ctr">
                        <a:lnSpc>
                          <a:spcPct val="107000"/>
                        </a:lnSpc>
                        <a:spcBef>
                          <a:spcPts val="0"/>
                        </a:spcBef>
                        <a:spcAft>
                          <a:spcPts val="0"/>
                        </a:spcAft>
                      </a:pPr>
                      <a:r>
                        <a:rPr lang="en-US" sz="2800">
                          <a:solidFill>
                            <a:srgbClr val="FF0000"/>
                          </a:solidFill>
                          <a:effectLst/>
                          <a:latin typeface="Arial" panose="020B0604020202020204" pitchFamily="34" charset="0"/>
                          <a:ea typeface="Times" panose="020B0500000000000000" pitchFamily="34" charset="0"/>
                          <a:cs typeface="Arial" panose="020B0604020202020204" pitchFamily="34" charset="0"/>
                        </a:rPr>
                        <a:t>lá cờ</a:t>
                      </a:r>
                    </a:p>
                    <a:p>
                      <a:pPr marL="0" marR="0" algn="ctr">
                        <a:lnSpc>
                          <a:spcPct val="107000"/>
                        </a:lnSpc>
                        <a:spcBef>
                          <a:spcPts val="0"/>
                        </a:spcBef>
                        <a:spcAft>
                          <a:spcPts val="0"/>
                        </a:spcAft>
                      </a:pPr>
                      <a:r>
                        <a:rPr lang="en-US" sz="2800">
                          <a:solidFill>
                            <a:srgbClr val="FF0000"/>
                          </a:solidFill>
                          <a:effectLst/>
                          <a:latin typeface="Arial" panose="020B0604020202020204" pitchFamily="34" charset="0"/>
                          <a:ea typeface="Times" panose="020B0500000000000000" pitchFamily="34" charset="0"/>
                          <a:cs typeface="Arial" panose="020B0604020202020204" pitchFamily="34" charset="0"/>
                        </a:rPr>
                        <a:t>con trâu đen</a:t>
                      </a:r>
                    </a:p>
                    <a:p>
                      <a:pPr marL="0" marR="0" algn="ctr">
                        <a:lnSpc>
                          <a:spcPct val="107000"/>
                        </a:lnSpc>
                        <a:spcBef>
                          <a:spcPts val="0"/>
                        </a:spcBef>
                        <a:spcAft>
                          <a:spcPts val="0"/>
                        </a:spcAft>
                      </a:pPr>
                      <a:r>
                        <a:rPr lang="en-US" sz="2800">
                          <a:solidFill>
                            <a:srgbClr val="FF0000"/>
                          </a:solidFill>
                          <a:effectLst/>
                          <a:latin typeface="Arial" panose="020B0604020202020204" pitchFamily="34" charset="0"/>
                          <a:ea typeface="Times" panose="020B0500000000000000" pitchFamily="34" charset="0"/>
                          <a:cs typeface="Arial" panose="020B0604020202020204" pitchFamily="34" charset="0"/>
                        </a:rPr>
                        <a:t>đom đóm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bay</a:t>
                      </a:r>
                    </a:p>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đi</a:t>
                      </a:r>
                    </a:p>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bay</a:t>
                      </a:r>
                      <a:endParaRPr lang="en-US" sz="2800" dirty="0">
                        <a:solidFill>
                          <a:srgbClr val="0070C0"/>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effectLst/>
                          <a:latin typeface="Arial" panose="020B0604020202020204" pitchFamily="34" charset="0"/>
                          <a:ea typeface="Times" panose="020B0500000000000000" pitchFamily="34" charset="0"/>
                          <a:cs typeface="Arial" panose="020B0604020202020204" pitchFamily="34" charset="0"/>
                        </a:rPr>
                        <a:t>như</a:t>
                      </a:r>
                    </a:p>
                    <a:p>
                      <a:pPr marL="0" marR="0" algn="ctr">
                        <a:lnSpc>
                          <a:spcPct val="107000"/>
                        </a:lnSpc>
                        <a:spcBef>
                          <a:spcPts val="0"/>
                        </a:spcBef>
                        <a:spcAft>
                          <a:spcPts val="0"/>
                        </a:spcAft>
                      </a:pPr>
                      <a:r>
                        <a:rPr lang="en-US" sz="2800">
                          <a:effectLst/>
                          <a:latin typeface="Arial" panose="020B0604020202020204" pitchFamily="34" charset="0"/>
                          <a:ea typeface="Times" panose="020B0500000000000000" pitchFamily="34" charset="0"/>
                          <a:cs typeface="Arial" panose="020B0604020202020204" pitchFamily="34" charset="0"/>
                        </a:rPr>
                        <a:t>như</a:t>
                      </a:r>
                    </a:p>
                    <a:p>
                      <a:pPr marL="0" marR="0" algn="ctr">
                        <a:lnSpc>
                          <a:spcPct val="107000"/>
                        </a:lnSpc>
                        <a:spcBef>
                          <a:spcPts val="0"/>
                        </a:spcBef>
                        <a:spcAft>
                          <a:spcPts val="0"/>
                        </a:spcAft>
                      </a:pPr>
                      <a:r>
                        <a:rPr lang="en-US" sz="2800">
                          <a:effectLst/>
                          <a:latin typeface="Arial" panose="020B0604020202020204" pitchFamily="34" charset="0"/>
                          <a:ea typeface="Times" panose="020B0500000000000000" pitchFamily="34" charset="0"/>
                          <a:cs typeface="Arial" panose="020B0604020202020204" pitchFamily="34" charset="0"/>
                        </a:rPr>
                        <a:t>như</a:t>
                      </a:r>
                      <a:endParaRPr lang="en-US" sz="2800" dirty="0">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reo</a:t>
                      </a:r>
                    </a:p>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đập đất</a:t>
                      </a:r>
                    </a:p>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giăng đèn mở hội</a:t>
                      </a:r>
                      <a:endParaRPr lang="en-US" sz="2800" dirty="0">
                        <a:solidFill>
                          <a:srgbClr val="0070C0"/>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 xmlns:a16="http://schemas.microsoft.com/office/drawing/2014/main" val="2227043721"/>
                  </a:ext>
                </a:extLst>
              </a:tr>
            </a:tbl>
          </a:graphicData>
        </a:graphic>
      </p:graphicFrame>
      <p:sp>
        <p:nvSpPr>
          <p:cNvPr id="12" name="Rectangle 11">
            <a:extLst>
              <a:ext uri="{FF2B5EF4-FFF2-40B4-BE49-F238E27FC236}">
                <a16:creationId xmlns="" xmlns:a16="http://schemas.microsoft.com/office/drawing/2014/main" id="{BEB726A6-BE31-B151-0E59-084319BC3B57}"/>
              </a:ext>
            </a:extLst>
          </p:cNvPr>
          <p:cNvSpPr/>
          <p:nvPr/>
        </p:nvSpPr>
        <p:spPr>
          <a:xfrm>
            <a:off x="6944696" y="647211"/>
            <a:ext cx="10485792" cy="584775"/>
          </a:xfrm>
          <a:prstGeom prst="rect">
            <a:avLst/>
          </a:prstGeom>
        </p:spPr>
        <p:txBody>
          <a:bodyPr wrap="square">
            <a:spAutoFit/>
          </a:bodyPr>
          <a:lstStyle/>
          <a:p>
            <a:pPr lvl="0" defTabSz="914400"/>
            <a:r>
              <a:rPr lang="en-US" sz="3200">
                <a:solidFill>
                  <a:srgbClr val="7030A0"/>
                </a:solidFill>
                <a:latin typeface="Arial" panose="020B0604020202020204" pitchFamily="34" charset="0"/>
                <a:cs typeface="Arial" panose="020B0604020202020204" pitchFamily="34" charset="0"/>
              </a:rPr>
              <a:t>S</a:t>
            </a:r>
            <a:r>
              <a:rPr lang="vi-VN" sz="3200">
                <a:solidFill>
                  <a:srgbClr val="7030A0"/>
                </a:solidFill>
                <a:latin typeface="Arial" panose="020B0604020202020204" pitchFamily="34" charset="0"/>
                <a:cs typeface="Arial" panose="020B0604020202020204" pitchFamily="34" charset="0"/>
              </a:rPr>
              <a:t>o sánh ngang bằng</a:t>
            </a:r>
          </a:p>
        </p:txBody>
      </p:sp>
      <p:sp>
        <p:nvSpPr>
          <p:cNvPr id="13" name="Rectangle 12">
            <a:extLst>
              <a:ext uri="{FF2B5EF4-FFF2-40B4-BE49-F238E27FC236}">
                <a16:creationId xmlns="" xmlns:a16="http://schemas.microsoft.com/office/drawing/2014/main" id="{27833FAA-549D-382A-EBF7-CC3ADF287652}"/>
              </a:ext>
            </a:extLst>
          </p:cNvPr>
          <p:cNvSpPr/>
          <p:nvPr/>
        </p:nvSpPr>
        <p:spPr>
          <a:xfrm>
            <a:off x="660512" y="1181538"/>
            <a:ext cx="6464188" cy="1569660"/>
          </a:xfrm>
          <a:prstGeom prst="rect">
            <a:avLst/>
          </a:prstGeom>
        </p:spPr>
        <p:txBody>
          <a:bodyPr wrap="square">
            <a:spAutoFit/>
          </a:bodyPr>
          <a:lstStyle/>
          <a:p>
            <a:pPr lvl="0" defTabSz="914400"/>
            <a:r>
              <a:rPr lang="vi-VN" sz="3200">
                <a:solidFill>
                  <a:srgbClr val="000000"/>
                </a:solidFill>
                <a:cs typeface="Arial" panose="020B0604020202020204" pitchFamily="34" charset="0"/>
              </a:rPr>
              <a:t>Muốn biết được đó là kiểu so sánh ngang bằng hay là kiểu so sánh  hơn kém ta cần dựa vào đâu?</a:t>
            </a:r>
          </a:p>
        </p:txBody>
      </p:sp>
      <p:sp>
        <p:nvSpPr>
          <p:cNvPr id="14" name="Rectangle 13">
            <a:extLst>
              <a:ext uri="{FF2B5EF4-FFF2-40B4-BE49-F238E27FC236}">
                <a16:creationId xmlns="" xmlns:a16="http://schemas.microsoft.com/office/drawing/2014/main" id="{60A8ECAB-DFCC-DAD7-2A69-50BDDD9AC77A}"/>
              </a:ext>
            </a:extLst>
          </p:cNvPr>
          <p:cNvSpPr/>
          <p:nvPr/>
        </p:nvSpPr>
        <p:spPr>
          <a:xfrm>
            <a:off x="6819883" y="1690045"/>
            <a:ext cx="10485792" cy="584775"/>
          </a:xfrm>
          <a:prstGeom prst="rect">
            <a:avLst/>
          </a:prstGeom>
        </p:spPr>
        <p:txBody>
          <a:bodyPr wrap="square">
            <a:spAutoFit/>
          </a:bodyPr>
          <a:lstStyle/>
          <a:p>
            <a:pPr lvl="0" defTabSz="914400"/>
            <a:r>
              <a:rPr lang="en-US" sz="3200">
                <a:solidFill>
                  <a:srgbClr val="7030A0"/>
                </a:solidFill>
                <a:latin typeface="Arial" panose="020B0604020202020204" pitchFamily="34" charset="0"/>
                <a:cs typeface="Arial" panose="020B0604020202020204" pitchFamily="34" charset="0"/>
              </a:rPr>
              <a:t>Từ s</a:t>
            </a:r>
            <a:r>
              <a:rPr lang="vi-VN" sz="3200">
                <a:solidFill>
                  <a:srgbClr val="7030A0"/>
                </a:solidFill>
                <a:latin typeface="Arial" panose="020B0604020202020204" pitchFamily="34" charset="0"/>
                <a:cs typeface="Arial" panose="020B0604020202020204" pitchFamily="34" charset="0"/>
              </a:rPr>
              <a:t>o sánh </a:t>
            </a:r>
          </a:p>
        </p:txBody>
      </p:sp>
    </p:spTree>
    <p:extLst>
      <p:ext uri="{BB962C8B-B14F-4D97-AF65-F5344CB8AC3E}">
        <p14:creationId xmlns:p14="http://schemas.microsoft.com/office/powerpoint/2010/main" val="3551830958"/>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1732</TotalTime>
  <Words>648</Words>
  <Application>Microsoft Office PowerPoint</Application>
  <PresentationFormat>Widescreen</PresentationFormat>
  <Paragraphs>155</Paragraphs>
  <Slides>20</Slides>
  <Notes>20</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20</vt:i4>
      </vt:variant>
    </vt:vector>
  </HeadingPairs>
  <TitlesOfParts>
    <vt:vector size="41" baseType="lpstr">
      <vt:lpstr>Microsoft YaHei</vt:lpstr>
      <vt:lpstr>宋体</vt:lpstr>
      <vt:lpstr>宋体</vt:lpstr>
      <vt:lpstr>Arial</vt:lpstr>
      <vt:lpstr>Bubblegum Sans</vt:lpstr>
      <vt:lpstr>Calibri</vt:lpstr>
      <vt:lpstr>LNTH-LuoLuoNotangYuanTi 1</vt:lpstr>
      <vt:lpstr>Open Sans Light</vt:lpstr>
      <vt:lpstr>OpenSans</vt:lpstr>
      <vt:lpstr>SVN-Hole Hearted</vt:lpstr>
      <vt:lpstr>Times</vt:lpstr>
      <vt:lpstr>Times New Roman</vt:lpstr>
      <vt:lpstr>White Xmas PERSONAL USE</vt:lpstr>
      <vt:lpstr>Wingdings</vt:lpstr>
      <vt:lpstr>字魂189号-星岩乐黑体</vt:lpstr>
      <vt:lpstr>字魂59号-创粗黑</vt:lpstr>
      <vt:lpstr>字魂80号-萌趣小鱼体</vt:lpstr>
      <vt:lpstr>思源黑体 CN Light</vt:lpstr>
      <vt:lpstr>等线</vt:lpstr>
      <vt:lpstr>千图网海量PPT模板www.58pic.com​​</vt:lpstr>
      <vt:lpstr>1_千图网海量PPT模板www.58pic.com​​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Le Tien Duat</cp:lastModifiedBy>
  <cp:revision>2</cp:revision>
  <dcterms:created xsi:type="dcterms:W3CDTF">2017-08-18T03:02:00Z</dcterms:created>
  <dcterms:modified xsi:type="dcterms:W3CDTF">2024-11-18T23:58:54Z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