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3" r:id="rId4"/>
    <p:sldMasterId id="2147483675" r:id="rId5"/>
    <p:sldMasterId id="2147483687" r:id="rId6"/>
  </p:sldMasterIdLst>
  <p:notesMasterIdLst>
    <p:notesMasterId r:id="rId10"/>
  </p:notesMasterIdLst>
  <p:sldIdLst>
    <p:sldId id="320" r:id="rId7"/>
    <p:sldId id="319" r:id="rId8"/>
    <p:sldId id="315" r:id="rId9"/>
    <p:sldId id="291" r:id="rId11"/>
    <p:sldId id="293" r:id="rId12"/>
    <p:sldId id="327" r:id="rId13"/>
    <p:sldId id="316" r:id="rId14"/>
    <p:sldId id="328" r:id="rId15"/>
    <p:sldId id="322" r:id="rId16"/>
    <p:sldId id="329" r:id="rId17"/>
    <p:sldId id="330" r:id="rId18"/>
    <p:sldId id="332" r:id="rId19"/>
    <p:sldId id="333" r:id="rId20"/>
    <p:sldId id="331" r:id="rId21"/>
    <p:sldId id="324" r:id="rId22"/>
    <p:sldId id="334" r:id="rId23"/>
    <p:sldId id="335" r:id="rId24"/>
    <p:sldId id="336" r:id="rId25"/>
    <p:sldId id="300" r:id="rId26"/>
    <p:sldId id="337" r:id="rId27"/>
    <p:sldId id="339" r:id="rId28"/>
    <p:sldId id="340" r:id="rId29"/>
    <p:sldId id="31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CCC"/>
    <a:srgbClr val="FFFFFF"/>
    <a:srgbClr val="E2F4FD"/>
    <a:srgbClr val="FFCC99"/>
    <a:srgbClr val="CCFFCC"/>
    <a:srgbClr val="CCFFFF"/>
    <a:srgbClr val="FBE5D6"/>
    <a:srgbClr val="BDD7EE"/>
    <a:srgbClr val="C5E0B4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2857" autoAdjust="0"/>
  </p:normalViewPr>
  <p:slideViewPr>
    <p:cSldViewPr snapToGrid="0">
      <p:cViewPr varScale="1">
        <p:scale>
          <a:sx n="60" d="100"/>
          <a:sy n="60" d="100"/>
        </p:scale>
        <p:origin x="11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C2FEB-D019-4796-8A1D-1C59E07D85F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B9CA3-7175-4B47-8A3B-CFD6591CE37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Thầy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nhấn</a:t>
            </a:r>
            <a:r>
              <a:rPr lang="en-US" baseline="0" dirty="0"/>
              <a:t>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chậu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nhận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endParaRPr lang="en-US" baseline="0" dirty="0"/>
          </a:p>
          <a:p>
            <a:r>
              <a:rPr lang="en-US" baseline="0" dirty="0" err="1"/>
              <a:t>Nhấn</a:t>
            </a:r>
            <a:r>
              <a:rPr lang="en-US" baseline="0" dirty="0"/>
              <a:t>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tập</a:t>
            </a:r>
            <a:r>
              <a:rPr lang="en-US" baseline="0" dirty="0"/>
              <a:t> </a:t>
            </a:r>
            <a:r>
              <a:rPr lang="en-US" baseline="0" dirty="0" err="1"/>
              <a:t>vơ</a:t>
            </a:r>
            <a:r>
              <a:rPr lang="en-US" baseline="0" dirty="0"/>
              <a:t>̉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err="1"/>
              <a:t>đến</a:t>
            </a:r>
            <a:r>
              <a:rPr lang="en-US" baseline="0"/>
              <a:t> bài 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GV click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chuột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vào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chữ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A,B,C,D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để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hiện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kết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quả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đáp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án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.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89B9CA3-7175-4B47-8A3B-CFD6591CE3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GV click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chuột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vào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chữ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A,B,C,D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để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hiện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kết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quả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đáp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án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.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89B9CA3-7175-4B47-8A3B-CFD6591CE3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89B9CA3-7175-4B47-8A3B-CFD6591CE3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GV click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chuột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vào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chữ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A,B,C,D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để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hiện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kết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quả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đáp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án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.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89B9CA3-7175-4B47-8A3B-CFD6591CE3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GV click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chuột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vào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chữ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A,B,C,D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để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hiện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kết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quả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đáp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án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.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89B9CA3-7175-4B47-8A3B-CFD6591CE3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GV click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chuột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vào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chữ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A,B,C,D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để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hiện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kết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quả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đáp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án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.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89B9CA3-7175-4B47-8A3B-CFD6591CE3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GV click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chuột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vào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chữ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A,B,C,D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để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hiện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kết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quả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đáp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án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.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89B9CA3-7175-4B47-8A3B-CFD6591CE3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GV click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chuột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vào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chữ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A,B,C,D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để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hiện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kết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quả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đáp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án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.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89B9CA3-7175-4B47-8A3B-CFD6591CE3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Thầy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chiếc</a:t>
            </a:r>
            <a:r>
              <a:rPr lang="en-US" baseline="0" dirty="0"/>
              <a:t> </a:t>
            </a:r>
            <a:r>
              <a:rPr lang="en-US" baseline="0" dirty="0" err="1"/>
              <a:t>nấm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quay </a:t>
            </a:r>
            <a:r>
              <a:rPr lang="en-US" baseline="0" dirty="0" err="1"/>
              <a:t>lại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GV click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chuột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vào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chữ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A,B,C,D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để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hiện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kết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quả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đáp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án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.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89B9CA3-7175-4B47-8A3B-CFD6591CE3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GV click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chuột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vào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chữ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A,B,C,D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để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hiện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kết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quả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đáp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án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.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89B9CA3-7175-4B47-8A3B-CFD6591CE3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GV click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chuột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vào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chữ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A,B,C,D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để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hiện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kết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quả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đáp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  <a:highlight>
                  <a:srgbClr val="FFFF00"/>
                </a:highlight>
              </a:rPr>
              <a:t>án</a:t>
            </a:r>
            <a:r>
              <a:rPr lang="en-US" b="1" baseline="0" dirty="0">
                <a:solidFill>
                  <a:srgbClr val="FF0000"/>
                </a:solidFill>
                <a:highlight>
                  <a:srgbClr val="FFFF00"/>
                </a:highlight>
              </a:rPr>
              <a:t>.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89B9CA3-7175-4B47-8A3B-CFD6591CE3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9665E-7F80-4FBD-992C-CAF3A27A187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5DD3-10FA-4AF0-ABF8-76CF160174D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9665E-7F80-4FBD-992C-CAF3A27A187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5DD3-10FA-4AF0-ABF8-76CF160174D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9665E-7F80-4FBD-992C-CAF3A27A187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5DD3-10FA-4AF0-ABF8-76CF160174D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9665E-7F80-4FBD-992C-CAF3A27A187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5DD3-10FA-4AF0-ABF8-76CF160174D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9665E-7F80-4FBD-992C-CAF3A27A187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5DD3-10FA-4AF0-ABF8-76CF160174D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9665E-7F80-4FBD-992C-CAF3A27A187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5DD3-10FA-4AF0-ABF8-76CF160174D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9665E-7F80-4FBD-992C-CAF3A27A187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5DD3-10FA-4AF0-ABF8-76CF160174D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9665E-7F80-4FBD-992C-CAF3A27A187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5DD3-10FA-4AF0-ABF8-76CF160174D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9665E-7F80-4FBD-992C-CAF3A27A187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5DD3-10FA-4AF0-ABF8-76CF160174D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9665E-7F80-4FBD-992C-CAF3A27A187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5DD3-10FA-4AF0-ABF8-76CF160174D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9665E-7F80-4FBD-992C-CAF3A27A187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A5DD3-10FA-4AF0-ABF8-76CF160174D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1.jpeg"/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4" Type="http://schemas.openxmlformats.org/officeDocument/2006/relationships/theme" Target="../theme/theme3.xml"/><Relationship Id="rId13" Type="http://schemas.openxmlformats.org/officeDocument/2006/relationships/image" Target="../media/image1.jpeg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4" Type="http://schemas.openxmlformats.org/officeDocument/2006/relationships/theme" Target="../theme/theme4.xml"/><Relationship Id="rId13" Type="http://schemas.openxmlformats.org/officeDocument/2006/relationships/image" Target="../media/image1.jpeg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9665E-7F80-4FBD-992C-CAF3A27A187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A5DD3-10FA-4AF0-ABF8-76CF160174DC}" type="slidenum">
              <a:rPr lang="en-US" smtClean="0"/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51400" y="1825625"/>
            <a:ext cx="6858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51400" y="1825625"/>
            <a:ext cx="6858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51400" y="1825625"/>
            <a:ext cx="6858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51400" y="1825625"/>
            <a:ext cx="6858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microsoft.com/office/2007/relationships/media" Target="../media/audio5.wav"/><Relationship Id="rId6" Type="http://schemas.openxmlformats.org/officeDocument/2006/relationships/audio" Target="../media/audio5.wav"/><Relationship Id="rId5" Type="http://schemas.openxmlformats.org/officeDocument/2006/relationships/image" Target="../media/image2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microsoft.com/office/2007/relationships/media" Target="../media/audio5.wav"/><Relationship Id="rId6" Type="http://schemas.openxmlformats.org/officeDocument/2006/relationships/audio" Target="../media/audio5.wav"/><Relationship Id="rId5" Type="http://schemas.openxmlformats.org/officeDocument/2006/relationships/image" Target="../media/image2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microsoft.com/office/2007/relationships/media" Target="../media/audio5.wav"/><Relationship Id="rId6" Type="http://schemas.openxmlformats.org/officeDocument/2006/relationships/audio" Target="../media/audio5.wav"/><Relationship Id="rId5" Type="http://schemas.openxmlformats.org/officeDocument/2006/relationships/image" Target="../media/image2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microsoft.com/office/2007/relationships/media" Target="../media/audio5.wav"/><Relationship Id="rId6" Type="http://schemas.openxmlformats.org/officeDocument/2006/relationships/audio" Target="../media/audio5.wav"/><Relationship Id="rId5" Type="http://schemas.openxmlformats.org/officeDocument/2006/relationships/image" Target="../media/image2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5.xm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slide" Target="slide6.xml"/><Relationship Id="rId5" Type="http://schemas.openxmlformats.org/officeDocument/2006/relationships/image" Target="../media/image9.png"/><Relationship Id="rId4" Type="http://schemas.openxmlformats.org/officeDocument/2006/relationships/slide" Target="slide4.xml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20.xml"/><Relationship Id="rId12" Type="http://schemas.openxmlformats.org/officeDocument/2006/relationships/audio" Target="../media/audio1.wav"/><Relationship Id="rId11" Type="http://schemas.openxmlformats.org/officeDocument/2006/relationships/image" Target="../media/image12.png"/><Relationship Id="rId10" Type="http://schemas.openxmlformats.org/officeDocument/2006/relationships/slide" Target="slide7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slide" Target="slide3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3" Type="http://schemas.openxmlformats.org/officeDocument/2006/relationships/audio" Target="../media/audio2.wav"/><Relationship Id="rId2" Type="http://schemas.openxmlformats.org/officeDocument/2006/relationships/slide" Target="slide3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slide" Target="slide3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microsoft.com/office/2007/relationships/hdphoto" Target="../media/image18.wdp"/><Relationship Id="rId4" Type="http://schemas.openxmlformats.org/officeDocument/2006/relationships/image" Target="../media/image17.png"/><Relationship Id="rId3" Type="http://schemas.openxmlformats.org/officeDocument/2006/relationships/slide" Target="slide3.xml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335" y="3432737"/>
            <a:ext cx="9380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Toán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350" y="4658524"/>
            <a:ext cx="7669267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6000">
                <a:ln>
                  <a:solidFill>
                    <a:srgbClr val="1F2020"/>
                  </a:solidFill>
                </a:ln>
                <a:solidFill>
                  <a:srgbClr val="E7456A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CÁC SỐ CÓ 6 CHỮ SỐ</a:t>
            </a:r>
            <a:endParaRPr lang="en-US" sz="6000">
              <a:ln>
                <a:solidFill>
                  <a:srgbClr val="1F2020"/>
                </a:solidFill>
              </a:ln>
              <a:solidFill>
                <a:srgbClr val="E7456A"/>
              </a:solidFill>
              <a:effectLst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  <a:p>
            <a:pPr lvl="0" algn="ctr" defTabSz="457200">
              <a:defRPr/>
            </a:pPr>
            <a:r>
              <a:rPr lang="en-US" sz="6000">
                <a:ln>
                  <a:solidFill>
                    <a:srgbClr val="1F2020"/>
                  </a:solidFill>
                </a:ln>
                <a:solidFill>
                  <a:srgbClr val="E7456A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HÀNG VÀ LỚP</a:t>
            </a:r>
            <a:endParaRPr lang="en-US" sz="6000" dirty="0">
              <a:ln>
                <a:solidFill>
                  <a:srgbClr val="1F2020"/>
                </a:solidFill>
              </a:ln>
              <a:solidFill>
                <a:srgbClr val="E7456A"/>
              </a:solidFill>
              <a:effectLst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6" name="图片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1" r="32950"/>
          <a:stretch>
            <a:fillRect/>
          </a:stretch>
        </p:blipFill>
        <p:spPr>
          <a:xfrm>
            <a:off x="7655017" y="2327336"/>
            <a:ext cx="2831858" cy="5117903"/>
          </a:xfrm>
          <a:prstGeom prst="rect">
            <a:avLst/>
          </a:prstGeom>
        </p:spPr>
      </p:pic>
      <p:pic>
        <p:nvPicPr>
          <p:cNvPr id="7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1" r="35788"/>
          <a:stretch>
            <a:fillRect/>
          </a:stretch>
        </p:blipFill>
        <p:spPr>
          <a:xfrm>
            <a:off x="9776087" y="1332382"/>
            <a:ext cx="2543418" cy="61128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229193" y="494675"/>
            <a:ext cx="689548" cy="68954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1877" y="599607"/>
            <a:ext cx="8985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 số thành tổng theo các hàng.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0984" y="2079649"/>
            <a:ext cx="7231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871 634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8092" y="2079649"/>
            <a:ext cx="12022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800 000 + 70 000 + 1 000 + 600 + 30 + 4</a:t>
            </a:r>
            <a:endParaRPr kumimoji="0" lang="pt-BR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08091" y="2172375"/>
            <a:ext cx="2113613" cy="568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054184" y="2172374"/>
            <a:ext cx="1841292" cy="568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14964" y="2172374"/>
            <a:ext cx="1499449" cy="568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633902" y="2172374"/>
            <a:ext cx="1124696" cy="568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878087" y="2149095"/>
            <a:ext cx="1003434" cy="568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762941" y="2139291"/>
            <a:ext cx="1003434" cy="568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0984" y="3361034"/>
            <a:ext cx="2472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</a:rPr>
              <a:t>b) </a:t>
            </a:r>
            <a:r>
              <a:rPr lang="en-US" sz="4000">
                <a:solidFill>
                  <a:sysClr val="windowText" lastClr="000000"/>
                </a:solidFill>
              </a:rPr>
              <a:t>240 907</a:t>
            </a:r>
            <a:endParaRPr lang="en-US" sz="400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16836" y="3367993"/>
            <a:ext cx="6115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200 000 + 40 000 + 900 + 7</a:t>
            </a:r>
            <a:endParaRPr kumimoji="0" lang="pt-BR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16836" y="3414553"/>
            <a:ext cx="2113613" cy="568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059980" y="3414553"/>
            <a:ext cx="1835496" cy="568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956164" y="3383186"/>
            <a:ext cx="1213475" cy="568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12410" y="3383186"/>
            <a:ext cx="1213475" cy="568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40984" y="4591252"/>
            <a:ext cx="2472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</a:rPr>
              <a:t>c) </a:t>
            </a:r>
            <a:r>
              <a:rPr lang="en-US" sz="4000">
                <a:solidFill>
                  <a:sysClr val="windowText" lastClr="000000"/>
                </a:solidFill>
              </a:rPr>
              <a:t>505 050</a:t>
            </a:r>
            <a:endParaRPr lang="en-US" sz="400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16836" y="4594753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500 000 + 5 000 + 50</a:t>
            </a:r>
            <a:endParaRPr kumimoji="0" lang="pt-BR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32922" y="4614653"/>
            <a:ext cx="2221262" cy="568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084262" y="4599663"/>
            <a:ext cx="1586361" cy="568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754537" y="4599663"/>
            <a:ext cx="1586361" cy="568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Hình chữ nhật: Góc Tròn 6"/>
          <p:cNvSpPr/>
          <p:nvPr/>
        </p:nvSpPr>
        <p:spPr>
          <a:xfrm>
            <a:off x="164892" y="245661"/>
            <a:ext cx="11744783" cy="6414446"/>
          </a:xfrm>
          <a:custGeom>
            <a:avLst/>
            <a:gdLst>
              <a:gd name="connsiteX0" fmla="*/ 0 w 11744783"/>
              <a:gd name="connsiteY0" fmla="*/ 1069096 h 6414446"/>
              <a:gd name="connsiteX1" fmla="*/ 1069096 w 11744783"/>
              <a:gd name="connsiteY1" fmla="*/ 0 h 6414446"/>
              <a:gd name="connsiteX2" fmla="*/ 10675687 w 11744783"/>
              <a:gd name="connsiteY2" fmla="*/ 0 h 6414446"/>
              <a:gd name="connsiteX3" fmla="*/ 11744783 w 11744783"/>
              <a:gd name="connsiteY3" fmla="*/ 1069096 h 6414446"/>
              <a:gd name="connsiteX4" fmla="*/ 11744783 w 11744783"/>
              <a:gd name="connsiteY4" fmla="*/ 5345350 h 6414446"/>
              <a:gd name="connsiteX5" fmla="*/ 10675687 w 11744783"/>
              <a:gd name="connsiteY5" fmla="*/ 6414446 h 6414446"/>
              <a:gd name="connsiteX6" fmla="*/ 1069096 w 11744783"/>
              <a:gd name="connsiteY6" fmla="*/ 6414446 h 6414446"/>
              <a:gd name="connsiteX7" fmla="*/ 0 w 11744783"/>
              <a:gd name="connsiteY7" fmla="*/ 5345350 h 6414446"/>
              <a:gd name="connsiteX8" fmla="*/ 0 w 11744783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4783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4492126" y="77600"/>
                  <a:pt x="7089223" y="-27269"/>
                  <a:pt x="10675687" y="0"/>
                </a:cubicBezTo>
                <a:cubicBezTo>
                  <a:pt x="11336762" y="-93171"/>
                  <a:pt x="11854367" y="510911"/>
                  <a:pt x="11744783" y="1069096"/>
                </a:cubicBezTo>
                <a:cubicBezTo>
                  <a:pt x="11853783" y="2536417"/>
                  <a:pt x="11666574" y="4353943"/>
                  <a:pt x="11744783" y="5345350"/>
                </a:cubicBezTo>
                <a:cubicBezTo>
                  <a:pt x="11732918" y="5931154"/>
                  <a:pt x="11197247" y="6444826"/>
                  <a:pt x="10675687" y="6414446"/>
                </a:cubicBezTo>
                <a:cubicBezTo>
                  <a:pt x="9236973" y="6463623"/>
                  <a:pt x="365966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744783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901227" y="-129276"/>
                  <a:pt x="5917365" y="-77778"/>
                  <a:pt x="10675687" y="0"/>
                </a:cubicBezTo>
                <a:cubicBezTo>
                  <a:pt x="11248429" y="-56436"/>
                  <a:pt x="11729053" y="569352"/>
                  <a:pt x="11744783" y="1069096"/>
                </a:cubicBezTo>
                <a:cubicBezTo>
                  <a:pt x="11826382" y="1542640"/>
                  <a:pt x="11899083" y="3696807"/>
                  <a:pt x="11744783" y="5345350"/>
                </a:cubicBezTo>
                <a:cubicBezTo>
                  <a:pt x="11791546" y="6034414"/>
                  <a:pt x="11234633" y="6425151"/>
                  <a:pt x="10675687" y="6414446"/>
                </a:cubicBezTo>
                <a:cubicBezTo>
                  <a:pt x="5954330" y="6458666"/>
                  <a:pt x="425171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229193" y="494675"/>
            <a:ext cx="689548" cy="68954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77092" y="494675"/>
            <a:ext cx="8985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Số?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53" y="1264116"/>
            <a:ext cx="10703029" cy="51149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Hình chữ nhật: Góc Tròn 6"/>
          <p:cNvSpPr/>
          <p:nvPr/>
        </p:nvSpPr>
        <p:spPr>
          <a:xfrm>
            <a:off x="164892" y="245661"/>
            <a:ext cx="11744783" cy="6414446"/>
          </a:xfrm>
          <a:custGeom>
            <a:avLst/>
            <a:gdLst>
              <a:gd name="connsiteX0" fmla="*/ 0 w 11744783"/>
              <a:gd name="connsiteY0" fmla="*/ 1069096 h 6414446"/>
              <a:gd name="connsiteX1" fmla="*/ 1069096 w 11744783"/>
              <a:gd name="connsiteY1" fmla="*/ 0 h 6414446"/>
              <a:gd name="connsiteX2" fmla="*/ 10675687 w 11744783"/>
              <a:gd name="connsiteY2" fmla="*/ 0 h 6414446"/>
              <a:gd name="connsiteX3" fmla="*/ 11744783 w 11744783"/>
              <a:gd name="connsiteY3" fmla="*/ 1069096 h 6414446"/>
              <a:gd name="connsiteX4" fmla="*/ 11744783 w 11744783"/>
              <a:gd name="connsiteY4" fmla="*/ 5345350 h 6414446"/>
              <a:gd name="connsiteX5" fmla="*/ 10675687 w 11744783"/>
              <a:gd name="connsiteY5" fmla="*/ 6414446 h 6414446"/>
              <a:gd name="connsiteX6" fmla="*/ 1069096 w 11744783"/>
              <a:gd name="connsiteY6" fmla="*/ 6414446 h 6414446"/>
              <a:gd name="connsiteX7" fmla="*/ 0 w 11744783"/>
              <a:gd name="connsiteY7" fmla="*/ 5345350 h 6414446"/>
              <a:gd name="connsiteX8" fmla="*/ 0 w 11744783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4783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4492126" y="77600"/>
                  <a:pt x="7089223" y="-27269"/>
                  <a:pt x="10675687" y="0"/>
                </a:cubicBezTo>
                <a:cubicBezTo>
                  <a:pt x="11336762" y="-93171"/>
                  <a:pt x="11854367" y="510911"/>
                  <a:pt x="11744783" y="1069096"/>
                </a:cubicBezTo>
                <a:cubicBezTo>
                  <a:pt x="11853783" y="2536417"/>
                  <a:pt x="11666574" y="4353943"/>
                  <a:pt x="11744783" y="5345350"/>
                </a:cubicBezTo>
                <a:cubicBezTo>
                  <a:pt x="11732918" y="5931154"/>
                  <a:pt x="11197247" y="6444826"/>
                  <a:pt x="10675687" y="6414446"/>
                </a:cubicBezTo>
                <a:cubicBezTo>
                  <a:pt x="9236973" y="6463623"/>
                  <a:pt x="365966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744783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901227" y="-129276"/>
                  <a:pt x="5917365" y="-77778"/>
                  <a:pt x="10675687" y="0"/>
                </a:cubicBezTo>
                <a:cubicBezTo>
                  <a:pt x="11248429" y="-56436"/>
                  <a:pt x="11729053" y="569352"/>
                  <a:pt x="11744783" y="1069096"/>
                </a:cubicBezTo>
                <a:cubicBezTo>
                  <a:pt x="11826382" y="1542640"/>
                  <a:pt x="11899083" y="3696807"/>
                  <a:pt x="11744783" y="5345350"/>
                </a:cubicBezTo>
                <a:cubicBezTo>
                  <a:pt x="11791546" y="6034414"/>
                  <a:pt x="11234633" y="6425151"/>
                  <a:pt x="10675687" y="6414446"/>
                </a:cubicBezTo>
                <a:cubicBezTo>
                  <a:pt x="5954330" y="6458666"/>
                  <a:pt x="425171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00" b="76651"/>
          <a:stretch>
            <a:fillRect/>
          </a:stretch>
        </p:blipFill>
        <p:spPr>
          <a:xfrm>
            <a:off x="513011" y="1758792"/>
            <a:ext cx="11048543" cy="1224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588" r="-699" b="52063"/>
          <a:stretch>
            <a:fillRect/>
          </a:stretch>
        </p:blipFill>
        <p:spPr>
          <a:xfrm>
            <a:off x="513009" y="4219180"/>
            <a:ext cx="11048543" cy="1224251"/>
          </a:xfrm>
          <a:prstGeom prst="rect">
            <a:avLst/>
          </a:prstGeom>
        </p:spPr>
      </p:pic>
      <p:sp>
        <p:nvSpPr>
          <p:cNvPr id="3" name="Arrow: Curved Down 2"/>
          <p:cNvSpPr/>
          <p:nvPr/>
        </p:nvSpPr>
        <p:spPr>
          <a:xfrm>
            <a:off x="1656413" y="1429884"/>
            <a:ext cx="1484026" cy="489182"/>
          </a:xfrm>
          <a:prstGeom prst="curved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3820" y="734037"/>
            <a:ext cx="1216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+2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8950" y="2250349"/>
            <a:ext cx="1631397" cy="584775"/>
          </a:xfrm>
          <a:prstGeom prst="rect">
            <a:avLst/>
          </a:prstGeom>
          <a:solidFill>
            <a:srgbClr val="E2F4FD"/>
          </a:solidFill>
          <a:ln>
            <a:solidFill>
              <a:srgbClr val="E2F4F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148 226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34985" y="2250349"/>
            <a:ext cx="1631397" cy="584775"/>
          </a:xfrm>
          <a:prstGeom prst="rect">
            <a:avLst/>
          </a:prstGeom>
          <a:solidFill>
            <a:srgbClr val="E2F4FD"/>
          </a:solidFill>
          <a:ln>
            <a:solidFill>
              <a:srgbClr val="E2F4F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148 228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73124" y="2225485"/>
            <a:ext cx="1631397" cy="584775"/>
          </a:xfrm>
          <a:prstGeom prst="rect">
            <a:avLst/>
          </a:prstGeom>
          <a:solidFill>
            <a:srgbClr val="E2F4FD"/>
          </a:solidFill>
          <a:ln>
            <a:solidFill>
              <a:srgbClr val="E2F4F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148 230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Curved Down 13"/>
          <p:cNvSpPr/>
          <p:nvPr/>
        </p:nvSpPr>
        <p:spPr>
          <a:xfrm>
            <a:off x="1656413" y="3974589"/>
            <a:ext cx="1484026" cy="489182"/>
          </a:xfrm>
          <a:prstGeom prst="curved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64982" y="3227634"/>
            <a:ext cx="1216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+2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57533" y="4768716"/>
            <a:ext cx="1631397" cy="584775"/>
          </a:xfrm>
          <a:prstGeom prst="rect">
            <a:avLst/>
          </a:prstGeom>
          <a:solidFill>
            <a:srgbClr val="FFECCC"/>
          </a:solidFill>
          <a:ln>
            <a:solidFill>
              <a:srgbClr val="FFECC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323 405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03588" y="4768716"/>
            <a:ext cx="1631397" cy="584775"/>
          </a:xfrm>
          <a:prstGeom prst="rect">
            <a:avLst/>
          </a:prstGeom>
          <a:solidFill>
            <a:srgbClr val="FFECCC"/>
          </a:solidFill>
          <a:ln>
            <a:solidFill>
              <a:srgbClr val="FFECC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323 407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11680" y="4768715"/>
            <a:ext cx="1631397" cy="584775"/>
          </a:xfrm>
          <a:prstGeom prst="rect">
            <a:avLst/>
          </a:prstGeom>
          <a:solidFill>
            <a:srgbClr val="FFECCC"/>
          </a:solidFill>
          <a:ln>
            <a:solidFill>
              <a:srgbClr val="FFECC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323 411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Hình chữ nhật: Góc Tròn 6"/>
          <p:cNvSpPr/>
          <p:nvPr/>
        </p:nvSpPr>
        <p:spPr>
          <a:xfrm>
            <a:off x="164892" y="245661"/>
            <a:ext cx="11744783" cy="6414446"/>
          </a:xfrm>
          <a:custGeom>
            <a:avLst/>
            <a:gdLst>
              <a:gd name="connsiteX0" fmla="*/ 0 w 11744783"/>
              <a:gd name="connsiteY0" fmla="*/ 1069096 h 6414446"/>
              <a:gd name="connsiteX1" fmla="*/ 1069096 w 11744783"/>
              <a:gd name="connsiteY1" fmla="*/ 0 h 6414446"/>
              <a:gd name="connsiteX2" fmla="*/ 10675687 w 11744783"/>
              <a:gd name="connsiteY2" fmla="*/ 0 h 6414446"/>
              <a:gd name="connsiteX3" fmla="*/ 11744783 w 11744783"/>
              <a:gd name="connsiteY3" fmla="*/ 1069096 h 6414446"/>
              <a:gd name="connsiteX4" fmla="*/ 11744783 w 11744783"/>
              <a:gd name="connsiteY4" fmla="*/ 5345350 h 6414446"/>
              <a:gd name="connsiteX5" fmla="*/ 10675687 w 11744783"/>
              <a:gd name="connsiteY5" fmla="*/ 6414446 h 6414446"/>
              <a:gd name="connsiteX6" fmla="*/ 1069096 w 11744783"/>
              <a:gd name="connsiteY6" fmla="*/ 6414446 h 6414446"/>
              <a:gd name="connsiteX7" fmla="*/ 0 w 11744783"/>
              <a:gd name="connsiteY7" fmla="*/ 5345350 h 6414446"/>
              <a:gd name="connsiteX8" fmla="*/ 0 w 11744783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4783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4492126" y="77600"/>
                  <a:pt x="7089223" y="-27269"/>
                  <a:pt x="10675687" y="0"/>
                </a:cubicBezTo>
                <a:cubicBezTo>
                  <a:pt x="11336762" y="-93171"/>
                  <a:pt x="11854367" y="510911"/>
                  <a:pt x="11744783" y="1069096"/>
                </a:cubicBezTo>
                <a:cubicBezTo>
                  <a:pt x="11853783" y="2536417"/>
                  <a:pt x="11666574" y="4353943"/>
                  <a:pt x="11744783" y="5345350"/>
                </a:cubicBezTo>
                <a:cubicBezTo>
                  <a:pt x="11732918" y="5931154"/>
                  <a:pt x="11197247" y="6444826"/>
                  <a:pt x="10675687" y="6414446"/>
                </a:cubicBezTo>
                <a:cubicBezTo>
                  <a:pt x="9236973" y="6463623"/>
                  <a:pt x="365966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744783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901227" y="-129276"/>
                  <a:pt x="5917365" y="-77778"/>
                  <a:pt x="10675687" y="0"/>
                </a:cubicBezTo>
                <a:cubicBezTo>
                  <a:pt x="11248429" y="-56436"/>
                  <a:pt x="11729053" y="569352"/>
                  <a:pt x="11744783" y="1069096"/>
                </a:cubicBezTo>
                <a:cubicBezTo>
                  <a:pt x="11826382" y="1542640"/>
                  <a:pt x="11899083" y="3696807"/>
                  <a:pt x="11744783" y="5345350"/>
                </a:cubicBezTo>
                <a:cubicBezTo>
                  <a:pt x="11791546" y="6034414"/>
                  <a:pt x="11234633" y="6425151"/>
                  <a:pt x="10675687" y="6414446"/>
                </a:cubicBezTo>
                <a:cubicBezTo>
                  <a:pt x="5954330" y="6458666"/>
                  <a:pt x="425171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" t="50000" r="-350" b="24358"/>
          <a:stretch>
            <a:fillRect/>
          </a:stretch>
        </p:blipFill>
        <p:spPr>
          <a:xfrm>
            <a:off x="513011" y="1758792"/>
            <a:ext cx="11048541" cy="1344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9" t="78366" r="-1" b="-2488"/>
          <a:stretch>
            <a:fillRect/>
          </a:stretch>
        </p:blipFill>
        <p:spPr>
          <a:xfrm>
            <a:off x="513009" y="4219180"/>
            <a:ext cx="11048541" cy="1264749"/>
          </a:xfrm>
          <a:prstGeom prst="rect">
            <a:avLst/>
          </a:prstGeom>
        </p:spPr>
      </p:pic>
      <p:sp>
        <p:nvSpPr>
          <p:cNvPr id="3" name="Arrow: Curved Down 2"/>
          <p:cNvSpPr/>
          <p:nvPr/>
        </p:nvSpPr>
        <p:spPr>
          <a:xfrm>
            <a:off x="1656413" y="1429884"/>
            <a:ext cx="1484026" cy="489182"/>
          </a:xfrm>
          <a:prstGeom prst="curved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6413" y="833092"/>
            <a:ext cx="2646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+10 000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49807" y="2395435"/>
            <a:ext cx="1631397" cy="584775"/>
          </a:xfrm>
          <a:prstGeom prst="rect">
            <a:avLst/>
          </a:prstGeom>
          <a:solidFill>
            <a:srgbClr val="E2F4FD"/>
          </a:solidFill>
          <a:ln>
            <a:solidFill>
              <a:srgbClr val="E2F4F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570 000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21858" y="2395435"/>
            <a:ext cx="1631397" cy="584775"/>
          </a:xfrm>
          <a:prstGeom prst="rect">
            <a:avLst/>
          </a:prstGeom>
          <a:solidFill>
            <a:srgbClr val="E2F4FD"/>
          </a:solidFill>
          <a:ln>
            <a:solidFill>
              <a:srgbClr val="E2F4F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580 000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02771" y="2395435"/>
            <a:ext cx="1515256" cy="584775"/>
          </a:xfrm>
          <a:prstGeom prst="rect">
            <a:avLst/>
          </a:prstGeom>
          <a:solidFill>
            <a:srgbClr val="E2F4FD"/>
          </a:solidFill>
          <a:ln>
            <a:solidFill>
              <a:srgbClr val="E2F4F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>
                <a:solidFill>
                  <a:srgbClr val="FF0000"/>
                </a:solidFill>
                <a:latin typeface="Calibri" panose="020F0502020204030204"/>
              </a:rPr>
              <a:t>590 000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Curved Down 13"/>
          <p:cNvSpPr/>
          <p:nvPr/>
        </p:nvSpPr>
        <p:spPr>
          <a:xfrm>
            <a:off x="1656413" y="3974589"/>
            <a:ext cx="1484026" cy="489182"/>
          </a:xfrm>
          <a:prstGeom prst="curved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33927" y="3421729"/>
            <a:ext cx="3600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+100 000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50441" y="4726235"/>
            <a:ext cx="1631397" cy="583565"/>
          </a:xfrm>
          <a:prstGeom prst="rect">
            <a:avLst/>
          </a:prstGeom>
          <a:solidFill>
            <a:srgbClr val="FFECCC"/>
          </a:solidFill>
          <a:ln>
            <a:solidFill>
              <a:srgbClr val="FFECC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600 </a:t>
            </a:r>
            <a:r>
              <a:rPr kumimoji="0" lang="vi-V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000</a:t>
            </a:r>
            <a:endParaRPr kumimoji="0" lang="vi-V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12713" y="4726235"/>
            <a:ext cx="1631397" cy="583565"/>
          </a:xfrm>
          <a:prstGeom prst="rect">
            <a:avLst/>
          </a:prstGeom>
          <a:solidFill>
            <a:srgbClr val="FFECCC"/>
          </a:solidFill>
          <a:ln>
            <a:solidFill>
              <a:srgbClr val="FFECC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700 </a:t>
            </a:r>
            <a:r>
              <a:rPr kumimoji="0" lang="vi-V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000</a:t>
            </a:r>
            <a:endParaRPr kumimoji="0" lang="vi-V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91564" y="4707557"/>
            <a:ext cx="1631397" cy="583565"/>
          </a:xfrm>
          <a:prstGeom prst="rect">
            <a:avLst/>
          </a:prstGeom>
          <a:solidFill>
            <a:srgbClr val="FFECCC"/>
          </a:solidFill>
          <a:ln>
            <a:solidFill>
              <a:srgbClr val="FFECC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900 </a:t>
            </a:r>
            <a:r>
              <a:rPr kumimoji="0" lang="vi-V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000</a:t>
            </a:r>
            <a:endParaRPr kumimoji="0" lang="vi-V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/>
      <p:bldP spid="16" grpId="0" bldLvl="0" animBg="1"/>
      <p:bldP spid="17" grpId="0" bldLvl="0" animBg="1"/>
      <p:bldP spid="1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Hình chữ nhật: Góc Tròn 6"/>
          <p:cNvSpPr/>
          <p:nvPr/>
        </p:nvSpPr>
        <p:spPr>
          <a:xfrm>
            <a:off x="164892" y="245661"/>
            <a:ext cx="11744783" cy="6414446"/>
          </a:xfrm>
          <a:custGeom>
            <a:avLst/>
            <a:gdLst>
              <a:gd name="connsiteX0" fmla="*/ 0 w 11744783"/>
              <a:gd name="connsiteY0" fmla="*/ 1069096 h 6414446"/>
              <a:gd name="connsiteX1" fmla="*/ 1069096 w 11744783"/>
              <a:gd name="connsiteY1" fmla="*/ 0 h 6414446"/>
              <a:gd name="connsiteX2" fmla="*/ 10675687 w 11744783"/>
              <a:gd name="connsiteY2" fmla="*/ 0 h 6414446"/>
              <a:gd name="connsiteX3" fmla="*/ 11744783 w 11744783"/>
              <a:gd name="connsiteY3" fmla="*/ 1069096 h 6414446"/>
              <a:gd name="connsiteX4" fmla="*/ 11744783 w 11744783"/>
              <a:gd name="connsiteY4" fmla="*/ 5345350 h 6414446"/>
              <a:gd name="connsiteX5" fmla="*/ 10675687 w 11744783"/>
              <a:gd name="connsiteY5" fmla="*/ 6414446 h 6414446"/>
              <a:gd name="connsiteX6" fmla="*/ 1069096 w 11744783"/>
              <a:gd name="connsiteY6" fmla="*/ 6414446 h 6414446"/>
              <a:gd name="connsiteX7" fmla="*/ 0 w 11744783"/>
              <a:gd name="connsiteY7" fmla="*/ 5345350 h 6414446"/>
              <a:gd name="connsiteX8" fmla="*/ 0 w 11744783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4783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4492126" y="77600"/>
                  <a:pt x="7089223" y="-27269"/>
                  <a:pt x="10675687" y="0"/>
                </a:cubicBezTo>
                <a:cubicBezTo>
                  <a:pt x="11336762" y="-93171"/>
                  <a:pt x="11854367" y="510911"/>
                  <a:pt x="11744783" y="1069096"/>
                </a:cubicBezTo>
                <a:cubicBezTo>
                  <a:pt x="11853783" y="2536417"/>
                  <a:pt x="11666574" y="4353943"/>
                  <a:pt x="11744783" y="5345350"/>
                </a:cubicBezTo>
                <a:cubicBezTo>
                  <a:pt x="11732918" y="5931154"/>
                  <a:pt x="11197247" y="6444826"/>
                  <a:pt x="10675687" y="6414446"/>
                </a:cubicBezTo>
                <a:cubicBezTo>
                  <a:pt x="9236973" y="6463623"/>
                  <a:pt x="365966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744783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901227" y="-129276"/>
                  <a:pt x="5917365" y="-77778"/>
                  <a:pt x="10675687" y="0"/>
                </a:cubicBezTo>
                <a:cubicBezTo>
                  <a:pt x="11248429" y="-56436"/>
                  <a:pt x="11729053" y="569352"/>
                  <a:pt x="11744783" y="1069096"/>
                </a:cubicBezTo>
                <a:cubicBezTo>
                  <a:pt x="11826382" y="1542640"/>
                  <a:pt x="11899083" y="3696807"/>
                  <a:pt x="11744783" y="5345350"/>
                </a:cubicBezTo>
                <a:cubicBezTo>
                  <a:pt x="11791546" y="6034414"/>
                  <a:pt x="11234633" y="6425151"/>
                  <a:pt x="10675687" y="6414446"/>
                </a:cubicBezTo>
                <a:cubicBezTo>
                  <a:pt x="5954330" y="6458666"/>
                  <a:pt x="425171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229193" y="494675"/>
            <a:ext cx="689548" cy="68954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77092" y="494675"/>
            <a:ext cx="8985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nào đúng, câu nào sai?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927" y="1546065"/>
            <a:ext cx="1086947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Số ba trăm năm mươi hai nghìn ba trăm tám mươi bốn viết là: 352 384.</a:t>
            </a: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800 000 + 600 + 9 = 869 000.</a:t>
            </a: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Các số 127 601; 230 197; 555 000; 333 333 đều là số lẻ.</a:t>
            </a: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d)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333 000; 336 000; 339 000; 342 000 là các số tròn nghìn.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6"/>
          <p:cNvGrpSpPr/>
          <p:nvPr/>
        </p:nvGrpSpPr>
        <p:grpSpPr>
          <a:xfrm>
            <a:off x="2023672" y="296925"/>
            <a:ext cx="8664315" cy="2118356"/>
            <a:chOff x="1105359" y="1931305"/>
            <a:chExt cx="10205577" cy="3940857"/>
          </a:xfrm>
          <a:effectLst>
            <a:outerShdw blurRad="50800" dist="38100" dir="5400000" sx="101000" sy="101000" algn="t" rotWithShape="0">
              <a:srgbClr val="5FBDAC">
                <a:alpha val="40000"/>
              </a:srgbClr>
            </a:outerShdw>
          </a:effectLst>
        </p:grpSpPr>
        <p:sp>
          <p:nvSpPr>
            <p:cNvPr id="21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2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3" name="矩形: 圆角 16"/>
            <p:cNvSpPr/>
            <p:nvPr/>
          </p:nvSpPr>
          <p:spPr>
            <a:xfrm>
              <a:off x="1199690" y="1993218"/>
              <a:ext cx="10030285" cy="3778932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2618454" y="707122"/>
            <a:ext cx="77847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defTabSz="457200">
              <a:spcBef>
                <a:spcPct val="50000"/>
              </a:spcBef>
              <a:defRPr/>
            </a:pPr>
            <a:r>
              <a:rPr lang="vi-VN" altLang="en-US" sz="3600" b="1" i="1">
                <a:solidFill>
                  <a:srgbClr val="FF0000"/>
                </a:solidFill>
              </a:rPr>
              <a:t>a)</a:t>
            </a:r>
            <a:r>
              <a:rPr lang="vi-VN" altLang="en-US" sz="3600" b="1" i="1">
                <a:solidFill>
                  <a:srgbClr val="002060"/>
                </a:solidFill>
              </a:rPr>
              <a:t>	Số ba trăm năm mươi hai nghìn ba trăm tám mươi bốn viết là: 352 384.</a:t>
            </a:r>
            <a:endParaRPr lang="vi-VN" altLang="en-US" sz="3600" b="1" i="1" dirty="0" err="1">
              <a:solidFill>
                <a:srgbClr val="002060"/>
              </a:solidFill>
            </a:endParaRPr>
          </a:p>
        </p:txBody>
      </p:sp>
      <p:pic>
        <p:nvPicPr>
          <p:cNvPr id="26" name="Picture 2" descr="Orange tree isolated on white Free Vector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801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689" y="2415281"/>
            <a:ext cx="4492983" cy="43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6625164" y="3421047"/>
            <a:ext cx="4683803" cy="16388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Sai 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808116" y="3469129"/>
            <a:ext cx="4683803" cy="15907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Đúng 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10314" y="2110481"/>
            <a:ext cx="609600" cy="6096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1213" y="-1013641"/>
            <a:ext cx="609600" cy="609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903751" y="3972393"/>
            <a:ext cx="944380" cy="764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6"/>
          <p:cNvGrpSpPr/>
          <p:nvPr/>
        </p:nvGrpSpPr>
        <p:grpSpPr>
          <a:xfrm>
            <a:off x="2023672" y="296925"/>
            <a:ext cx="8664315" cy="2118356"/>
            <a:chOff x="1105359" y="1931305"/>
            <a:chExt cx="10205577" cy="3940857"/>
          </a:xfrm>
          <a:effectLst>
            <a:outerShdw blurRad="50800" dist="38100" dir="5400000" sx="101000" sy="101000" algn="t" rotWithShape="0">
              <a:srgbClr val="5FBDAC">
                <a:alpha val="40000"/>
              </a:srgbClr>
            </a:outerShdw>
          </a:effectLst>
        </p:grpSpPr>
        <p:sp>
          <p:nvSpPr>
            <p:cNvPr id="21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2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3" name="矩形: 圆角 16"/>
            <p:cNvSpPr/>
            <p:nvPr/>
          </p:nvSpPr>
          <p:spPr>
            <a:xfrm>
              <a:off x="1199690" y="1993218"/>
              <a:ext cx="10030285" cy="3778932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2618453" y="767083"/>
            <a:ext cx="77847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l-PL" altLang="en-US" sz="4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	</a:t>
            </a:r>
            <a:r>
              <a:rPr kumimoji="0" lang="pl-PL" altLang="en-US" sz="40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800 000 + 600 + 9 = 869 000.</a:t>
            </a:r>
            <a:endParaRPr kumimoji="0" lang="pl-PL" altLang="en-US" sz="40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6" name="Picture 2" descr="Orange tree isolated on white Free Vector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801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689" y="2415281"/>
            <a:ext cx="4492983" cy="43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6625164" y="3421047"/>
            <a:ext cx="4683803" cy="16388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Sai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808116" y="3469129"/>
            <a:ext cx="4683803" cy="15907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Đúng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10314" y="2110481"/>
            <a:ext cx="609600" cy="6096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1213" y="-1013641"/>
            <a:ext cx="609600" cy="6096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975387" y="3858219"/>
            <a:ext cx="944380" cy="76449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44337" y="1474969"/>
            <a:ext cx="69329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0" i="0">
                <a:solidFill>
                  <a:srgbClr val="FF0000"/>
                </a:solidFill>
                <a:effectLst/>
                <a:latin typeface="OpenSans"/>
              </a:rPr>
              <a:t>800 000 + 600 + 9 = 800 609</a:t>
            </a:r>
            <a:br>
              <a:rPr lang="pt-BR" sz="4400" b="0" i="0">
                <a:solidFill>
                  <a:srgbClr val="FF0000"/>
                </a:solidFill>
                <a:effectLst/>
                <a:latin typeface="OpenSans"/>
              </a:rPr>
            </a:b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6"/>
          <p:cNvGrpSpPr/>
          <p:nvPr/>
        </p:nvGrpSpPr>
        <p:grpSpPr>
          <a:xfrm>
            <a:off x="2023672" y="296925"/>
            <a:ext cx="8664315" cy="2118356"/>
            <a:chOff x="1105359" y="1931305"/>
            <a:chExt cx="10205577" cy="3940857"/>
          </a:xfrm>
          <a:effectLst>
            <a:outerShdw blurRad="50800" dist="38100" dir="5400000" sx="101000" sy="101000" algn="t" rotWithShape="0">
              <a:srgbClr val="5FBDAC">
                <a:alpha val="40000"/>
              </a:srgbClr>
            </a:outerShdw>
          </a:effectLst>
        </p:grpSpPr>
        <p:sp>
          <p:nvSpPr>
            <p:cNvPr id="21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2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3" name="矩形: 圆角 16"/>
            <p:cNvSpPr/>
            <p:nvPr/>
          </p:nvSpPr>
          <p:spPr>
            <a:xfrm>
              <a:off x="1199690" y="1993218"/>
              <a:ext cx="10030285" cy="3778932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2463469" y="564918"/>
            <a:ext cx="866431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defTabSz="457200">
              <a:spcBef>
                <a:spcPct val="50000"/>
              </a:spcBef>
              <a:defRPr/>
            </a:pPr>
            <a:r>
              <a:rPr lang="pl-PL" altLang="en-US" sz="4000" b="1" i="1">
                <a:solidFill>
                  <a:srgbClr val="FF0000"/>
                </a:solidFill>
              </a:rPr>
              <a:t>c)	</a:t>
            </a:r>
            <a:r>
              <a:rPr lang="pl-PL" altLang="en-US" sz="4000" b="1" i="1"/>
              <a:t>Các số 127 601; 230 197; 555 000; 333 333 đều là số lẻ.</a:t>
            </a:r>
            <a:endParaRPr lang="pl-PL" altLang="en-US" sz="4000" b="1" i="1"/>
          </a:p>
        </p:txBody>
      </p:sp>
      <p:pic>
        <p:nvPicPr>
          <p:cNvPr id="26" name="Picture 2" descr="Orange tree isolated on white Free Vector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801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689" y="2415281"/>
            <a:ext cx="4492983" cy="43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6625164" y="3421047"/>
            <a:ext cx="4683803" cy="16388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Sai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808116" y="3469129"/>
            <a:ext cx="4683803" cy="15907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Đúng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10314" y="2110481"/>
            <a:ext cx="609600" cy="6096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1213" y="-1013641"/>
            <a:ext cx="609600" cy="6096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975387" y="3858219"/>
            <a:ext cx="944380" cy="76449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82319" y="1645839"/>
            <a:ext cx="69329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4400">
                <a:solidFill>
                  <a:srgbClr val="FF0000"/>
                </a:solidFill>
                <a:latin typeface="OpenSans"/>
              </a:rPr>
              <a:t>vì 550 000 là số chẵn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6"/>
          <p:cNvGrpSpPr/>
          <p:nvPr/>
        </p:nvGrpSpPr>
        <p:grpSpPr>
          <a:xfrm>
            <a:off x="2023672" y="296925"/>
            <a:ext cx="8664315" cy="2118356"/>
            <a:chOff x="1105359" y="1931305"/>
            <a:chExt cx="10205577" cy="3940857"/>
          </a:xfrm>
          <a:effectLst>
            <a:outerShdw blurRad="50800" dist="38100" dir="5400000" sx="101000" sy="101000" algn="t" rotWithShape="0">
              <a:srgbClr val="5FBDAC">
                <a:alpha val="40000"/>
              </a:srgbClr>
            </a:outerShdw>
          </a:effectLst>
        </p:grpSpPr>
        <p:sp>
          <p:nvSpPr>
            <p:cNvPr id="21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2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3" name="矩形: 圆角 16"/>
            <p:cNvSpPr/>
            <p:nvPr/>
          </p:nvSpPr>
          <p:spPr>
            <a:xfrm>
              <a:off x="1199690" y="1993218"/>
              <a:ext cx="10030285" cy="3778932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2618454" y="707122"/>
            <a:ext cx="77847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	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333 000; 336 000; 339 000; 342 000 là các số tròn nghìn.</a:t>
            </a:r>
            <a:endParaRPr kumimoji="0" lang="vi-VN" altLang="en-US" sz="36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6" name="Picture 2" descr="Orange tree isolated on white Free Vector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801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689" y="2415281"/>
            <a:ext cx="4492983" cy="43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6625164" y="3421047"/>
            <a:ext cx="4683803" cy="16388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Sai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808116" y="3469129"/>
            <a:ext cx="4683803" cy="15907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Đúng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10314" y="2110481"/>
            <a:ext cx="609600" cy="6096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1213" y="-1013641"/>
            <a:ext cx="609600" cy="609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903751" y="3972393"/>
            <a:ext cx="944380" cy="764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箭头: 五边形 27"/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  <p:sp>
        <p:nvSpPr>
          <p:cNvPr id="29" name="箭头: V 形 28"/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  <p:sp>
        <p:nvSpPr>
          <p:cNvPr id="30" name="箭头: V 形 29"/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  <p:pic>
        <p:nvPicPr>
          <p:cNvPr id="27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3329" y="167482"/>
            <a:ext cx="8264697" cy="66665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74011" y="1402238"/>
            <a:ext cx="7654660" cy="13234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b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Jokerman" panose="04090605060D06020702" pitchFamily="82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ĐẤT NƯỚC EM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Jokerman" panose="04090605060D06020702" pitchFamily="82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574" y="3135749"/>
            <a:ext cx="6548993" cy="2451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5"/>
            <a:ext cx="1234400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70497" y="3770745"/>
            <a:ext cx="938075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0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Khu</a:t>
            </a:r>
            <a:r>
              <a:rPr kumimoji="0" lang="en-US" sz="130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30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vườn</a:t>
            </a:r>
            <a:endParaRPr kumimoji="0" lang="en-US" sz="130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7723" y="5334583"/>
            <a:ext cx="67979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NGỌT NGÀO</a:t>
            </a:r>
            <a:endParaRPr kumimoji="0" lang="en-US" sz="90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7030A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Hình chữ nhật: Góc Tròn 6"/>
          <p:cNvSpPr/>
          <p:nvPr/>
        </p:nvSpPr>
        <p:spPr>
          <a:xfrm>
            <a:off x="164892" y="245661"/>
            <a:ext cx="11744783" cy="6414446"/>
          </a:xfrm>
          <a:custGeom>
            <a:avLst/>
            <a:gdLst>
              <a:gd name="connsiteX0" fmla="*/ 0 w 11744783"/>
              <a:gd name="connsiteY0" fmla="*/ 1069096 h 6414446"/>
              <a:gd name="connsiteX1" fmla="*/ 1069096 w 11744783"/>
              <a:gd name="connsiteY1" fmla="*/ 0 h 6414446"/>
              <a:gd name="connsiteX2" fmla="*/ 10675687 w 11744783"/>
              <a:gd name="connsiteY2" fmla="*/ 0 h 6414446"/>
              <a:gd name="connsiteX3" fmla="*/ 11744783 w 11744783"/>
              <a:gd name="connsiteY3" fmla="*/ 1069096 h 6414446"/>
              <a:gd name="connsiteX4" fmla="*/ 11744783 w 11744783"/>
              <a:gd name="connsiteY4" fmla="*/ 5345350 h 6414446"/>
              <a:gd name="connsiteX5" fmla="*/ 10675687 w 11744783"/>
              <a:gd name="connsiteY5" fmla="*/ 6414446 h 6414446"/>
              <a:gd name="connsiteX6" fmla="*/ 1069096 w 11744783"/>
              <a:gd name="connsiteY6" fmla="*/ 6414446 h 6414446"/>
              <a:gd name="connsiteX7" fmla="*/ 0 w 11744783"/>
              <a:gd name="connsiteY7" fmla="*/ 5345350 h 6414446"/>
              <a:gd name="connsiteX8" fmla="*/ 0 w 11744783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4783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4492126" y="77600"/>
                  <a:pt x="7089223" y="-27269"/>
                  <a:pt x="10675687" y="0"/>
                </a:cubicBezTo>
                <a:cubicBezTo>
                  <a:pt x="11336762" y="-93171"/>
                  <a:pt x="11854367" y="510911"/>
                  <a:pt x="11744783" y="1069096"/>
                </a:cubicBezTo>
                <a:cubicBezTo>
                  <a:pt x="11853783" y="2536417"/>
                  <a:pt x="11666574" y="4353943"/>
                  <a:pt x="11744783" y="5345350"/>
                </a:cubicBezTo>
                <a:cubicBezTo>
                  <a:pt x="11732918" y="5931154"/>
                  <a:pt x="11197247" y="6444826"/>
                  <a:pt x="10675687" y="6414446"/>
                </a:cubicBezTo>
                <a:cubicBezTo>
                  <a:pt x="9236973" y="6463623"/>
                  <a:pt x="365966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744783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901227" y="-129276"/>
                  <a:pt x="5917365" y="-77778"/>
                  <a:pt x="10675687" y="0"/>
                </a:cubicBezTo>
                <a:cubicBezTo>
                  <a:pt x="11248429" y="-56436"/>
                  <a:pt x="11729053" y="569352"/>
                  <a:pt x="11744783" y="1069096"/>
                </a:cubicBezTo>
                <a:cubicBezTo>
                  <a:pt x="11826382" y="1542640"/>
                  <a:pt x="11899083" y="3696807"/>
                  <a:pt x="11744783" y="5345350"/>
                </a:cubicBezTo>
                <a:cubicBezTo>
                  <a:pt x="11791546" y="6034414"/>
                  <a:pt x="11234633" y="6425151"/>
                  <a:pt x="10675687" y="6414446"/>
                </a:cubicBezTo>
                <a:cubicBezTo>
                  <a:pt x="5954330" y="6458666"/>
                  <a:pt x="425171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8325" y="434715"/>
            <a:ext cx="1079791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Dừa sáp (hay còn gọi là dừa kem, dừa đặc ruột)  là đặc sản của huyện Cầu Kè, tỉnh Trà Vinh.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 bề ngoài, cây và trái dừa sáp giống dừa bình thường. Tuy nhiên, trái dừa sáp có cơm dày, xốp và dẻo; nước dừa sệt, trong như sương sa với vị ngọt thanh và hương thơm đặc biệt.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 10 năm 2021, lần đầu tiên dừa sáp tươi của tỉnh Trà Vinh đã được xuất khẩu sang nước Úc. Tại Úc, mỗi trái dừa sáp có giá khoảng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573 000 đồng. Làm tròn số đến hàng chục nghìn, ta nói giá tiền mỗi trái dừa sáp là gần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.?.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đồng.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449" y="4931764"/>
            <a:ext cx="2138112" cy="1680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Hình chữ nhật: Góc Tròn 6"/>
          <p:cNvSpPr/>
          <p:nvPr/>
        </p:nvSpPr>
        <p:spPr>
          <a:xfrm>
            <a:off x="164892" y="245661"/>
            <a:ext cx="11744783" cy="6414446"/>
          </a:xfrm>
          <a:custGeom>
            <a:avLst/>
            <a:gdLst>
              <a:gd name="connsiteX0" fmla="*/ 0 w 11744783"/>
              <a:gd name="connsiteY0" fmla="*/ 1069096 h 6414446"/>
              <a:gd name="connsiteX1" fmla="*/ 1069096 w 11744783"/>
              <a:gd name="connsiteY1" fmla="*/ 0 h 6414446"/>
              <a:gd name="connsiteX2" fmla="*/ 10675687 w 11744783"/>
              <a:gd name="connsiteY2" fmla="*/ 0 h 6414446"/>
              <a:gd name="connsiteX3" fmla="*/ 11744783 w 11744783"/>
              <a:gd name="connsiteY3" fmla="*/ 1069096 h 6414446"/>
              <a:gd name="connsiteX4" fmla="*/ 11744783 w 11744783"/>
              <a:gd name="connsiteY4" fmla="*/ 5345350 h 6414446"/>
              <a:gd name="connsiteX5" fmla="*/ 10675687 w 11744783"/>
              <a:gd name="connsiteY5" fmla="*/ 6414446 h 6414446"/>
              <a:gd name="connsiteX6" fmla="*/ 1069096 w 11744783"/>
              <a:gd name="connsiteY6" fmla="*/ 6414446 h 6414446"/>
              <a:gd name="connsiteX7" fmla="*/ 0 w 11744783"/>
              <a:gd name="connsiteY7" fmla="*/ 5345350 h 6414446"/>
              <a:gd name="connsiteX8" fmla="*/ 0 w 11744783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4783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4492126" y="77600"/>
                  <a:pt x="7089223" y="-27269"/>
                  <a:pt x="10675687" y="0"/>
                </a:cubicBezTo>
                <a:cubicBezTo>
                  <a:pt x="11336762" y="-93171"/>
                  <a:pt x="11854367" y="510911"/>
                  <a:pt x="11744783" y="1069096"/>
                </a:cubicBezTo>
                <a:cubicBezTo>
                  <a:pt x="11853783" y="2536417"/>
                  <a:pt x="11666574" y="4353943"/>
                  <a:pt x="11744783" y="5345350"/>
                </a:cubicBezTo>
                <a:cubicBezTo>
                  <a:pt x="11732918" y="5931154"/>
                  <a:pt x="11197247" y="6444826"/>
                  <a:pt x="10675687" y="6414446"/>
                </a:cubicBezTo>
                <a:cubicBezTo>
                  <a:pt x="9236973" y="6463623"/>
                  <a:pt x="365966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744783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901227" y="-129276"/>
                  <a:pt x="5917365" y="-77778"/>
                  <a:pt x="10675687" y="0"/>
                </a:cubicBezTo>
                <a:cubicBezTo>
                  <a:pt x="11248429" y="-56436"/>
                  <a:pt x="11729053" y="569352"/>
                  <a:pt x="11744783" y="1069096"/>
                </a:cubicBezTo>
                <a:cubicBezTo>
                  <a:pt x="11826382" y="1542640"/>
                  <a:pt x="11899083" y="3696807"/>
                  <a:pt x="11744783" y="5345350"/>
                </a:cubicBezTo>
                <a:cubicBezTo>
                  <a:pt x="11791546" y="6034414"/>
                  <a:pt x="11234633" y="6425151"/>
                  <a:pt x="10675687" y="6414446"/>
                </a:cubicBezTo>
                <a:cubicBezTo>
                  <a:pt x="5954330" y="6458666"/>
                  <a:pt x="425171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6925" y="5354286"/>
            <a:ext cx="10797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>
                <a:solidFill>
                  <a:srgbClr val="FF0000"/>
                </a:solidFill>
                <a:latin typeface="Calibri" panose="020F0502020204030204"/>
              </a:rPr>
              <a:t>Làm tròn số 573 000 đến hàng chục nghìn ta được số 570 000.</a:t>
            </a:r>
            <a:endParaRPr lang="vi-VN" sz="320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8325" y="434715"/>
            <a:ext cx="107979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Dừa sáp (hay còn gọi là dừa kem, dừa đặc ruột)  là đặc sản của huyện Cầu Kè, tỉnh Trà Vinh.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 bề ngoài, cây và trái dừa sáp giống dừa bình thường. Tuy nhiên, trái dừa sáp có cơm dày, xốp và dẻo; nước dừa sệt, trong như sương sa với vị ngọt thanh và hương thơm đặc biệt.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 10 năm 2021, lần đầu tiên dừa sáp tươi của tỉnh Trà Vinh đã được xuất khẩu sang nước Úc. Tại Úc, mỗi trái dừa sáp có giá khoảng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573 000 đồng. Làm tròn số đến hàng chục nghìn, ta nói giá tiền mỗi trái dừa sáp là gần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.?.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đồng.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88579" y="4340852"/>
            <a:ext cx="264516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vi-VN" sz="3200">
                <a:solidFill>
                  <a:srgbClr val="FF0000"/>
                </a:solidFill>
                <a:latin typeface="Calibri" panose="020F0502020204030204"/>
              </a:rPr>
              <a:t>570 000</a:t>
            </a:r>
            <a:r>
              <a:rPr lang="en-US" sz="320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>
                <a:latin typeface="Calibri" panose="020F0502020204030204"/>
              </a:rPr>
              <a:t>đồng</a:t>
            </a:r>
            <a:r>
              <a:rPr lang="vi-VN" sz="3200">
                <a:latin typeface="Calibri" panose="020F0502020204030204"/>
              </a:rPr>
              <a:t>.</a:t>
            </a:r>
            <a:endParaRPr lang="vi-VN" sz="3200"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Dừa Sáp Cầu Kè - Trà V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8340" y="541043"/>
            <a:ext cx="3283908" cy="58236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823" y="909681"/>
            <a:ext cx="6096012" cy="60960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78" y="1219200"/>
            <a:ext cx="8495643" cy="5999614"/>
          </a:xfrm>
          <a:prstGeom prst="rect">
            <a:avLst/>
          </a:prstGeom>
          <a:ln>
            <a:noFill/>
          </a:ln>
        </p:spPr>
      </p:pic>
      <p:sp>
        <p:nvSpPr>
          <p:cNvPr id="15" name="文本框 1"/>
          <p:cNvSpPr txBox="1"/>
          <p:nvPr/>
        </p:nvSpPr>
        <p:spPr>
          <a:xfrm>
            <a:off x="2619919" y="2890439"/>
            <a:ext cx="6514249" cy="2657136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665" b="1" i="0" u="none" strike="noStrike" kern="800" cap="none" spc="0" normalizeH="0" baseline="0" noProof="0" dirty="0" err="1">
                <a:ln w="25400">
                  <a:noFill/>
                </a:ln>
                <a:solidFill>
                  <a:srgbClr val="DB4453"/>
                </a:solidFill>
                <a:effectLst/>
                <a:uLnTx/>
                <a:uFillTx/>
                <a:latin typeface="UTM Chickenhawk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tẠM</a:t>
            </a:r>
            <a:r>
              <a:rPr kumimoji="0" lang="en-US" altLang="zh-CN" sz="10665" b="1" i="0" u="none" strike="noStrike" kern="800" cap="none" spc="0" normalizeH="0" baseline="0" noProof="0" dirty="0">
                <a:ln w="25400">
                  <a:noFill/>
                </a:ln>
                <a:solidFill>
                  <a:srgbClr val="DB4453"/>
                </a:solidFill>
                <a:effectLst/>
                <a:uLnTx/>
                <a:uFillTx/>
                <a:latin typeface="UTM Chickenhawk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10665" b="1" i="0" u="none" strike="noStrike" kern="800" cap="none" spc="0" normalizeH="0" baseline="0" noProof="0" dirty="0" err="1">
                <a:ln w="25400">
                  <a:noFill/>
                </a:ln>
                <a:solidFill>
                  <a:srgbClr val="DB4453"/>
                </a:solidFill>
                <a:effectLst/>
                <a:uLnTx/>
                <a:uFillTx/>
                <a:latin typeface="UTM Chickenhawk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biệt</a:t>
            </a:r>
            <a:r>
              <a:rPr kumimoji="0" lang="en-US" altLang="zh-CN" sz="10665" b="1" i="0" u="none" strike="noStrike" kern="800" cap="none" spc="0" normalizeH="0" baseline="0" noProof="0" dirty="0">
                <a:ln w="25400">
                  <a:noFill/>
                </a:ln>
                <a:solidFill>
                  <a:srgbClr val="DB4453"/>
                </a:solidFill>
                <a:effectLst/>
                <a:uLnTx/>
                <a:uFillTx/>
                <a:latin typeface="UTM Chickenhawk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10665" b="1" i="0" u="none" strike="noStrike" kern="800" cap="none" spc="0" normalizeH="0" baseline="0" noProof="0" dirty="0" err="1">
                <a:ln w="25400">
                  <a:noFill/>
                </a:ln>
                <a:solidFill>
                  <a:srgbClr val="DB4453"/>
                </a:solidFill>
                <a:effectLst/>
                <a:uLnTx/>
                <a:uFillTx/>
                <a:latin typeface="UTM Chickenhawk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các</a:t>
            </a:r>
            <a:r>
              <a:rPr kumimoji="0" lang="en-US" altLang="zh-CN" sz="10665" b="1" i="0" u="none" strike="noStrike" kern="800" cap="none" spc="0" normalizeH="0" baseline="0" noProof="0" dirty="0">
                <a:ln w="25400">
                  <a:noFill/>
                </a:ln>
                <a:solidFill>
                  <a:srgbClr val="DB4453"/>
                </a:solidFill>
                <a:effectLst/>
                <a:uLnTx/>
                <a:uFillTx/>
                <a:latin typeface="UTM Chickenhawk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10665" b="1" i="0" u="none" strike="noStrike" kern="800" cap="none" spc="0" normalizeH="0" baseline="0" noProof="0" dirty="0" err="1">
                <a:ln w="25400">
                  <a:noFill/>
                </a:ln>
                <a:solidFill>
                  <a:srgbClr val="DB4453"/>
                </a:solidFill>
                <a:effectLst/>
                <a:uLnTx/>
                <a:uFillTx/>
                <a:latin typeface="UTM Chickenhawk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endParaRPr kumimoji="0" lang="zh-CN" altLang="en-US" sz="10665" b="1" i="0" u="none" strike="noStrike" kern="800" cap="none" spc="0" normalizeH="0" baseline="0" noProof="0" dirty="0">
              <a:ln w="25400">
                <a:noFill/>
              </a:ln>
              <a:solidFill>
                <a:srgbClr val="DB4453"/>
              </a:solidFill>
              <a:effectLst/>
              <a:uLnTx/>
              <a:uFillTx/>
              <a:latin typeface="UTM Chickenhawk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6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65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Orange tree isolated on white Free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1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0147"/>
            <a:ext cx="4492983" cy="43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>
            <a:fillRect/>
          </a:stretch>
        </p:blipFill>
        <p:spPr>
          <a:xfrm>
            <a:off x="3668751" y="5736073"/>
            <a:ext cx="838054" cy="931428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>
            <a:fillRect/>
          </a:stretch>
        </p:blipFill>
        <p:spPr>
          <a:xfrm>
            <a:off x="6965404" y="5825138"/>
            <a:ext cx="838054" cy="9809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>
            <a:fillRect/>
          </a:stretch>
        </p:blipFill>
        <p:spPr>
          <a:xfrm>
            <a:off x="6687239" y="4531915"/>
            <a:ext cx="1505792" cy="1783674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>
            <a:fillRect/>
          </a:stretch>
        </p:blipFill>
        <p:spPr>
          <a:xfrm>
            <a:off x="5335698" y="5019726"/>
            <a:ext cx="838054" cy="9809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>
            <a:fillRect/>
          </a:stretch>
        </p:blipFill>
        <p:spPr>
          <a:xfrm>
            <a:off x="5053257" y="3753804"/>
            <a:ext cx="1505792" cy="17836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>
            <a:fillRect/>
          </a:stretch>
        </p:blipFill>
        <p:spPr>
          <a:xfrm>
            <a:off x="3370310" y="4419824"/>
            <a:ext cx="1505792" cy="1783674"/>
          </a:xfrm>
          <a:prstGeom prst="rect">
            <a:avLst/>
          </a:prstGeom>
        </p:spPr>
      </p:pic>
      <p:pic>
        <p:nvPicPr>
          <p:cNvPr id="24" name="图片 2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>
            <a:fillRect/>
          </a:stretch>
        </p:blipFill>
        <p:spPr>
          <a:xfrm>
            <a:off x="9735388" y="5741570"/>
            <a:ext cx="1276153" cy="114803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Nhóm 7"/>
          <p:cNvGrpSpPr/>
          <p:nvPr/>
        </p:nvGrpSpPr>
        <p:grpSpPr>
          <a:xfrm>
            <a:off x="978090" y="4461816"/>
            <a:ext cx="5722961" cy="1176343"/>
            <a:chOff x="3707841" y="4745098"/>
            <a:chExt cx="5722961" cy="1176343"/>
          </a:xfrm>
        </p:grpSpPr>
        <p:grpSp>
          <p:nvGrpSpPr>
            <p:cNvPr id="21" name="Nhóm 8"/>
            <p:cNvGrpSpPr/>
            <p:nvPr/>
          </p:nvGrpSpPr>
          <p:grpSpPr>
            <a:xfrm>
              <a:off x="3707841" y="4745098"/>
              <a:ext cx="1149293" cy="1176343"/>
              <a:chOff x="1762133" y="1945488"/>
              <a:chExt cx="656602" cy="758196"/>
            </a:xfrm>
          </p:grpSpPr>
          <p:sp>
            <p:nvSpPr>
              <p:cNvPr id="23" name="Hình Bầu dục 12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FC000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Hộp Văn bản 15"/>
              <p:cNvSpPr txBox="1"/>
              <p:nvPr/>
            </p:nvSpPr>
            <p:spPr>
              <a:xfrm>
                <a:off x="1823009" y="1945488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7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</a:t>
                </a:r>
                <a:endPara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16"/>
            <p:cNvSpPr txBox="1"/>
            <p:nvPr/>
          </p:nvSpPr>
          <p:spPr>
            <a:xfrm>
              <a:off x="4895347" y="5029620"/>
              <a:ext cx="453545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0" i="0" u="none" strike="noStrike" kern="1200" cap="none" spc="0" normalizeH="0" baseline="0" noProof="0">
                  <a:ln>
                    <a:solidFill>
                      <a:srgbClr val="FFC000">
                        <a:lumMod val="75000"/>
                      </a:srgbClr>
                    </a:solidFill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225 600</a:t>
              </a:r>
              <a:endParaRPr kumimoji="0" lang="vi-VN" sz="5000" b="0" i="0" u="none" strike="noStrike" kern="1200" cap="none" spc="0" normalizeH="0" baseline="0" noProof="0" dirty="0">
                <a:ln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Nhóm 17"/>
          <p:cNvGrpSpPr/>
          <p:nvPr/>
        </p:nvGrpSpPr>
        <p:grpSpPr>
          <a:xfrm>
            <a:off x="6438789" y="4549530"/>
            <a:ext cx="5530142" cy="1169551"/>
            <a:chOff x="8297630" y="4732654"/>
            <a:chExt cx="5530142" cy="1169551"/>
          </a:xfrm>
        </p:grpSpPr>
        <p:grpSp>
          <p:nvGrpSpPr>
            <p:cNvPr id="26" name="Nhóm 19"/>
            <p:cNvGrpSpPr/>
            <p:nvPr/>
          </p:nvGrpSpPr>
          <p:grpSpPr>
            <a:xfrm>
              <a:off x="8297630" y="4732654"/>
              <a:ext cx="1149293" cy="1169551"/>
              <a:chOff x="1762133" y="1949866"/>
              <a:chExt cx="656602" cy="753818"/>
            </a:xfrm>
          </p:grpSpPr>
          <p:sp>
            <p:nvSpPr>
              <p:cNvPr id="28" name="Hình Bầu dục 21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44610"/>
              </a:solidFill>
              <a:ln w="76200" cap="flat" cmpd="sng" algn="ctr">
                <a:solidFill>
                  <a:srgbClr val="F4461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Hộp Văn bản 22"/>
              <p:cNvSpPr txBox="1"/>
              <p:nvPr/>
            </p:nvSpPr>
            <p:spPr>
              <a:xfrm>
                <a:off x="1849078" y="194986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7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D</a:t>
                </a:r>
                <a:endPara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16"/>
            <p:cNvSpPr txBox="1"/>
            <p:nvPr/>
          </p:nvSpPr>
          <p:spPr>
            <a:xfrm>
              <a:off x="9599107" y="4886974"/>
              <a:ext cx="422866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0" i="0" u="none" strike="noStrike" kern="1200" cap="none" spc="0" normalizeH="0" baseline="0" noProof="0">
                  <a:ln>
                    <a:noFill/>
                  </a:ln>
                  <a:solidFill>
                    <a:srgbClr val="F4461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225 006</a:t>
              </a:r>
              <a:endPara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F4461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0" name="Nhóm 29"/>
          <p:cNvGrpSpPr/>
          <p:nvPr/>
        </p:nvGrpSpPr>
        <p:grpSpPr>
          <a:xfrm>
            <a:off x="6438789" y="2403455"/>
            <a:ext cx="6014493" cy="1201991"/>
            <a:chOff x="8244619" y="2379309"/>
            <a:chExt cx="6014493" cy="1201991"/>
          </a:xfrm>
        </p:grpSpPr>
        <p:grpSp>
          <p:nvGrpSpPr>
            <p:cNvPr id="31" name="Nhóm 30"/>
            <p:cNvGrpSpPr/>
            <p:nvPr/>
          </p:nvGrpSpPr>
          <p:grpSpPr>
            <a:xfrm>
              <a:off x="8244619" y="2379309"/>
              <a:ext cx="1149293" cy="1201991"/>
              <a:chOff x="1762133" y="1928957"/>
              <a:chExt cx="656602" cy="774727"/>
            </a:xfrm>
          </p:grpSpPr>
          <p:sp>
            <p:nvSpPr>
              <p:cNvPr id="33" name="Hình Bầu dục 32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E4C4C"/>
              </a:solidFill>
              <a:ln w="76200" cap="flat" cmpd="sng" algn="ctr">
                <a:solidFill>
                  <a:srgbClr val="FE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Hộp Văn bản 33"/>
              <p:cNvSpPr txBox="1"/>
              <p:nvPr/>
            </p:nvSpPr>
            <p:spPr>
              <a:xfrm>
                <a:off x="1854821" y="1928957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7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B</a:t>
                </a:r>
                <a:endPara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16"/>
            <p:cNvSpPr txBox="1"/>
            <p:nvPr/>
          </p:nvSpPr>
          <p:spPr>
            <a:xfrm>
              <a:off x="9479686" y="2637669"/>
              <a:ext cx="477942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5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225 005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5" name="Nhóm 36"/>
          <p:cNvGrpSpPr/>
          <p:nvPr/>
        </p:nvGrpSpPr>
        <p:grpSpPr>
          <a:xfrm>
            <a:off x="872675" y="2580462"/>
            <a:ext cx="5467070" cy="1173073"/>
            <a:chOff x="872675" y="2580462"/>
            <a:chExt cx="5467070" cy="1173073"/>
          </a:xfrm>
        </p:grpSpPr>
        <p:grpSp>
          <p:nvGrpSpPr>
            <p:cNvPr id="36" name="Nhóm 24"/>
            <p:cNvGrpSpPr/>
            <p:nvPr/>
          </p:nvGrpSpPr>
          <p:grpSpPr>
            <a:xfrm>
              <a:off x="872675" y="2580462"/>
              <a:ext cx="1149293" cy="1173073"/>
              <a:chOff x="1762133" y="1947596"/>
              <a:chExt cx="656602" cy="756088"/>
            </a:xfrm>
          </p:grpSpPr>
          <p:sp>
            <p:nvSpPr>
              <p:cNvPr id="38" name="Hình Bầu dục 27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7620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Hộp Văn bản 28"/>
              <p:cNvSpPr txBox="1"/>
              <p:nvPr/>
            </p:nvSpPr>
            <p:spPr>
              <a:xfrm>
                <a:off x="1852706" y="194759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7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A</a:t>
                </a:r>
                <a:endPara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Hộp Văn bản 35"/>
            <p:cNvSpPr txBox="1"/>
            <p:nvPr/>
          </p:nvSpPr>
          <p:spPr>
            <a:xfrm>
              <a:off x="2144999" y="2764847"/>
              <a:ext cx="4194746" cy="879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>
                  <a:tab pos="161925" algn="l"/>
                </a:tabLst>
                <a:defRPr/>
              </a:pPr>
              <a:r>
                <a:rPr kumimoji="0" lang="en-US" sz="50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225 060</a:t>
              </a:r>
              <a:endPara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03471" y="610961"/>
            <a:ext cx="10521054" cy="1521987"/>
            <a:chOff x="1379779" y="712468"/>
            <a:chExt cx="10521054" cy="1521987"/>
          </a:xfrm>
        </p:grpSpPr>
        <p:sp>
          <p:nvSpPr>
            <p:cNvPr id="42" name="Rectangle: Rounded Corners 23"/>
            <p:cNvSpPr/>
            <p:nvPr/>
          </p:nvSpPr>
          <p:spPr>
            <a:xfrm>
              <a:off x="1379779" y="712468"/>
              <a:ext cx="10491426" cy="1521987"/>
            </a:xfrm>
            <a:prstGeom prst="roundRect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Hộp Văn bản 5"/>
            <p:cNvSpPr txBox="1"/>
            <p:nvPr/>
          </p:nvSpPr>
          <p:spPr>
            <a:xfrm>
              <a:off x="1600015" y="970256"/>
              <a:ext cx="10300818" cy="7803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>
                  <a:tab pos="161925" algn="l"/>
                </a:tabLst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Calibri" panose="020F0502020204030204" pitchFamily="34" charset="0"/>
                </a:rPr>
                <a:t>225 000; 225 002; 225 004; .?.; 225 008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0" name="Arrow: Left 39">
            <a:hlinkClick r:id="rId2" action="ppaction://hlinksldjump"/>
          </p:cNvPr>
          <p:cNvSpPr/>
          <p:nvPr/>
        </p:nvSpPr>
        <p:spPr>
          <a:xfrm>
            <a:off x="10478125" y="5761416"/>
            <a:ext cx="877068" cy="5772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8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Nhóm 7"/>
          <p:cNvGrpSpPr/>
          <p:nvPr/>
        </p:nvGrpSpPr>
        <p:grpSpPr>
          <a:xfrm>
            <a:off x="978090" y="4461816"/>
            <a:ext cx="5404152" cy="1176343"/>
            <a:chOff x="3707841" y="4745098"/>
            <a:chExt cx="5404152" cy="1176343"/>
          </a:xfrm>
        </p:grpSpPr>
        <p:grpSp>
          <p:nvGrpSpPr>
            <p:cNvPr id="29" name="Nhóm 8"/>
            <p:cNvGrpSpPr/>
            <p:nvPr/>
          </p:nvGrpSpPr>
          <p:grpSpPr>
            <a:xfrm>
              <a:off x="3707841" y="4745098"/>
              <a:ext cx="1149293" cy="1176343"/>
              <a:chOff x="1762133" y="1945488"/>
              <a:chExt cx="656602" cy="758196"/>
            </a:xfrm>
          </p:grpSpPr>
          <p:sp>
            <p:nvSpPr>
              <p:cNvPr id="32" name="Hình Bầu dục 12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FC000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Hộp Văn bản 15"/>
              <p:cNvSpPr txBox="1"/>
              <p:nvPr/>
            </p:nvSpPr>
            <p:spPr>
              <a:xfrm>
                <a:off x="1823009" y="1945488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7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</a:t>
                </a:r>
                <a:endPara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16"/>
            <p:cNvSpPr txBox="1"/>
            <p:nvPr/>
          </p:nvSpPr>
          <p:spPr>
            <a:xfrm>
              <a:off x="4947897" y="4831046"/>
              <a:ext cx="416409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0" i="0" u="none" strike="noStrike" kern="1200" cap="none" spc="0" normalizeH="0" baseline="0" noProof="0">
                  <a:ln>
                    <a:solidFill>
                      <a:srgbClr val="FFC000">
                        <a:lumMod val="75000"/>
                      </a:srgbClr>
                    </a:solidFill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111 023</a:t>
              </a:r>
              <a:endParaRPr kumimoji="0" lang="vi-VN" sz="5000" b="0" i="0" u="none" strike="noStrike" kern="1200" cap="none" spc="0" normalizeH="0" baseline="0" noProof="0" dirty="0">
                <a:ln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Nhóm 17"/>
          <p:cNvGrpSpPr/>
          <p:nvPr/>
        </p:nvGrpSpPr>
        <p:grpSpPr>
          <a:xfrm>
            <a:off x="6512382" y="4580610"/>
            <a:ext cx="5534292" cy="1169551"/>
            <a:chOff x="8297630" y="4732654"/>
            <a:chExt cx="5534292" cy="1169551"/>
          </a:xfrm>
        </p:grpSpPr>
        <p:grpSp>
          <p:nvGrpSpPr>
            <p:cNvPr id="38" name="Nhóm 19"/>
            <p:cNvGrpSpPr/>
            <p:nvPr/>
          </p:nvGrpSpPr>
          <p:grpSpPr>
            <a:xfrm>
              <a:off x="8297630" y="4732654"/>
              <a:ext cx="1149293" cy="1169551"/>
              <a:chOff x="1762133" y="1949866"/>
              <a:chExt cx="656602" cy="753818"/>
            </a:xfrm>
          </p:grpSpPr>
          <p:sp>
            <p:nvSpPr>
              <p:cNvPr id="40" name="Hình Bầu dục 21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44610"/>
              </a:solidFill>
              <a:ln w="76200" cap="flat" cmpd="sng" algn="ctr">
                <a:solidFill>
                  <a:srgbClr val="F4461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Hộp Văn bản 22"/>
              <p:cNvSpPr txBox="1"/>
              <p:nvPr/>
            </p:nvSpPr>
            <p:spPr>
              <a:xfrm>
                <a:off x="1849078" y="194986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7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D</a:t>
                </a:r>
                <a:endPara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16"/>
            <p:cNvSpPr txBox="1"/>
            <p:nvPr/>
          </p:nvSpPr>
          <p:spPr>
            <a:xfrm>
              <a:off x="9558686" y="4868849"/>
              <a:ext cx="427323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0" i="0" u="none" strike="noStrike" kern="1200" cap="none" spc="0" normalizeH="0" baseline="0" noProof="0">
                  <a:ln>
                    <a:noFill/>
                  </a:ln>
                  <a:solidFill>
                    <a:srgbClr val="F4461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111 025</a:t>
              </a:r>
              <a:endPara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F4461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2" name="Nhóm 29"/>
          <p:cNvGrpSpPr/>
          <p:nvPr/>
        </p:nvGrpSpPr>
        <p:grpSpPr>
          <a:xfrm>
            <a:off x="6512382" y="2515583"/>
            <a:ext cx="6055668" cy="1201991"/>
            <a:chOff x="8244619" y="2379309"/>
            <a:chExt cx="6055668" cy="1201991"/>
          </a:xfrm>
        </p:grpSpPr>
        <p:grpSp>
          <p:nvGrpSpPr>
            <p:cNvPr id="45" name="Nhóm 30"/>
            <p:cNvGrpSpPr/>
            <p:nvPr/>
          </p:nvGrpSpPr>
          <p:grpSpPr>
            <a:xfrm>
              <a:off x="8244619" y="2379309"/>
              <a:ext cx="1149293" cy="1201991"/>
              <a:chOff x="1762133" y="1928957"/>
              <a:chExt cx="656602" cy="774727"/>
            </a:xfrm>
          </p:grpSpPr>
          <p:sp>
            <p:nvSpPr>
              <p:cNvPr id="47" name="Hình Bầu dục 32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E4C4C"/>
              </a:solidFill>
              <a:ln w="76200" cap="flat" cmpd="sng" algn="ctr">
                <a:solidFill>
                  <a:srgbClr val="FE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Hộp Văn bản 33"/>
              <p:cNvSpPr txBox="1"/>
              <p:nvPr/>
            </p:nvSpPr>
            <p:spPr>
              <a:xfrm>
                <a:off x="1854821" y="1928957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7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B</a:t>
                </a:r>
                <a:endPara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16"/>
            <p:cNvSpPr txBox="1"/>
            <p:nvPr/>
          </p:nvSpPr>
          <p:spPr>
            <a:xfrm>
              <a:off x="9520861" y="2637230"/>
              <a:ext cx="477942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5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111 203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2" name="Nhóm 36"/>
          <p:cNvGrpSpPr/>
          <p:nvPr/>
        </p:nvGrpSpPr>
        <p:grpSpPr>
          <a:xfrm>
            <a:off x="872675" y="2580462"/>
            <a:ext cx="5710163" cy="1173073"/>
            <a:chOff x="872675" y="2580462"/>
            <a:chExt cx="5710163" cy="1173073"/>
          </a:xfrm>
        </p:grpSpPr>
        <p:grpSp>
          <p:nvGrpSpPr>
            <p:cNvPr id="53" name="Nhóm 24"/>
            <p:cNvGrpSpPr/>
            <p:nvPr/>
          </p:nvGrpSpPr>
          <p:grpSpPr>
            <a:xfrm>
              <a:off x="872675" y="2580462"/>
              <a:ext cx="1149293" cy="1173073"/>
              <a:chOff x="1762133" y="1947596"/>
              <a:chExt cx="656602" cy="756088"/>
            </a:xfrm>
          </p:grpSpPr>
          <p:sp>
            <p:nvSpPr>
              <p:cNvPr id="55" name="Hình Bầu dục 27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7620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Hộp Văn bản 28"/>
              <p:cNvSpPr txBox="1"/>
              <p:nvPr/>
            </p:nvSpPr>
            <p:spPr>
              <a:xfrm>
                <a:off x="1852706" y="194759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7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A</a:t>
                </a:r>
                <a:endPara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4" name="Hộp Văn bản 35"/>
            <p:cNvSpPr txBox="1"/>
            <p:nvPr/>
          </p:nvSpPr>
          <p:spPr>
            <a:xfrm>
              <a:off x="2127383" y="2735883"/>
              <a:ext cx="4455455" cy="879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>
                  <a:tab pos="161925" algn="l"/>
                </a:tabLst>
                <a:defRPr/>
              </a:pPr>
              <a:r>
                <a:rPr kumimoji="0" lang="en-US" sz="50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111 230</a:t>
              </a:r>
              <a:endPara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89306" y="719140"/>
            <a:ext cx="10491426" cy="1521987"/>
            <a:chOff x="1379779" y="712468"/>
            <a:chExt cx="10491426" cy="1521987"/>
          </a:xfrm>
        </p:grpSpPr>
        <p:sp>
          <p:nvSpPr>
            <p:cNvPr id="34" name="Rectangle: Rounded Corners 23"/>
            <p:cNvSpPr/>
            <p:nvPr/>
          </p:nvSpPr>
          <p:spPr>
            <a:xfrm>
              <a:off x="1379779" y="712468"/>
              <a:ext cx="10491426" cy="1521987"/>
            </a:xfrm>
            <a:prstGeom prst="roundRect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Hộp Văn bản 5"/>
            <p:cNvSpPr txBox="1"/>
            <p:nvPr/>
          </p:nvSpPr>
          <p:spPr>
            <a:xfrm>
              <a:off x="1722804" y="1012896"/>
              <a:ext cx="962814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111 020; 111 021; 111 022; .?.; 111 024</a:t>
              </a:r>
              <a:endPara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Arrow: Left 26">
            <a:hlinkClick r:id="rId2" action="ppaction://hlinksldjump"/>
          </p:cNvPr>
          <p:cNvSpPr/>
          <p:nvPr/>
        </p:nvSpPr>
        <p:spPr>
          <a:xfrm>
            <a:off x="10478125" y="5761416"/>
            <a:ext cx="877068" cy="5772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Nhóm 7"/>
          <p:cNvGrpSpPr/>
          <p:nvPr/>
        </p:nvGrpSpPr>
        <p:grpSpPr>
          <a:xfrm>
            <a:off x="978090" y="4461816"/>
            <a:ext cx="5722961" cy="1176343"/>
            <a:chOff x="3707841" y="4745098"/>
            <a:chExt cx="5722961" cy="1176343"/>
          </a:xfrm>
        </p:grpSpPr>
        <p:grpSp>
          <p:nvGrpSpPr>
            <p:cNvPr id="21" name="Nhóm 8"/>
            <p:cNvGrpSpPr/>
            <p:nvPr/>
          </p:nvGrpSpPr>
          <p:grpSpPr>
            <a:xfrm>
              <a:off x="3707841" y="4745098"/>
              <a:ext cx="1149293" cy="1176343"/>
              <a:chOff x="1762133" y="1945488"/>
              <a:chExt cx="656602" cy="758196"/>
            </a:xfrm>
          </p:grpSpPr>
          <p:sp>
            <p:nvSpPr>
              <p:cNvPr id="23" name="Hình Bầu dục 12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FC000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Hộp Văn bản 15"/>
              <p:cNvSpPr txBox="1"/>
              <p:nvPr/>
            </p:nvSpPr>
            <p:spPr>
              <a:xfrm>
                <a:off x="1823009" y="1945488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7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</a:t>
                </a:r>
                <a:endPara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16"/>
            <p:cNvSpPr txBox="1"/>
            <p:nvPr/>
          </p:nvSpPr>
          <p:spPr>
            <a:xfrm>
              <a:off x="4895347" y="5029620"/>
              <a:ext cx="453545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0" i="0" u="none" strike="noStrike" kern="1200" cap="none" spc="0" normalizeH="0" baseline="0" noProof="0">
                  <a:ln>
                    <a:solidFill>
                      <a:srgbClr val="FFC000">
                        <a:lumMod val="75000"/>
                      </a:srgbClr>
                    </a:solidFill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1;2;8</a:t>
              </a:r>
              <a:endParaRPr kumimoji="0" lang="vi-VN" sz="5000" b="0" i="0" u="none" strike="noStrike" kern="1200" cap="none" spc="0" normalizeH="0" baseline="0" noProof="0" dirty="0">
                <a:ln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Nhóm 17"/>
          <p:cNvGrpSpPr/>
          <p:nvPr/>
        </p:nvGrpSpPr>
        <p:grpSpPr>
          <a:xfrm>
            <a:off x="6438789" y="4549530"/>
            <a:ext cx="5530142" cy="1169551"/>
            <a:chOff x="8297630" y="4732654"/>
            <a:chExt cx="5530142" cy="1169551"/>
          </a:xfrm>
        </p:grpSpPr>
        <p:grpSp>
          <p:nvGrpSpPr>
            <p:cNvPr id="26" name="Nhóm 19"/>
            <p:cNvGrpSpPr/>
            <p:nvPr/>
          </p:nvGrpSpPr>
          <p:grpSpPr>
            <a:xfrm>
              <a:off x="8297630" y="4732654"/>
              <a:ext cx="1149293" cy="1169551"/>
              <a:chOff x="1762133" y="1949866"/>
              <a:chExt cx="656602" cy="753818"/>
            </a:xfrm>
          </p:grpSpPr>
          <p:sp>
            <p:nvSpPr>
              <p:cNvPr id="28" name="Hình Bầu dục 21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44610"/>
              </a:solidFill>
              <a:ln w="76200" cap="flat" cmpd="sng" algn="ctr">
                <a:solidFill>
                  <a:srgbClr val="F4461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Hộp Văn bản 22"/>
              <p:cNvSpPr txBox="1"/>
              <p:nvPr/>
            </p:nvSpPr>
            <p:spPr>
              <a:xfrm>
                <a:off x="1849078" y="194986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7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D</a:t>
                </a:r>
                <a:endPara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16"/>
            <p:cNvSpPr txBox="1"/>
            <p:nvPr/>
          </p:nvSpPr>
          <p:spPr>
            <a:xfrm>
              <a:off x="9599107" y="4886974"/>
              <a:ext cx="422866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0" i="0" u="none" strike="noStrike" kern="1200" cap="none" spc="0" normalizeH="0" baseline="0" noProof="0">
                  <a:ln>
                    <a:noFill/>
                  </a:ln>
                  <a:solidFill>
                    <a:srgbClr val="F4461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1; 2; 5</a:t>
              </a:r>
              <a:endPara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F4461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0" name="Nhóm 29"/>
          <p:cNvGrpSpPr/>
          <p:nvPr/>
        </p:nvGrpSpPr>
        <p:grpSpPr>
          <a:xfrm>
            <a:off x="6438789" y="2403455"/>
            <a:ext cx="6014493" cy="1201991"/>
            <a:chOff x="8244619" y="2379309"/>
            <a:chExt cx="6014493" cy="1201991"/>
          </a:xfrm>
        </p:grpSpPr>
        <p:grpSp>
          <p:nvGrpSpPr>
            <p:cNvPr id="31" name="Nhóm 30"/>
            <p:cNvGrpSpPr/>
            <p:nvPr/>
          </p:nvGrpSpPr>
          <p:grpSpPr>
            <a:xfrm>
              <a:off x="8244619" y="2379309"/>
              <a:ext cx="1149293" cy="1201991"/>
              <a:chOff x="1762133" y="1928957"/>
              <a:chExt cx="656602" cy="774727"/>
            </a:xfrm>
          </p:grpSpPr>
          <p:sp>
            <p:nvSpPr>
              <p:cNvPr id="33" name="Hình Bầu dục 32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E4C4C"/>
              </a:solidFill>
              <a:ln w="76200" cap="flat" cmpd="sng" algn="ctr">
                <a:solidFill>
                  <a:srgbClr val="FE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Hộp Văn bản 33"/>
              <p:cNvSpPr txBox="1"/>
              <p:nvPr/>
            </p:nvSpPr>
            <p:spPr>
              <a:xfrm>
                <a:off x="1854821" y="1928957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7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B</a:t>
                </a:r>
                <a:endPara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16"/>
            <p:cNvSpPr txBox="1"/>
            <p:nvPr/>
          </p:nvSpPr>
          <p:spPr>
            <a:xfrm>
              <a:off x="9479686" y="2637669"/>
              <a:ext cx="477942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5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4; 7; 8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5" name="Nhóm 36"/>
          <p:cNvGrpSpPr/>
          <p:nvPr/>
        </p:nvGrpSpPr>
        <p:grpSpPr>
          <a:xfrm>
            <a:off x="872675" y="2580462"/>
            <a:ext cx="5467070" cy="1173073"/>
            <a:chOff x="872675" y="2580462"/>
            <a:chExt cx="5467070" cy="1173073"/>
          </a:xfrm>
        </p:grpSpPr>
        <p:grpSp>
          <p:nvGrpSpPr>
            <p:cNvPr id="36" name="Nhóm 24"/>
            <p:cNvGrpSpPr/>
            <p:nvPr/>
          </p:nvGrpSpPr>
          <p:grpSpPr>
            <a:xfrm>
              <a:off x="872675" y="2580462"/>
              <a:ext cx="1149293" cy="1173073"/>
              <a:chOff x="1762133" y="1947596"/>
              <a:chExt cx="656602" cy="756088"/>
            </a:xfrm>
          </p:grpSpPr>
          <p:sp>
            <p:nvSpPr>
              <p:cNvPr id="38" name="Hình Bầu dục 27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7620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Hộp Văn bản 28"/>
              <p:cNvSpPr txBox="1"/>
              <p:nvPr/>
            </p:nvSpPr>
            <p:spPr>
              <a:xfrm>
                <a:off x="1852706" y="194759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7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A</a:t>
                </a:r>
                <a:endPara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Hộp Văn bản 35"/>
            <p:cNvSpPr txBox="1"/>
            <p:nvPr/>
          </p:nvSpPr>
          <p:spPr>
            <a:xfrm>
              <a:off x="2144999" y="2764847"/>
              <a:ext cx="4194746" cy="879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>
                  <a:tab pos="161925" algn="l"/>
                </a:tabLst>
                <a:defRPr/>
              </a:pPr>
              <a:r>
                <a:rPr kumimoji="0" lang="en-US" sz="50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; 4; 7</a:t>
              </a:r>
              <a:endPara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03471" y="610961"/>
            <a:ext cx="10521054" cy="1521987"/>
            <a:chOff x="1379779" y="712468"/>
            <a:chExt cx="10521054" cy="1521987"/>
          </a:xfrm>
        </p:grpSpPr>
        <p:sp>
          <p:nvSpPr>
            <p:cNvPr id="42" name="Rectangle: Rounded Corners 23"/>
            <p:cNvSpPr/>
            <p:nvPr/>
          </p:nvSpPr>
          <p:spPr>
            <a:xfrm>
              <a:off x="1379779" y="712468"/>
              <a:ext cx="10491426" cy="1521987"/>
            </a:xfrm>
            <a:prstGeom prst="roundRect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Hộp Văn bản 5"/>
            <p:cNvSpPr txBox="1"/>
            <p:nvPr/>
          </p:nvSpPr>
          <p:spPr>
            <a:xfrm>
              <a:off x="1600015" y="970256"/>
              <a:ext cx="10300818" cy="7177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>
                  <a:tab pos="161925" algn="l"/>
                </a:tabLst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Calibri" panose="020F0502020204030204" pitchFamily="34" charset="0"/>
                </a:rPr>
                <a:t>Lớp nghìn của số 125 478 gồm các chữ số nào?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Arrow: Left 1">
            <a:hlinkClick r:id="rId2" action="ppaction://hlinksldjump"/>
          </p:cNvPr>
          <p:cNvSpPr/>
          <p:nvPr/>
        </p:nvSpPr>
        <p:spPr>
          <a:xfrm>
            <a:off x="10478125" y="5761416"/>
            <a:ext cx="877068" cy="5772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17;p2"/>
          <p:cNvSpPr/>
          <p:nvPr/>
        </p:nvSpPr>
        <p:spPr>
          <a:xfrm>
            <a:off x="3811971" y="3414633"/>
            <a:ext cx="6314464" cy="232373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11972" y="3414633"/>
            <a:ext cx="6314463" cy="2297341"/>
          </a:xfrm>
          <a:prstGeom prst="roundRect">
            <a:avLst/>
          </a:prstGeom>
          <a:solidFill>
            <a:schemeClr val="bg1">
              <a:alpha val="89000"/>
            </a:schemeClr>
          </a:solidFill>
          <a:ln w="28575">
            <a:solidFill>
              <a:srgbClr val="E7456A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53526" y="4049981"/>
            <a:ext cx="643440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6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ndrogyne" panose="02040603050506020204" pitchFamily="18" charset="0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6447" b="90716" l="11257" r="45563">
                        <a14:foregroundMark x1="36767" y1="80450" x2="36867" y2="83450"/>
                        <a14:foregroundMark x1="32733" y1="46000" x2="36600" y2="61850"/>
                        <a14:foregroundMark x1="21067" y1="45600" x2="15667" y2="74500"/>
                        <a14:backgroundMark x1="19033" y1="26600" x2="33567" y2="24650"/>
                        <a14:backgroundMark x1="15567" y1="31250" x2="28033" y2="40650"/>
                        <a14:backgroundMark x1="26133" y1="68050" x2="26667" y2="74500"/>
                        <a14:backgroundMark x1="30433" y1="69000" x2="29700" y2="76050"/>
                        <a14:backgroundMark x1="24967" y1="66200" x2="24333" y2="74350"/>
                        <a14:backgroundMark x1="22400" y1="70350" x2="23300" y2="73400"/>
                        <a14:backgroundMark x1="25233" y1="61700" x2="25900" y2="64750"/>
                        <a14:backgroundMark x1="22133" y1="71500" x2="22200" y2="75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" t="7163" r="50149"/>
          <a:stretch>
            <a:fillRect/>
          </a:stretch>
        </p:blipFill>
        <p:spPr>
          <a:xfrm>
            <a:off x="-386387" y="752092"/>
            <a:ext cx="4939913" cy="71295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229193" y="494675"/>
            <a:ext cx="689548" cy="68954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4</a:t>
            </a:r>
            <a:endParaRPr lang="en-US" sz="4000" b="1"/>
          </a:p>
        </p:txBody>
      </p:sp>
      <p:sp>
        <p:nvSpPr>
          <p:cNvPr id="3" name="TextBox 2"/>
          <p:cNvSpPr txBox="1"/>
          <p:nvPr/>
        </p:nvSpPr>
        <p:spPr>
          <a:xfrm>
            <a:off x="2301877" y="599607"/>
            <a:ext cx="8985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Viết số thành tổng theo các hàng.</a:t>
            </a:r>
            <a:endParaRPr lang="en-US" sz="4400"/>
          </a:p>
        </p:txBody>
      </p:sp>
      <p:sp>
        <p:nvSpPr>
          <p:cNvPr id="40" name="TextBox 39"/>
          <p:cNvSpPr txBox="1"/>
          <p:nvPr/>
        </p:nvSpPr>
        <p:spPr>
          <a:xfrm>
            <a:off x="1485364" y="2113614"/>
            <a:ext cx="7231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a) </a:t>
            </a:r>
            <a:r>
              <a:rPr lang="en-US" sz="5400"/>
              <a:t>871 634 </a:t>
            </a:r>
            <a:endParaRPr lang="en-US" sz="5400"/>
          </a:p>
        </p:txBody>
      </p:sp>
      <p:sp>
        <p:nvSpPr>
          <p:cNvPr id="46" name="TextBox 45"/>
          <p:cNvSpPr txBox="1"/>
          <p:nvPr/>
        </p:nvSpPr>
        <p:spPr>
          <a:xfrm>
            <a:off x="4258544" y="3429000"/>
            <a:ext cx="7231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b)</a:t>
            </a:r>
            <a:r>
              <a:rPr lang="en-US" sz="5400"/>
              <a:t> 240 907</a:t>
            </a:r>
            <a:endParaRPr lang="en-US" sz="5400"/>
          </a:p>
        </p:txBody>
      </p:sp>
      <p:sp>
        <p:nvSpPr>
          <p:cNvPr id="47" name="TextBox 46"/>
          <p:cNvSpPr txBox="1"/>
          <p:nvPr/>
        </p:nvSpPr>
        <p:spPr>
          <a:xfrm>
            <a:off x="6926793" y="5044553"/>
            <a:ext cx="7231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c)</a:t>
            </a:r>
            <a:r>
              <a:rPr lang="en-US" sz="5400"/>
              <a:t> 505 050</a:t>
            </a:r>
            <a:endParaRPr lang="en-US" sz="5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doll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41667" y1="28191" x2="41667" y2="28191"/>
                        <a14:foregroundMark x1="42730" y1="28369" x2="42908" y2="28369"/>
                        <a14:foregroundMark x1="55496" y1="26773" x2="55496" y2="2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7751" y="3007926"/>
            <a:ext cx="4183004" cy="4040170"/>
          </a:xfrm>
          <a:prstGeom prst="rect">
            <a:avLst/>
          </a:prstGeom>
        </p:spPr>
      </p:pic>
      <p:pic>
        <p:nvPicPr>
          <p:cNvPr id="15" name="Picture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41" y="4591189"/>
            <a:ext cx="2576048" cy="2576048"/>
          </a:xfrm>
          <a:prstGeom prst="rect">
            <a:avLst/>
          </a:prstGeom>
        </p:spPr>
      </p:pic>
      <p:pic>
        <p:nvPicPr>
          <p:cNvPr id="3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0192">
            <a:off x="3420494" y="1254314"/>
            <a:ext cx="5735514" cy="5735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3344" y="4122071"/>
            <a:ext cx="3749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i="1">
                <a:solidFill>
                  <a:srgbClr val="002060"/>
                </a:solidFill>
                <a:latin typeface="Nunito" panose="00000500000000000000" pitchFamily="2" charset="0"/>
              </a:rPr>
              <a:t>LÀM CÁ NHÂN BẢNG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2317</Words>
  <Application>WPS Presentation</Application>
  <PresentationFormat>Widescreen</PresentationFormat>
  <Paragraphs>186</Paragraphs>
  <Slides>23</Slides>
  <Notes>14</Notes>
  <HiddenSlides>0</HiddenSlides>
  <MMClips>9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23</vt:i4>
      </vt:variant>
    </vt:vector>
  </HeadingPairs>
  <TitlesOfParts>
    <vt:vector size="56" baseType="lpstr">
      <vt:lpstr>Arial</vt:lpstr>
      <vt:lpstr>SimSun</vt:lpstr>
      <vt:lpstr>Wingdings</vt:lpstr>
      <vt:lpstr>等线</vt:lpstr>
      <vt:lpstr>等线</vt:lpstr>
      <vt:lpstr>UTM ViceroyJF</vt:lpstr>
      <vt:lpstr>Segoe Print</vt:lpstr>
      <vt:lpstr>UTM Showcard</vt:lpstr>
      <vt:lpstr>Calibri</vt:lpstr>
      <vt:lpstr>UTM Cookies</vt:lpstr>
      <vt:lpstr>Calibri Light</vt:lpstr>
      <vt:lpstr>Times New Roman</vt:lpstr>
      <vt:lpstr>Calibri</vt:lpstr>
      <vt:lpstr>iCiel Cadena</vt:lpstr>
      <vt:lpstr>Tahoma</vt:lpstr>
      <vt:lpstr>UTM Androgyne</vt:lpstr>
      <vt:lpstr>Nunito</vt:lpstr>
      <vt:lpstr>Microsoft YaHei</vt:lpstr>
      <vt:lpstr>Arial Unicode MS</vt:lpstr>
      <vt:lpstr>OpenSans</vt:lpstr>
      <vt:lpstr>仓耳玄三M W05</vt:lpstr>
      <vt:lpstr>Jokerman</vt:lpstr>
      <vt:lpstr>AGOldFace-Outline</vt:lpstr>
      <vt:lpstr>Perpetua Titling MT</vt:lpstr>
      <vt:lpstr>站酷快乐体2016修订版</vt:lpstr>
      <vt:lpstr>UTM Chickenhawk</vt:lpstr>
      <vt:lpstr>方正少儿简体</vt:lpstr>
      <vt:lpstr>Corbel</vt:lpstr>
      <vt:lpstr>Office Theme</vt:lpstr>
      <vt:lpstr>1_Office Theme</vt:lpstr>
      <vt:lpstr>2_Office 主题​​</vt:lpstr>
      <vt:lpstr>3_Office 主题​​</vt:lpstr>
      <vt:lpstr>1_Custom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creator>huong</dc:creator>
  <dc:description>9Slide.vn</dc:description>
  <dc:subject>9Slide.vn</dc:subject>
  <cp:category>9Slide.vn</cp:category>
  <cp:lastModifiedBy>Trần Ngân</cp:lastModifiedBy>
  <cp:revision>2</cp:revision>
  <dcterms:created xsi:type="dcterms:W3CDTF">2022-11-10T07:39:00Z</dcterms:created>
  <dcterms:modified xsi:type="dcterms:W3CDTF">2024-11-19T00:43:35Z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38B9241A8A6F4CF08F074088AB8898C4_12</vt:lpwstr>
  </property>
  <property fmtid="{D5CDD505-2E9C-101B-9397-08002B2CF9AE}" pid="3" name="KSOProductBuildVer">
    <vt:lpwstr>1033-12.2.0.18911</vt:lpwstr>
  </property>
</Properties>
</file>