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301" r:id="rId6"/>
    <p:sldId id="316" r:id="rId7"/>
    <p:sldId id="302" r:id="rId8"/>
    <p:sldId id="303" r:id="rId9"/>
    <p:sldId id="279" r:id="rId10"/>
    <p:sldId id="304" r:id="rId11"/>
    <p:sldId id="305" r:id="rId12"/>
    <p:sldId id="306" r:id="rId13"/>
    <p:sldId id="307" r:id="rId14"/>
    <p:sldId id="324" r:id="rId15"/>
    <p:sldId id="309" r:id="rId16"/>
    <p:sldId id="317" r:id="rId17"/>
    <p:sldId id="311" r:id="rId18"/>
    <p:sldId id="321" r:id="rId19"/>
    <p:sldId id="312" r:id="rId20"/>
    <p:sldId id="281" r:id="rId21"/>
    <p:sldId id="322" r:id="rId22"/>
    <p:sldId id="323" r:id="rId23"/>
    <p:sldId id="313" r:id="rId24"/>
    <p:sldId id="314" r:id="rId25"/>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E6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484" autoAdjust="0"/>
  </p:normalViewPr>
  <p:slideViewPr>
    <p:cSldViewPr snapToGrid="0">
      <p:cViewPr varScale="1">
        <p:scale>
          <a:sx n="61" d="100"/>
          <a:sy n="61" d="100"/>
        </p:scale>
        <p:origin x="10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CB46C-883B-4059-97C0-A3F5DD03BD3A}"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E338D-16E0-4AE8-BFC6-4E8BF331085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8EF2D4-BC03-42C2-A70B-D1A5EE6A51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8EF2D4-BC03-42C2-A70B-D1A5EE6A51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8EF2D4-BC03-42C2-A70B-D1A5EE6A51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8EF2D4-BC03-42C2-A70B-D1A5EE6A51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8EF2D4-BC03-42C2-A70B-D1A5EE6A51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8EF2D4-BC03-42C2-A70B-D1A5EE6A51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8EF2D4-BC03-42C2-A70B-D1A5EE6A51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8EF2D4-BC03-42C2-A70B-D1A5EE6A51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8EF2D4-BC03-42C2-A70B-D1A5EE6A51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8EF2D4-BC03-42C2-A70B-D1A5EE6A51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8EF2D4-BC03-42C2-A70B-D1A5EE6A51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8EF2D4-BC03-42C2-A70B-D1A5EE6A51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8EF2D4-BC03-42C2-A70B-D1A5EE6A51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8EF2D4-BC03-42C2-A70B-D1A5EE6A51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8EF2D4-BC03-42C2-A70B-D1A5EE6A51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8EF2D4-BC03-42C2-A70B-D1A5EE6A51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8EF2D4-BC03-42C2-A70B-D1A5EE6A51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88EF2D4-BC03-42C2-A70B-D1A5EE6A514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4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4" name="图片 23"/>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grpSp>
        <p:nvGrpSpPr>
          <p:cNvPr id="23" name="组合 22"/>
          <p:cNvGrpSpPr/>
          <p:nvPr userDrawn="1"/>
        </p:nvGrpSpPr>
        <p:grpSpPr>
          <a:xfrm>
            <a:off x="605051" y="553792"/>
            <a:ext cx="10981898" cy="6703061"/>
            <a:chOff x="605051" y="553792"/>
            <a:chExt cx="10981898" cy="6703061"/>
          </a:xfrm>
        </p:grpSpPr>
        <p:sp>
          <p:nvSpPr>
            <p:cNvPr id="18" name="任意多边形: 形状 17"/>
            <p:cNvSpPr/>
            <p:nvPr/>
          </p:nvSpPr>
          <p:spPr>
            <a:xfrm>
              <a:off x="760865" y="729731"/>
              <a:ext cx="10826084" cy="6128269"/>
            </a:xfrm>
            <a:custGeom>
              <a:avLst/>
              <a:gdLst>
                <a:gd name="connsiteX0" fmla="*/ 734290 w 10588892"/>
                <a:gd name="connsiteY0" fmla="*/ 0 h 5638800"/>
                <a:gd name="connsiteX1" fmla="*/ 10588892 w 10588892"/>
                <a:gd name="connsiteY1" fmla="*/ 0 h 5638800"/>
                <a:gd name="connsiteX2" fmla="*/ 10588892 w 10588892"/>
                <a:gd name="connsiteY2" fmla="*/ 5638800 h 5638800"/>
                <a:gd name="connsiteX3" fmla="*/ 0 w 10588892"/>
                <a:gd name="connsiteY3" fmla="*/ 5638800 h 5638800"/>
                <a:gd name="connsiteX4" fmla="*/ 0 w 10588892"/>
                <a:gd name="connsiteY4" fmla="*/ 734290 h 563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8892" h="5638800">
                  <a:moveTo>
                    <a:pt x="734290" y="0"/>
                  </a:moveTo>
                  <a:lnTo>
                    <a:pt x="10588892" y="0"/>
                  </a:lnTo>
                  <a:lnTo>
                    <a:pt x="10588892" y="5638800"/>
                  </a:lnTo>
                  <a:lnTo>
                    <a:pt x="0" y="5638800"/>
                  </a:lnTo>
                  <a:lnTo>
                    <a:pt x="0" y="734290"/>
                  </a:lnTo>
                  <a:close/>
                </a:path>
              </a:pathLst>
            </a:custGeom>
            <a:solidFill>
              <a:srgbClr val="2540B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100号-方方先锋体"/>
                <a:cs typeface="+mn-cs"/>
              </a:endParaRPr>
            </a:p>
          </p:txBody>
        </p:sp>
        <p:sp>
          <p:nvSpPr>
            <p:cNvPr id="22" name="任意多边形: 形状 21"/>
            <p:cNvSpPr/>
            <p:nvPr/>
          </p:nvSpPr>
          <p:spPr>
            <a:xfrm>
              <a:off x="605051" y="553792"/>
              <a:ext cx="10826084" cy="6703061"/>
            </a:xfrm>
            <a:custGeom>
              <a:avLst/>
              <a:gdLst>
                <a:gd name="connsiteX0" fmla="*/ 750738 w 10826084"/>
                <a:gd name="connsiteY0" fmla="*/ 0 h 6703061"/>
                <a:gd name="connsiteX1" fmla="*/ 10826084 w 10826084"/>
                <a:gd name="connsiteY1" fmla="*/ 0 h 6703061"/>
                <a:gd name="connsiteX2" fmla="*/ 10826084 w 10826084"/>
                <a:gd name="connsiteY2" fmla="*/ 574792 h 6703061"/>
                <a:gd name="connsiteX3" fmla="*/ 10826084 w 10826084"/>
                <a:gd name="connsiteY3" fmla="*/ 6128269 h 6703061"/>
                <a:gd name="connsiteX4" fmla="*/ 10826084 w 10826084"/>
                <a:gd name="connsiteY4" fmla="*/ 6703061 h 6703061"/>
                <a:gd name="connsiteX5" fmla="*/ 0 w 10826084"/>
                <a:gd name="connsiteY5" fmla="*/ 6703061 h 6703061"/>
                <a:gd name="connsiteX6" fmla="*/ 0 w 10826084"/>
                <a:gd name="connsiteY6" fmla="*/ 6128269 h 6703061"/>
                <a:gd name="connsiteX7" fmla="*/ 0 w 10826084"/>
                <a:gd name="connsiteY7" fmla="*/ 1422493 h 6703061"/>
                <a:gd name="connsiteX8" fmla="*/ 0 w 10826084"/>
                <a:gd name="connsiteY8" fmla="*/ 847701 h 6703061"/>
                <a:gd name="connsiteX9" fmla="*/ 750734 w 10826084"/>
                <a:gd name="connsiteY9" fmla="*/ 5 h 670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26084" h="6703061">
                  <a:moveTo>
                    <a:pt x="750738" y="0"/>
                  </a:moveTo>
                  <a:lnTo>
                    <a:pt x="10826084" y="0"/>
                  </a:lnTo>
                  <a:lnTo>
                    <a:pt x="10826084" y="574792"/>
                  </a:lnTo>
                  <a:lnTo>
                    <a:pt x="10826084" y="6128269"/>
                  </a:lnTo>
                  <a:lnTo>
                    <a:pt x="10826084" y="6703061"/>
                  </a:lnTo>
                  <a:lnTo>
                    <a:pt x="0" y="6703061"/>
                  </a:lnTo>
                  <a:lnTo>
                    <a:pt x="0" y="6128269"/>
                  </a:lnTo>
                  <a:lnTo>
                    <a:pt x="0" y="1422493"/>
                  </a:lnTo>
                  <a:lnTo>
                    <a:pt x="0" y="847701"/>
                  </a:lnTo>
                  <a:lnTo>
                    <a:pt x="750734" y="5"/>
                  </a:lnTo>
                  <a:close/>
                </a:path>
              </a:pathLst>
            </a:cu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100号-方方先锋体"/>
                <a:cs typeface="+mn-cs"/>
              </a:endParaRPr>
            </a:p>
          </p:txBody>
        </p:sp>
        <p:sp>
          <p:nvSpPr>
            <p:cNvPr id="20" name="直角三角形 19"/>
            <p:cNvSpPr/>
            <p:nvPr userDrawn="1"/>
          </p:nvSpPr>
          <p:spPr>
            <a:xfrm rot="16200000">
              <a:off x="556569" y="602274"/>
              <a:ext cx="847701" cy="750738"/>
            </a:xfrm>
            <a:prstGeom prst="rtTriangle">
              <a:avLst/>
            </a:prstGeom>
            <a:solidFill>
              <a:srgbClr val="FFE65B"/>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100号-方方先锋体"/>
                <a:cs typeface="+mn-cs"/>
              </a:endParaRPr>
            </a:p>
          </p:txBody>
        </p:sp>
      </p:gr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828200" y="1625600"/>
            <a:ext cx="6858000" cy="6858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167800" y="1625600"/>
            <a:ext cx="6858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35316" b="42184"/>
          <a:stretch>
            <a:fillRect/>
          </a:stretch>
        </p:blipFill>
        <p:spPr>
          <a:xfrm>
            <a:off x="0" y="0"/>
            <a:ext cx="12192000" cy="6858000"/>
          </a:xfrm>
          <a:prstGeom prst="rect">
            <a:avLst/>
          </a:prstGeom>
        </p:spPr>
      </p:pic>
      <p:grpSp>
        <p:nvGrpSpPr>
          <p:cNvPr id="2" name="组合 1"/>
          <p:cNvGrpSpPr/>
          <p:nvPr userDrawn="1"/>
        </p:nvGrpSpPr>
        <p:grpSpPr>
          <a:xfrm>
            <a:off x="605051" y="-348343"/>
            <a:ext cx="10981898" cy="7554686"/>
            <a:chOff x="605051" y="0"/>
            <a:chExt cx="10981898" cy="6858000"/>
          </a:xfrm>
        </p:grpSpPr>
        <p:sp>
          <p:nvSpPr>
            <p:cNvPr id="10" name="矩形 9"/>
            <p:cNvSpPr/>
            <p:nvPr/>
          </p:nvSpPr>
          <p:spPr>
            <a:xfrm>
              <a:off x="760865" y="0"/>
              <a:ext cx="10826084" cy="6858000"/>
            </a:xfrm>
            <a:prstGeom prst="rect">
              <a:avLst/>
            </a:prstGeom>
            <a:solidFill>
              <a:srgbClr val="2540B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100号-方方先锋体"/>
                <a:cs typeface="+mn-cs"/>
              </a:endParaRPr>
            </a:p>
          </p:txBody>
        </p:sp>
        <p:sp>
          <p:nvSpPr>
            <p:cNvPr id="11" name="矩形 10"/>
            <p:cNvSpPr/>
            <p:nvPr/>
          </p:nvSpPr>
          <p:spPr>
            <a:xfrm>
              <a:off x="605051" y="0"/>
              <a:ext cx="10826084" cy="6858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100号-方方先锋体"/>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t="35316" b="42184"/>
          <a:stretch>
            <a:fillRect/>
          </a:stretch>
        </p:blipFill>
        <p:spPr>
          <a:xfrm>
            <a:off x="0" y="0"/>
            <a:ext cx="12192000" cy="6858000"/>
          </a:xfrm>
          <a:prstGeom prst="rect">
            <a:avLst/>
          </a:prstGeom>
        </p:spPr>
      </p:pic>
      <p:grpSp>
        <p:nvGrpSpPr>
          <p:cNvPr id="13" name="组合 12"/>
          <p:cNvGrpSpPr/>
          <p:nvPr userDrawn="1"/>
        </p:nvGrpSpPr>
        <p:grpSpPr>
          <a:xfrm>
            <a:off x="605051" y="-535333"/>
            <a:ext cx="10981898" cy="6703061"/>
            <a:chOff x="605051" y="-398853"/>
            <a:chExt cx="10981898" cy="6703061"/>
          </a:xfrm>
        </p:grpSpPr>
        <p:sp>
          <p:nvSpPr>
            <p:cNvPr id="14" name="矩形 13"/>
            <p:cNvSpPr/>
            <p:nvPr/>
          </p:nvSpPr>
          <p:spPr>
            <a:xfrm flipV="1">
              <a:off x="760865" y="0"/>
              <a:ext cx="10826084" cy="6128269"/>
            </a:xfrm>
            <a:prstGeom prst="rect">
              <a:avLst/>
            </a:prstGeom>
            <a:solidFill>
              <a:srgbClr val="2540B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100号-方方先锋体"/>
                <a:cs typeface="+mn-cs"/>
              </a:endParaRPr>
            </a:p>
          </p:txBody>
        </p:sp>
        <p:sp>
          <p:nvSpPr>
            <p:cNvPr id="15" name="矩形 14"/>
            <p:cNvSpPr/>
            <p:nvPr/>
          </p:nvSpPr>
          <p:spPr>
            <a:xfrm flipV="1">
              <a:off x="605051" y="-398853"/>
              <a:ext cx="10826084" cy="670306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字魂100号-方方先锋体"/>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3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2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t="27437" b="5006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image" Target="../media/image2.jpeg"/><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pic>
        <p:nvPicPr>
          <p:cNvPr id="6" name="Picture 5"/>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7828200" y="1625600"/>
            <a:ext cx="6858000" cy="6858000"/>
          </a:xfrm>
          <a:prstGeom prst="rect">
            <a:avLst/>
          </a:prstGeom>
        </p:spPr>
      </p:pic>
      <p:pic>
        <p:nvPicPr>
          <p:cNvPr id="8" name="Picture 7"/>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47167800" y="1625600"/>
            <a:ext cx="6858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hemeOverride" Target="../theme/themeOverride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xml"/><Relationship Id="rId6" Type="http://schemas.openxmlformats.org/officeDocument/2006/relationships/themeOverride" Target="../theme/themeOverride10.xml"/><Relationship Id="rId5" Type="http://schemas.openxmlformats.org/officeDocument/2006/relationships/image" Target="../media/image10.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hemeOverride" Target="../theme/themeOverride11.xml"/><Relationship Id="rId7" Type="http://schemas.microsoft.com/office/2007/relationships/hdphoto" Target="../media/image21.wdp"/><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1.jpeg"/><Relationship Id="rId10" Type="http://schemas.openxmlformats.org/officeDocument/2006/relationships/notesSlide" Target="../notesSlides/notesSlide11.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xml"/><Relationship Id="rId6" Type="http://schemas.openxmlformats.org/officeDocument/2006/relationships/themeOverride" Target="../theme/themeOverride12.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hemeOverride" Target="../theme/themeOverride13.xml"/><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microsoft.com/office/2007/relationships/hdphoto" Target="../media/image23.wdp"/><Relationship Id="rId2" Type="http://schemas.openxmlformats.org/officeDocument/2006/relationships/image" Target="../media/image22.png"/><Relationship Id="rId10" Type="http://schemas.openxmlformats.org/officeDocument/2006/relationships/notesSlide" Target="../notesSlides/notesSlide13.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xml"/><Relationship Id="rId6" Type="http://schemas.openxmlformats.org/officeDocument/2006/relationships/themeOverride" Target="../theme/themeOverride14.xml"/><Relationship Id="rId5" Type="http://schemas.openxmlformats.org/officeDocument/2006/relationships/image" Target="../media/image8.png"/><Relationship Id="rId4" Type="http://schemas.openxmlformats.org/officeDocument/2006/relationships/image" Target="../media/image7.png"/><Relationship Id="rId3" Type="http://schemas.microsoft.com/office/2007/relationships/hdphoto" Target="../media/image23.wdp"/><Relationship Id="rId2" Type="http://schemas.openxmlformats.org/officeDocument/2006/relationships/image" Target="../media/image22.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themeOverride" Target="../theme/themeOverride15.xml"/><Relationship Id="rId4" Type="http://schemas.openxmlformats.org/officeDocument/2006/relationships/image" Target="../media/image24.png"/><Relationship Id="rId3" Type="http://schemas.openxmlformats.org/officeDocument/2006/relationships/image" Target="../media/image7.png"/><Relationship Id="rId2" Type="http://schemas.microsoft.com/office/2007/relationships/hdphoto" Target="../media/image23.wdp"/><Relationship Id="rId1"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png"/><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xml"/><Relationship Id="rId6" Type="http://schemas.openxmlformats.org/officeDocument/2006/relationships/themeOverride" Target="../theme/themeOverride16.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themeOverride" Target="../theme/themeOverride2.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5.png"/><Relationship Id="rId1" Type="http://schemas.openxmlformats.org/officeDocument/2006/relationships/image" Target="../media/image26.png"/></Relationships>
</file>

<file path=ppt/slides/_rels/slide21.xml.rels><?xml version="1.0" encoding="UTF-8" standalone="yes"?>
<Relationships xmlns="http://schemas.openxmlformats.org/package/2006/relationships"><Relationship Id="rId9" Type="http://schemas.openxmlformats.org/officeDocument/2006/relationships/themeOverride" Target="../theme/themeOverride17.xml"/><Relationship Id="rId8" Type="http://schemas.microsoft.com/office/2007/relationships/hdphoto" Target="../media/image30.wdp"/><Relationship Id="rId7" Type="http://schemas.openxmlformats.org/officeDocument/2006/relationships/image" Target="../media/image29.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1.jpeg"/><Relationship Id="rId11" Type="http://schemas.openxmlformats.org/officeDocument/2006/relationships/notesSlide" Target="../notesSlides/notesSlide17.xml"/><Relationship Id="rId10" Type="http://schemas.openxmlformats.org/officeDocument/2006/relationships/slideLayout" Target="../slideLayouts/slideLayout1.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xml"/><Relationship Id="rId6" Type="http://schemas.openxmlformats.org/officeDocument/2006/relationships/themeOverride" Target="../theme/themeOverride18.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openxmlformats.org/officeDocument/2006/relationships/themeOverride" Target="../theme/themeOverride3.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xml"/><Relationship Id="rId6" Type="http://schemas.openxmlformats.org/officeDocument/2006/relationships/themeOverride" Target="../theme/themeOverride4.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xml"/><Relationship Id="rId6" Type="http://schemas.openxmlformats.org/officeDocument/2006/relationships/themeOverride" Target="../theme/themeOverride5.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xml"/><Relationship Id="rId6" Type="http://schemas.openxmlformats.org/officeDocument/2006/relationships/themeOverride" Target="../theme/themeOverride6.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xml"/><Relationship Id="rId6" Type="http://schemas.openxmlformats.org/officeDocument/2006/relationships/themeOverride" Target="../theme/themeOverride7.xml"/><Relationship Id="rId5" Type="http://schemas.openxmlformats.org/officeDocument/2006/relationships/image" Target="../media/image17.png"/><Relationship Id="rId4" Type="http://schemas.openxmlformats.org/officeDocument/2006/relationships/image" Target="../media/image16.png"/><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1.xml"/><Relationship Id="rId6" Type="http://schemas.openxmlformats.org/officeDocument/2006/relationships/themeOverride" Target="../theme/themeOverride8.xml"/><Relationship Id="rId5" Type="http://schemas.openxmlformats.org/officeDocument/2006/relationships/image" Target="../media/image3.png"/><Relationship Id="rId4" Type="http://schemas.openxmlformats.org/officeDocument/2006/relationships/image" Target="../media/image17.png"/><Relationship Id="rId3" Type="http://schemas.openxmlformats.org/officeDocument/2006/relationships/image" Target="../media/image19.png"/><Relationship Id="rId2" Type="http://schemas.microsoft.com/office/2007/relationships/hdphoto" Target="../media/image15.wdp"/><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xml"/><Relationship Id="rId7" Type="http://schemas.openxmlformats.org/officeDocument/2006/relationships/themeOverride" Target="../theme/themeOverride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图片 69"/>
          <p:cNvPicPr>
            <a:picLocks noChangeAspect="1"/>
          </p:cNvPicPr>
          <p:nvPr/>
        </p:nvPicPr>
        <p:blipFill rotWithShape="1">
          <a:blip r:embed="rId1">
            <a:duotone>
              <a:schemeClr val="bg2">
                <a:shade val="45000"/>
                <a:satMod val="135000"/>
              </a:schemeClr>
              <a:prstClr val="white"/>
            </a:duotone>
          </a:blip>
          <a:srcRect l="16136" r="17274" b="20236"/>
          <a:stretch>
            <a:fillRect/>
          </a:stretch>
        </p:blipFill>
        <p:spPr>
          <a:xfrm>
            <a:off x="1925782" y="4671736"/>
            <a:ext cx="8340436" cy="1872680"/>
          </a:xfrm>
          <a:prstGeom prst="rect">
            <a:avLst/>
          </a:prstGeom>
        </p:spPr>
      </p:pic>
      <p:pic>
        <p:nvPicPr>
          <p:cNvPr id="69" name="图片 68"/>
          <p:cNvPicPr>
            <a:picLocks noChangeAspect="1"/>
          </p:cNvPicPr>
          <p:nvPr/>
        </p:nvPicPr>
        <p:blipFill rotWithShape="1">
          <a:blip r:embed="rId1"/>
          <a:srcRect l="82273" b="8821"/>
          <a:stretch>
            <a:fillRect/>
          </a:stretch>
        </p:blipFill>
        <p:spPr>
          <a:xfrm rot="20215089">
            <a:off x="10065830" y="4728306"/>
            <a:ext cx="1731817" cy="1950737"/>
          </a:xfrm>
          <a:prstGeom prst="rect">
            <a:avLst/>
          </a:prstGeom>
        </p:spPr>
      </p:pic>
      <p:sp>
        <p:nvSpPr>
          <p:cNvPr id="74" name="文本框 73"/>
          <p:cNvSpPr txBox="1"/>
          <p:nvPr/>
        </p:nvSpPr>
        <p:spPr>
          <a:xfrm rot="21540000">
            <a:off x="4392550" y="5006364"/>
            <a:ext cx="3763339"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noProof="0" err="1">
                <a:ln w="28575">
                  <a:solidFill>
                    <a:schemeClr val="tx1">
                      <a:lumMod val="75000"/>
                      <a:lumOff val="25000"/>
                    </a:schemeClr>
                  </a:solidFill>
                </a:ln>
                <a:solidFill>
                  <a:schemeClr val="accent2">
                    <a:lumMod val="20000"/>
                    <a:lumOff val="80000"/>
                  </a:schemeClr>
                </a:solidFill>
                <a:effectLst/>
                <a:uLnTx/>
                <a:uFillTx/>
                <a:latin typeface="UVN Bay Buom Nang" panose="00000900000000000000" pitchFamily="2" charset="0"/>
                <a:ea typeface="字魂100号-方方先锋体" panose="00000500000000000000" pitchFamily="2" charset="-122"/>
                <a:sym typeface="字魂100号-方方先锋体" panose="00000500000000000000" pitchFamily="2" charset="-122"/>
              </a:rPr>
              <a:t>Trang</a:t>
            </a:r>
            <a:r>
              <a:rPr kumimoji="0" lang="en-US" altLang="zh-CN" sz="6000" b="0" i="0" u="none" strike="noStrike" kern="1200" cap="none" spc="0" normalizeH="0" noProof="0">
                <a:ln w="28575">
                  <a:solidFill>
                    <a:schemeClr val="tx1">
                      <a:lumMod val="75000"/>
                      <a:lumOff val="25000"/>
                    </a:schemeClr>
                  </a:solidFill>
                </a:ln>
                <a:solidFill>
                  <a:schemeClr val="accent2">
                    <a:lumMod val="20000"/>
                    <a:lumOff val="80000"/>
                  </a:schemeClr>
                </a:solidFill>
                <a:effectLst/>
                <a:uLnTx/>
                <a:uFillTx/>
                <a:latin typeface="UVN Bay Buom Nang" panose="00000900000000000000" pitchFamily="2" charset="0"/>
                <a:ea typeface="字魂100号-方方先锋体" panose="00000500000000000000" pitchFamily="2" charset="-122"/>
                <a:sym typeface="字魂100号-方方先锋体" panose="00000500000000000000" pitchFamily="2" charset="-122"/>
              </a:rPr>
              <a:t> 72</a:t>
            </a:r>
            <a:endParaRPr kumimoji="0" lang="en-US" altLang="zh-CN" sz="6000" b="0" i="0" u="none" strike="noStrike" kern="1200" cap="none" spc="0" normalizeH="0" baseline="0" noProof="0" dirty="0">
              <a:ln w="28575">
                <a:solidFill>
                  <a:schemeClr val="tx1">
                    <a:lumMod val="75000"/>
                    <a:lumOff val="25000"/>
                  </a:schemeClr>
                </a:solidFill>
              </a:ln>
              <a:solidFill>
                <a:schemeClr val="accent2">
                  <a:lumMod val="20000"/>
                  <a:lumOff val="80000"/>
                </a:schemeClr>
              </a:solidFill>
              <a:effectLst/>
              <a:uLnTx/>
              <a:uFillTx/>
              <a:latin typeface="UVN Bay Buom Nang" panose="00000900000000000000" pitchFamily="2" charset="0"/>
              <a:ea typeface="字魂100号-方方先锋体" panose="00000500000000000000" pitchFamily="2" charset="-122"/>
              <a:sym typeface="字魂100号-方方先锋体" panose="00000500000000000000" pitchFamily="2" charset="-122"/>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0522" y="-1846317"/>
            <a:ext cx="3170195" cy="3560373"/>
          </a:xfrm>
          <a:prstGeom prst="rect">
            <a:avLst/>
          </a:prstGeom>
        </p:spPr>
      </p:pic>
      <p:pic>
        <p:nvPicPr>
          <p:cNvPr id="7" name="Picture 6"/>
          <p:cNvPicPr>
            <a:picLocks noChangeAspect="1"/>
          </p:cNvPicPr>
          <p:nvPr/>
        </p:nvPicPr>
        <p:blipFill>
          <a:blip r:embed="rId3"/>
          <a:stretch>
            <a:fillRect/>
          </a:stretch>
        </p:blipFill>
        <p:spPr>
          <a:xfrm>
            <a:off x="116497" y="562663"/>
            <a:ext cx="10815241" cy="4785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b="28188"/>
          <a:stretch>
            <a:fillRect/>
          </a:stretch>
        </p:blipFill>
        <p:spPr>
          <a:xfrm>
            <a:off x="0" y="4746862"/>
            <a:ext cx="12192000" cy="2111138"/>
          </a:xfrm>
          <a:prstGeom prst="rect">
            <a:avLst/>
          </a:prstGeom>
        </p:spPr>
      </p:pic>
      <p:pic>
        <p:nvPicPr>
          <p:cNvPr id="20" name="图片 19"/>
          <p:cNvPicPr>
            <a:picLocks noChangeAspect="1"/>
          </p:cNvPicPr>
          <p:nvPr/>
        </p:nvPicPr>
        <p:blipFill rotWithShape="1">
          <a:blip r:embed="rId2">
            <a:extLst>
              <a:ext uri="{28A0092B-C50C-407E-A947-70E740481C1C}">
                <a14:useLocalDpi xmlns:a14="http://schemas.microsoft.com/office/drawing/2010/main" val="0"/>
              </a:ext>
            </a:extLst>
          </a:blip>
          <a:srcRect t="4811" b="72689"/>
          <a:stretch>
            <a:fillRect/>
          </a:stretch>
        </p:blipFill>
        <p:spPr>
          <a:xfrm>
            <a:off x="0" y="0"/>
            <a:ext cx="12192000" cy="6858000"/>
          </a:xfrm>
          <a:prstGeom prst="rect">
            <a:avLst/>
          </a:prstGeom>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rcRect t="20" b="20"/>
          <a:stretch>
            <a:fillRect/>
          </a:stretch>
        </p:blipFill>
        <p:spPr>
          <a:xfrm>
            <a:off x="321547" y="-1316736"/>
            <a:ext cx="11870453" cy="7589520"/>
          </a:xfrm>
          <a:prstGeom prst="rect">
            <a:avLst/>
          </a:prstGeom>
        </p:spPr>
      </p:pic>
      <p:pic>
        <p:nvPicPr>
          <p:cNvPr id="22" name="图片 21"/>
          <p:cNvPicPr>
            <a:picLocks noChangeAspect="1"/>
          </p:cNvPicPr>
          <p:nvPr/>
        </p:nvPicPr>
        <p:blipFill>
          <a:blip r:embed="rId4"/>
          <a:stretch>
            <a:fillRect/>
          </a:stretch>
        </p:blipFill>
        <p:spPr>
          <a:xfrm>
            <a:off x="4734321" y="0"/>
            <a:ext cx="1807850" cy="1482436"/>
          </a:xfrm>
          <a:prstGeom prst="rect">
            <a:avLst/>
          </a:prstGeom>
        </p:spPr>
      </p:pic>
      <p:pic>
        <p:nvPicPr>
          <p:cNvPr id="12" name="图片 11"/>
          <p:cNvPicPr>
            <a:picLocks noChangeAspect="1"/>
          </p:cNvPicPr>
          <p:nvPr/>
        </p:nvPicPr>
        <p:blipFill>
          <a:blip r:embed="rId5"/>
          <a:stretch>
            <a:fillRect/>
          </a:stretch>
        </p:blipFill>
        <p:spPr>
          <a:xfrm>
            <a:off x="218271" y="4471416"/>
            <a:ext cx="1440285" cy="2321204"/>
          </a:xfrm>
          <a:prstGeom prst="rect">
            <a:avLst/>
          </a:prstGeom>
        </p:spPr>
      </p:pic>
      <p:cxnSp>
        <p:nvCxnSpPr>
          <p:cNvPr id="21" name="Straight Connector 20"/>
          <p:cNvCxnSpPr/>
          <p:nvPr/>
        </p:nvCxnSpPr>
        <p:spPr>
          <a:xfrm>
            <a:off x="4383226" y="3243263"/>
            <a:ext cx="0" cy="1164195"/>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6" idx="2"/>
            <a:endCxn id="39" idx="0"/>
          </p:cNvCxnSpPr>
          <p:nvPr/>
        </p:nvCxnSpPr>
        <p:spPr>
          <a:xfrm>
            <a:off x="1216163" y="2690708"/>
            <a:ext cx="0" cy="1709097"/>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5" name="组合 27"/>
          <p:cNvGrpSpPr/>
          <p:nvPr/>
        </p:nvGrpSpPr>
        <p:grpSpPr>
          <a:xfrm>
            <a:off x="682451" y="216631"/>
            <a:ext cx="10580914" cy="1437096"/>
            <a:chOff x="2666334" y="3872541"/>
            <a:chExt cx="10005372" cy="1437096"/>
          </a:xfrm>
          <a:solidFill>
            <a:srgbClr val="6F69AC"/>
          </a:solidFill>
        </p:grpSpPr>
        <p:sp>
          <p:nvSpPr>
            <p:cNvPr id="26" name="圆角矩形 14"/>
            <p:cNvSpPr/>
            <p:nvPr/>
          </p:nvSpPr>
          <p:spPr>
            <a:xfrm>
              <a:off x="2666334" y="3872541"/>
              <a:ext cx="10005372" cy="1437096"/>
            </a:xfrm>
            <a:prstGeom prst="rect">
              <a:avLst/>
            </a:prstGeom>
            <a:solidFill>
              <a:schemeClr val="accent5">
                <a:lumMod val="60000"/>
                <a:lumOff val="40000"/>
              </a:schemeClr>
            </a:solidFill>
            <a:ln w="38100">
              <a:solidFill>
                <a:schemeClr val="tx1">
                  <a:lumMod val="85000"/>
                  <a:lumOff val="15000"/>
                </a:schemeClr>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7" name="文本框 23"/>
            <p:cNvSpPr txBox="1"/>
            <p:nvPr/>
          </p:nvSpPr>
          <p:spPr>
            <a:xfrm>
              <a:off x="2822066" y="3915554"/>
              <a:ext cx="9533919"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vi-VN" altLang="zh-CN" sz="2800" b="1" i="0" u="none" strike="noStrike" kern="1200" cap="none" spc="0" normalizeH="0" baseline="0" noProof="0" dirty="0">
                  <a:ln>
                    <a:solidFill>
                      <a:schemeClr val="tx1">
                        <a:lumMod val="85000"/>
                        <a:lumOff val="15000"/>
                      </a:schemeClr>
                    </a:solid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Hai đường thẳng AB và CD không song song với nhau vì hai đường thẳng không cách nhau một đơn vị không đổi, kéo dài hai đường thẳng AB và CD ta thấy chúng cắt nhau.</a:t>
              </a:r>
              <a:endParaRPr kumimoji="0" lang="vi-VN" altLang="zh-CN" sz="2800" b="1" i="0" u="none" strike="noStrike" kern="1200" cap="none" spc="0" normalizeH="0" baseline="0" noProof="0" dirty="0">
                <a:ln>
                  <a:solidFill>
                    <a:schemeClr val="tx1">
                      <a:lumMod val="85000"/>
                      <a:lumOff val="15000"/>
                    </a:schemeClr>
                  </a:solid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grpSp>
      <p:cxnSp>
        <p:nvCxnSpPr>
          <p:cNvPr id="34" name="Straight Connector 33"/>
          <p:cNvCxnSpPr/>
          <p:nvPr/>
        </p:nvCxnSpPr>
        <p:spPr>
          <a:xfrm>
            <a:off x="1000187" y="2690534"/>
            <a:ext cx="5027600" cy="862376"/>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938413" y="4399805"/>
            <a:ext cx="5114541" cy="765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6" name="TextBox 9"/>
          <p:cNvSpPr txBox="1">
            <a:spLocks noChangeArrowheads="1"/>
          </p:cNvSpPr>
          <p:nvPr/>
        </p:nvSpPr>
        <p:spPr bwMode="auto">
          <a:xfrm>
            <a:off x="1000187" y="2105933"/>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A</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37" name="TextBox 10"/>
          <p:cNvSpPr txBox="1">
            <a:spLocks noChangeArrowheads="1"/>
          </p:cNvSpPr>
          <p:nvPr/>
        </p:nvSpPr>
        <p:spPr bwMode="auto">
          <a:xfrm>
            <a:off x="5389660" y="2839910"/>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B</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38" name="TextBox 9"/>
          <p:cNvSpPr txBox="1">
            <a:spLocks noChangeArrowheads="1"/>
          </p:cNvSpPr>
          <p:nvPr/>
        </p:nvSpPr>
        <p:spPr bwMode="auto">
          <a:xfrm>
            <a:off x="5456361" y="4399805"/>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D</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39" name="TextBox 10"/>
          <p:cNvSpPr txBox="1">
            <a:spLocks noChangeArrowheads="1"/>
          </p:cNvSpPr>
          <p:nvPr/>
        </p:nvSpPr>
        <p:spPr bwMode="auto">
          <a:xfrm>
            <a:off x="1000187" y="4399805"/>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C</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cxnSp>
        <p:nvCxnSpPr>
          <p:cNvPr id="41" name="Straight Connector 40"/>
          <p:cNvCxnSpPr/>
          <p:nvPr/>
        </p:nvCxnSpPr>
        <p:spPr>
          <a:xfrm>
            <a:off x="5456361" y="3424685"/>
            <a:ext cx="5719186" cy="1199434"/>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414827" y="4399060"/>
            <a:ext cx="5760720" cy="0"/>
          </a:xfrm>
          <a:prstGeom prst="line">
            <a:avLst/>
          </a:prstGeom>
          <a:ln w="571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3" name="Oval 42"/>
          <p:cNvSpPr/>
          <p:nvPr/>
        </p:nvSpPr>
        <p:spPr>
          <a:xfrm>
            <a:off x="10077177" y="4312576"/>
            <a:ext cx="197709" cy="1977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down)">
                                      <p:cBhvr>
                                        <p:cTn id="11" dur="500"/>
                                        <p:tgtEl>
                                          <p:spTgt spid="3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500"/>
                                        <p:tgtEl>
                                          <p:spTgt spid="3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down)">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800" decel="100000"/>
                                        <p:tgtEl>
                                          <p:spTgt spid="25"/>
                                        </p:tgtEl>
                                      </p:cBhvr>
                                    </p:animEffect>
                                    <p:anim calcmode="lin" valueType="num">
                                      <p:cBhvr>
                                        <p:cTn id="33" dur="800" decel="100000" fill="hold"/>
                                        <p:tgtEl>
                                          <p:spTgt spid="25"/>
                                        </p:tgtEl>
                                        <p:attrNameLst>
                                          <p:attrName>style.rotation</p:attrName>
                                        </p:attrNameLst>
                                      </p:cBhvr>
                                      <p:tavLst>
                                        <p:tav tm="0">
                                          <p:val>
                                            <p:fltVal val="-90"/>
                                          </p:val>
                                        </p:tav>
                                        <p:tav tm="100000">
                                          <p:val>
                                            <p:fltVal val="0"/>
                                          </p:val>
                                        </p:tav>
                                      </p:tavLst>
                                    </p:anim>
                                    <p:anim calcmode="lin" valueType="num">
                                      <p:cBhvr>
                                        <p:cTn id="34" dur="800" decel="100000" fill="hold"/>
                                        <p:tgtEl>
                                          <p:spTgt spid="25"/>
                                        </p:tgtEl>
                                        <p:attrNameLst>
                                          <p:attrName>ppt_x</p:attrName>
                                        </p:attrNameLst>
                                      </p:cBhvr>
                                      <p:tavLst>
                                        <p:tav tm="0">
                                          <p:val>
                                            <p:strVal val="#ppt_x+0.4"/>
                                          </p:val>
                                        </p:tav>
                                        <p:tav tm="100000">
                                          <p:val>
                                            <p:strVal val="#ppt_x-0.05"/>
                                          </p:val>
                                        </p:tav>
                                      </p:tavLst>
                                    </p:anim>
                                    <p:anim calcmode="lin" valueType="num">
                                      <p:cBhvr>
                                        <p:cTn id="35" dur="800" decel="100000" fill="hold"/>
                                        <p:tgtEl>
                                          <p:spTgt spid="25"/>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38" fill="hold">
                            <p:stCondLst>
                              <p:cond delay="1000"/>
                            </p:stCondLst>
                            <p:childTnLst>
                              <p:par>
                                <p:cTn id="39" presetID="22" presetClass="entr" presetSubtype="4"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down)">
                                      <p:cBhvr>
                                        <p:cTn id="41" dur="500"/>
                                        <p:tgtEl>
                                          <p:spTgt spid="23"/>
                                        </p:tgtEl>
                                      </p:cBhvr>
                                    </p:animEffect>
                                  </p:childTnLst>
                                </p:cTn>
                              </p:par>
                            </p:childTnLst>
                          </p:cTn>
                        </p:par>
                        <p:par>
                          <p:cTn id="42" fill="hold">
                            <p:stCondLst>
                              <p:cond delay="1500"/>
                            </p:stCondLst>
                            <p:childTnLst>
                              <p:par>
                                <p:cTn id="43" presetID="22" presetClass="entr" presetSubtype="4"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left)">
                                      <p:cBhvr>
                                        <p:cTn id="53" dur="500"/>
                                        <p:tgtEl>
                                          <p:spTgt spid="42"/>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fltVal val="0"/>
                                          </p:val>
                                        </p:tav>
                                        <p:tav tm="100000">
                                          <p:val>
                                            <p:strVal val="#ppt_h"/>
                                          </p:val>
                                        </p:tav>
                                      </p:tavLst>
                                    </p:anim>
                                    <p:animEffect transition="in" filter="fade">
                                      <p:cBhvr>
                                        <p:cTn id="59" dur="500"/>
                                        <p:tgtEl>
                                          <p:spTgt spid="43"/>
                                        </p:tgtEl>
                                      </p:cBhvr>
                                    </p:animEffect>
                                  </p:childTnLst>
                                </p:cTn>
                              </p:par>
                            </p:childTnLst>
                          </p:cTn>
                        </p:par>
                        <p:par>
                          <p:cTn id="60" fill="hold">
                            <p:stCondLst>
                              <p:cond delay="3500"/>
                            </p:stCondLst>
                            <p:childTnLst>
                              <p:par>
                                <p:cTn id="61" presetID="22" presetClass="emph" presetSubtype="0" repeatCount="5000" fill="hold" grpId="1" nodeType="afterEffect">
                                  <p:stCondLst>
                                    <p:cond delay="0"/>
                                  </p:stCondLst>
                                  <p:childTnLst>
                                    <p:animClr clrSpc="hsl" dir="cw">
                                      <p:cBhvr override="childStyle">
                                        <p:cTn id="62" dur="1000" fill="hold"/>
                                        <p:tgtEl>
                                          <p:spTgt spid="43"/>
                                        </p:tgtEl>
                                        <p:attrNameLst>
                                          <p:attrName>style.color</p:attrName>
                                        </p:attrNameLst>
                                      </p:cBhvr>
                                      <p:by>
                                        <p:hsl h="-7200000" s="0" l="0"/>
                                      </p:by>
                                    </p:animClr>
                                    <p:animClr clrSpc="hsl" dir="cw">
                                      <p:cBhvr>
                                        <p:cTn id="63" dur="1000" fill="hold"/>
                                        <p:tgtEl>
                                          <p:spTgt spid="43"/>
                                        </p:tgtEl>
                                        <p:attrNameLst>
                                          <p:attrName>fillcolor</p:attrName>
                                        </p:attrNameLst>
                                      </p:cBhvr>
                                      <p:by>
                                        <p:hsl h="-7200000" s="0" l="0"/>
                                      </p:by>
                                    </p:animClr>
                                    <p:animClr clrSpc="hsl" dir="cw">
                                      <p:cBhvr>
                                        <p:cTn id="64" dur="1000" fill="hold"/>
                                        <p:tgtEl>
                                          <p:spTgt spid="43"/>
                                        </p:tgtEl>
                                        <p:attrNameLst>
                                          <p:attrName>stroke.color</p:attrName>
                                        </p:attrNameLst>
                                      </p:cBhvr>
                                      <p:by>
                                        <p:hsl h="-7200000" s="0" l="0"/>
                                      </p:by>
                                    </p:animClr>
                                    <p:set>
                                      <p:cBhvr>
                                        <p:cTn id="65" dur="1000" fill="hold"/>
                                        <p:tgtEl>
                                          <p:spTgt spid="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3" grpId="0" animBg="1"/>
      <p:bldP spid="4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b="28188"/>
          <a:stretch>
            <a:fillRect/>
          </a:stretch>
        </p:blipFill>
        <p:spPr>
          <a:xfrm>
            <a:off x="0" y="4746862"/>
            <a:ext cx="12192000" cy="2111138"/>
          </a:xfrm>
          <a:prstGeom prst="rect">
            <a:avLst/>
          </a:prstGeom>
        </p:spPr>
      </p:pic>
      <p:pic>
        <p:nvPicPr>
          <p:cNvPr id="20" name="图片 19"/>
          <p:cNvPicPr>
            <a:picLocks noChangeAspect="1"/>
          </p:cNvPicPr>
          <p:nvPr/>
        </p:nvPicPr>
        <p:blipFill rotWithShape="1">
          <a:blip r:embed="rId2">
            <a:extLst>
              <a:ext uri="{28A0092B-C50C-407E-A947-70E740481C1C}">
                <a14:useLocalDpi xmlns:a14="http://schemas.microsoft.com/office/drawing/2010/main" val="0"/>
              </a:ext>
            </a:extLst>
          </a:blip>
          <a:srcRect t="4811" b="72689"/>
          <a:stretch>
            <a:fillRect/>
          </a:stretch>
        </p:blipFill>
        <p:spPr>
          <a:xfrm>
            <a:off x="0" y="0"/>
            <a:ext cx="12192000" cy="6858000"/>
          </a:xfrm>
          <a:prstGeom prst="rect">
            <a:avLst/>
          </a:prstGeom>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rcRect t="20" b="20"/>
          <a:stretch>
            <a:fillRect/>
          </a:stretch>
        </p:blipFill>
        <p:spPr>
          <a:xfrm>
            <a:off x="3917125" y="126907"/>
            <a:ext cx="7598664" cy="5387880"/>
          </a:xfrm>
          <a:prstGeom prst="rect">
            <a:avLst/>
          </a:prstGeom>
        </p:spPr>
      </p:pic>
      <p:pic>
        <p:nvPicPr>
          <p:cNvPr id="22" name="图片 21"/>
          <p:cNvPicPr>
            <a:picLocks noChangeAspect="1"/>
          </p:cNvPicPr>
          <p:nvPr/>
        </p:nvPicPr>
        <p:blipFill>
          <a:blip r:embed="rId4"/>
          <a:stretch>
            <a:fillRect/>
          </a:stretch>
        </p:blipFill>
        <p:spPr>
          <a:xfrm>
            <a:off x="4679457" y="235527"/>
            <a:ext cx="1807850" cy="1482436"/>
          </a:xfrm>
          <a:prstGeom prst="rect">
            <a:avLst/>
          </a:prstGeom>
        </p:spPr>
      </p:pic>
      <p:pic>
        <p:nvPicPr>
          <p:cNvPr id="12" name="图片 11"/>
          <p:cNvPicPr>
            <a:picLocks noChangeAspect="1"/>
          </p:cNvPicPr>
          <p:nvPr/>
        </p:nvPicPr>
        <p:blipFill>
          <a:blip r:embed="rId5"/>
          <a:stretch>
            <a:fillRect/>
          </a:stretch>
        </p:blipFill>
        <p:spPr>
          <a:xfrm>
            <a:off x="367813" y="-252256"/>
            <a:ext cx="2621507" cy="4224894"/>
          </a:xfrm>
          <a:prstGeom prst="rect">
            <a:avLst/>
          </a:prstGeom>
        </p:spPr>
      </p:pic>
      <p:sp>
        <p:nvSpPr>
          <p:cNvPr id="27" name="文本框 26"/>
          <p:cNvSpPr txBox="1"/>
          <p:nvPr/>
        </p:nvSpPr>
        <p:spPr>
          <a:xfrm>
            <a:off x="4498061" y="2325063"/>
            <a:ext cx="6185197" cy="2585323"/>
          </a:xfrm>
          <a:prstGeom prst="rect">
            <a:avLst/>
          </a:prstGeom>
          <a:noFill/>
        </p:spPr>
        <p:txBody>
          <a:bodyPr wrap="square" rtlCol="0">
            <a:spAutoFit/>
            <a:scene3d>
              <a:camera prst="orthographicFront"/>
              <a:lightRig rig="threePt" dir="t"/>
            </a:scene3d>
            <a:sp3d contourW="12700"/>
          </a:bodyPr>
          <a:lstStyle/>
          <a:p>
            <a:pPr algn="ctr">
              <a:defRPr/>
            </a:pPr>
            <a:r>
              <a:rPr lang="en-US" altLang="zh-CN" sz="5400" b="1" dirty="0">
                <a:ln w="19050">
                  <a:solidFill>
                    <a:schemeClr val="tx1">
                      <a:lumMod val="75000"/>
                      <a:lumOff val="25000"/>
                    </a:schemeClr>
                  </a:solidFill>
                </a:ln>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Hai </a:t>
            </a:r>
            <a:r>
              <a:rPr lang="en-US" altLang="zh-CN" sz="5400" b="1" dirty="0" err="1">
                <a:ln w="19050">
                  <a:solidFill>
                    <a:schemeClr val="tx1">
                      <a:lumMod val="75000"/>
                      <a:lumOff val="25000"/>
                    </a:schemeClr>
                  </a:solidFill>
                </a:ln>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đường</a:t>
            </a:r>
            <a:r>
              <a:rPr lang="en-US" altLang="zh-CN" sz="5400" b="1" dirty="0">
                <a:ln w="19050">
                  <a:solidFill>
                    <a:schemeClr val="tx1">
                      <a:lumMod val="75000"/>
                      <a:lumOff val="25000"/>
                    </a:schemeClr>
                  </a:solidFill>
                </a:ln>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5400" b="1" dirty="0" err="1">
                <a:ln w="19050">
                  <a:solidFill>
                    <a:schemeClr val="tx1">
                      <a:lumMod val="75000"/>
                      <a:lumOff val="25000"/>
                    </a:schemeClr>
                  </a:solidFill>
                </a:ln>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thẳng</a:t>
            </a:r>
            <a:r>
              <a:rPr lang="en-US" altLang="zh-CN" sz="5400" b="1" dirty="0">
                <a:ln w="19050">
                  <a:solidFill>
                    <a:schemeClr val="tx1">
                      <a:lumMod val="75000"/>
                      <a:lumOff val="25000"/>
                    </a:schemeClr>
                  </a:solidFill>
                </a:ln>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song </a:t>
            </a:r>
            <a:r>
              <a:rPr lang="en-US" altLang="zh-CN" sz="5400" b="1" dirty="0" err="1">
                <a:ln w="19050">
                  <a:solidFill>
                    <a:schemeClr val="tx1">
                      <a:lumMod val="75000"/>
                      <a:lumOff val="25000"/>
                    </a:schemeClr>
                  </a:solidFill>
                </a:ln>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song</a:t>
            </a:r>
            <a:r>
              <a:rPr lang="en-US" altLang="zh-CN" sz="5400" b="1" dirty="0">
                <a:ln w="19050">
                  <a:solidFill>
                    <a:schemeClr val="tx1">
                      <a:lumMod val="75000"/>
                      <a:lumOff val="25000"/>
                    </a:schemeClr>
                  </a:solidFill>
                </a:ln>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5400" b="1" dirty="0" err="1">
                <a:ln w="19050">
                  <a:solidFill>
                    <a:schemeClr val="tx1">
                      <a:lumMod val="75000"/>
                      <a:lumOff val="25000"/>
                    </a:schemeClr>
                  </a:solidFill>
                </a:ln>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không</a:t>
            </a:r>
            <a:r>
              <a:rPr lang="en-US" altLang="zh-CN" sz="5400" b="1" dirty="0">
                <a:ln w="19050">
                  <a:solidFill>
                    <a:schemeClr val="tx1">
                      <a:lumMod val="75000"/>
                      <a:lumOff val="25000"/>
                    </a:schemeClr>
                  </a:solidFill>
                </a:ln>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5400" b="1" dirty="0" err="1">
                <a:ln w="19050">
                  <a:solidFill>
                    <a:schemeClr val="tx1">
                      <a:lumMod val="75000"/>
                      <a:lumOff val="25000"/>
                    </a:schemeClr>
                  </a:solidFill>
                </a:ln>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bao</a:t>
            </a:r>
            <a:r>
              <a:rPr lang="en-US" altLang="zh-CN" sz="5400" b="1" dirty="0">
                <a:ln w="19050">
                  <a:solidFill>
                    <a:schemeClr val="tx1">
                      <a:lumMod val="75000"/>
                      <a:lumOff val="25000"/>
                    </a:schemeClr>
                  </a:solidFill>
                </a:ln>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5400" b="1" dirty="0" err="1">
                <a:ln w="19050">
                  <a:solidFill>
                    <a:schemeClr val="tx1">
                      <a:lumMod val="75000"/>
                      <a:lumOff val="25000"/>
                    </a:schemeClr>
                  </a:solidFill>
                </a:ln>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giờ</a:t>
            </a:r>
            <a:r>
              <a:rPr lang="en-US" altLang="zh-CN" sz="5400" b="1" dirty="0">
                <a:ln w="19050">
                  <a:solidFill>
                    <a:schemeClr val="tx1">
                      <a:lumMod val="75000"/>
                      <a:lumOff val="25000"/>
                    </a:schemeClr>
                  </a:solidFill>
                </a:ln>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5400" b="1" dirty="0" err="1">
                <a:ln w="19050">
                  <a:solidFill>
                    <a:schemeClr val="tx1">
                      <a:lumMod val="75000"/>
                      <a:lumOff val="25000"/>
                    </a:schemeClr>
                  </a:solidFill>
                </a:ln>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cắt</a:t>
            </a:r>
            <a:r>
              <a:rPr lang="en-US" altLang="zh-CN" sz="5400" b="1" dirty="0">
                <a:ln w="19050">
                  <a:solidFill>
                    <a:schemeClr val="tx1">
                      <a:lumMod val="75000"/>
                      <a:lumOff val="25000"/>
                    </a:schemeClr>
                  </a:solidFill>
                </a:ln>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5400" b="1" dirty="0" err="1">
                <a:ln w="19050">
                  <a:solidFill>
                    <a:schemeClr val="tx1">
                      <a:lumMod val="75000"/>
                      <a:lumOff val="25000"/>
                    </a:schemeClr>
                  </a:solidFill>
                </a:ln>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nhau</a:t>
            </a:r>
            <a:endParaRPr lang="en-US" altLang="zh-CN" sz="5400" b="1" dirty="0">
              <a:ln w="19050">
                <a:solidFill>
                  <a:schemeClr val="tx1">
                    <a:lumMod val="75000"/>
                    <a:lumOff val="25000"/>
                  </a:schemeClr>
                </a:solidFill>
              </a:ln>
              <a:solidFill>
                <a:schemeClr val="accent3">
                  <a:lumMod val="60000"/>
                  <a:lumOff val="40000"/>
                </a:schemeClr>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pic>
        <p:nvPicPr>
          <p:cNvPr id="4" name="Picture 3"/>
          <p:cNvPicPr>
            <a:picLocks noChangeAspect="1"/>
          </p:cNvPicPr>
          <p:nvPr/>
        </p:nvPicPr>
        <p:blipFill>
          <a:blip r:embed="rId6" cstate="print">
            <a:extLst>
              <a:ext uri="{BEBA8EAE-BF5A-486C-A8C5-ECC9F3942E4B}">
                <a14:imgProps xmlns:a14="http://schemas.microsoft.com/office/drawing/2010/main">
                  <a14:imgLayer r:embed="rId7">
                    <a14:imgEffect>
                      <a14:backgroundRemoval t="6186" b="93754" l="9947" r="89908"/>
                    </a14:imgEffect>
                  </a14:imgLayer>
                </a14:imgProps>
              </a:ext>
              <a:ext uri="{28A0092B-C50C-407E-A947-70E740481C1C}">
                <a14:useLocalDpi xmlns:a14="http://schemas.microsoft.com/office/drawing/2010/main" val="0"/>
              </a:ext>
            </a:extLst>
          </a:blip>
          <a:stretch>
            <a:fillRect/>
          </a:stretch>
        </p:blipFill>
        <p:spPr>
          <a:xfrm>
            <a:off x="-1528565" y="1419595"/>
            <a:ext cx="7350741" cy="5880311"/>
          </a:xfrm>
          <a:prstGeom prst="rect">
            <a:avLst/>
          </a:prstGeom>
        </p:spPr>
      </p:pic>
      <p:sp>
        <p:nvSpPr>
          <p:cNvPr id="11" name="文本框 26"/>
          <p:cNvSpPr txBox="1"/>
          <p:nvPr/>
        </p:nvSpPr>
        <p:spPr>
          <a:xfrm>
            <a:off x="4623858" y="1450101"/>
            <a:ext cx="6185197" cy="923330"/>
          </a:xfrm>
          <a:prstGeom prst="rect">
            <a:avLst/>
          </a:prstGeom>
          <a:noFill/>
        </p:spPr>
        <p:txBody>
          <a:bodyPr wrap="square" rtlCol="0">
            <a:spAutoFit/>
            <a:scene3d>
              <a:camera prst="orthographicFront"/>
              <a:lightRig rig="threePt" dir="t"/>
            </a:scene3d>
            <a:sp3d contourW="12700"/>
          </a:bodyPr>
          <a:lstStyle/>
          <a:p>
            <a:pPr algn="ctr">
              <a:defRPr/>
            </a:pPr>
            <a:r>
              <a:rPr lang="en-US" altLang="zh-CN" sz="5400" b="1" dirty="0">
                <a:ln>
                  <a:solidFill>
                    <a:schemeClr val="bg1"/>
                  </a:solidFill>
                </a:ln>
                <a:solidFill>
                  <a:srgbClr val="0070C0"/>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GHI NHỚ</a:t>
            </a:r>
            <a:endParaRPr lang="en-US" altLang="zh-CN" sz="5400" b="1" dirty="0">
              <a:ln>
                <a:solidFill>
                  <a:schemeClr val="bg1"/>
                </a:solidFill>
              </a:ln>
              <a:solidFill>
                <a:srgbClr val="0070C0"/>
              </a:solidFill>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23"/>
          <p:cNvPicPr>
            <a:picLocks noChangeAspect="1"/>
          </p:cNvPicPr>
          <p:nvPr/>
        </p:nvPicPr>
        <p:blipFill rotWithShape="1">
          <a:blip r:embed="rId1" cstate="print">
            <a:extLst>
              <a:ext uri="{28A0092B-C50C-407E-A947-70E740481C1C}">
                <a14:useLocalDpi xmlns:a14="http://schemas.microsoft.com/office/drawing/2010/main" val="0"/>
              </a:ext>
            </a:extLst>
          </a:blip>
          <a:srcRect b="28188"/>
          <a:stretch>
            <a:fillRect/>
          </a:stretch>
        </p:blipFill>
        <p:spPr>
          <a:xfrm>
            <a:off x="0" y="4746862"/>
            <a:ext cx="12192000" cy="2111138"/>
          </a:xfrm>
          <a:prstGeom prst="rect">
            <a:avLst/>
          </a:prstGeom>
        </p:spPr>
      </p:pic>
      <p:pic>
        <p:nvPicPr>
          <p:cNvPr id="9" name="图片 17"/>
          <p:cNvPicPr>
            <a:picLocks noChangeAspect="1"/>
          </p:cNvPicPr>
          <p:nvPr/>
        </p:nvPicPr>
        <p:blipFill>
          <a:blip r:embed="rId2">
            <a:extLst>
              <a:ext uri="{28A0092B-C50C-407E-A947-70E740481C1C}">
                <a14:useLocalDpi xmlns:a14="http://schemas.microsoft.com/office/drawing/2010/main" val="0"/>
              </a:ext>
            </a:extLst>
          </a:blip>
          <a:srcRect t="20" b="20"/>
          <a:stretch>
            <a:fillRect/>
          </a:stretch>
        </p:blipFill>
        <p:spPr>
          <a:xfrm>
            <a:off x="2768914" y="0"/>
            <a:ext cx="6480594" cy="5387880"/>
          </a:xfrm>
          <a:prstGeom prst="rect">
            <a:avLst/>
          </a:prstGeom>
        </p:spPr>
      </p:pic>
      <p:pic>
        <p:nvPicPr>
          <p:cNvPr id="10" name="图片 21"/>
          <p:cNvPicPr>
            <a:picLocks noChangeAspect="1"/>
          </p:cNvPicPr>
          <p:nvPr/>
        </p:nvPicPr>
        <p:blipFill>
          <a:blip r:embed="rId3"/>
          <a:stretch>
            <a:fillRect/>
          </a:stretch>
        </p:blipFill>
        <p:spPr>
          <a:xfrm>
            <a:off x="4679457" y="235527"/>
            <a:ext cx="1807850" cy="1482436"/>
          </a:xfrm>
          <a:prstGeom prst="rect">
            <a:avLst/>
          </a:prstGeom>
        </p:spPr>
      </p:pic>
      <p:pic>
        <p:nvPicPr>
          <p:cNvPr id="11" name="图片 2"/>
          <p:cNvPicPr>
            <a:picLocks noChangeAspect="1"/>
          </p:cNvPicPr>
          <p:nvPr/>
        </p:nvPicPr>
        <p:blipFill rotWithShape="1">
          <a:blip r:embed="rId4">
            <a:extLst>
              <a:ext uri="{28A0092B-C50C-407E-A947-70E740481C1C}">
                <a14:useLocalDpi xmlns:a14="http://schemas.microsoft.com/office/drawing/2010/main" val="0"/>
              </a:ext>
            </a:extLst>
          </a:blip>
          <a:srcRect l="74371"/>
          <a:stretch>
            <a:fillRect/>
          </a:stretch>
        </p:blipFill>
        <p:spPr>
          <a:xfrm flipH="1">
            <a:off x="9027251" y="1121033"/>
            <a:ext cx="2999508" cy="4266847"/>
          </a:xfrm>
          <a:prstGeom prst="rect">
            <a:avLst/>
          </a:prstGeom>
        </p:spPr>
      </p:pic>
      <p:pic>
        <p:nvPicPr>
          <p:cNvPr id="13" name="图片 11"/>
          <p:cNvPicPr>
            <a:picLocks noChangeAspect="1"/>
          </p:cNvPicPr>
          <p:nvPr/>
        </p:nvPicPr>
        <p:blipFill>
          <a:blip r:embed="rId5"/>
          <a:stretch>
            <a:fillRect/>
          </a:stretch>
        </p:blipFill>
        <p:spPr>
          <a:xfrm>
            <a:off x="1193052" y="2633106"/>
            <a:ext cx="2621507" cy="4224894"/>
          </a:xfrm>
          <a:prstGeom prst="rect">
            <a:avLst/>
          </a:prstGeom>
        </p:spPr>
      </p:pic>
      <p:grpSp>
        <p:nvGrpSpPr>
          <p:cNvPr id="14" name="组合 22"/>
          <p:cNvGrpSpPr/>
          <p:nvPr/>
        </p:nvGrpSpPr>
        <p:grpSpPr>
          <a:xfrm>
            <a:off x="3497132" y="2076413"/>
            <a:ext cx="955711" cy="1200329"/>
            <a:chOff x="2933029" y="2314336"/>
            <a:chExt cx="955711" cy="1200329"/>
          </a:xfrm>
        </p:grpSpPr>
        <p:sp>
          <p:nvSpPr>
            <p:cNvPr id="15" name="文本框 24"/>
            <p:cNvSpPr txBox="1"/>
            <p:nvPr/>
          </p:nvSpPr>
          <p:spPr>
            <a:xfrm>
              <a:off x="2979595" y="2314336"/>
              <a:ext cx="699230"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7200" b="1" dirty="0">
                  <a:ln w="28575">
                    <a:solidFill>
                      <a:sysClr val="windowText" lastClr="000000"/>
                    </a:solidFill>
                  </a:ln>
                  <a:solidFill>
                    <a:schemeClr val="accent3">
                      <a:lumMod val="75000"/>
                    </a:schemeClr>
                  </a:solidFill>
                  <a:latin typeface="UVN Mang Tre" panose="00000400000000000000" pitchFamily="2" charset="0"/>
                  <a:ea typeface="字魂100号-方方先锋体" panose="00000500000000000000" pitchFamily="2" charset="-122"/>
                  <a:sym typeface="字魂100号-方方先锋体" panose="00000500000000000000" pitchFamily="2" charset="-122"/>
                </a:rPr>
                <a:t>3</a:t>
              </a:r>
              <a:endParaRPr kumimoji="0" lang="zh-CN" altLang="en-US" sz="7200" b="1" i="0" u="none" strike="noStrike" kern="1200" cap="none" spc="0" normalizeH="0" baseline="0" noProof="0" dirty="0">
                <a:ln w="28575">
                  <a:solidFill>
                    <a:sysClr val="windowText" lastClr="000000"/>
                  </a:solidFill>
                </a:ln>
                <a:solidFill>
                  <a:schemeClr val="accent3">
                    <a:lumMod val="75000"/>
                  </a:schemeClr>
                </a:solidFill>
                <a:effectLst/>
                <a:uLnTx/>
                <a:uFillTx/>
                <a:latin typeface="UVN Mang Tre" panose="00000400000000000000" pitchFamily="2" charset="0"/>
                <a:ea typeface="字魂100号-方方先锋体" panose="00000500000000000000" pitchFamily="2" charset="-122"/>
                <a:sym typeface="字魂100号-方方先锋体" panose="00000500000000000000" pitchFamily="2" charset="-122"/>
              </a:endParaRPr>
            </a:p>
          </p:txBody>
        </p:sp>
        <p:sp>
          <p:nvSpPr>
            <p:cNvPr id="16" name="文本框 25"/>
            <p:cNvSpPr txBox="1"/>
            <p:nvPr/>
          </p:nvSpPr>
          <p:spPr>
            <a:xfrm>
              <a:off x="2933029" y="2314336"/>
              <a:ext cx="955711"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w="28575">
                    <a:solidFill>
                      <a:schemeClr val="accent2">
                        <a:lumMod val="75000"/>
                      </a:schemeClr>
                    </a:solidFill>
                  </a:ln>
                  <a:solidFill>
                    <a:schemeClr val="accent3">
                      <a:lumMod val="75000"/>
                    </a:schemeClr>
                  </a:solidFill>
                  <a:effectLst/>
                  <a:uLnTx/>
                  <a:uFillTx/>
                  <a:latin typeface="UVN Mang Tre" panose="00000400000000000000" pitchFamily="2" charset="0"/>
                  <a:ea typeface="字魂100号-方方先锋体" panose="00000500000000000000" pitchFamily="2" charset="-122"/>
                  <a:sym typeface="字魂100号-方方先锋体" panose="00000500000000000000" pitchFamily="2" charset="-122"/>
                </a:rPr>
                <a:t>3.</a:t>
              </a:r>
              <a:endParaRPr kumimoji="0" lang="zh-CN" altLang="en-US" sz="7200" b="1" i="0" u="none" strike="noStrike" kern="1200" cap="none" spc="0" normalizeH="0" baseline="0" noProof="0" dirty="0">
                <a:ln w="28575">
                  <a:solidFill>
                    <a:schemeClr val="accent2">
                      <a:lumMod val="75000"/>
                    </a:schemeClr>
                  </a:solidFill>
                </a:ln>
                <a:solidFill>
                  <a:schemeClr val="accent3">
                    <a:lumMod val="75000"/>
                  </a:schemeClr>
                </a:solidFill>
                <a:effectLst/>
                <a:uLnTx/>
                <a:uFillTx/>
                <a:latin typeface="UVN Mang Tre" panose="00000400000000000000" pitchFamily="2" charset="0"/>
                <a:ea typeface="字魂100号-方方先锋体" panose="00000500000000000000" pitchFamily="2" charset="-122"/>
                <a:sym typeface="字魂100号-方方先锋体" panose="00000500000000000000" pitchFamily="2" charset="-122"/>
              </a:endParaRPr>
            </a:p>
          </p:txBody>
        </p:sp>
      </p:grpSp>
      <p:sp>
        <p:nvSpPr>
          <p:cNvPr id="17" name="文本框 26"/>
          <p:cNvSpPr txBox="1"/>
          <p:nvPr/>
        </p:nvSpPr>
        <p:spPr>
          <a:xfrm>
            <a:off x="4569115" y="1978536"/>
            <a:ext cx="4225593" cy="2762936"/>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8000" b="0" i="0" u="none" strike="noStrike" kern="1200" cap="none" spc="0" normalizeH="0" baseline="0" noProof="0">
                <a:ln w="38100">
                  <a:solidFill>
                    <a:schemeClr val="tx1">
                      <a:lumMod val="85000"/>
                      <a:lumOff val="15000"/>
                    </a:schemeClr>
                  </a:solidFill>
                </a:ln>
                <a:solidFill>
                  <a:schemeClr val="accent3">
                    <a:lumMod val="60000"/>
                    <a:lumOff val="40000"/>
                  </a:schemeClr>
                </a:solidFill>
                <a:effectLst/>
                <a:uLnTx/>
                <a:uFillTx/>
                <a:latin typeface="UVN Dung Dan" panose="03060902040502020204" pitchFamily="66" charset="0"/>
                <a:ea typeface="字魂100号-方方先锋体" panose="00000500000000000000" pitchFamily="2" charset="-122"/>
                <a:sym typeface="字魂100号-方方先锋体" panose="00000500000000000000" pitchFamily="2" charset="-122"/>
              </a:rPr>
              <a:t>THỰC</a:t>
            </a:r>
            <a:r>
              <a:rPr kumimoji="0" lang="en-US" altLang="zh-CN" sz="8000" b="0" i="0" u="none" strike="noStrike" kern="1200" cap="none" spc="0" normalizeH="0" noProof="0">
                <a:ln w="38100">
                  <a:solidFill>
                    <a:schemeClr val="tx1">
                      <a:lumMod val="85000"/>
                      <a:lumOff val="15000"/>
                    </a:schemeClr>
                  </a:solidFill>
                </a:ln>
                <a:solidFill>
                  <a:schemeClr val="accent3">
                    <a:lumMod val="60000"/>
                    <a:lumOff val="40000"/>
                  </a:schemeClr>
                </a:solidFill>
                <a:effectLst/>
                <a:uLnTx/>
                <a:uFillTx/>
                <a:latin typeface="UVN Dung Dan" panose="03060902040502020204" pitchFamily="66" charset="0"/>
                <a:ea typeface="字魂100号-方方先锋体" panose="00000500000000000000" pitchFamily="2" charset="-122"/>
                <a:sym typeface="字魂100号-方方先锋体" panose="00000500000000000000" pitchFamily="2" charset="-122"/>
              </a:rPr>
              <a:t> HÀNH</a:t>
            </a:r>
            <a:endParaRPr kumimoji="0" lang="en-US" altLang="zh-CN" sz="8000" b="0" i="0" u="none" strike="noStrike" kern="1200" cap="none" spc="0" normalizeH="0" baseline="0" noProof="0" dirty="0">
              <a:ln w="38100">
                <a:solidFill>
                  <a:schemeClr val="tx1">
                    <a:lumMod val="85000"/>
                    <a:lumOff val="15000"/>
                  </a:schemeClr>
                </a:solidFill>
              </a:ln>
              <a:solidFill>
                <a:schemeClr val="accent3">
                  <a:lumMod val="60000"/>
                  <a:lumOff val="40000"/>
                </a:schemeClr>
              </a:solidFill>
              <a:effectLst/>
              <a:uLnTx/>
              <a:uFillTx/>
              <a:latin typeface="UVN Dung Dan" panose="03060902040502020204" pitchFamily="66" charset="0"/>
              <a:ea typeface="字魂100号-方方先锋体" panose="00000500000000000000" pitchFamily="2" charset="-122"/>
              <a:sym typeface="字魂100号-方方先锋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b="28188"/>
          <a:stretch>
            <a:fillRect/>
          </a:stretch>
        </p:blipFill>
        <p:spPr>
          <a:xfrm>
            <a:off x="0" y="4746862"/>
            <a:ext cx="12192000" cy="2111138"/>
          </a:xfrm>
          <a:prstGeom prst="rect">
            <a:avLst/>
          </a:prstGeom>
        </p:spPr>
      </p:pic>
      <p:pic>
        <p:nvPicPr>
          <p:cNvPr id="20" name="图片 19"/>
          <p:cNvPicPr>
            <a:picLocks noChangeAspect="1"/>
          </p:cNvPicPr>
          <p:nvPr/>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t="4811" b="72689"/>
          <a:stretch>
            <a:fillRect/>
          </a:stretch>
        </p:blipFill>
        <p:spPr>
          <a:xfrm>
            <a:off x="0" y="0"/>
            <a:ext cx="12192000" cy="6858000"/>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rcRect t="20" b="20"/>
          <a:stretch>
            <a:fillRect/>
          </a:stretch>
        </p:blipFill>
        <p:spPr>
          <a:xfrm>
            <a:off x="321547" y="-1097280"/>
            <a:ext cx="11870453" cy="7589520"/>
          </a:xfrm>
          <a:prstGeom prst="rect">
            <a:avLst/>
          </a:prstGeom>
        </p:spPr>
      </p:pic>
      <p:pic>
        <p:nvPicPr>
          <p:cNvPr id="22" name="图片 21"/>
          <p:cNvPicPr>
            <a:picLocks noChangeAspect="1"/>
          </p:cNvPicPr>
          <p:nvPr/>
        </p:nvPicPr>
        <p:blipFill>
          <a:blip r:embed="rId5"/>
          <a:stretch>
            <a:fillRect/>
          </a:stretch>
        </p:blipFill>
        <p:spPr>
          <a:xfrm>
            <a:off x="4734321" y="0"/>
            <a:ext cx="1807850" cy="1482436"/>
          </a:xfrm>
          <a:prstGeom prst="rect">
            <a:avLst/>
          </a:prstGeom>
        </p:spPr>
      </p:pic>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l="74371"/>
          <a:stretch>
            <a:fillRect/>
          </a:stretch>
        </p:blipFill>
        <p:spPr>
          <a:xfrm flipH="1">
            <a:off x="10421326" y="3977245"/>
            <a:ext cx="1977590" cy="2813152"/>
          </a:xfrm>
          <a:prstGeom prst="rect">
            <a:avLst/>
          </a:prstGeom>
        </p:spPr>
      </p:pic>
      <p:pic>
        <p:nvPicPr>
          <p:cNvPr id="12" name="图片 11"/>
          <p:cNvPicPr>
            <a:picLocks noChangeAspect="1"/>
          </p:cNvPicPr>
          <p:nvPr/>
        </p:nvPicPr>
        <p:blipFill>
          <a:blip r:embed="rId7"/>
          <a:stretch>
            <a:fillRect/>
          </a:stretch>
        </p:blipFill>
        <p:spPr>
          <a:xfrm>
            <a:off x="218271" y="4471416"/>
            <a:ext cx="1440285" cy="2321204"/>
          </a:xfrm>
          <a:prstGeom prst="rect">
            <a:avLst/>
          </a:prstGeom>
        </p:spPr>
      </p:pic>
      <p:sp>
        <p:nvSpPr>
          <p:cNvPr id="25" name="文本框 23"/>
          <p:cNvSpPr txBox="1"/>
          <p:nvPr/>
        </p:nvSpPr>
        <p:spPr>
          <a:xfrm>
            <a:off x="1033176" y="747357"/>
            <a:ext cx="10125647" cy="1754326"/>
          </a:xfrm>
          <a:prstGeom prst="rect">
            <a:avLst/>
          </a:prstGeom>
          <a:solidFill>
            <a:schemeClr val="bg1"/>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en-US" altLang="zh-CN" sz="3600" b="1" i="0" u="sng"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Bài</a:t>
            </a:r>
            <a:r>
              <a:rPr kumimoji="0" lang="en-US" altLang="zh-CN" sz="3600" b="1" i="0" u="sng" strike="noStrike" kern="1200" cap="none" spc="0" normalizeH="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sng"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1. </a:t>
            </a:r>
            <a:r>
              <a:rPr kumimoji="0" lang="en-US" altLang="zh-CN" sz="3600" b="1" i="0" u="none" strike="noStrike" kern="1200" cap="none" spc="0" normalizeH="0" baseline="0" noProof="0">
                <a:ln>
                  <a:noFill/>
                </a:ln>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Xem hình phần Cùng học, nêu tên từng cặp cạnh song song với nhau trong hình chữ nhật ABCD</a:t>
            </a:r>
            <a:endParaRPr kumimoji="0" lang="en-US" altLang="zh-CN" sz="2800" b="1" i="1"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grpSp>
        <p:nvGrpSpPr>
          <p:cNvPr id="2" name="Group 1"/>
          <p:cNvGrpSpPr/>
          <p:nvPr/>
        </p:nvGrpSpPr>
        <p:grpSpPr>
          <a:xfrm>
            <a:off x="3058045" y="2606013"/>
            <a:ext cx="5343669" cy="3413763"/>
            <a:chOff x="3058045" y="2606013"/>
            <a:chExt cx="5343669" cy="3413763"/>
          </a:xfrm>
        </p:grpSpPr>
        <p:sp>
          <p:nvSpPr>
            <p:cNvPr id="26" name="Rectangle 25"/>
            <p:cNvSpPr/>
            <p:nvPr/>
          </p:nvSpPr>
          <p:spPr bwMode="auto">
            <a:xfrm>
              <a:off x="3592662" y="3103784"/>
              <a:ext cx="4365223" cy="2335031"/>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27" name="TextBox 9"/>
            <p:cNvSpPr txBox="1">
              <a:spLocks noChangeArrowheads="1"/>
            </p:cNvSpPr>
            <p:nvPr/>
          </p:nvSpPr>
          <p:spPr bwMode="auto">
            <a:xfrm>
              <a:off x="3060308" y="2606013"/>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A</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34" name="TextBox 10"/>
            <p:cNvSpPr txBox="1">
              <a:spLocks noChangeArrowheads="1"/>
            </p:cNvSpPr>
            <p:nvPr/>
          </p:nvSpPr>
          <p:spPr bwMode="auto">
            <a:xfrm>
              <a:off x="7969763" y="2606014"/>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B</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35" name="TextBox 11"/>
            <p:cNvSpPr txBox="1">
              <a:spLocks noChangeArrowheads="1"/>
            </p:cNvSpPr>
            <p:nvPr/>
          </p:nvSpPr>
          <p:spPr bwMode="auto">
            <a:xfrm>
              <a:off x="7967334" y="5435001"/>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C</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36" name="TextBox 12"/>
            <p:cNvSpPr txBox="1">
              <a:spLocks noChangeArrowheads="1"/>
            </p:cNvSpPr>
            <p:nvPr/>
          </p:nvSpPr>
          <p:spPr bwMode="auto">
            <a:xfrm>
              <a:off x="3058045" y="5435000"/>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D</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cxnSp>
          <p:nvCxnSpPr>
            <p:cNvPr id="37" name="Straight Connector 36"/>
            <p:cNvCxnSpPr/>
            <p:nvPr/>
          </p:nvCxnSpPr>
          <p:spPr>
            <a:xfrm flipH="1">
              <a:off x="3567667" y="5444901"/>
              <a:ext cx="441521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574225" y="3103784"/>
              <a:ext cx="44020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592663" y="3075273"/>
              <a:ext cx="0" cy="23846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957885" y="3078990"/>
              <a:ext cx="0" cy="23846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b="28188"/>
          <a:stretch>
            <a:fillRect/>
          </a:stretch>
        </p:blipFill>
        <p:spPr>
          <a:xfrm>
            <a:off x="0" y="4746862"/>
            <a:ext cx="12192000" cy="2111138"/>
          </a:xfrm>
          <a:prstGeom prst="rect">
            <a:avLst/>
          </a:prstGeom>
        </p:spPr>
      </p:pic>
      <p:pic>
        <p:nvPicPr>
          <p:cNvPr id="20" name="图片 19"/>
          <p:cNvPicPr>
            <a:picLocks noChangeAspect="1"/>
          </p:cNvPicPr>
          <p:nvPr/>
        </p:nvPicPr>
        <p:blipFill rotWithShape="1">
          <a:blip r:embed="rId2">
            <a:duotone>
              <a:prstClr val="black"/>
              <a:schemeClr val="accent3">
                <a:tint val="45000"/>
                <a:satMod val="400000"/>
              </a:schemeClr>
            </a:duotone>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t="4811" b="72689"/>
          <a:stretch>
            <a:fillRect/>
          </a:stretch>
        </p:blipFill>
        <p:spPr>
          <a:xfrm>
            <a:off x="0" y="0"/>
            <a:ext cx="12192000" cy="6858000"/>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rcRect t="20" b="20"/>
          <a:stretch>
            <a:fillRect/>
          </a:stretch>
        </p:blipFill>
        <p:spPr>
          <a:xfrm>
            <a:off x="321547" y="-1097280"/>
            <a:ext cx="11870453" cy="7589520"/>
          </a:xfrm>
          <a:prstGeom prst="rect">
            <a:avLst/>
          </a:prstGeom>
        </p:spPr>
      </p:pic>
      <p:pic>
        <p:nvPicPr>
          <p:cNvPr id="22" name="图片 21"/>
          <p:cNvPicPr>
            <a:picLocks noChangeAspect="1"/>
          </p:cNvPicPr>
          <p:nvPr/>
        </p:nvPicPr>
        <p:blipFill>
          <a:blip r:embed="rId5"/>
          <a:stretch>
            <a:fillRect/>
          </a:stretch>
        </p:blipFill>
        <p:spPr>
          <a:xfrm>
            <a:off x="4734321" y="0"/>
            <a:ext cx="1807850" cy="1482436"/>
          </a:xfrm>
          <a:prstGeom prst="rect">
            <a:avLst/>
          </a:prstGeom>
        </p:spPr>
      </p:pic>
      <p:sp>
        <p:nvSpPr>
          <p:cNvPr id="25" name="文本框 23"/>
          <p:cNvSpPr txBox="1"/>
          <p:nvPr/>
        </p:nvSpPr>
        <p:spPr>
          <a:xfrm>
            <a:off x="1033176" y="747357"/>
            <a:ext cx="10125647" cy="1754326"/>
          </a:xfrm>
          <a:prstGeom prst="rect">
            <a:avLst/>
          </a:prstGeom>
          <a:solidFill>
            <a:schemeClr val="bg1"/>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en-US" altLang="zh-CN" sz="3600" b="1" i="0" u="sng"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Bài 1. </a:t>
            </a:r>
            <a:r>
              <a:rPr kumimoji="0" lang="en-US" altLang="zh-CN" sz="3600" b="1"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Xem hình phần Cùng học, nêu tên từng cặp cạnh song song với nhau trong hình chữ nhật ABCD</a:t>
            </a:r>
            <a:endParaRPr kumimoji="0" lang="en-US" altLang="zh-CN" sz="28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grpSp>
        <p:nvGrpSpPr>
          <p:cNvPr id="2" name="Group 1"/>
          <p:cNvGrpSpPr/>
          <p:nvPr/>
        </p:nvGrpSpPr>
        <p:grpSpPr>
          <a:xfrm>
            <a:off x="752330" y="2540089"/>
            <a:ext cx="5343669" cy="3413763"/>
            <a:chOff x="3058045" y="2606013"/>
            <a:chExt cx="5343669" cy="3413763"/>
          </a:xfrm>
        </p:grpSpPr>
        <p:sp>
          <p:nvSpPr>
            <p:cNvPr id="26" name="Rectangle 25"/>
            <p:cNvSpPr/>
            <p:nvPr/>
          </p:nvSpPr>
          <p:spPr bwMode="auto">
            <a:xfrm>
              <a:off x="3592662" y="3103784"/>
              <a:ext cx="4365223" cy="2335031"/>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27" name="TextBox 9"/>
            <p:cNvSpPr txBox="1">
              <a:spLocks noChangeArrowheads="1"/>
            </p:cNvSpPr>
            <p:nvPr/>
          </p:nvSpPr>
          <p:spPr bwMode="auto">
            <a:xfrm>
              <a:off x="3060308" y="2606013"/>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A</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34" name="TextBox 10"/>
            <p:cNvSpPr txBox="1">
              <a:spLocks noChangeArrowheads="1"/>
            </p:cNvSpPr>
            <p:nvPr/>
          </p:nvSpPr>
          <p:spPr bwMode="auto">
            <a:xfrm>
              <a:off x="7969763" y="2606014"/>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B</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35" name="TextBox 11"/>
            <p:cNvSpPr txBox="1">
              <a:spLocks noChangeArrowheads="1"/>
            </p:cNvSpPr>
            <p:nvPr/>
          </p:nvSpPr>
          <p:spPr bwMode="auto">
            <a:xfrm>
              <a:off x="7967334" y="5435001"/>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C</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36" name="TextBox 12"/>
            <p:cNvSpPr txBox="1">
              <a:spLocks noChangeArrowheads="1"/>
            </p:cNvSpPr>
            <p:nvPr/>
          </p:nvSpPr>
          <p:spPr bwMode="auto">
            <a:xfrm>
              <a:off x="3058045" y="5435000"/>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D</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cxnSp>
          <p:nvCxnSpPr>
            <p:cNvPr id="37" name="Straight Connector 36"/>
            <p:cNvCxnSpPr/>
            <p:nvPr/>
          </p:nvCxnSpPr>
          <p:spPr>
            <a:xfrm flipH="1">
              <a:off x="3567667" y="5444901"/>
              <a:ext cx="4415213"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3574225" y="3103784"/>
              <a:ext cx="440209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592663" y="3075273"/>
              <a:ext cx="0" cy="23846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957885" y="3078990"/>
              <a:ext cx="0" cy="238461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文本框 23"/>
          <p:cNvSpPr txBox="1"/>
          <p:nvPr/>
        </p:nvSpPr>
        <p:spPr>
          <a:xfrm>
            <a:off x="6256773" y="2812978"/>
            <a:ext cx="4962184" cy="2862322"/>
          </a:xfrm>
          <a:prstGeom prst="rect">
            <a:avLst/>
          </a:prstGeom>
          <a:solidFill>
            <a:schemeClr val="bg1"/>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en-US" altLang="zh-CN" sz="3600" b="1" i="0" strike="noStrike" kern="1200" cap="none" spc="0" normalizeH="0" baseline="0" noProof="0">
                <a:ln>
                  <a:noFill/>
                </a:ln>
                <a:solidFill>
                  <a:srgbClr val="00B050"/>
                </a:solidFill>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AB</a:t>
            </a:r>
            <a:r>
              <a:rPr kumimoji="0" lang="en-US" altLang="zh-CN" sz="3600" b="1" i="0" strike="noStrike" kern="1200" cap="none" spc="0" normalizeH="0" baseline="0" noProof="0">
                <a:ln>
                  <a:noFill/>
                </a:ln>
                <a:solidFill>
                  <a:srgbClr val="FF0000"/>
                </a:solidFill>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và </a:t>
            </a:r>
            <a:r>
              <a:rPr kumimoji="0" lang="en-US" altLang="zh-CN" sz="3600" b="1" i="0" strike="noStrike" kern="1200" cap="none" spc="0" normalizeH="0" baseline="0" noProof="0">
                <a:ln>
                  <a:noFill/>
                </a:ln>
                <a:solidFill>
                  <a:srgbClr val="00B050"/>
                </a:solidFill>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DC</a:t>
            </a:r>
            <a:r>
              <a:rPr kumimoji="0" lang="en-US" altLang="zh-CN" sz="3600" b="1" i="0" strike="noStrike" kern="1200" cap="none" spc="0" normalizeH="0" baseline="0" noProof="0">
                <a:ln>
                  <a:noFill/>
                </a:ln>
                <a:solidFill>
                  <a:srgbClr val="FF0000"/>
                </a:solidFill>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là cặp cạnh song song với nhau</a:t>
            </a:r>
            <a:endParaRPr kumimoji="0" lang="en-US" altLang="zh-CN" sz="3600" b="1" i="0" strike="noStrike" kern="1200" cap="none" spc="0" normalizeH="0" baseline="0" noProof="0">
              <a:ln>
                <a:noFill/>
              </a:ln>
              <a:solidFill>
                <a:srgbClr val="FF0000"/>
              </a:solidFill>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a:p>
            <a:pPr marL="0" marR="0" lvl="0" indent="0" algn="just" defTabSz="457200" rtl="0" eaLnBrk="1" fontAlgn="auto" latinLnBrk="0" hangingPunct="1">
              <a:lnSpc>
                <a:spcPct val="100000"/>
              </a:lnSpc>
              <a:spcBef>
                <a:spcPts val="0"/>
              </a:spcBef>
              <a:spcAft>
                <a:spcPts val="0"/>
              </a:spcAft>
              <a:buClrTx/>
              <a:buSzTx/>
              <a:buFontTx/>
              <a:buNone/>
              <a:defRPr/>
            </a:pPr>
            <a:endParaRPr kumimoji="0" lang="en-US" altLang="zh-CN" sz="3600" b="1" i="0" strike="noStrike" kern="1200" cap="none" spc="0" normalizeH="0" baseline="0" noProof="0">
              <a:ln>
                <a:noFill/>
              </a:ln>
              <a:solidFill>
                <a:srgbClr val="FF0000"/>
              </a:solidFill>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a:p>
            <a:pPr marL="0" marR="0" lvl="0" indent="0" algn="just" defTabSz="457200" rtl="0" eaLnBrk="1" fontAlgn="auto" latinLnBrk="0" hangingPunct="1">
              <a:lnSpc>
                <a:spcPct val="100000"/>
              </a:lnSpc>
              <a:spcBef>
                <a:spcPts val="0"/>
              </a:spcBef>
              <a:spcAft>
                <a:spcPts val="0"/>
              </a:spcAft>
              <a:buClrTx/>
              <a:buSzTx/>
              <a:buFontTx/>
              <a:buNone/>
              <a:defRPr/>
            </a:pPr>
            <a:r>
              <a:rPr kumimoji="0" lang="en-US" altLang="zh-CN" sz="3600" b="1" i="0" strike="noStrike" kern="1200" cap="none" spc="0" normalizeH="0" baseline="0" noProof="0">
                <a:ln>
                  <a:noFill/>
                </a:ln>
                <a:solidFill>
                  <a:srgbClr val="7030A0"/>
                </a:solidFill>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AD</a:t>
            </a:r>
            <a:r>
              <a:rPr kumimoji="0" lang="en-US" altLang="zh-CN" sz="3600" b="1" i="0" strike="noStrike" kern="1200" cap="none" spc="0" normalizeH="0" baseline="0" noProof="0">
                <a:ln>
                  <a:noFill/>
                </a:ln>
                <a:solidFill>
                  <a:srgbClr val="FF0000"/>
                </a:solidFill>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và</a:t>
            </a:r>
            <a:r>
              <a:rPr kumimoji="0" lang="en-US" altLang="zh-CN" sz="3600" b="1" i="0" strike="noStrike" kern="1200" cap="none" spc="0" normalizeH="0" baseline="0" noProof="0">
                <a:ln>
                  <a:noFill/>
                </a:ln>
                <a:solidFill>
                  <a:srgbClr val="7030A0"/>
                </a:solidFill>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BC</a:t>
            </a:r>
            <a:r>
              <a:rPr kumimoji="0" lang="en-US" altLang="zh-CN" sz="3600" b="1" i="0" strike="noStrike" kern="1200" cap="none" spc="0" normalizeH="0" baseline="0" noProof="0">
                <a:ln>
                  <a:noFill/>
                </a:ln>
                <a:solidFill>
                  <a:srgbClr val="FF0000"/>
                </a:solidFill>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là cặp cạnh song song với nhau</a:t>
            </a:r>
            <a:endParaRPr kumimoji="0" lang="en-US" altLang="zh-CN" sz="3600" b="1" i="0" strike="noStrike" kern="1200" cap="none" spc="0" normalizeH="0" baseline="0" noProof="0">
              <a:ln>
                <a:noFill/>
              </a:ln>
              <a:solidFill>
                <a:srgbClr val="FF0000"/>
              </a:solidFill>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cxnSp>
        <p:nvCxnSpPr>
          <p:cNvPr id="21" name="Straight Connector 20"/>
          <p:cNvCxnSpPr/>
          <p:nvPr/>
        </p:nvCxnSpPr>
        <p:spPr>
          <a:xfrm flipH="1">
            <a:off x="1286947" y="3042341"/>
            <a:ext cx="44020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270656" y="5386329"/>
            <a:ext cx="44020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268510" y="3009349"/>
            <a:ext cx="0" cy="235972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653420" y="3009349"/>
            <a:ext cx="0" cy="235972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arn(inVertical)">
                                      <p:cBhvr>
                                        <p:cTn id="20" dur="500"/>
                                        <p:tgtEl>
                                          <p:spTgt spid="28"/>
                                        </p:tgtEl>
                                      </p:cBhvr>
                                    </p:animEffect>
                                  </p:childTnLst>
                                </p:cTn>
                              </p:par>
                              <p:par>
                                <p:cTn id="21" presetID="16" presetClass="entr" presetSubtype="21"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23"/>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Effect transition="in" filter="barn(inVertical)">
                                      <p:cBhvr>
                                        <p:cTn id="34"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
            <a:duotone>
              <a:schemeClr val="accent2">
                <a:shade val="45000"/>
                <a:satMod val="135000"/>
              </a:schemeClr>
              <a:prstClr val="white"/>
            </a:duotone>
            <a:extLst>
              <a:ext uri="{BEBA8EAE-BF5A-486C-A8C5-ECC9F3942E4B}">
                <a14:imgProps xmlns:a14="http://schemas.microsoft.com/office/drawing/2010/main">
                  <a14:imgLayer r:embed="rId2">
                    <a14:imgEffect>
                      <a14:colorTemperature colorTemp="5900"/>
                    </a14:imgEffect>
                  </a14:imgLayer>
                </a14:imgProps>
              </a:ext>
              <a:ext uri="{28A0092B-C50C-407E-A947-70E740481C1C}">
                <a14:useLocalDpi xmlns:a14="http://schemas.microsoft.com/office/drawing/2010/main" val="0"/>
              </a:ext>
            </a:extLst>
          </a:blip>
          <a:srcRect t="4811" b="72689"/>
          <a:stretch>
            <a:fillRect/>
          </a:stretch>
        </p:blipFill>
        <p:spPr>
          <a:xfrm>
            <a:off x="0" y="0"/>
            <a:ext cx="12192000" cy="6858000"/>
          </a:xfrm>
          <a:prstGeom prst="rect">
            <a:avLst/>
          </a:prstGeom>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rcRect t="20" b="20"/>
          <a:stretch>
            <a:fillRect/>
          </a:stretch>
        </p:blipFill>
        <p:spPr>
          <a:xfrm>
            <a:off x="321547" y="-1097280"/>
            <a:ext cx="11870453" cy="7589520"/>
          </a:xfrm>
          <a:prstGeom prst="rect">
            <a:avLst/>
          </a:prstGeom>
        </p:spPr>
      </p:pic>
      <p:sp>
        <p:nvSpPr>
          <p:cNvPr id="29" name="文本框 23"/>
          <p:cNvSpPr txBox="1"/>
          <p:nvPr/>
        </p:nvSpPr>
        <p:spPr>
          <a:xfrm>
            <a:off x="1033176" y="747357"/>
            <a:ext cx="10125647" cy="2308324"/>
          </a:xfrm>
          <a:prstGeom prst="rect">
            <a:avLst/>
          </a:prstGeom>
          <a:solidFill>
            <a:schemeClr val="bg1"/>
          </a:solid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en-US" altLang="zh-CN" sz="3600" b="1" i="0" u="sng"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Bài</a:t>
            </a:r>
            <a:r>
              <a:rPr kumimoji="0" lang="en-US" altLang="zh-CN" sz="3600" b="1" i="0" u="sng" strike="noStrike" kern="1200" cap="none" spc="0" normalizeH="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sng"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2. </a:t>
            </a:r>
            <a:r>
              <a:rPr kumimoji="0" lang="en-US" altLang="zh-CN" sz="3600" i="0" u="none" strike="noStrike" kern="1200" cap="none" spc="0" normalizeH="0" baseline="0" noProof="0">
                <a:ln>
                  <a:noFill/>
                </a:ln>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Cho trước đường thẳng AB và điểm M không nằm trên đường thẳng AB. </a:t>
            </a:r>
            <a:endParaRPr kumimoji="0" lang="en-US" altLang="zh-CN" sz="3600" i="0" u="none" strike="noStrike" kern="1200" cap="none" spc="0" normalizeH="0" baseline="0" noProof="0">
              <a:ln>
                <a:noFill/>
              </a:ln>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a:p>
            <a:pPr marL="0" marR="0" lvl="0" indent="0" algn="just" defTabSz="457200" rtl="0" eaLnBrk="1" fontAlgn="auto" latinLnBrk="0" hangingPunct="1">
              <a:lnSpc>
                <a:spcPct val="100000"/>
              </a:lnSpc>
              <a:spcBef>
                <a:spcPts val="0"/>
              </a:spcBef>
              <a:spcAft>
                <a:spcPts val="0"/>
              </a:spcAft>
              <a:buClrTx/>
              <a:buSzTx/>
              <a:buFontTx/>
              <a:buNone/>
              <a:defRPr/>
            </a:pPr>
            <a:r>
              <a:rPr lang="en-US" altLang="zh-CN" sz="3600">
                <a:effectLst>
                  <a:outerShdw blurRad="38100" dist="38100" dir="2700000" algn="tl">
                    <a:srgbClr val="000000">
                      <a:alpha val="43137"/>
                    </a:srgbClr>
                  </a:outerShdw>
                </a:effectLst>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Vẽ đường thẳng CD đi qua điểm M và song song với đường thẳng AB theo hướng dẫn.</a:t>
            </a:r>
            <a:endParaRPr kumimoji="0" lang="en-US" altLang="zh-CN" sz="2800" i="1" u="none" strike="noStrike" kern="1200" cap="none" spc="0" normalizeH="0" baseline="0" noProof="0" dirty="0">
              <a:ln>
                <a:noFill/>
              </a:ln>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570" y="3407434"/>
            <a:ext cx="10493060" cy="2308324"/>
          </a:xfrm>
          <a:prstGeom prst="rect">
            <a:avLst/>
          </a:prstGeom>
        </p:spPr>
      </p:pic>
      <p:sp>
        <p:nvSpPr>
          <p:cNvPr id="7" name="Rectangle 6"/>
          <p:cNvSpPr/>
          <p:nvPr/>
        </p:nvSpPr>
        <p:spPr>
          <a:xfrm>
            <a:off x="648570" y="3226279"/>
            <a:ext cx="1991113" cy="2489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639683" y="3226279"/>
            <a:ext cx="2130022" cy="2489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814948" y="3320512"/>
            <a:ext cx="2053087" cy="2489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868035" y="3299658"/>
            <a:ext cx="2175265" cy="2489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9088543" y="3320512"/>
            <a:ext cx="2175265" cy="24894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xEl>
                                              <p:pRg st="1" end="1"/>
                                            </p:txEl>
                                          </p:spTgt>
                                        </p:tgtEl>
                                        <p:attrNameLst>
                                          <p:attrName>style.visibility</p:attrName>
                                        </p:attrNameLst>
                                      </p:cBhvr>
                                      <p:to>
                                        <p:strVal val="visible"/>
                                      </p:to>
                                    </p:set>
                                    <p:animEffect transition="in" filter="barn(inVertical)">
                                      <p:cBhvr>
                                        <p:cTn id="7" dur="500"/>
                                        <p:tgtEl>
                                          <p:spTgt spid="2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31" grpId="0" animBg="1"/>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w="2857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34" name="Line 2"/>
          <p:cNvSpPr>
            <a:spLocks noChangeShapeType="1"/>
          </p:cNvSpPr>
          <p:nvPr/>
        </p:nvSpPr>
        <p:spPr bwMode="auto">
          <a:xfrm flipV="1">
            <a:off x="135937" y="4247695"/>
            <a:ext cx="4718592" cy="0"/>
          </a:xfrm>
          <a:prstGeom prst="line">
            <a:avLst/>
          </a:prstGeom>
          <a:noFill/>
          <a:ln w="57150">
            <a:solidFill>
              <a:schemeClr val="tx1">
                <a:lumMod val="85000"/>
                <a:lumOff val="15000"/>
              </a:schemeClr>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
        <p:nvSpPr>
          <p:cNvPr id="35" name="Text Box 3"/>
          <p:cNvSpPr txBox="1">
            <a:spLocks noChangeArrowheads="1"/>
          </p:cNvSpPr>
          <p:nvPr/>
        </p:nvSpPr>
        <p:spPr bwMode="auto">
          <a:xfrm>
            <a:off x="266461" y="4261343"/>
            <a:ext cx="5513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35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A</a:t>
            </a:r>
            <a:endParaRPr kumimoji="0" lang="en-US" altLang="en-US" sz="35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6" name="Line 5"/>
          <p:cNvSpPr>
            <a:spLocks noChangeShapeType="1"/>
          </p:cNvSpPr>
          <p:nvPr/>
        </p:nvSpPr>
        <p:spPr bwMode="auto">
          <a:xfrm>
            <a:off x="3674996" y="2672936"/>
            <a:ext cx="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
        <p:nvSpPr>
          <p:cNvPr id="37" name="Line 6"/>
          <p:cNvSpPr>
            <a:spLocks noChangeShapeType="1"/>
          </p:cNvSpPr>
          <p:nvPr/>
        </p:nvSpPr>
        <p:spPr bwMode="auto">
          <a:xfrm>
            <a:off x="3598796" y="2520536"/>
            <a:ext cx="0" cy="0"/>
          </a:xfrm>
          <a:prstGeom prst="line">
            <a:avLst/>
          </a:prstGeom>
          <a:noFill/>
          <a:ln w="762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
        <p:nvSpPr>
          <p:cNvPr id="38" name="Line 7"/>
          <p:cNvSpPr>
            <a:spLocks noChangeShapeType="1"/>
          </p:cNvSpPr>
          <p:nvPr/>
        </p:nvSpPr>
        <p:spPr bwMode="auto">
          <a:xfrm>
            <a:off x="3598796" y="2901536"/>
            <a:ext cx="0" cy="0"/>
          </a:xfrm>
          <a:prstGeom prst="line">
            <a:avLst/>
          </a:prstGeom>
          <a:noFill/>
          <a:ln w="5715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mn-cs"/>
            </a:endParaRPr>
          </a:p>
        </p:txBody>
      </p:sp>
      <p:sp>
        <p:nvSpPr>
          <p:cNvPr id="39" name="Text Box 23"/>
          <p:cNvSpPr txBox="1">
            <a:spLocks noChangeArrowheads="1"/>
          </p:cNvSpPr>
          <p:nvPr/>
        </p:nvSpPr>
        <p:spPr bwMode="auto">
          <a:xfrm>
            <a:off x="2593837" y="1935069"/>
            <a:ext cx="80404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3500" b="1" i="0" u="none" strike="noStrike" kern="120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M</a:t>
            </a:r>
            <a:endParaRPr kumimoji="0" lang="en-US" altLang="en-US" sz="35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9" name="Oval 8"/>
          <p:cNvSpPr>
            <a:spLocks noChangeArrowheads="1"/>
          </p:cNvSpPr>
          <p:nvPr/>
        </p:nvSpPr>
        <p:spPr bwMode="auto">
          <a:xfrm flipV="1">
            <a:off x="3140478" y="2304319"/>
            <a:ext cx="178718" cy="178718"/>
          </a:xfrm>
          <a:prstGeom prst="ellipse">
            <a:avLst/>
          </a:prstGeom>
          <a:solidFill>
            <a:srgbClr val="C00000"/>
          </a:solidFill>
          <a:ln w="9525">
            <a:noFill/>
            <a:round/>
          </a:ln>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500" b="1" i="0" u="none" strike="noStrike" kern="120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0" name="AutoShape 34"/>
          <p:cNvSpPr>
            <a:spLocks noChangeArrowheads="1"/>
          </p:cNvSpPr>
          <p:nvPr/>
        </p:nvSpPr>
        <p:spPr bwMode="auto">
          <a:xfrm flipH="1" flipV="1">
            <a:off x="-12630" y="5106253"/>
            <a:ext cx="3913821" cy="593047"/>
          </a:xfrm>
          <a:prstGeom prst="roundRect">
            <a:avLst/>
          </a:prstGeom>
        </p:spPr>
        <p:style>
          <a:lnRef idx="3">
            <a:schemeClr val="lt1"/>
          </a:lnRef>
          <a:fillRef idx="1">
            <a:schemeClr val="accent6"/>
          </a:fillRef>
          <a:effectRef idx="1">
            <a:schemeClr val="accent6"/>
          </a:effectRef>
          <a:fontRef idx="minor">
            <a:schemeClr val="lt1"/>
          </a:fontRef>
        </p:style>
        <p:txBody>
          <a:bodyPr rot="1080000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Cạnh</a:t>
            </a:r>
            <a:r>
              <a:rPr kumimoji="0" 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góc</a:t>
            </a:r>
            <a:r>
              <a:rPr kumimoji="0" 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vuông</a:t>
            </a:r>
            <a:r>
              <a:rPr kumimoji="0" 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thứ</a:t>
            </a:r>
            <a:r>
              <a:rPr kumimoji="0" 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nhất</a:t>
            </a:r>
            <a:endParaRPr kumimoji="0" 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2" name="AutoShape 33"/>
          <p:cNvSpPr>
            <a:spLocks noChangeArrowheads="1"/>
          </p:cNvSpPr>
          <p:nvPr/>
        </p:nvSpPr>
        <p:spPr bwMode="auto">
          <a:xfrm>
            <a:off x="2145022" y="409896"/>
            <a:ext cx="3552763" cy="522745"/>
          </a:xfrm>
          <a:prstGeom prst="roundRect">
            <a:avLst/>
          </a:prstGeom>
        </p:spPr>
        <p:style>
          <a:lnRef idx="3">
            <a:schemeClr val="lt1"/>
          </a:lnRef>
          <a:fillRef idx="1">
            <a:schemeClr val="accent6"/>
          </a:fillRef>
          <a:effectRef idx="1">
            <a:schemeClr val="accent6"/>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Cạnh</a:t>
            </a:r>
            <a:r>
              <a:rPr kumimoji="0" 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góc</a:t>
            </a:r>
            <a:r>
              <a:rPr kumimoji="0" 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vuông</a:t>
            </a:r>
            <a:r>
              <a:rPr kumimoji="0" 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thứ</a:t>
            </a:r>
            <a:r>
              <a:rPr kumimoji="0" 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hai</a:t>
            </a:r>
            <a:endParaRPr kumimoji="0" 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53" name="Picture 5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rot="1288525">
            <a:off x="3042172" y="1630833"/>
            <a:ext cx="1148666" cy="102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4"/>
          <p:cNvSpPr txBox="1">
            <a:spLocks noChangeArrowheads="1"/>
          </p:cNvSpPr>
          <p:nvPr/>
        </p:nvSpPr>
        <p:spPr bwMode="auto">
          <a:xfrm>
            <a:off x="3352240" y="5250124"/>
            <a:ext cx="6900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3500" b="1" i="0" u="none" strike="noStrike" kern="120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N</a:t>
            </a:r>
            <a:endParaRPr kumimoji="0" lang="en-US" altLang="en-US" sz="35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5" name="Text Box 3"/>
          <p:cNvSpPr txBox="1">
            <a:spLocks noChangeArrowheads="1"/>
          </p:cNvSpPr>
          <p:nvPr/>
        </p:nvSpPr>
        <p:spPr bwMode="auto">
          <a:xfrm>
            <a:off x="4023662" y="4304885"/>
            <a:ext cx="5513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35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rPr>
              <a:t>B</a:t>
            </a:r>
            <a:endParaRPr kumimoji="0" lang="en-US" altLang="en-US" sz="35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56" name="Straight Connector 55"/>
          <p:cNvCxnSpPr/>
          <p:nvPr/>
        </p:nvCxnSpPr>
        <p:spPr>
          <a:xfrm flipV="1">
            <a:off x="3218659" y="1539681"/>
            <a:ext cx="0" cy="272166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3218656" y="4250703"/>
            <a:ext cx="0" cy="146950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Text Box 19"/>
          <p:cNvSpPr txBox="1">
            <a:spLocks noChangeArrowheads="1"/>
          </p:cNvSpPr>
          <p:nvPr/>
        </p:nvSpPr>
        <p:spPr bwMode="auto">
          <a:xfrm>
            <a:off x="5479431" y="1026450"/>
            <a:ext cx="6129733" cy="969496"/>
          </a:xfrm>
          <a:prstGeom prst="rect">
            <a:avLst/>
          </a:prstGeom>
          <a:solidFill>
            <a:schemeClr val="accent2">
              <a:lumMod val="60000"/>
              <a:lumOff val="40000"/>
            </a:schemeClr>
          </a:solidFill>
        </p:spPr>
        <p:style>
          <a:lnRef idx="3">
            <a:schemeClr val="lt1"/>
          </a:lnRef>
          <a:fillRef idx="1">
            <a:schemeClr val="accent5"/>
          </a:fillRef>
          <a:effectRef idx="1">
            <a:schemeClr val="accent5"/>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Bước</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1: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Đặt</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một</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cạnh</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góc</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vuông</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của</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ê-</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ke</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trùng</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với</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đường</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thẳng</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AB.</a:t>
            </a:r>
            <a:endParaRPr kumimoji="0" lang="vi-VN"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endParaRPr>
          </a:p>
        </p:txBody>
      </p:sp>
      <p:sp>
        <p:nvSpPr>
          <p:cNvPr id="60" name="Text Box 20"/>
          <p:cNvSpPr txBox="1">
            <a:spLocks noChangeArrowheads="1"/>
          </p:cNvSpPr>
          <p:nvPr/>
        </p:nvSpPr>
        <p:spPr bwMode="auto">
          <a:xfrm>
            <a:off x="5479431" y="2204271"/>
            <a:ext cx="6391022" cy="1408078"/>
          </a:xfrm>
          <a:prstGeom prst="rect">
            <a:avLst/>
          </a:prstGeom>
          <a:solidFill>
            <a:schemeClr val="accent2">
              <a:lumMod val="60000"/>
              <a:lumOff val="40000"/>
            </a:schemeClr>
          </a:solidFill>
        </p:spPr>
        <p:style>
          <a:lnRef idx="3">
            <a:schemeClr val="lt1"/>
          </a:lnRef>
          <a:fillRef idx="1">
            <a:schemeClr val="accent5"/>
          </a:fillRef>
          <a:effectRef idx="1">
            <a:schemeClr val="accent5"/>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Bước</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2: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Chuyển</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dịch</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ê-</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ke</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trượt</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theo</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đường</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thẳng</a:t>
            </a:r>
            <a:r>
              <a:rPr kumimoji="0" lang="en-US" altLang="en-US" sz="2500" b="0" i="0" u="none" strike="noStrike" kern="120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MN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sao</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cho</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cạnh</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góc</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vuông</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thứ</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hai</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của</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ê-</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ke</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gặp</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điểm</a:t>
            </a:r>
            <a:r>
              <a:rPr kumimoji="0" lang="en-US" altLang="en-US" sz="2500" b="0" i="0" u="none" strike="noStrike" kern="120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M.</a:t>
            </a:r>
            <a:endPar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endParaRPr>
          </a:p>
        </p:txBody>
      </p:sp>
      <p:sp>
        <p:nvSpPr>
          <p:cNvPr id="61" name="Text Box 20"/>
          <p:cNvSpPr txBox="1">
            <a:spLocks noChangeArrowheads="1"/>
          </p:cNvSpPr>
          <p:nvPr/>
        </p:nvSpPr>
        <p:spPr bwMode="auto">
          <a:xfrm>
            <a:off x="5479431" y="3840569"/>
            <a:ext cx="6391022" cy="1405088"/>
          </a:xfrm>
          <a:prstGeom prst="rect">
            <a:avLst/>
          </a:prstGeom>
          <a:solidFill>
            <a:schemeClr val="accent2">
              <a:lumMod val="60000"/>
              <a:lumOff val="40000"/>
            </a:schemeClr>
          </a:solidFill>
        </p:spPr>
        <p:style>
          <a:lnRef idx="3">
            <a:schemeClr val="lt1"/>
          </a:lnRef>
          <a:fillRef idx="1">
            <a:schemeClr val="accent5"/>
          </a:fillRef>
          <a:effectRef idx="1">
            <a:schemeClr val="accent5"/>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Bước</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3: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Vạch</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một</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đường</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thẳng</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theo</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cạnh</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đó</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thì</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được</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đường</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thẳng</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CD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đi</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qua </a:t>
            </a:r>
            <a:r>
              <a:rPr kumimoji="0" lang="en-US" altLang="en-US" sz="2500" b="0" i="0" u="none" strike="noStrike" kern="1200" cap="none" spc="0" normalizeH="0" baseline="0" noProof="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điểm</a:t>
            </a:r>
            <a:r>
              <a:rPr kumimoji="0" lang="en-US" altLang="en-US" sz="2500" b="0" i="0" u="none" strike="noStrike" kern="1200" cap="none" spc="0" normalizeH="0" baseline="0" noProof="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M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và</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vuông</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góc</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với</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đường</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500" b="0"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thẳng</a:t>
            </a:r>
            <a:r>
              <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AB.</a:t>
            </a:r>
            <a:endParaRPr kumimoji="0" lang="en-US" altLang="en-US" sz="25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endParaRPr>
          </a:p>
        </p:txBody>
      </p:sp>
      <p:grpSp>
        <p:nvGrpSpPr>
          <p:cNvPr id="63" name="Group 62"/>
          <p:cNvGrpSpPr/>
          <p:nvPr/>
        </p:nvGrpSpPr>
        <p:grpSpPr>
          <a:xfrm>
            <a:off x="3225988" y="3964150"/>
            <a:ext cx="256619" cy="274638"/>
            <a:chOff x="4628385" y="3602037"/>
            <a:chExt cx="256619" cy="274638"/>
          </a:xfrm>
        </p:grpSpPr>
        <p:cxnSp>
          <p:nvCxnSpPr>
            <p:cNvPr id="64" name="Straight Connector 63"/>
            <p:cNvCxnSpPr/>
            <p:nvPr/>
          </p:nvCxnSpPr>
          <p:spPr>
            <a:xfrm>
              <a:off x="4628385" y="3611563"/>
              <a:ext cx="256619" cy="0"/>
            </a:xfrm>
            <a:prstGeom prst="line">
              <a:avLst/>
            </a:prstGeom>
            <a:ln w="28575">
              <a:solidFill>
                <a:srgbClr val="8D33B9"/>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4871486" y="3602037"/>
              <a:ext cx="1" cy="274638"/>
            </a:xfrm>
            <a:prstGeom prst="line">
              <a:avLst/>
            </a:prstGeom>
            <a:ln w="28575">
              <a:solidFill>
                <a:srgbClr val="8D33B9"/>
              </a:solidFill>
            </a:ln>
          </p:spPr>
          <p:style>
            <a:lnRef idx="1">
              <a:schemeClr val="accent1"/>
            </a:lnRef>
            <a:fillRef idx="0">
              <a:schemeClr val="accent1"/>
            </a:fillRef>
            <a:effectRef idx="0">
              <a:schemeClr val="accent1"/>
            </a:effectRef>
            <a:fontRef idx="minor">
              <a:schemeClr val="tx1"/>
            </a:fontRef>
          </p:style>
        </p:cxnSp>
      </p:grpSp>
      <p:pic>
        <p:nvPicPr>
          <p:cNvPr id="66"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10800000" flipV="1">
            <a:off x="124502" y="1695630"/>
            <a:ext cx="1586589" cy="260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Straight Connector 68"/>
          <p:cNvCxnSpPr/>
          <p:nvPr/>
        </p:nvCxnSpPr>
        <p:spPr>
          <a:xfrm>
            <a:off x="1668604" y="1026450"/>
            <a:ext cx="0" cy="3241947"/>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6831" y="4249844"/>
            <a:ext cx="1614253" cy="0"/>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left)">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 calcmode="lin" valueType="num">
                                      <p:cBhvr additive="base">
                                        <p:cTn id="26" dur="500" fill="hold"/>
                                        <p:tgtEl>
                                          <p:spTgt spid="39"/>
                                        </p:tgtEl>
                                        <p:attrNameLst>
                                          <p:attrName>ppt_x</p:attrName>
                                        </p:attrNameLst>
                                      </p:cBhvr>
                                      <p:tavLst>
                                        <p:tav tm="0">
                                          <p:val>
                                            <p:strVal val="#ppt_x"/>
                                          </p:val>
                                        </p:tav>
                                        <p:tav tm="100000">
                                          <p:val>
                                            <p:strVal val="#ppt_x"/>
                                          </p:val>
                                        </p:tav>
                                      </p:tavLst>
                                    </p:anim>
                                    <p:anim calcmode="lin" valueType="num">
                                      <p:cBhvr additive="base">
                                        <p:cTn id="27" dur="500" fill="hold"/>
                                        <p:tgtEl>
                                          <p:spTgt spid="39"/>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3" fill="hold"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fill="hold"/>
                                        <p:tgtEl>
                                          <p:spTgt spid="66"/>
                                        </p:tgtEl>
                                        <p:attrNameLst>
                                          <p:attrName>ppt_x</p:attrName>
                                        </p:attrNameLst>
                                      </p:cBhvr>
                                      <p:tavLst>
                                        <p:tav tm="0">
                                          <p:val>
                                            <p:strVal val="1+#ppt_w/2"/>
                                          </p:val>
                                        </p:tav>
                                        <p:tav tm="100000">
                                          <p:val>
                                            <p:strVal val="#ppt_x"/>
                                          </p:val>
                                        </p:tav>
                                      </p:tavLst>
                                    </p:anim>
                                    <p:anim calcmode="lin" valueType="num">
                                      <p:cBhvr additive="base">
                                        <p:cTn id="32" dur="5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wipe(left)">
                                      <p:cBhvr>
                                        <p:cTn id="36" dur="500"/>
                                        <p:tgtEl>
                                          <p:spTgt spid="70"/>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500"/>
                                        <p:tgtEl>
                                          <p:spTgt spid="50"/>
                                        </p:tgtEl>
                                      </p:cBhvr>
                                    </p:animEffect>
                                  </p:childTnLst>
                                </p:cTn>
                              </p:par>
                            </p:childTnLst>
                          </p:cTn>
                        </p:par>
                        <p:par>
                          <p:cTn id="41" fill="hold">
                            <p:stCondLst>
                              <p:cond delay="2500"/>
                            </p:stCondLst>
                            <p:childTnLst>
                              <p:par>
                                <p:cTn id="42" presetID="22" presetClass="entr" presetSubtype="4" fill="hold"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down)">
                                      <p:cBhvr>
                                        <p:cTn id="44" dur="500"/>
                                        <p:tgtEl>
                                          <p:spTgt spid="69"/>
                                        </p:tgtEl>
                                      </p:cBhvr>
                                    </p:animEffect>
                                  </p:childTnLst>
                                </p:cTn>
                              </p:par>
                            </p:childTnLst>
                          </p:cTn>
                        </p:par>
                        <p:par>
                          <p:cTn id="45" fill="hold">
                            <p:stCondLst>
                              <p:cond delay="3000"/>
                            </p:stCondLst>
                            <p:childTnLst>
                              <p:par>
                                <p:cTn id="46" presetID="1" presetClass="entr" presetSubtype="0" fill="hold" grpId="0" nodeType="afterEffect">
                                  <p:stCondLst>
                                    <p:cond delay="0"/>
                                  </p:stCondLst>
                                  <p:childTnLst>
                                    <p:set>
                                      <p:cBhvr>
                                        <p:cTn id="47" dur="1" fill="hold">
                                          <p:stCondLst>
                                            <p:cond delay="0"/>
                                          </p:stCondLst>
                                        </p:cTn>
                                        <p:tgtEl>
                                          <p:spTgt spid="52"/>
                                        </p:tgtEl>
                                        <p:attrNameLst>
                                          <p:attrName>style.visibility</p:attrName>
                                        </p:attrNameLst>
                                      </p:cBhvr>
                                      <p:to>
                                        <p:strVal val="visible"/>
                                      </p:to>
                                    </p:set>
                                  </p:childTnLst>
                                </p:cTn>
                              </p:par>
                              <p:par>
                                <p:cTn id="48" presetID="10" presetClass="entr" presetSubtype="0" fill="hold" grpId="1"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69"/>
                                        </p:tgtEl>
                                      </p:cBhvr>
                                    </p:animEffect>
                                    <p:set>
                                      <p:cBhvr>
                                        <p:cTn id="55" dur="1" fill="hold">
                                          <p:stCondLst>
                                            <p:cond delay="499"/>
                                          </p:stCondLst>
                                        </p:cTn>
                                        <p:tgtEl>
                                          <p:spTgt spid="69"/>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70"/>
                                        </p:tgtEl>
                                      </p:cBhvr>
                                    </p:animEffect>
                                    <p:set>
                                      <p:cBhvr>
                                        <p:cTn id="58" dur="1" fill="hold">
                                          <p:stCondLst>
                                            <p:cond delay="499"/>
                                          </p:stCondLst>
                                        </p:cTn>
                                        <p:tgtEl>
                                          <p:spTgt spid="70"/>
                                        </p:tgtEl>
                                        <p:attrNameLst>
                                          <p:attrName>style.visibility</p:attrName>
                                        </p:attrNameLst>
                                      </p:cBhvr>
                                      <p:to>
                                        <p:strVal val="hidden"/>
                                      </p:to>
                                    </p:set>
                                  </p:childTnLst>
                                </p:cTn>
                              </p:par>
                            </p:childTnLst>
                          </p:cTn>
                        </p:par>
                        <p:par>
                          <p:cTn id="59" fill="hold">
                            <p:stCondLst>
                              <p:cond delay="500"/>
                            </p:stCondLst>
                            <p:childTnLst>
                              <p:par>
                                <p:cTn id="60" presetID="63" presetClass="path" presetSubtype="0" accel="50000" decel="50000" fill="hold" nodeType="afterEffect">
                                  <p:stCondLst>
                                    <p:cond delay="0"/>
                                  </p:stCondLst>
                                  <p:childTnLst>
                                    <p:animMotion origin="layout" path="M -3.75E-6 1.11111E-6 L 0.12774 0.00162 " pathEditMode="relative" rAng="0" ptsTypes="AA">
                                      <p:cBhvr>
                                        <p:cTn id="61" dur="2000" fill="hold"/>
                                        <p:tgtEl>
                                          <p:spTgt spid="66"/>
                                        </p:tgtEl>
                                        <p:attrNameLst>
                                          <p:attrName>ppt_x</p:attrName>
                                          <p:attrName>ppt_y</p:attrName>
                                        </p:attrNameLst>
                                      </p:cBhvr>
                                      <p:rCtr x="6289" y="0"/>
                                    </p:animMotion>
                                  </p:childTnLst>
                                </p:cTn>
                              </p:par>
                              <p:par>
                                <p:cTn id="62" presetID="63" presetClass="path" presetSubtype="0" accel="50000" decel="50000" fill="hold" grpId="1" nodeType="withEffect">
                                  <p:stCondLst>
                                    <p:cond delay="0"/>
                                  </p:stCondLst>
                                  <p:childTnLst>
                                    <p:animMotion origin="layout" path="M -3.54167E-6 -4.44444E-6 L 0.0918 0.00255 " pathEditMode="relative" rAng="0" ptsTypes="AA">
                                      <p:cBhvr>
                                        <p:cTn id="63" dur="2000" fill="hold"/>
                                        <p:tgtEl>
                                          <p:spTgt spid="50"/>
                                        </p:tgtEl>
                                        <p:attrNameLst>
                                          <p:attrName>ppt_x</p:attrName>
                                          <p:attrName>ppt_y</p:attrName>
                                        </p:attrNameLst>
                                      </p:cBhvr>
                                      <p:rCtr x="4583" y="116"/>
                                    </p:animMotion>
                                  </p:childTnLst>
                                </p:cTn>
                              </p:par>
                              <p:par>
                                <p:cTn id="64" presetID="63" presetClass="path" presetSubtype="0" accel="50000" decel="50000" fill="hold" grpId="2" nodeType="withEffect">
                                  <p:stCondLst>
                                    <p:cond delay="0"/>
                                  </p:stCondLst>
                                  <p:childTnLst>
                                    <p:animMotion origin="layout" path="M -2.08333E-7 5.55112E-17 L 0.08581 0.00069 " pathEditMode="relative" rAng="0" ptsTypes="AA">
                                      <p:cBhvr>
                                        <p:cTn id="65" dur="2000" fill="hold"/>
                                        <p:tgtEl>
                                          <p:spTgt spid="52"/>
                                        </p:tgtEl>
                                        <p:attrNameLst>
                                          <p:attrName>ppt_x</p:attrName>
                                          <p:attrName>ppt_y</p:attrName>
                                        </p:attrNameLst>
                                      </p:cBhvr>
                                      <p:rCtr x="4284" y="23"/>
                                    </p:animMotion>
                                  </p:childTnLst>
                                </p:cTn>
                              </p:par>
                            </p:childTnLst>
                          </p:cTn>
                        </p:par>
                      </p:childTnLst>
                    </p:cTn>
                  </p:par>
                  <p:par>
                    <p:cTn id="66" fill="hold">
                      <p:stCondLst>
                        <p:cond delay="indefinite"/>
                      </p:stCondLst>
                      <p:childTnLst>
                        <p:par>
                          <p:cTn id="67" fill="hold">
                            <p:stCondLst>
                              <p:cond delay="0"/>
                            </p:stCondLst>
                            <p:childTnLst>
                              <p:par>
                                <p:cTn id="68" presetID="5" presetClass="exit" presetSubtype="10" fill="hold" grpId="2" nodeType="clickEffect">
                                  <p:stCondLst>
                                    <p:cond delay="0"/>
                                  </p:stCondLst>
                                  <p:childTnLst>
                                    <p:animEffect transition="out" filter="checkerboard(across)">
                                      <p:cBhvr>
                                        <p:cTn id="69" dur="500"/>
                                        <p:tgtEl>
                                          <p:spTgt spid="50"/>
                                        </p:tgtEl>
                                      </p:cBhvr>
                                    </p:animEffect>
                                    <p:set>
                                      <p:cBhvr>
                                        <p:cTn id="70" dur="1" fill="hold">
                                          <p:stCondLst>
                                            <p:cond delay="499"/>
                                          </p:stCondLst>
                                        </p:cTn>
                                        <p:tgtEl>
                                          <p:spTgt spid="50"/>
                                        </p:tgtEl>
                                        <p:attrNameLst>
                                          <p:attrName>style.visibility</p:attrName>
                                        </p:attrNameLst>
                                      </p:cBhvr>
                                      <p:to>
                                        <p:strVal val="hidden"/>
                                      </p:to>
                                    </p:set>
                                  </p:childTnLst>
                                </p:cTn>
                              </p:par>
                              <p:par>
                                <p:cTn id="71" presetID="5" presetClass="exit" presetSubtype="10" fill="hold" grpId="3" nodeType="withEffect">
                                  <p:stCondLst>
                                    <p:cond delay="0"/>
                                  </p:stCondLst>
                                  <p:childTnLst>
                                    <p:animEffect transition="out" filter="checkerboard(across)">
                                      <p:cBhvr>
                                        <p:cTn id="72" dur="500"/>
                                        <p:tgtEl>
                                          <p:spTgt spid="52"/>
                                        </p:tgtEl>
                                      </p:cBhvr>
                                    </p:animEffect>
                                    <p:set>
                                      <p:cBhvr>
                                        <p:cTn id="73" dur="1" fill="hold">
                                          <p:stCondLst>
                                            <p:cond delay="499"/>
                                          </p:stCondLst>
                                        </p:cTn>
                                        <p:tgtEl>
                                          <p:spTgt spid="52"/>
                                        </p:tgtEl>
                                        <p:attrNameLst>
                                          <p:attrName>style.visibility</p:attrName>
                                        </p:attrNameLst>
                                      </p:cBhvr>
                                      <p:to>
                                        <p:strVal val="hidden"/>
                                      </p:to>
                                    </p:set>
                                  </p:childTnLst>
                                </p:cTn>
                              </p:par>
                            </p:childTnLst>
                          </p:cTn>
                        </p:par>
                        <p:par>
                          <p:cTn id="74" fill="hold">
                            <p:stCondLst>
                              <p:cond delay="500"/>
                            </p:stCondLst>
                            <p:childTnLst>
                              <p:par>
                                <p:cTn id="75" presetID="42" presetClass="path" presetSubtype="0" accel="50000" decel="50000" fill="hold" nodeType="afterEffect">
                                  <p:stCondLst>
                                    <p:cond delay="0"/>
                                  </p:stCondLst>
                                  <p:childTnLst>
                                    <p:animMotion origin="layout" path="M -4.16667E-7 -0.12384 L -4.16667E-7 0.27292 " pathEditMode="relative" rAng="0" ptsTypes="AA">
                                      <p:cBhvr>
                                        <p:cTn id="76" dur="2000" fill="hold"/>
                                        <p:tgtEl>
                                          <p:spTgt spid="53"/>
                                        </p:tgtEl>
                                        <p:attrNameLst>
                                          <p:attrName>ppt_x</p:attrName>
                                          <p:attrName>ppt_y</p:attrName>
                                        </p:attrNameLst>
                                      </p:cBhvr>
                                      <p:rCtr x="0" y="19838"/>
                                    </p:animMotion>
                                  </p:childTnLst>
                                </p:cTn>
                              </p:par>
                              <p:par>
                                <p:cTn id="77" presetID="22" presetClass="entr" presetSubtype="1" fill="hold"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up)">
                                      <p:cBhvr>
                                        <p:cTn id="79" dur="2000"/>
                                        <p:tgtEl>
                                          <p:spTgt spid="56"/>
                                        </p:tgtEl>
                                      </p:cBhvr>
                                    </p:animEffect>
                                  </p:childTnLst>
                                </p:cTn>
                              </p:par>
                            </p:childTnLst>
                          </p:cTn>
                        </p:par>
                        <p:par>
                          <p:cTn id="80" fill="hold">
                            <p:stCondLst>
                              <p:cond delay="2500"/>
                            </p:stCondLst>
                            <p:childTnLst>
                              <p:par>
                                <p:cTn id="81" presetID="42" presetClass="path" presetSubtype="0" accel="50000" decel="50000" fill="hold" nodeType="afterEffect">
                                  <p:stCondLst>
                                    <p:cond delay="0"/>
                                  </p:stCondLst>
                                  <p:childTnLst>
                                    <p:animMotion origin="layout" path="M 0.12774 0.00162 L 0.12735 0.27361 " pathEditMode="relative" rAng="0" ptsTypes="AA">
                                      <p:cBhvr>
                                        <p:cTn id="82" dur="2000" fill="hold"/>
                                        <p:tgtEl>
                                          <p:spTgt spid="66"/>
                                        </p:tgtEl>
                                        <p:attrNameLst>
                                          <p:attrName>ppt_x</p:attrName>
                                          <p:attrName>ppt_y</p:attrName>
                                        </p:attrNameLst>
                                      </p:cBhvr>
                                      <p:rCtr x="-26" y="13588"/>
                                    </p:animMotion>
                                  </p:childTnLst>
                                </p:cTn>
                              </p:par>
                            </p:childTnLst>
                          </p:cTn>
                        </p:par>
                        <p:par>
                          <p:cTn id="83" fill="hold">
                            <p:stCondLst>
                              <p:cond delay="4500"/>
                            </p:stCondLst>
                            <p:childTnLst>
                              <p:par>
                                <p:cTn id="84" presetID="42" presetClass="path" presetSubtype="0" accel="50000" decel="50000" fill="hold" nodeType="afterEffect">
                                  <p:stCondLst>
                                    <p:cond delay="0"/>
                                  </p:stCondLst>
                                  <p:childTnLst>
                                    <p:animMotion origin="layout" path="M -4.16667E-7 0.27292 L -4.16667E-7 0.48426 " pathEditMode="relative" rAng="0" ptsTypes="AA">
                                      <p:cBhvr>
                                        <p:cTn id="85" dur="2000" fill="hold"/>
                                        <p:tgtEl>
                                          <p:spTgt spid="53"/>
                                        </p:tgtEl>
                                        <p:attrNameLst>
                                          <p:attrName>ppt_x</p:attrName>
                                          <p:attrName>ppt_y</p:attrName>
                                        </p:attrNameLst>
                                      </p:cBhvr>
                                      <p:rCtr x="0" y="10556"/>
                                    </p:animMotion>
                                  </p:childTnLst>
                                </p:cTn>
                              </p:par>
                              <p:par>
                                <p:cTn id="86" presetID="22" presetClass="entr" presetSubtype="1" fill="hold" nodeType="withEffect">
                                  <p:stCondLst>
                                    <p:cond delay="0"/>
                                  </p:stCondLst>
                                  <p:childTnLst>
                                    <p:set>
                                      <p:cBhvr>
                                        <p:cTn id="87" dur="1" fill="hold">
                                          <p:stCondLst>
                                            <p:cond delay="0"/>
                                          </p:stCondLst>
                                        </p:cTn>
                                        <p:tgtEl>
                                          <p:spTgt spid="57"/>
                                        </p:tgtEl>
                                        <p:attrNameLst>
                                          <p:attrName>style.visibility</p:attrName>
                                        </p:attrNameLst>
                                      </p:cBhvr>
                                      <p:to>
                                        <p:strVal val="visible"/>
                                      </p:to>
                                    </p:set>
                                    <p:animEffect transition="in" filter="wipe(up)">
                                      <p:cBhvr>
                                        <p:cTn id="88" dur="2000"/>
                                        <p:tgtEl>
                                          <p:spTgt spid="57"/>
                                        </p:tgtEl>
                                      </p:cBhvr>
                                    </p:animEffect>
                                  </p:childTnLst>
                                </p:cTn>
                              </p:par>
                            </p:childTnLst>
                          </p:cTn>
                        </p:par>
                        <p:par>
                          <p:cTn id="89" fill="hold">
                            <p:stCondLst>
                              <p:cond delay="6500"/>
                            </p:stCondLst>
                            <p:childTnLst>
                              <p:par>
                                <p:cTn id="90" presetID="3" presetClass="exit" presetSubtype="10" fill="hold" nodeType="afterEffect">
                                  <p:stCondLst>
                                    <p:cond delay="0"/>
                                  </p:stCondLst>
                                  <p:childTnLst>
                                    <p:animEffect transition="out" filter="blinds(horizontal)">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16" presetClass="entr" presetSubtype="21" fill="hold" grpId="0" nodeType="with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barn(inVertical)">
                                      <p:cBhvr>
                                        <p:cTn id="95" dur="500"/>
                                        <p:tgtEl>
                                          <p:spTgt spid="54"/>
                                        </p:tgtEl>
                                      </p:cBhvr>
                                    </p:animEffect>
                                  </p:childTnLst>
                                </p:cTn>
                              </p:par>
                            </p:childTnLst>
                          </p:cTn>
                        </p:par>
                        <p:par>
                          <p:cTn id="96" fill="hold">
                            <p:stCondLst>
                              <p:cond delay="7000"/>
                            </p:stCondLst>
                            <p:childTnLst>
                              <p:par>
                                <p:cTn id="97" presetID="22" presetClass="entr" presetSubtype="8" fill="hold"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wipe(left)">
                                      <p:cBhvr>
                                        <p:cTn id="9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9" grpId="0"/>
      <p:bldP spid="49" grpId="0" animBg="1"/>
      <p:bldP spid="50" grpId="0" animBg="1"/>
      <p:bldP spid="50" grpId="1" animBg="1"/>
      <p:bldP spid="50" grpId="2" animBg="1"/>
      <p:bldP spid="52" grpId="0" animBg="1"/>
      <p:bldP spid="52" grpId="1" animBg="1"/>
      <p:bldP spid="52" grpId="2" animBg="1"/>
      <p:bldP spid="52" grpId="3" animBg="1"/>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616585"/>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w="2857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4301" y="396875"/>
            <a:ext cx="760116" cy="760116"/>
          </a:xfrm>
          <a:prstGeom prst="rect">
            <a:avLst/>
          </a:prstGeom>
        </p:spPr>
      </p:pic>
      <p:sp>
        <p:nvSpPr>
          <p:cNvPr id="31" name="Line 2"/>
          <p:cNvSpPr>
            <a:spLocks noChangeShapeType="1"/>
          </p:cNvSpPr>
          <p:nvPr/>
        </p:nvSpPr>
        <p:spPr bwMode="auto">
          <a:xfrm flipV="1">
            <a:off x="123838" y="4764511"/>
            <a:ext cx="4718592"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mn-cs"/>
            </a:endParaRPr>
          </a:p>
        </p:txBody>
      </p:sp>
      <p:sp>
        <p:nvSpPr>
          <p:cNvPr id="32" name="Text Box 3"/>
          <p:cNvSpPr txBox="1">
            <a:spLocks noChangeArrowheads="1"/>
          </p:cNvSpPr>
          <p:nvPr/>
        </p:nvSpPr>
        <p:spPr bwMode="auto">
          <a:xfrm>
            <a:off x="254362" y="4778159"/>
            <a:ext cx="5513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rPr>
              <a:t>A</a:t>
            </a:r>
            <a:endPar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0" name="Line 5"/>
          <p:cNvSpPr>
            <a:spLocks noChangeShapeType="1"/>
          </p:cNvSpPr>
          <p:nvPr/>
        </p:nvSpPr>
        <p:spPr bwMode="auto">
          <a:xfrm>
            <a:off x="3662897" y="3189752"/>
            <a:ext cx="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13632"/>
              </a:solidFill>
              <a:effectLst/>
              <a:uLnTx/>
              <a:uFillTx/>
              <a:latin typeface="Cambria" panose="02040503050406030204" pitchFamily="18" charset="0"/>
              <a:ea typeface="Cambria" panose="02040503050406030204" pitchFamily="18" charset="0"/>
              <a:cs typeface="+mn-cs"/>
            </a:endParaRPr>
          </a:p>
        </p:txBody>
      </p:sp>
      <p:sp>
        <p:nvSpPr>
          <p:cNvPr id="41" name="Line 6"/>
          <p:cNvSpPr>
            <a:spLocks noChangeShapeType="1"/>
          </p:cNvSpPr>
          <p:nvPr/>
        </p:nvSpPr>
        <p:spPr bwMode="auto">
          <a:xfrm>
            <a:off x="3586697" y="3037352"/>
            <a:ext cx="0" cy="0"/>
          </a:xfrm>
          <a:prstGeom prst="line">
            <a:avLst/>
          </a:prstGeom>
          <a:noFill/>
          <a:ln w="762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13632"/>
              </a:solidFill>
              <a:effectLst/>
              <a:uLnTx/>
              <a:uFillTx/>
              <a:latin typeface="Cambria" panose="02040503050406030204" pitchFamily="18" charset="0"/>
              <a:ea typeface="Cambria" panose="02040503050406030204" pitchFamily="18" charset="0"/>
              <a:cs typeface="+mn-cs"/>
            </a:endParaRPr>
          </a:p>
        </p:txBody>
      </p:sp>
      <p:sp>
        <p:nvSpPr>
          <p:cNvPr id="42" name="Line 7"/>
          <p:cNvSpPr>
            <a:spLocks noChangeShapeType="1"/>
          </p:cNvSpPr>
          <p:nvPr/>
        </p:nvSpPr>
        <p:spPr bwMode="auto">
          <a:xfrm>
            <a:off x="3586697" y="3418352"/>
            <a:ext cx="0" cy="0"/>
          </a:xfrm>
          <a:prstGeom prst="line">
            <a:avLst/>
          </a:prstGeom>
          <a:noFill/>
          <a:ln w="5715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13632"/>
              </a:solidFill>
              <a:effectLst/>
              <a:uLnTx/>
              <a:uFillTx/>
              <a:latin typeface="Cambria" panose="02040503050406030204" pitchFamily="18" charset="0"/>
              <a:ea typeface="Cambria" panose="02040503050406030204" pitchFamily="18" charset="0"/>
              <a:cs typeface="+mn-cs"/>
            </a:endParaRPr>
          </a:p>
        </p:txBody>
      </p:sp>
      <p:sp>
        <p:nvSpPr>
          <p:cNvPr id="43" name="Text Box 23"/>
          <p:cNvSpPr txBox="1">
            <a:spLocks noChangeArrowheads="1"/>
          </p:cNvSpPr>
          <p:nvPr/>
        </p:nvSpPr>
        <p:spPr bwMode="auto">
          <a:xfrm>
            <a:off x="2546326" y="2202752"/>
            <a:ext cx="660234"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3500" b="1" i="0" u="none" strike="noStrike" kern="1200" cap="none" spc="0" normalizeH="0" baseline="0" noProof="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rPr>
              <a:t>M</a:t>
            </a:r>
            <a:endPar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4" name="Oval 8"/>
          <p:cNvSpPr>
            <a:spLocks noChangeArrowheads="1"/>
          </p:cNvSpPr>
          <p:nvPr/>
        </p:nvSpPr>
        <p:spPr bwMode="auto">
          <a:xfrm flipV="1">
            <a:off x="3128379" y="2821135"/>
            <a:ext cx="178718" cy="178718"/>
          </a:xfrm>
          <a:prstGeom prst="ellipse">
            <a:avLst/>
          </a:prstGeom>
          <a:solidFill>
            <a:srgbClr val="C00000"/>
          </a:solidFill>
          <a:ln w="9525">
            <a:noFill/>
            <a:round/>
          </a:ln>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500" b="1" i="0" u="none" strike="noStrike" kern="1200" cap="none" spc="0" normalizeH="0" baseline="0" noProof="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5" name="Text Box 4"/>
          <p:cNvSpPr txBox="1">
            <a:spLocks noChangeArrowheads="1"/>
          </p:cNvSpPr>
          <p:nvPr/>
        </p:nvSpPr>
        <p:spPr bwMode="auto">
          <a:xfrm>
            <a:off x="2685116" y="5784587"/>
            <a:ext cx="6900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rPr>
              <a:t>N</a:t>
            </a:r>
            <a:endPar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6" name="Text Box 3"/>
          <p:cNvSpPr txBox="1">
            <a:spLocks noChangeArrowheads="1"/>
          </p:cNvSpPr>
          <p:nvPr/>
        </p:nvSpPr>
        <p:spPr bwMode="auto">
          <a:xfrm>
            <a:off x="4011563" y="4821701"/>
            <a:ext cx="5513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rPr>
              <a:t>B</a:t>
            </a:r>
            <a:endPar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47" name="Straight Connector 46"/>
          <p:cNvCxnSpPr/>
          <p:nvPr/>
        </p:nvCxnSpPr>
        <p:spPr>
          <a:xfrm flipV="1">
            <a:off x="3206560" y="2056498"/>
            <a:ext cx="0" cy="424270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Text Box 19"/>
          <p:cNvSpPr txBox="1">
            <a:spLocks noChangeArrowheads="1"/>
          </p:cNvSpPr>
          <p:nvPr/>
        </p:nvSpPr>
        <p:spPr bwMode="auto">
          <a:xfrm>
            <a:off x="5711954" y="773428"/>
            <a:ext cx="5980430" cy="1074781"/>
          </a:xfrm>
          <a:prstGeom prst="rect">
            <a:avLst/>
          </a:prstGeom>
          <a:solidFill>
            <a:schemeClr val="accent4">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14000"/>
              </a:lnSpc>
              <a:spcBef>
                <a:spcPts val="0"/>
              </a:spcBef>
              <a:spcAft>
                <a:spcPts val="0"/>
              </a:spcAft>
              <a:buClrTx/>
              <a:buSzTx/>
              <a:buFontTx/>
              <a:buNone/>
              <a:defRPr/>
            </a:pP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Bước</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4: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Đặt</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một</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cạnh</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góc</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vuông</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của</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ê-</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ke</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trùng</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với</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đường</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thẳng</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MN.</a:t>
            </a:r>
            <a:endParaRPr kumimoji="0" lang="vi-VN"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endParaRPr>
          </a:p>
        </p:txBody>
      </p:sp>
      <p:sp>
        <p:nvSpPr>
          <p:cNvPr id="62" name="Text Box 20"/>
          <p:cNvSpPr txBox="1">
            <a:spLocks noChangeArrowheads="1"/>
          </p:cNvSpPr>
          <p:nvPr/>
        </p:nvSpPr>
        <p:spPr bwMode="auto">
          <a:xfrm>
            <a:off x="5707629" y="2029221"/>
            <a:ext cx="5984649" cy="1566006"/>
          </a:xfrm>
          <a:prstGeom prst="rect">
            <a:avLst/>
          </a:prstGeom>
          <a:solidFill>
            <a:schemeClr val="accent4">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14000"/>
              </a:lnSpc>
              <a:spcBef>
                <a:spcPts val="0"/>
              </a:spcBef>
              <a:spcAft>
                <a:spcPts val="0"/>
              </a:spcAft>
              <a:buClrTx/>
              <a:buSzTx/>
              <a:buFontTx/>
              <a:buNone/>
              <a:defRPr/>
            </a:pP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Bước</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5: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Chuyển</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dịch</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ê-</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ke</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trượt</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theo</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đường</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thẳng</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MN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sao</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cho</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cạnh</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góc</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vuông</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thứ</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hai</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của</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ê-</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ke</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gặp</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điểm</a:t>
            </a:r>
            <a:r>
              <a:rPr kumimoji="0" lang="en-US" altLang="en-US" sz="2800" b="0" i="0" u="none" strike="noStrike" kern="1200" cap="none" spc="0" normalizeH="0" baseline="0" noProof="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M.</a:t>
            </a:r>
            <a:endPar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endParaRPr>
          </a:p>
        </p:txBody>
      </p:sp>
      <p:sp>
        <p:nvSpPr>
          <p:cNvPr id="67" name="Text Box 20"/>
          <p:cNvSpPr txBox="1">
            <a:spLocks noChangeArrowheads="1"/>
          </p:cNvSpPr>
          <p:nvPr/>
        </p:nvSpPr>
        <p:spPr bwMode="auto">
          <a:xfrm>
            <a:off x="5707629" y="3848178"/>
            <a:ext cx="5984649" cy="2548455"/>
          </a:xfrm>
          <a:prstGeom prst="rect">
            <a:avLst/>
          </a:prstGeom>
          <a:solidFill>
            <a:schemeClr val="accent4">
              <a:lumMod val="60000"/>
              <a:lumOff val="40000"/>
            </a:schemeClr>
          </a:solidFill>
        </p:spPr>
        <p:style>
          <a:lnRef idx="3">
            <a:schemeClr val="lt1"/>
          </a:lnRef>
          <a:fillRef idx="1">
            <a:schemeClr val="accent1"/>
          </a:fillRef>
          <a:effectRef idx="1">
            <a:schemeClr val="accent1"/>
          </a:effectRef>
          <a:fontRef idx="minor">
            <a:schemeClr val="lt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1" fontAlgn="auto" latinLnBrk="0" hangingPunct="1">
              <a:lnSpc>
                <a:spcPct val="114000"/>
              </a:lnSpc>
              <a:spcBef>
                <a:spcPts val="0"/>
              </a:spcBef>
              <a:spcAft>
                <a:spcPts val="0"/>
              </a:spcAft>
              <a:buClrTx/>
              <a:buSzTx/>
              <a:buFontTx/>
              <a:buNone/>
              <a:defRPr/>
            </a:pP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Bước</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6: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Vạch</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một</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đường</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thẳng</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theo</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cạnh</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đó</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thì</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được</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đường</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thẳng</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CD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đi</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qua </a:t>
            </a:r>
            <a:r>
              <a:rPr kumimoji="0" lang="en-US" altLang="en-US" sz="2800" b="0" i="0" u="none" strike="noStrike" kern="1200" cap="none" spc="0" normalizeH="0" baseline="0" noProof="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điểm</a:t>
            </a:r>
            <a:r>
              <a:rPr kumimoji="0" lang="en-US" altLang="en-US" sz="2800" b="0" i="0" u="none" strike="noStrike" kern="1200" cap="none" spc="0" normalizeH="0" baseline="0" noProof="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M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vuông</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góc</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với</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đường</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thẳng</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MN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và</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song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song</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với</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đường</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en-US" altLang="en-US" sz="2800" b="0" i="0" u="none" strike="noStrike" kern="1200" cap="none" spc="0" normalizeH="0" baseline="0" noProof="0" dirty="0" err="1">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thẳng</a:t>
            </a:r>
            <a:r>
              <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rPr>
              <a:t> AB.</a:t>
            </a:r>
            <a:endParaRPr kumimoji="0" lang="en-US" altLang="en-US" sz="2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9Slide03 Arima Madurai" panose="00000500000000000000" pitchFamily="2" charset="0"/>
            </a:endParaRPr>
          </a:p>
        </p:txBody>
      </p:sp>
      <p:grpSp>
        <p:nvGrpSpPr>
          <p:cNvPr id="68" name="Group 67"/>
          <p:cNvGrpSpPr/>
          <p:nvPr/>
        </p:nvGrpSpPr>
        <p:grpSpPr>
          <a:xfrm>
            <a:off x="3213889" y="4480966"/>
            <a:ext cx="256619" cy="274638"/>
            <a:chOff x="4628385" y="3602037"/>
            <a:chExt cx="256619" cy="274638"/>
          </a:xfrm>
        </p:grpSpPr>
        <p:cxnSp>
          <p:nvCxnSpPr>
            <p:cNvPr id="76" name="Straight Connector 75"/>
            <p:cNvCxnSpPr/>
            <p:nvPr/>
          </p:nvCxnSpPr>
          <p:spPr>
            <a:xfrm>
              <a:off x="4628385" y="3611563"/>
              <a:ext cx="2566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4871486" y="3602037"/>
              <a:ext cx="1" cy="274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 name="Straight Connector 77"/>
          <p:cNvCxnSpPr/>
          <p:nvPr/>
        </p:nvCxnSpPr>
        <p:spPr>
          <a:xfrm>
            <a:off x="301263" y="2858486"/>
            <a:ext cx="2913759"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3116452" y="2870719"/>
            <a:ext cx="1817498" cy="1363"/>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0" name="Text Box 3"/>
          <p:cNvSpPr txBox="1">
            <a:spLocks noChangeArrowheads="1"/>
          </p:cNvSpPr>
          <p:nvPr/>
        </p:nvSpPr>
        <p:spPr bwMode="auto">
          <a:xfrm>
            <a:off x="393338" y="2188789"/>
            <a:ext cx="5513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rPr>
              <a:t>C</a:t>
            </a:r>
            <a:endPar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1" name="Text Box 3"/>
          <p:cNvSpPr txBox="1">
            <a:spLocks noChangeArrowheads="1"/>
          </p:cNvSpPr>
          <p:nvPr/>
        </p:nvSpPr>
        <p:spPr bwMode="auto">
          <a:xfrm>
            <a:off x="4150539" y="2232331"/>
            <a:ext cx="5513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rPr>
              <a:t>D</a:t>
            </a:r>
            <a:endPar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82" name="Picture 1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rot="5400000" flipV="1">
            <a:off x="828151" y="3206839"/>
            <a:ext cx="1822223" cy="2997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 name="Group 82"/>
          <p:cNvGrpSpPr/>
          <p:nvPr/>
        </p:nvGrpSpPr>
        <p:grpSpPr>
          <a:xfrm rot="5400000">
            <a:off x="3231402" y="2876266"/>
            <a:ext cx="256619" cy="274638"/>
            <a:chOff x="4628385" y="3602037"/>
            <a:chExt cx="256619" cy="274638"/>
          </a:xfrm>
        </p:grpSpPr>
        <p:cxnSp>
          <p:nvCxnSpPr>
            <p:cNvPr id="84" name="Straight Connector 83"/>
            <p:cNvCxnSpPr/>
            <p:nvPr/>
          </p:nvCxnSpPr>
          <p:spPr>
            <a:xfrm>
              <a:off x="4628385" y="3611563"/>
              <a:ext cx="2566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4871486" y="3602037"/>
              <a:ext cx="1" cy="274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7" name="Line 2"/>
          <p:cNvSpPr>
            <a:spLocks noChangeShapeType="1"/>
          </p:cNvSpPr>
          <p:nvPr/>
        </p:nvSpPr>
        <p:spPr bwMode="auto">
          <a:xfrm flipV="1">
            <a:off x="128512" y="4767140"/>
            <a:ext cx="4718592" cy="0"/>
          </a:xfrm>
          <a:prstGeom prst="line">
            <a:avLst/>
          </a:prstGeom>
          <a:noFill/>
          <a:ln w="5715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mn-cs"/>
            </a:endParaRPr>
          </a:p>
        </p:txBody>
      </p:sp>
      <p:pic>
        <p:nvPicPr>
          <p:cNvPr id="89" name="Picture 8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288525">
            <a:off x="484526" y="2867257"/>
            <a:ext cx="1148666" cy="102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1.66667E-6 -1.11111E-6 L 1.66667E-6 -0.13125 " pathEditMode="relative" rAng="0" ptsTypes="AA">
                                      <p:cBhvr>
                                        <p:cTn id="6" dur="2000" fill="hold"/>
                                        <p:tgtEl>
                                          <p:spTgt spid="82"/>
                                        </p:tgtEl>
                                        <p:attrNameLst>
                                          <p:attrName>ppt_x</p:attrName>
                                          <p:attrName>ppt_y</p:attrName>
                                        </p:attrNameLst>
                                      </p:cBhvr>
                                      <p:rCtr x="0" y="-6574"/>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fade">
                                      <p:cBhvr>
                                        <p:cTn id="11" dur="500"/>
                                        <p:tgtEl>
                                          <p:spTgt spid="89"/>
                                        </p:tgtEl>
                                      </p:cBhvr>
                                    </p:animEffect>
                                  </p:childTnLst>
                                </p:cTn>
                              </p:par>
                            </p:childTnLst>
                          </p:cTn>
                        </p:par>
                        <p:par>
                          <p:cTn id="12" fill="hold">
                            <p:stCondLst>
                              <p:cond delay="500"/>
                            </p:stCondLst>
                            <p:childTnLst>
                              <p:par>
                                <p:cTn id="13" presetID="63" presetClass="path" presetSubtype="0" accel="50000" decel="50000" fill="hold" nodeType="afterEffect">
                                  <p:stCondLst>
                                    <p:cond delay="0"/>
                                  </p:stCondLst>
                                  <p:childTnLst>
                                    <p:animMotion origin="layout" path="M 1.04167E-6 4.44444E-6 L 0.23542 4.44444E-6 " pathEditMode="relative" rAng="0" ptsTypes="AA">
                                      <p:cBhvr>
                                        <p:cTn id="14" dur="2000" fill="hold"/>
                                        <p:tgtEl>
                                          <p:spTgt spid="89"/>
                                        </p:tgtEl>
                                        <p:attrNameLst>
                                          <p:attrName>ppt_x</p:attrName>
                                          <p:attrName>ppt_y</p:attrName>
                                        </p:attrNameLst>
                                      </p:cBhvr>
                                      <p:rCtr x="11771" y="0"/>
                                    </p:animMotion>
                                  </p:childTnLst>
                                </p:cTn>
                              </p:par>
                              <p:par>
                                <p:cTn id="15" presetID="22" presetClass="entr" presetSubtype="8" fill="hold" nodeType="with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wipe(left)">
                                      <p:cBhvr>
                                        <p:cTn id="17" dur="2000"/>
                                        <p:tgtEl>
                                          <p:spTgt spid="78"/>
                                        </p:tgtEl>
                                      </p:cBhvr>
                                    </p:animEffect>
                                  </p:childTnLst>
                                </p:cTn>
                              </p:par>
                            </p:childTnLst>
                          </p:cTn>
                        </p:par>
                        <p:par>
                          <p:cTn id="18" fill="hold">
                            <p:stCondLst>
                              <p:cond delay="2500"/>
                            </p:stCondLst>
                            <p:childTnLst>
                              <p:par>
                                <p:cTn id="19" presetID="63" presetClass="path" presetSubtype="0" accel="50000" decel="50000" fill="hold" nodeType="afterEffect">
                                  <p:stCondLst>
                                    <p:cond delay="0"/>
                                  </p:stCondLst>
                                  <p:childTnLst>
                                    <p:animMotion origin="layout" path="M 1.66667E-6 -0.13125 L 0.18229 -0.1338 " pathEditMode="relative" rAng="0" ptsTypes="AA">
                                      <p:cBhvr>
                                        <p:cTn id="20" dur="2000" fill="hold"/>
                                        <p:tgtEl>
                                          <p:spTgt spid="82"/>
                                        </p:tgtEl>
                                        <p:attrNameLst>
                                          <p:attrName>ppt_x</p:attrName>
                                          <p:attrName>ppt_y</p:attrName>
                                        </p:attrNameLst>
                                      </p:cBhvr>
                                      <p:rCtr x="9115" y="-139"/>
                                    </p:animMotion>
                                  </p:childTnLst>
                                </p:cTn>
                              </p:par>
                            </p:childTnLst>
                          </p:cTn>
                        </p:par>
                        <p:par>
                          <p:cTn id="21" fill="hold">
                            <p:stCondLst>
                              <p:cond delay="4500"/>
                            </p:stCondLst>
                            <p:childTnLst>
                              <p:par>
                                <p:cTn id="22" presetID="63" presetClass="path" presetSubtype="0" accel="50000" decel="50000" fill="hold" nodeType="afterEffect">
                                  <p:stCondLst>
                                    <p:cond delay="0"/>
                                  </p:stCondLst>
                                  <p:childTnLst>
                                    <p:animMotion origin="layout" path="M 0.23542 4.44444E-6 L 0.37448 -0.00024 " pathEditMode="relative" rAng="0" ptsTypes="AA">
                                      <p:cBhvr>
                                        <p:cTn id="23" dur="2000" fill="hold"/>
                                        <p:tgtEl>
                                          <p:spTgt spid="89"/>
                                        </p:tgtEl>
                                        <p:attrNameLst>
                                          <p:attrName>ppt_x</p:attrName>
                                          <p:attrName>ppt_y</p:attrName>
                                        </p:attrNameLst>
                                      </p:cBhvr>
                                      <p:rCtr x="6953" y="-23"/>
                                    </p:animMotion>
                                  </p:childTnLst>
                                </p:cTn>
                              </p:par>
                              <p:par>
                                <p:cTn id="24" presetID="22" presetClass="entr" presetSubtype="8" fill="hold" nodeType="with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wipe(left)">
                                      <p:cBhvr>
                                        <p:cTn id="26" dur="2000"/>
                                        <p:tgtEl>
                                          <p:spTgt spid="79"/>
                                        </p:tgtEl>
                                      </p:cBhvr>
                                    </p:animEffect>
                                  </p:childTnLst>
                                </p:cTn>
                              </p:par>
                            </p:childTnLst>
                          </p:cTn>
                        </p:par>
                        <p:par>
                          <p:cTn id="27" fill="hold">
                            <p:stCondLst>
                              <p:cond delay="6500"/>
                            </p:stCondLst>
                            <p:childTnLst>
                              <p:par>
                                <p:cTn id="28" presetID="10" presetClass="exit" presetSubtype="0" fill="hold" nodeType="afterEffect">
                                  <p:stCondLst>
                                    <p:cond delay="0"/>
                                  </p:stCondLst>
                                  <p:childTnLst>
                                    <p:animEffect transition="out" filter="fade">
                                      <p:cBhvr>
                                        <p:cTn id="29" dur="500"/>
                                        <p:tgtEl>
                                          <p:spTgt spid="89"/>
                                        </p:tgtEl>
                                      </p:cBhvr>
                                    </p:animEffect>
                                    <p:set>
                                      <p:cBhvr>
                                        <p:cTn id="30" dur="1" fill="hold">
                                          <p:stCondLst>
                                            <p:cond delay="499"/>
                                          </p:stCondLst>
                                        </p:cTn>
                                        <p:tgtEl>
                                          <p:spTgt spid="89"/>
                                        </p:tgtEl>
                                        <p:attrNameLst>
                                          <p:attrName>style.visibility</p:attrName>
                                        </p:attrNameLst>
                                      </p:cBhvr>
                                      <p:to>
                                        <p:strVal val="hidden"/>
                                      </p:to>
                                    </p:set>
                                  </p:childTnLst>
                                </p:cTn>
                              </p:par>
                            </p:childTnLst>
                          </p:cTn>
                        </p:par>
                        <p:par>
                          <p:cTn id="31" fill="hold">
                            <p:stCondLst>
                              <p:cond delay="7000"/>
                            </p:stCondLst>
                            <p:childTnLst>
                              <p:par>
                                <p:cTn id="32" presetID="49" presetClass="path" presetSubtype="0" accel="50000" decel="50000" fill="hold" nodeType="afterEffect">
                                  <p:stCondLst>
                                    <p:cond delay="0"/>
                                  </p:stCondLst>
                                  <p:childTnLst>
                                    <p:animMotion origin="layout" path="M 0.18229 -0.1338 L 0.18229 0.48102 " pathEditMode="relative" rAng="0" ptsTypes="AA">
                                      <p:cBhvr>
                                        <p:cTn id="33" dur="2000" fill="hold"/>
                                        <p:tgtEl>
                                          <p:spTgt spid="82"/>
                                        </p:tgtEl>
                                        <p:attrNameLst>
                                          <p:attrName>ppt_x</p:attrName>
                                          <p:attrName>ppt_y</p:attrName>
                                        </p:attrNameLst>
                                      </p:cBhvr>
                                      <p:rCtr x="0" y="30741"/>
                                    </p:animMotion>
                                  </p:childTnLst>
                                </p:cTn>
                              </p:par>
                            </p:childTnLst>
                          </p:cTn>
                        </p:par>
                        <p:par>
                          <p:cTn id="34" fill="hold">
                            <p:stCondLst>
                              <p:cond delay="9000"/>
                            </p:stCondLst>
                            <p:childTnLst>
                              <p:par>
                                <p:cTn id="35" presetID="22" presetClass="entr" presetSubtype="1"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up)">
                                      <p:cBhvr>
                                        <p:cTn id="37" dur="500"/>
                                        <p:tgtEl>
                                          <p:spTgt spid="83"/>
                                        </p:tgtEl>
                                      </p:cBhvr>
                                    </p:animEffect>
                                  </p:childTnLst>
                                </p:cTn>
                              </p:par>
                            </p:childTnLst>
                          </p:cTn>
                        </p:par>
                        <p:par>
                          <p:cTn id="38" fill="hold">
                            <p:stCondLst>
                              <p:cond delay="9500"/>
                            </p:stCondLst>
                            <p:childTnLst>
                              <p:par>
                                <p:cTn id="39" presetID="10" presetClass="entr" presetSubtype="0" fill="hold" grpId="0"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fade">
                                      <p:cBhvr>
                                        <p:cTn id="41" dur="500"/>
                                        <p:tgtEl>
                                          <p:spTgt spid="8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273050" y="254000"/>
            <a:ext cx="11645900" cy="6350000"/>
          </a:xfrm>
          <a:prstGeom prst="rect">
            <a:avLst/>
          </a:prstGeom>
          <a:solidFill>
            <a:schemeClr val="bg1"/>
          </a:solidFill>
          <a:ln w="2857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文本框 2"/>
          <p:cNvSpPr txBox="1"/>
          <p:nvPr/>
        </p:nvSpPr>
        <p:spPr>
          <a:xfrm>
            <a:off x="1113955" y="405025"/>
            <a:ext cx="9819183" cy="609684"/>
          </a:xfrm>
          <a:prstGeom prst="rect">
            <a:avLst/>
          </a:prstGeom>
          <a:solidFill>
            <a:schemeClr val="accent2">
              <a:lumMod val="75000"/>
            </a:schemeClr>
          </a:solidFill>
        </p:spPr>
        <p:txBody>
          <a:bodyPr vert="horz" wrap="none" lIns="0" tIns="0" rIns="0" bIns="0" anchor="ctr">
            <a:noAutofit/>
          </a:bodyPr>
          <a:lstStyle/>
          <a:p>
            <a:pPr marL="0" marR="0" lvl="0" indent="0" algn="l" defTabSz="508000" rtl="0" eaLnBrk="0" fontAlgn="auto" latinLnBrk="0" hangingPunct="1">
              <a:lnSpc>
                <a:spcPct val="114000"/>
              </a:lnSpc>
              <a:spcBef>
                <a:spcPts val="0"/>
              </a:spcBef>
              <a:spcAft>
                <a:spcPts val="0"/>
              </a:spcAft>
              <a:buClrTx/>
              <a:buSzTx/>
              <a:buFontTx/>
              <a:buNone/>
              <a:defRPr/>
            </a:pPr>
            <a:r>
              <a:rPr kumimoji="0" lang="en-US" altLang="zh-CN" sz="35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Đ</a:t>
            </a:r>
            <a:r>
              <a:rPr kumimoji="0" lang="vi-VN" altLang="zh-CN" sz="35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ường thẳng CD </a:t>
            </a:r>
            <a:r>
              <a:rPr kumimoji="0" lang="en-US" altLang="zh-CN" sz="35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song </a:t>
            </a:r>
            <a:r>
              <a:rPr kumimoji="0" lang="en-US" altLang="zh-CN" sz="3500" b="1" i="0" u="none" strike="noStrike" kern="1200" cap="none" spc="0" normalizeH="0" baseline="0" noProof="0" dirty="0" err="1">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song</a:t>
            </a:r>
            <a:r>
              <a:rPr kumimoji="0" lang="en-US" altLang="zh-CN" sz="35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 </a:t>
            </a:r>
            <a:r>
              <a:rPr kumimoji="0" lang="vi-VN" altLang="zh-CN" sz="35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rPr>
              <a:t>với đường thẳng AB.</a:t>
            </a:r>
            <a:endParaRPr kumimoji="0" lang="en-US" altLang="zh-CN" sz="3500" b="1"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cs typeface="#9Slide03 Arima Madurai" panose="00000500000000000000" pitchFamily="2" charset="0"/>
            </a:endParaRPr>
          </a:p>
        </p:txBody>
      </p:sp>
      <p:sp>
        <p:nvSpPr>
          <p:cNvPr id="26" name="Line 2"/>
          <p:cNvSpPr>
            <a:spLocks noChangeShapeType="1"/>
          </p:cNvSpPr>
          <p:nvPr/>
        </p:nvSpPr>
        <p:spPr bwMode="auto">
          <a:xfrm flipV="1">
            <a:off x="2909596" y="4008239"/>
            <a:ext cx="6675120" cy="0"/>
          </a:xfrm>
          <a:prstGeom prst="line">
            <a:avLst/>
          </a:prstGeom>
          <a:noFill/>
          <a:ln w="762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mn-cs"/>
            </a:endParaRPr>
          </a:p>
        </p:txBody>
      </p:sp>
      <p:sp>
        <p:nvSpPr>
          <p:cNvPr id="27" name="Text Box 3"/>
          <p:cNvSpPr txBox="1">
            <a:spLocks noChangeArrowheads="1"/>
          </p:cNvSpPr>
          <p:nvPr/>
        </p:nvSpPr>
        <p:spPr bwMode="auto">
          <a:xfrm>
            <a:off x="2699783" y="4176104"/>
            <a:ext cx="5513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rPr>
              <a:t>A</a:t>
            </a:r>
            <a:endPar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8" name="Line 5"/>
          <p:cNvSpPr>
            <a:spLocks noChangeShapeType="1"/>
          </p:cNvSpPr>
          <p:nvPr/>
        </p:nvSpPr>
        <p:spPr bwMode="auto">
          <a:xfrm>
            <a:off x="5244109" y="2447996"/>
            <a:ext cx="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13632"/>
              </a:solidFill>
              <a:effectLst/>
              <a:uLnTx/>
              <a:uFillTx/>
              <a:latin typeface="Cambria" panose="02040503050406030204" pitchFamily="18" charset="0"/>
              <a:ea typeface="Cambria" panose="02040503050406030204" pitchFamily="18" charset="0"/>
              <a:cs typeface="+mn-cs"/>
            </a:endParaRPr>
          </a:p>
        </p:txBody>
      </p:sp>
      <p:sp>
        <p:nvSpPr>
          <p:cNvPr id="29" name="Line 6"/>
          <p:cNvSpPr>
            <a:spLocks noChangeShapeType="1"/>
          </p:cNvSpPr>
          <p:nvPr/>
        </p:nvSpPr>
        <p:spPr bwMode="auto">
          <a:xfrm>
            <a:off x="5167909" y="2295596"/>
            <a:ext cx="0" cy="0"/>
          </a:xfrm>
          <a:prstGeom prst="line">
            <a:avLst/>
          </a:prstGeom>
          <a:noFill/>
          <a:ln w="7620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13632"/>
              </a:solidFill>
              <a:effectLst/>
              <a:uLnTx/>
              <a:uFillTx/>
              <a:latin typeface="Cambria" panose="02040503050406030204" pitchFamily="18" charset="0"/>
              <a:ea typeface="Cambria" panose="02040503050406030204" pitchFamily="18" charset="0"/>
              <a:cs typeface="+mn-cs"/>
            </a:endParaRPr>
          </a:p>
        </p:txBody>
      </p:sp>
      <p:sp>
        <p:nvSpPr>
          <p:cNvPr id="30" name="Line 7"/>
          <p:cNvSpPr>
            <a:spLocks noChangeShapeType="1"/>
          </p:cNvSpPr>
          <p:nvPr/>
        </p:nvSpPr>
        <p:spPr bwMode="auto">
          <a:xfrm>
            <a:off x="5167909" y="2676596"/>
            <a:ext cx="0" cy="0"/>
          </a:xfrm>
          <a:prstGeom prst="line">
            <a:avLst/>
          </a:prstGeom>
          <a:noFill/>
          <a:ln w="57150">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13632"/>
              </a:solidFill>
              <a:effectLst/>
              <a:uLnTx/>
              <a:uFillTx/>
              <a:latin typeface="Cambria" panose="02040503050406030204" pitchFamily="18" charset="0"/>
              <a:ea typeface="Cambria" panose="02040503050406030204" pitchFamily="18" charset="0"/>
              <a:cs typeface="+mn-cs"/>
            </a:endParaRPr>
          </a:p>
        </p:txBody>
      </p:sp>
      <p:sp>
        <p:nvSpPr>
          <p:cNvPr id="31" name="Text Box 23"/>
          <p:cNvSpPr txBox="1">
            <a:spLocks noChangeArrowheads="1"/>
          </p:cNvSpPr>
          <p:nvPr/>
        </p:nvSpPr>
        <p:spPr bwMode="auto">
          <a:xfrm>
            <a:off x="4184092" y="1475705"/>
            <a:ext cx="660234"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3500" b="1" i="0" u="none" strike="noStrike" kern="1200" cap="none" spc="0" normalizeH="0" baseline="0" noProof="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rPr>
              <a:t>M</a:t>
            </a:r>
            <a:endPar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2" name="Oval 8"/>
          <p:cNvSpPr>
            <a:spLocks noChangeArrowheads="1"/>
          </p:cNvSpPr>
          <p:nvPr/>
        </p:nvSpPr>
        <p:spPr bwMode="auto">
          <a:xfrm flipV="1">
            <a:off x="4709591" y="2079379"/>
            <a:ext cx="178718" cy="178718"/>
          </a:xfrm>
          <a:prstGeom prst="ellipse">
            <a:avLst/>
          </a:prstGeom>
          <a:solidFill>
            <a:srgbClr val="C00000"/>
          </a:solidFill>
          <a:ln w="9525">
            <a:noFill/>
            <a:round/>
          </a:ln>
        </p:spPr>
        <p:txBody>
          <a:bodyPr rot="10800000"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500" b="1" i="0" u="none" strike="noStrike" kern="1200" cap="none" spc="0" normalizeH="0" baseline="0" noProof="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3" name="Text Box 4"/>
          <p:cNvSpPr txBox="1">
            <a:spLocks noChangeArrowheads="1"/>
          </p:cNvSpPr>
          <p:nvPr/>
        </p:nvSpPr>
        <p:spPr bwMode="auto">
          <a:xfrm>
            <a:off x="4190404" y="4341521"/>
            <a:ext cx="6900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rPr>
              <a:t>N</a:t>
            </a:r>
            <a:endPar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34" name="Text Box 3"/>
          <p:cNvSpPr txBox="1">
            <a:spLocks noChangeArrowheads="1"/>
          </p:cNvSpPr>
          <p:nvPr/>
        </p:nvSpPr>
        <p:spPr bwMode="auto">
          <a:xfrm>
            <a:off x="8914608" y="4128171"/>
            <a:ext cx="5513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rPr>
              <a:t>B</a:t>
            </a:r>
            <a:endPar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endParaRPr>
          </a:p>
        </p:txBody>
      </p:sp>
      <p:cxnSp>
        <p:nvCxnSpPr>
          <p:cNvPr id="35" name="Straight Connector 34"/>
          <p:cNvCxnSpPr/>
          <p:nvPr/>
        </p:nvCxnSpPr>
        <p:spPr>
          <a:xfrm flipV="1">
            <a:off x="4787772" y="1314741"/>
            <a:ext cx="0" cy="374904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4795101" y="3739210"/>
            <a:ext cx="256619" cy="274638"/>
            <a:chOff x="4628385" y="3602037"/>
            <a:chExt cx="256619" cy="274638"/>
          </a:xfrm>
        </p:grpSpPr>
        <p:cxnSp>
          <p:nvCxnSpPr>
            <p:cNvPr id="42" name="Straight Connector 41"/>
            <p:cNvCxnSpPr/>
            <p:nvPr/>
          </p:nvCxnSpPr>
          <p:spPr>
            <a:xfrm>
              <a:off x="4628385" y="3611563"/>
              <a:ext cx="256619" cy="0"/>
            </a:xfrm>
            <a:prstGeom prst="line">
              <a:avLst/>
            </a:prstGeom>
            <a:ln w="28575">
              <a:solidFill>
                <a:srgbClr val="8D33B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871486" y="3602037"/>
              <a:ext cx="1" cy="274638"/>
            </a:xfrm>
            <a:prstGeom prst="line">
              <a:avLst/>
            </a:prstGeom>
            <a:ln w="28575">
              <a:solidFill>
                <a:srgbClr val="8D33B9"/>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a:off x="2849880" y="2143519"/>
            <a:ext cx="649224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Text Box 3"/>
          <p:cNvSpPr txBox="1">
            <a:spLocks noChangeArrowheads="1"/>
          </p:cNvSpPr>
          <p:nvPr/>
        </p:nvSpPr>
        <p:spPr bwMode="auto">
          <a:xfrm>
            <a:off x="2699783" y="1512577"/>
            <a:ext cx="5513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rPr>
              <a:t>C</a:t>
            </a:r>
            <a:endPar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47" name="Text Box 3"/>
          <p:cNvSpPr txBox="1">
            <a:spLocks noChangeArrowheads="1"/>
          </p:cNvSpPr>
          <p:nvPr/>
        </p:nvSpPr>
        <p:spPr bwMode="auto">
          <a:xfrm>
            <a:off x="8868292" y="1455388"/>
            <a:ext cx="5513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rPr>
              <a:t>D</a:t>
            </a:r>
            <a:endParaRPr kumimoji="0" lang="en-US" altLang="en-US" sz="3500" b="1" i="0" u="none" strike="noStrike" kern="1200" cap="none" spc="0" normalizeH="0" baseline="0" noProof="0" dirty="0">
              <a:ln>
                <a:noFill/>
              </a:ln>
              <a:solidFill>
                <a:srgbClr val="513632"/>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48" name="Picture 1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rot="16200000" flipV="1">
            <a:off x="5046367" y="2946113"/>
            <a:ext cx="816717" cy="134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 name="Group 48"/>
          <p:cNvGrpSpPr/>
          <p:nvPr/>
        </p:nvGrpSpPr>
        <p:grpSpPr>
          <a:xfrm rot="5400000">
            <a:off x="4799914" y="2134510"/>
            <a:ext cx="256619" cy="274638"/>
            <a:chOff x="4628385" y="3602037"/>
            <a:chExt cx="256619" cy="274638"/>
          </a:xfrm>
        </p:grpSpPr>
        <p:cxnSp>
          <p:nvCxnSpPr>
            <p:cNvPr id="50" name="Straight Connector 49"/>
            <p:cNvCxnSpPr/>
            <p:nvPr/>
          </p:nvCxnSpPr>
          <p:spPr>
            <a:xfrm>
              <a:off x="4628385" y="3611563"/>
              <a:ext cx="256619" cy="0"/>
            </a:xfrm>
            <a:prstGeom prst="line">
              <a:avLst/>
            </a:prstGeom>
            <a:ln w="28575">
              <a:solidFill>
                <a:srgbClr val="8D33B9"/>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4871486" y="3602037"/>
              <a:ext cx="1" cy="274638"/>
            </a:xfrm>
            <a:prstGeom prst="line">
              <a:avLst/>
            </a:prstGeom>
            <a:ln w="28575">
              <a:solidFill>
                <a:srgbClr val="8D33B9"/>
              </a:solidFill>
            </a:ln>
          </p:spPr>
          <p:style>
            <a:lnRef idx="1">
              <a:schemeClr val="accent1"/>
            </a:lnRef>
            <a:fillRef idx="0">
              <a:schemeClr val="accent1"/>
            </a:fillRef>
            <a:effectRef idx="0">
              <a:schemeClr val="accent1"/>
            </a:effectRef>
            <a:fontRef idx="minor">
              <a:schemeClr val="tx1"/>
            </a:fontRef>
          </p:style>
        </p:cxnSp>
      </p:grpSp>
      <p:pic>
        <p:nvPicPr>
          <p:cNvPr id="52" name="Picture 1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rot="16200000" flipH="1" flipV="1">
            <a:off x="5050580" y="1875397"/>
            <a:ext cx="816716" cy="134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本框 23"/>
          <p:cNvSpPr txBox="1"/>
          <p:nvPr/>
        </p:nvSpPr>
        <p:spPr>
          <a:xfrm>
            <a:off x="1063581" y="5215192"/>
            <a:ext cx="10125647" cy="1200329"/>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600" b="1" i="0" u="sng" strike="noStrike" kern="1200" cap="none" spc="0" normalizeH="0" baseline="0" noProof="0">
                <a:ln>
                  <a:noFill/>
                </a:ln>
                <a:solidFill>
                  <a:srgbClr val="7030A0"/>
                </a:solidFill>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Nhận xét: </a:t>
            </a:r>
            <a:r>
              <a:rPr kumimoji="0" lang="vi-VN" altLang="zh-CN" sz="3600" b="1" i="0" u="none" strike="noStrike" kern="1200" cap="none" spc="0" normalizeH="0" baseline="0" noProof="0">
                <a:ln>
                  <a:noFill/>
                </a:ln>
                <a:solidFill>
                  <a:srgbClr val="FF0000"/>
                </a:solidFill>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Hai đường thẳng AB và CD cùng vuông góc với đường thẳng MN.</a:t>
            </a:r>
            <a:endParaRPr kumimoji="0" lang="en-US" altLang="zh-CN" sz="2800" b="0" i="1" u="none" strike="noStrike" kern="1200" cap="none" spc="0" normalizeH="0" baseline="0" noProof="0" dirty="0">
              <a:ln>
                <a:noFill/>
              </a:ln>
              <a:solidFill>
                <a:srgbClr val="000000"/>
              </a:solidFill>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randombar(horizontal)">
                                      <p:cBhvr>
                                        <p:cTn id="18" dur="500"/>
                                        <p:tgtEl>
                                          <p:spTgt spid="2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randombar(horizontal)">
                                      <p:cBhvr>
                                        <p:cTn id="21" dur="500"/>
                                        <p:tgtEl>
                                          <p:spTgt spid="2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500"/>
                                        <p:tgtEl>
                                          <p:spTgt spid="3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randombar(horizontal)">
                                      <p:cBhvr>
                                        <p:cTn id="33" dur="500"/>
                                        <p:tgtEl>
                                          <p:spTgt spid="33"/>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randombar(horizontal)">
                                      <p:cBhvr>
                                        <p:cTn id="36" dur="500"/>
                                        <p:tgtEl>
                                          <p:spTgt spid="34"/>
                                        </p:tgtEl>
                                      </p:cBhvr>
                                    </p:animEffect>
                                  </p:childTnLst>
                                </p:cTn>
                              </p:par>
                              <p:par>
                                <p:cTn id="37" presetID="14" presetClass="entr" presetSubtype="10"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randombar(horizontal)">
                                      <p:cBhvr>
                                        <p:cTn id="39" dur="500"/>
                                        <p:tgtEl>
                                          <p:spTgt spid="35"/>
                                        </p:tgtEl>
                                      </p:cBhvr>
                                    </p:animEffect>
                                  </p:childTnLst>
                                </p:cTn>
                              </p:par>
                              <p:par>
                                <p:cTn id="40" presetID="14" presetClass="entr" presetSubtype="10" fill="hold"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randombar(horizontal)">
                                      <p:cBhvr>
                                        <p:cTn id="42" dur="500"/>
                                        <p:tgtEl>
                                          <p:spTgt spid="41"/>
                                        </p:tgtEl>
                                      </p:cBhvr>
                                    </p:animEffect>
                                  </p:childTnLst>
                                </p:cTn>
                              </p:par>
                              <p:par>
                                <p:cTn id="43" presetID="14" presetClass="entr" presetSubtype="1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randombar(horizontal)">
                                      <p:cBhvr>
                                        <p:cTn id="45" dur="500"/>
                                        <p:tgtEl>
                                          <p:spTgt spid="4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randombar(horizontal)">
                                      <p:cBhvr>
                                        <p:cTn id="48" dur="500"/>
                                        <p:tgtEl>
                                          <p:spTgt spid="46"/>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randombar(horizontal)">
                                      <p:cBhvr>
                                        <p:cTn id="51" dur="500"/>
                                        <p:tgtEl>
                                          <p:spTgt spid="47"/>
                                        </p:tgtEl>
                                      </p:cBhvr>
                                    </p:animEffect>
                                  </p:childTnLst>
                                </p:cTn>
                              </p:par>
                              <p:par>
                                <p:cTn id="52" presetID="14" presetClass="entr" presetSubtype="10" fill="hold"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randombar(horizontal)">
                                      <p:cBhvr>
                                        <p:cTn id="54" dur="500"/>
                                        <p:tgtEl>
                                          <p:spTgt spid="48"/>
                                        </p:tgtEl>
                                      </p:cBhvr>
                                    </p:animEffect>
                                  </p:childTnLst>
                                </p:cTn>
                              </p:par>
                              <p:par>
                                <p:cTn id="55" presetID="14" presetClass="entr" presetSubtype="10"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randombar(horizontal)">
                                      <p:cBhvr>
                                        <p:cTn id="57" dur="500"/>
                                        <p:tgtEl>
                                          <p:spTgt spid="49"/>
                                        </p:tgtEl>
                                      </p:cBhvr>
                                    </p:animEffect>
                                  </p:childTnLst>
                                </p:cTn>
                              </p:par>
                              <p:par>
                                <p:cTn id="58" presetID="14" presetClass="entr" presetSubtype="10" fill="hold" nodeType="with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randombar(horizontal)">
                                      <p:cBhvr>
                                        <p:cTn id="60" dur="500"/>
                                        <p:tgtEl>
                                          <p:spTgt spid="52"/>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animBg="1"/>
      <p:bldP spid="29" grpId="0" animBg="1"/>
      <p:bldP spid="30" grpId="0" animBg="1"/>
      <p:bldP spid="31" grpId="0"/>
      <p:bldP spid="32" grpId="0" animBg="1"/>
      <p:bldP spid="33" grpId="0"/>
      <p:bldP spid="34" grpId="0"/>
      <p:bldP spid="46" grpId="0"/>
      <p:bldP spid="47" grpId="0"/>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b="28188"/>
          <a:stretch>
            <a:fillRect/>
          </a:stretch>
        </p:blipFill>
        <p:spPr>
          <a:xfrm>
            <a:off x="0" y="4746862"/>
            <a:ext cx="12192000" cy="2111138"/>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rcRect t="20" b="20"/>
          <a:stretch>
            <a:fillRect/>
          </a:stretch>
        </p:blipFill>
        <p:spPr>
          <a:xfrm>
            <a:off x="2768914" y="0"/>
            <a:ext cx="5882717" cy="5387880"/>
          </a:xfrm>
          <a:prstGeom prst="rect">
            <a:avLst/>
          </a:prstGeom>
        </p:spPr>
      </p:pic>
      <p:pic>
        <p:nvPicPr>
          <p:cNvPr id="22" name="图片 21"/>
          <p:cNvPicPr>
            <a:picLocks noChangeAspect="1"/>
          </p:cNvPicPr>
          <p:nvPr/>
        </p:nvPicPr>
        <p:blipFill>
          <a:blip r:embed="rId3"/>
          <a:stretch>
            <a:fillRect/>
          </a:stretch>
        </p:blipFill>
        <p:spPr>
          <a:xfrm>
            <a:off x="4679457" y="235527"/>
            <a:ext cx="1807850" cy="1482436"/>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74371"/>
          <a:stretch>
            <a:fillRect/>
          </a:stretch>
        </p:blipFill>
        <p:spPr>
          <a:xfrm flipH="1">
            <a:off x="8505259" y="517885"/>
            <a:ext cx="2999508" cy="4266847"/>
          </a:xfrm>
          <a:prstGeom prst="rect">
            <a:avLst/>
          </a:prstGeom>
        </p:spPr>
      </p:pic>
      <p:pic>
        <p:nvPicPr>
          <p:cNvPr id="12" name="图片 11"/>
          <p:cNvPicPr>
            <a:picLocks noChangeAspect="1"/>
          </p:cNvPicPr>
          <p:nvPr/>
        </p:nvPicPr>
        <p:blipFill>
          <a:blip r:embed="rId5"/>
          <a:stretch>
            <a:fillRect/>
          </a:stretch>
        </p:blipFill>
        <p:spPr>
          <a:xfrm>
            <a:off x="1193052" y="2633106"/>
            <a:ext cx="2621507" cy="4224894"/>
          </a:xfrm>
          <a:prstGeom prst="rect">
            <a:avLst/>
          </a:prstGeom>
        </p:spPr>
      </p:pic>
      <p:sp>
        <p:nvSpPr>
          <p:cNvPr id="27" name="文本框 26"/>
          <p:cNvSpPr txBox="1"/>
          <p:nvPr/>
        </p:nvSpPr>
        <p:spPr>
          <a:xfrm>
            <a:off x="3071106" y="1783030"/>
            <a:ext cx="4987111" cy="301884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8800" b="0" i="0" u="none" strike="noStrike" kern="1200" cap="none" spc="0" normalizeH="0" baseline="0" noProof="0">
                <a:ln w="38100">
                  <a:solidFill>
                    <a:srgbClr val="000000">
                      <a:lumMod val="85000"/>
                      <a:lumOff val="15000"/>
                    </a:srgbClr>
                  </a:solidFill>
                </a:ln>
                <a:solidFill>
                  <a:srgbClr val="FFFF00"/>
                </a:solidFill>
                <a:effectLst/>
                <a:uLnTx/>
                <a:uFillTx/>
                <a:latin typeface="UVN Mang Tre" panose="00000400000000000000" pitchFamily="2" charset="0"/>
                <a:ea typeface="字魂100号-方方先锋体" panose="00000500000000000000" pitchFamily="2" charset="-122"/>
                <a:cs typeface="+mn-cs"/>
                <a:sym typeface="字魂100号-方方先锋体" panose="00000500000000000000" pitchFamily="2" charset="-122"/>
              </a:rPr>
              <a:t>VẬN</a:t>
            </a:r>
            <a:r>
              <a:rPr kumimoji="0" lang="en-US" altLang="zh-CN" sz="8800" b="0" i="0" u="none" strike="noStrike" kern="1200" cap="none" spc="0" normalizeH="0" noProof="0">
                <a:ln w="38100">
                  <a:solidFill>
                    <a:srgbClr val="000000">
                      <a:lumMod val="85000"/>
                      <a:lumOff val="15000"/>
                    </a:srgbClr>
                  </a:solidFill>
                </a:ln>
                <a:solidFill>
                  <a:srgbClr val="FFFF00"/>
                </a:solidFill>
                <a:effectLst/>
                <a:uLnTx/>
                <a:uFillTx/>
                <a:latin typeface="UVN Mang Tre" panose="00000400000000000000" pitchFamily="2" charset="0"/>
                <a:ea typeface="字魂100号-方方先锋体" panose="00000500000000000000" pitchFamily="2" charset="-122"/>
                <a:cs typeface="+mn-cs"/>
                <a:sym typeface="字魂100号-方方先锋体" panose="00000500000000000000" pitchFamily="2" charset="-122"/>
              </a:rPr>
              <a:t> DỤNG</a:t>
            </a:r>
            <a:endParaRPr kumimoji="0" lang="en-US" altLang="zh-CN" sz="8800" b="0" i="0" u="none" strike="noStrike" kern="1200" cap="none" spc="0" normalizeH="0" baseline="0" noProof="0" dirty="0">
              <a:ln w="38100">
                <a:solidFill>
                  <a:srgbClr val="000000">
                    <a:lumMod val="85000"/>
                    <a:lumOff val="15000"/>
                  </a:srgbClr>
                </a:solidFill>
              </a:ln>
              <a:solidFill>
                <a:srgbClr val="FFFF00"/>
              </a:solidFill>
              <a:effectLst/>
              <a:uLnTx/>
              <a:uFillTx/>
              <a:latin typeface="UVN Mang Tre" panose="00000400000000000000" pitchFamily="2" charset="0"/>
              <a:ea typeface="字魂100号-方方先锋体" panose="00000500000000000000" pitchFamily="2" charset="-122"/>
              <a:cs typeface="+mn-cs"/>
              <a:sym typeface="字魂100号-方方先锋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b="28188"/>
          <a:stretch>
            <a:fillRect/>
          </a:stretch>
        </p:blipFill>
        <p:spPr>
          <a:xfrm>
            <a:off x="0" y="4746862"/>
            <a:ext cx="12192000" cy="2111138"/>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rcRect t="20" b="20"/>
          <a:stretch>
            <a:fillRect/>
          </a:stretch>
        </p:blipFill>
        <p:spPr>
          <a:xfrm>
            <a:off x="2768914" y="0"/>
            <a:ext cx="5882717" cy="5387880"/>
          </a:xfrm>
          <a:prstGeom prst="rect">
            <a:avLst/>
          </a:prstGeom>
        </p:spPr>
      </p:pic>
      <p:pic>
        <p:nvPicPr>
          <p:cNvPr id="22" name="图片 21"/>
          <p:cNvPicPr>
            <a:picLocks noChangeAspect="1"/>
          </p:cNvPicPr>
          <p:nvPr/>
        </p:nvPicPr>
        <p:blipFill>
          <a:blip r:embed="rId3"/>
          <a:stretch>
            <a:fillRect/>
          </a:stretch>
        </p:blipFill>
        <p:spPr>
          <a:xfrm>
            <a:off x="4679457" y="235527"/>
            <a:ext cx="1807850" cy="1482436"/>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74371"/>
          <a:stretch>
            <a:fillRect/>
          </a:stretch>
        </p:blipFill>
        <p:spPr>
          <a:xfrm flipH="1">
            <a:off x="8505259" y="517885"/>
            <a:ext cx="2999508" cy="4266847"/>
          </a:xfrm>
          <a:prstGeom prst="rect">
            <a:avLst/>
          </a:prstGeom>
        </p:spPr>
      </p:pic>
      <p:pic>
        <p:nvPicPr>
          <p:cNvPr id="12" name="图片 11"/>
          <p:cNvPicPr>
            <a:picLocks noChangeAspect="1"/>
          </p:cNvPicPr>
          <p:nvPr/>
        </p:nvPicPr>
        <p:blipFill>
          <a:blip r:embed="rId5"/>
          <a:stretch>
            <a:fillRect/>
          </a:stretch>
        </p:blipFill>
        <p:spPr>
          <a:xfrm>
            <a:off x="1193052" y="2633106"/>
            <a:ext cx="2621507" cy="4224894"/>
          </a:xfrm>
          <a:prstGeom prst="rect">
            <a:avLst/>
          </a:prstGeom>
        </p:spPr>
      </p:pic>
      <p:grpSp>
        <p:nvGrpSpPr>
          <p:cNvPr id="23" name="组合 22"/>
          <p:cNvGrpSpPr/>
          <p:nvPr/>
        </p:nvGrpSpPr>
        <p:grpSpPr>
          <a:xfrm>
            <a:off x="3198680" y="1902229"/>
            <a:ext cx="1127232" cy="1498157"/>
            <a:chOff x="3409690" y="2314323"/>
            <a:chExt cx="1127232" cy="1498157"/>
          </a:xfrm>
        </p:grpSpPr>
        <p:sp>
          <p:nvSpPr>
            <p:cNvPr id="25" name="文本框 24"/>
            <p:cNvSpPr txBox="1"/>
            <p:nvPr/>
          </p:nvSpPr>
          <p:spPr>
            <a:xfrm>
              <a:off x="3473105" y="2314323"/>
              <a:ext cx="813043"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800" b="1" i="0" u="none" strike="noStrike" kern="1200" cap="none" spc="0" normalizeH="0" baseline="0" noProof="0" dirty="0">
                  <a:ln w="28575">
                    <a:solidFill>
                      <a:sysClr val="windowText" lastClr="000000"/>
                    </a:solidFill>
                  </a:ln>
                  <a:solidFill>
                    <a:schemeClr val="accent3">
                      <a:lumMod val="75000"/>
                    </a:schemeClr>
                  </a:solidFill>
                  <a:effectLst/>
                  <a:uLnTx/>
                  <a:uFillTx/>
                  <a:latin typeface="UVN Mang Tre" panose="00000400000000000000" pitchFamily="2" charset="0"/>
                  <a:ea typeface="字魂100号-方方先锋体" panose="00000500000000000000" pitchFamily="2" charset="-122"/>
                  <a:sym typeface="字魂100号-方方先锋体" panose="00000500000000000000" pitchFamily="2" charset="-122"/>
                </a:rPr>
                <a:t>1</a:t>
              </a:r>
              <a:endParaRPr kumimoji="0" lang="zh-CN" altLang="en-US" sz="8800" b="1" i="0" u="none" strike="noStrike" kern="1200" cap="none" spc="0" normalizeH="0" baseline="0" noProof="0" dirty="0">
                <a:ln w="28575">
                  <a:solidFill>
                    <a:sysClr val="windowText" lastClr="000000"/>
                  </a:solidFill>
                </a:ln>
                <a:solidFill>
                  <a:schemeClr val="accent3">
                    <a:lumMod val="75000"/>
                  </a:schemeClr>
                </a:solidFill>
                <a:effectLst/>
                <a:uLnTx/>
                <a:uFillTx/>
                <a:latin typeface="UVN Mang Tre" panose="00000400000000000000" pitchFamily="2" charset="0"/>
                <a:ea typeface="字魂100号-方方先锋体" panose="00000500000000000000" pitchFamily="2" charset="-122"/>
                <a:sym typeface="字魂100号-方方先锋体" panose="00000500000000000000" pitchFamily="2" charset="-122"/>
              </a:endParaRPr>
            </a:p>
          </p:txBody>
        </p:sp>
        <p:sp>
          <p:nvSpPr>
            <p:cNvPr id="26" name="文本框 25"/>
            <p:cNvSpPr txBox="1"/>
            <p:nvPr/>
          </p:nvSpPr>
          <p:spPr>
            <a:xfrm>
              <a:off x="3409690" y="2365930"/>
              <a:ext cx="1127232"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8800" b="1" i="0" u="none" strike="noStrike" kern="1200" cap="none" spc="0" normalizeH="0" baseline="0" noProof="0" dirty="0">
                  <a:ln w="28575">
                    <a:solidFill>
                      <a:schemeClr val="accent2">
                        <a:lumMod val="75000"/>
                      </a:schemeClr>
                    </a:solidFill>
                  </a:ln>
                  <a:solidFill>
                    <a:schemeClr val="accent3">
                      <a:lumMod val="75000"/>
                    </a:schemeClr>
                  </a:solidFill>
                  <a:effectLst/>
                  <a:uLnTx/>
                  <a:uFillTx/>
                  <a:latin typeface="UVN Mang Tre" panose="00000400000000000000" pitchFamily="2" charset="0"/>
                  <a:ea typeface="字魂100号-方方先锋体" panose="00000500000000000000" pitchFamily="2" charset="-122"/>
                  <a:sym typeface="字魂100号-方方先锋体" panose="00000500000000000000" pitchFamily="2" charset="-122"/>
                </a:rPr>
                <a:t>1.</a:t>
              </a:r>
              <a:endParaRPr kumimoji="0" lang="zh-CN" altLang="en-US" sz="8800" b="1" i="0" u="none" strike="noStrike" kern="1200" cap="none" spc="0" normalizeH="0" baseline="0" noProof="0" dirty="0">
                <a:ln w="28575">
                  <a:solidFill>
                    <a:schemeClr val="accent2">
                      <a:lumMod val="75000"/>
                    </a:schemeClr>
                  </a:solidFill>
                </a:ln>
                <a:solidFill>
                  <a:schemeClr val="accent3">
                    <a:lumMod val="75000"/>
                  </a:schemeClr>
                </a:solidFill>
                <a:effectLst/>
                <a:uLnTx/>
                <a:uFillTx/>
                <a:latin typeface="UVN Mang Tre" panose="00000400000000000000" pitchFamily="2" charset="0"/>
                <a:ea typeface="字魂100号-方方先锋体" panose="00000500000000000000" pitchFamily="2" charset="-122"/>
                <a:sym typeface="字魂100号-方方先锋体" panose="00000500000000000000" pitchFamily="2" charset="-122"/>
              </a:endParaRPr>
            </a:p>
          </p:txBody>
        </p:sp>
      </p:grpSp>
      <p:sp>
        <p:nvSpPr>
          <p:cNvPr id="27" name="文本框 26"/>
          <p:cNvSpPr txBox="1"/>
          <p:nvPr/>
        </p:nvSpPr>
        <p:spPr>
          <a:xfrm>
            <a:off x="4367717" y="1953490"/>
            <a:ext cx="4987111" cy="301884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8800" b="0" i="0" u="none" strike="noStrike" kern="1200" cap="none" spc="0" normalizeH="0" baseline="0" noProof="0" dirty="0">
                <a:ln w="38100">
                  <a:solidFill>
                    <a:schemeClr val="tx1">
                      <a:lumMod val="85000"/>
                      <a:lumOff val="15000"/>
                    </a:schemeClr>
                  </a:solidFill>
                </a:ln>
                <a:solidFill>
                  <a:schemeClr val="accent5">
                    <a:lumMod val="75000"/>
                  </a:schemeClr>
                </a:solidFill>
                <a:effectLst/>
                <a:uLnTx/>
                <a:uFillTx/>
                <a:latin typeface="UVN Mang Tre" panose="00000400000000000000" pitchFamily="2" charset="0"/>
                <a:ea typeface="字魂100号-方方先锋体" panose="00000500000000000000" pitchFamily="2" charset="-122"/>
                <a:sym typeface="字魂100号-方方先锋体" panose="00000500000000000000" pitchFamily="2" charset="-122"/>
              </a:rPr>
              <a:t>KHỞI</a:t>
            </a:r>
            <a:endParaRPr kumimoji="0" lang="en-US" altLang="zh-CN" sz="8800" b="0" i="0" u="none" strike="noStrike" kern="1200" cap="none" spc="0" normalizeH="0" baseline="0" noProof="0" dirty="0">
              <a:ln w="38100">
                <a:solidFill>
                  <a:schemeClr val="tx1">
                    <a:lumMod val="85000"/>
                    <a:lumOff val="15000"/>
                  </a:schemeClr>
                </a:solidFill>
              </a:ln>
              <a:solidFill>
                <a:schemeClr val="accent5">
                  <a:lumMod val="75000"/>
                </a:schemeClr>
              </a:solidFill>
              <a:effectLst/>
              <a:uLnTx/>
              <a:uFillTx/>
              <a:latin typeface="UVN Mang Tre" panose="00000400000000000000" pitchFamily="2" charset="0"/>
              <a:ea typeface="字魂100号-方方先锋体" panose="00000500000000000000" pitchFamily="2" charset="-122"/>
              <a:sym typeface="字魂100号-方方先锋体" panose="00000500000000000000" pitchFamily="2" charset="-122"/>
            </a:endParaRPr>
          </a:p>
          <a:p>
            <a:pPr marL="0" marR="0" lvl="0" indent="0" algn="l" defTabSz="914400" rtl="0" eaLnBrk="1" fontAlgn="auto" latinLnBrk="0" hangingPunct="1">
              <a:lnSpc>
                <a:spcPct val="114000"/>
              </a:lnSpc>
              <a:spcBef>
                <a:spcPts val="0"/>
              </a:spcBef>
              <a:spcAft>
                <a:spcPts val="0"/>
              </a:spcAft>
              <a:buClrTx/>
              <a:buSzTx/>
              <a:buFontTx/>
              <a:buNone/>
              <a:defRPr/>
            </a:pPr>
            <a:r>
              <a:rPr lang="en-US" altLang="zh-CN" sz="8800" noProof="0" dirty="0">
                <a:ln w="38100">
                  <a:solidFill>
                    <a:schemeClr val="tx1">
                      <a:lumMod val="85000"/>
                      <a:lumOff val="15000"/>
                    </a:schemeClr>
                  </a:solidFill>
                </a:ln>
                <a:solidFill>
                  <a:schemeClr val="accent5">
                    <a:lumMod val="75000"/>
                  </a:schemeClr>
                </a:solidFill>
                <a:latin typeface="UVN Mang Tre" panose="00000400000000000000" pitchFamily="2" charset="0"/>
                <a:ea typeface="字魂100号-方方先锋体" panose="00000500000000000000" pitchFamily="2" charset="-122"/>
                <a:sym typeface="字魂100号-方方先锋体" panose="00000500000000000000" pitchFamily="2" charset="-122"/>
              </a:rPr>
              <a:t>ĐỘNG</a:t>
            </a:r>
            <a:endParaRPr kumimoji="0" lang="en-US" altLang="zh-CN" sz="8800" b="0" i="0" u="none" strike="noStrike" kern="1200" cap="none" spc="0" normalizeH="0" baseline="0" noProof="0" dirty="0">
              <a:ln w="38100">
                <a:solidFill>
                  <a:schemeClr val="tx1">
                    <a:lumMod val="85000"/>
                    <a:lumOff val="15000"/>
                  </a:schemeClr>
                </a:solidFill>
              </a:ln>
              <a:solidFill>
                <a:schemeClr val="accent5">
                  <a:lumMod val="75000"/>
                </a:schemeClr>
              </a:solidFill>
              <a:effectLst/>
              <a:uLnTx/>
              <a:uFillTx/>
              <a:latin typeface="UVN Mang Tre" panose="00000400000000000000" pitchFamily="2" charset="0"/>
              <a:ea typeface="字魂100号-方方先锋体" panose="00000500000000000000" pitchFamily="2" charset="-122"/>
              <a:sym typeface="字魂100号-方方先锋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up)">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8" name="矩形 15"/>
          <p:cNvSpPr/>
          <p:nvPr/>
        </p:nvSpPr>
        <p:spPr>
          <a:xfrm>
            <a:off x="273050" y="254000"/>
            <a:ext cx="11645900" cy="6350000"/>
          </a:xfrm>
          <a:prstGeom prst="rect">
            <a:avLst/>
          </a:prstGeom>
          <a:solidFill>
            <a:schemeClr val="bg1"/>
          </a:solidFill>
          <a:ln w="28575">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9" name="文本框 17"/>
          <p:cNvSpPr txBox="1"/>
          <p:nvPr/>
        </p:nvSpPr>
        <p:spPr>
          <a:xfrm>
            <a:off x="491942" y="419665"/>
            <a:ext cx="11208116" cy="1200329"/>
          </a:xfrm>
          <a:prstGeom prst="rect">
            <a:avLst/>
          </a:prstGeom>
          <a:solidFill>
            <a:schemeClr val="accent2">
              <a:lumMod val="60000"/>
              <a:lumOff val="40000"/>
            </a:schemeClr>
          </a:solidFill>
        </p:spPr>
        <p:txBody>
          <a:bodyPr wrap="square" rtlCol="0">
            <a:spAutoFit/>
          </a:bodyPr>
          <a:lstStyle/>
          <a:p>
            <a:pPr algn="ctr"/>
            <a:r>
              <a:rPr lang="en-US" altLang="zh-CN" sz="3600" b="1">
                <a:solidFill>
                  <a:sysClr val="windowText" lastClr="000000"/>
                </a:solidFill>
                <a:latin typeface="Cambria" panose="02040503050406030204" pitchFamily="18" charset="0"/>
                <a:ea typeface="Cambria" panose="02040503050406030204" pitchFamily="18" charset="0"/>
                <a:cs typeface="#9Slide03 Arima Madurai" panose="00000500000000000000" pitchFamily="2" charset="0"/>
              </a:rPr>
              <a:t>V</a:t>
            </a:r>
            <a:r>
              <a:rPr lang="vi-VN" altLang="zh-CN" sz="3600" b="1">
                <a:solidFill>
                  <a:sysClr val="windowText" lastClr="000000"/>
                </a:solidFill>
                <a:latin typeface="Cambria" panose="02040503050406030204" pitchFamily="18" charset="0"/>
                <a:ea typeface="Cambria" panose="02040503050406030204" pitchFamily="18" charset="0"/>
                <a:cs typeface="#9Slide03 Arima Madurai" panose="00000500000000000000" pitchFamily="2" charset="0"/>
              </a:rPr>
              <a:t>ẽ </a:t>
            </a:r>
            <a:r>
              <a:rPr lang="vi-VN" altLang="zh-CN" sz="3600" b="1" dirty="0">
                <a:solidFill>
                  <a:sysClr val="windowText" lastClr="000000"/>
                </a:solidFill>
                <a:latin typeface="Cambria" panose="02040503050406030204" pitchFamily="18" charset="0"/>
                <a:ea typeface="Cambria" panose="02040503050406030204" pitchFamily="18" charset="0"/>
                <a:cs typeface="#9Slide03 Arima Madurai" panose="00000500000000000000" pitchFamily="2" charset="0"/>
              </a:rPr>
              <a:t>đường thẳng AB đi qua điểm </a:t>
            </a:r>
            <a:r>
              <a:rPr lang="en-US" altLang="zh-CN" sz="3600" b="1" dirty="0">
                <a:solidFill>
                  <a:sysClr val="windowText" lastClr="000000"/>
                </a:solidFill>
                <a:latin typeface="Cambria" panose="02040503050406030204" pitchFamily="18" charset="0"/>
                <a:ea typeface="Cambria" panose="02040503050406030204" pitchFamily="18" charset="0"/>
                <a:cs typeface="#9Slide03 Arima Madurai" panose="00000500000000000000" pitchFamily="2" charset="0"/>
              </a:rPr>
              <a:t>M </a:t>
            </a:r>
            <a:r>
              <a:rPr lang="vi-VN" altLang="zh-CN" sz="3600" b="1" dirty="0">
                <a:solidFill>
                  <a:sysClr val="windowText" lastClr="000000"/>
                </a:solidFill>
                <a:latin typeface="Cambria" panose="02040503050406030204" pitchFamily="18" charset="0"/>
                <a:ea typeface="Cambria" panose="02040503050406030204" pitchFamily="18" charset="0"/>
                <a:cs typeface="#9Slide03 Arima Madurai" panose="00000500000000000000" pitchFamily="2" charset="0"/>
              </a:rPr>
              <a:t>và </a:t>
            </a:r>
            <a:r>
              <a:rPr lang="en-US" altLang="zh-CN" sz="3600" b="1" dirty="0">
                <a:solidFill>
                  <a:sysClr val="windowText" lastClr="000000"/>
                </a:solidFill>
                <a:latin typeface="Cambria" panose="02040503050406030204" pitchFamily="18" charset="0"/>
                <a:ea typeface="Cambria" panose="02040503050406030204" pitchFamily="18" charset="0"/>
                <a:cs typeface="#9Slide03 Arima Madurai" panose="00000500000000000000" pitchFamily="2" charset="0"/>
              </a:rPr>
              <a:t>song </a:t>
            </a:r>
            <a:r>
              <a:rPr lang="en-US" altLang="zh-CN" sz="3600" b="1" dirty="0" err="1">
                <a:solidFill>
                  <a:sysClr val="windowText" lastClr="000000"/>
                </a:solidFill>
                <a:latin typeface="Cambria" panose="02040503050406030204" pitchFamily="18" charset="0"/>
                <a:ea typeface="Cambria" panose="02040503050406030204" pitchFamily="18" charset="0"/>
                <a:cs typeface="#9Slide03 Arima Madurai" panose="00000500000000000000" pitchFamily="2" charset="0"/>
              </a:rPr>
              <a:t>song</a:t>
            </a:r>
            <a:r>
              <a:rPr lang="en-US" altLang="zh-CN" sz="3600" b="1" dirty="0">
                <a:solidFill>
                  <a:sysClr val="windowText" lastClr="000000"/>
                </a:solidFill>
                <a:latin typeface="Cambria" panose="02040503050406030204" pitchFamily="18" charset="0"/>
                <a:ea typeface="Cambria" panose="02040503050406030204" pitchFamily="18" charset="0"/>
                <a:cs typeface="#9Slide03 Arima Madurai" panose="00000500000000000000" pitchFamily="2" charset="0"/>
              </a:rPr>
              <a:t> </a:t>
            </a:r>
            <a:r>
              <a:rPr lang="vi-VN" altLang="zh-CN" sz="3600" b="1" dirty="0">
                <a:solidFill>
                  <a:sysClr val="windowText" lastClr="000000"/>
                </a:solidFill>
                <a:latin typeface="Cambria" panose="02040503050406030204" pitchFamily="18" charset="0"/>
                <a:ea typeface="Cambria" panose="02040503050406030204" pitchFamily="18" charset="0"/>
                <a:cs typeface="#9Slide03 Arima Madurai" panose="00000500000000000000" pitchFamily="2" charset="0"/>
              </a:rPr>
              <a:t>với đường thẳng</a:t>
            </a:r>
            <a:r>
              <a:rPr lang="en-US" altLang="zh-CN" sz="3600" b="1" dirty="0">
                <a:solidFill>
                  <a:sysClr val="windowText" lastClr="000000"/>
                </a:solidFill>
                <a:latin typeface="Cambria" panose="02040503050406030204" pitchFamily="18" charset="0"/>
                <a:ea typeface="Cambria" panose="02040503050406030204" pitchFamily="18" charset="0"/>
                <a:cs typeface="#9Slide03 Arima Madurai" panose="00000500000000000000" pitchFamily="2" charset="0"/>
              </a:rPr>
              <a:t> CD</a:t>
            </a:r>
            <a:endParaRPr lang="zh-CN" altLang="en-US" sz="3600" b="1" dirty="0">
              <a:solidFill>
                <a:sysClr val="windowText" lastClr="000000"/>
              </a:solidFill>
              <a:latin typeface="Cambria" panose="02040503050406030204" pitchFamily="18" charset="0"/>
              <a:ea typeface="杨任东竹石体-Semibold" panose="02000000000000000000" pitchFamily="2" charset="-122"/>
              <a:cs typeface="#9Slide03 Arima Madurai" panose="00000500000000000000" pitchFamily="2" charset="0"/>
            </a:endParaRPr>
          </a:p>
        </p:txBody>
      </p:sp>
      <p:grpSp>
        <p:nvGrpSpPr>
          <p:cNvPr id="40" name="Group 39"/>
          <p:cNvGrpSpPr/>
          <p:nvPr/>
        </p:nvGrpSpPr>
        <p:grpSpPr>
          <a:xfrm>
            <a:off x="3598558" y="3072871"/>
            <a:ext cx="4718592" cy="1403120"/>
            <a:chOff x="3598558" y="3072871"/>
            <a:chExt cx="4718592" cy="1403120"/>
          </a:xfrm>
        </p:grpSpPr>
        <p:sp>
          <p:nvSpPr>
            <p:cNvPr id="45" name="Line 2"/>
            <p:cNvSpPr>
              <a:spLocks noChangeShapeType="1"/>
            </p:cNvSpPr>
            <p:nvPr/>
          </p:nvSpPr>
          <p:spPr bwMode="auto">
            <a:xfrm flipV="1">
              <a:off x="3598558" y="3072871"/>
              <a:ext cx="4718592" cy="0"/>
            </a:xfrm>
            <a:prstGeom prst="line">
              <a:avLst/>
            </a:prstGeom>
            <a:noFill/>
            <a:ln w="57150">
              <a:solidFill>
                <a:schemeClr val="tx1">
                  <a:lumMod val="85000"/>
                  <a:lumOff val="15000"/>
                </a:schemeClr>
              </a:solidFill>
              <a:round/>
            </a:ln>
            <a:extLst>
              <a:ext uri="{909E8E84-426E-40DD-AFC4-6F175D3DCCD1}">
                <a14:hiddenFill xmlns:a14="http://schemas.microsoft.com/office/drawing/2010/main">
                  <a:noFill/>
                </a14:hiddenFill>
              </a:ext>
            </a:extLst>
          </p:spPr>
          <p:txBody>
            <a:bodyPr/>
            <a:lstStyle/>
            <a:p>
              <a:endParaRPr lang="en-US" dirty="0">
                <a:latin typeface="Cambria" panose="02040503050406030204" pitchFamily="18" charset="0"/>
                <a:ea typeface="Cambria" panose="02040503050406030204" pitchFamily="18" charset="0"/>
              </a:endParaRPr>
            </a:p>
          </p:txBody>
        </p:sp>
        <p:sp>
          <p:nvSpPr>
            <p:cNvPr id="53" name="Text Box 3"/>
            <p:cNvSpPr txBox="1">
              <a:spLocks noChangeArrowheads="1"/>
            </p:cNvSpPr>
            <p:nvPr/>
          </p:nvSpPr>
          <p:spPr bwMode="auto">
            <a:xfrm>
              <a:off x="3729082" y="3086519"/>
              <a:ext cx="5513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500" b="1" dirty="0">
                  <a:latin typeface="Cambria" panose="02040503050406030204" pitchFamily="18" charset="0"/>
                  <a:ea typeface="Cambria" panose="02040503050406030204" pitchFamily="18" charset="0"/>
                  <a:cs typeface="Arial" panose="020B0604020202020204" pitchFamily="34" charset="0"/>
                </a:rPr>
                <a:t>C</a:t>
              </a:r>
              <a:endParaRPr lang="en-US" altLang="en-US" sz="3500" b="1" dirty="0">
                <a:latin typeface="Cambria" panose="02040503050406030204" pitchFamily="18" charset="0"/>
                <a:ea typeface="Cambria" panose="02040503050406030204" pitchFamily="18" charset="0"/>
                <a:cs typeface="Arial" panose="020B0604020202020204" pitchFamily="34" charset="0"/>
              </a:endParaRPr>
            </a:p>
          </p:txBody>
        </p:sp>
        <p:sp>
          <p:nvSpPr>
            <p:cNvPr id="54" name="Text Box 23"/>
            <p:cNvSpPr txBox="1">
              <a:spLocks noChangeArrowheads="1"/>
            </p:cNvSpPr>
            <p:nvPr/>
          </p:nvSpPr>
          <p:spPr bwMode="auto">
            <a:xfrm>
              <a:off x="6536689" y="3845049"/>
              <a:ext cx="660234"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500" b="1" dirty="0">
                  <a:latin typeface="Cambria" panose="02040503050406030204" pitchFamily="18" charset="0"/>
                  <a:ea typeface="Cambria" panose="02040503050406030204" pitchFamily="18" charset="0"/>
                  <a:cs typeface="Arial" panose="020B0604020202020204" pitchFamily="34" charset="0"/>
                </a:rPr>
                <a:t>M</a:t>
              </a:r>
              <a:endParaRPr lang="en-US" altLang="en-US" sz="3500" b="1" dirty="0">
                <a:latin typeface="Cambria" panose="02040503050406030204" pitchFamily="18" charset="0"/>
                <a:ea typeface="Cambria" panose="02040503050406030204" pitchFamily="18" charset="0"/>
                <a:cs typeface="Arial" panose="020B0604020202020204" pitchFamily="34" charset="0"/>
              </a:endParaRPr>
            </a:p>
          </p:txBody>
        </p:sp>
        <p:sp>
          <p:nvSpPr>
            <p:cNvPr id="55" name="Text Box 3"/>
            <p:cNvSpPr txBox="1">
              <a:spLocks noChangeArrowheads="1"/>
            </p:cNvSpPr>
            <p:nvPr/>
          </p:nvSpPr>
          <p:spPr bwMode="auto">
            <a:xfrm>
              <a:off x="7486283" y="3130061"/>
              <a:ext cx="55135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500" b="1" dirty="0">
                  <a:latin typeface="Cambria" panose="02040503050406030204" pitchFamily="18" charset="0"/>
                  <a:ea typeface="Cambria" panose="02040503050406030204" pitchFamily="18" charset="0"/>
                  <a:cs typeface="Arial" panose="020B0604020202020204" pitchFamily="34" charset="0"/>
                </a:rPr>
                <a:t>D</a:t>
              </a:r>
              <a:endParaRPr lang="en-US" altLang="en-US" sz="3500" b="1" dirty="0">
                <a:latin typeface="Cambria" panose="02040503050406030204" pitchFamily="18" charset="0"/>
                <a:ea typeface="Cambria" panose="02040503050406030204" pitchFamily="18" charset="0"/>
                <a:cs typeface="Arial" panose="020B0604020202020204" pitchFamily="34" charset="0"/>
              </a:endParaRPr>
            </a:p>
          </p:txBody>
        </p:sp>
        <p:sp>
          <p:nvSpPr>
            <p:cNvPr id="56" name="Oval 55"/>
            <p:cNvSpPr/>
            <p:nvPr/>
          </p:nvSpPr>
          <p:spPr>
            <a:xfrm>
              <a:off x="6155818" y="3967740"/>
              <a:ext cx="107821" cy="19278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7" name="Straight Connector 56"/>
          <p:cNvCxnSpPr/>
          <p:nvPr/>
        </p:nvCxnSpPr>
        <p:spPr>
          <a:xfrm>
            <a:off x="6186298" y="2392680"/>
            <a:ext cx="0" cy="30175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58" name="Picture 1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flipV="1">
            <a:off x="-1464124" y="3067262"/>
            <a:ext cx="1586589" cy="260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rot="16200000" flipV="1">
            <a:off x="6667356" y="2087923"/>
            <a:ext cx="1586589" cy="260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Rectangle 59"/>
          <p:cNvSpPr/>
          <p:nvPr/>
        </p:nvSpPr>
        <p:spPr>
          <a:xfrm>
            <a:off x="5913247" y="3064532"/>
            <a:ext cx="265779" cy="25778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1288525">
            <a:off x="7910336" y="4145256"/>
            <a:ext cx="1148666" cy="102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 name="Straight Connector 61"/>
          <p:cNvCxnSpPr/>
          <p:nvPr/>
        </p:nvCxnSpPr>
        <p:spPr>
          <a:xfrm flipH="1" flipV="1">
            <a:off x="6209728" y="4125090"/>
            <a:ext cx="1827906"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1288525">
            <a:off x="6052714" y="3076845"/>
            <a:ext cx="1148666" cy="102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rot="16200000">
            <a:off x="4111601" y="2097157"/>
            <a:ext cx="1586589" cy="2609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1288525">
            <a:off x="5983094" y="4120589"/>
            <a:ext cx="1148666" cy="1028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6" name="Straight Connector 65"/>
          <p:cNvCxnSpPr/>
          <p:nvPr/>
        </p:nvCxnSpPr>
        <p:spPr>
          <a:xfrm flipH="1" flipV="1">
            <a:off x="3451960" y="4130040"/>
            <a:ext cx="2743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5834715" y="3828907"/>
            <a:ext cx="344311" cy="2657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3598558" y="4173140"/>
            <a:ext cx="333362"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A</a:t>
            </a:r>
            <a:endParaRPr lang="en-US" sz="3200" b="1" dirty="0">
              <a:latin typeface="Cambria" panose="02040503050406030204" pitchFamily="18" charset="0"/>
              <a:ea typeface="Cambria" panose="02040503050406030204" pitchFamily="18" charset="0"/>
            </a:endParaRPr>
          </a:p>
        </p:txBody>
      </p:sp>
      <p:sp>
        <p:nvSpPr>
          <p:cNvPr id="69" name="TextBox 68"/>
          <p:cNvSpPr txBox="1"/>
          <p:nvPr/>
        </p:nvSpPr>
        <p:spPr>
          <a:xfrm>
            <a:off x="7637545" y="4186050"/>
            <a:ext cx="333362"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B</a:t>
            </a:r>
            <a:endParaRPr lang="en-US" sz="3200" b="1" dirty="0">
              <a:latin typeface="Cambria" panose="02040503050406030204" pitchFamily="18" charset="0"/>
              <a:ea typeface="Cambria" panose="020405030504060302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2.08333E-6 0 L 0.62617 -0.01667 " pathEditMode="relative" rAng="0" ptsTypes="AA">
                                      <p:cBhvr>
                                        <p:cTn id="16" dur="2000" fill="hold"/>
                                        <p:tgtEl>
                                          <p:spTgt spid="58"/>
                                        </p:tgtEl>
                                        <p:attrNameLst>
                                          <p:attrName>ppt_x</p:attrName>
                                          <p:attrName>ppt_y</p:attrName>
                                        </p:attrNameLst>
                                      </p:cBhvr>
                                      <p:rCtr x="31302" y="-833"/>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4.16667E-7 -1.11111E-6 L -0.00339 0.35718 " pathEditMode="relative" rAng="0" ptsTypes="AA">
                                      <p:cBhvr>
                                        <p:cTn id="24" dur="2000" fill="hold"/>
                                        <p:tgtEl>
                                          <p:spTgt spid="63"/>
                                        </p:tgtEl>
                                        <p:attrNameLst>
                                          <p:attrName>ppt_x</p:attrName>
                                          <p:attrName>ppt_y</p:attrName>
                                        </p:attrNameLst>
                                      </p:cBhvr>
                                      <p:rCtr x="-169" y="17847"/>
                                    </p:animMotion>
                                  </p:childTnLst>
                                </p:cTn>
                              </p:par>
                              <p:par>
                                <p:cTn id="25" presetID="22" presetClass="entr" presetSubtype="1"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up)">
                                      <p:cBhvr>
                                        <p:cTn id="27" dur="20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randombar(horizontal)">
                                      <p:cBhvr>
                                        <p:cTn id="32" dur="500"/>
                                        <p:tgtEl>
                                          <p:spTgt spid="6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58"/>
                                        </p:tgtEl>
                                      </p:cBhvr>
                                    </p:animEffect>
                                    <p:set>
                                      <p:cBhvr>
                                        <p:cTn id="37" dur="1" fill="hold">
                                          <p:stCondLst>
                                            <p:cond delay="499"/>
                                          </p:stCondLst>
                                        </p:cTn>
                                        <p:tgtEl>
                                          <p:spTgt spid="58"/>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63"/>
                                        </p:tgtEl>
                                      </p:cBhvr>
                                    </p:animEffect>
                                    <p:set>
                                      <p:cBhvr>
                                        <p:cTn id="40" dur="1" fill="hold">
                                          <p:stCondLst>
                                            <p:cond delay="499"/>
                                          </p:stCondLst>
                                        </p:cTn>
                                        <p:tgtEl>
                                          <p:spTgt spid="6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1000"/>
                                        <p:tgtEl>
                                          <p:spTgt spid="59"/>
                                        </p:tgtEl>
                                      </p:cBhvr>
                                    </p:animEffect>
                                    <p:anim calcmode="lin" valueType="num">
                                      <p:cBhvr>
                                        <p:cTn id="46" dur="1000" fill="hold"/>
                                        <p:tgtEl>
                                          <p:spTgt spid="59"/>
                                        </p:tgtEl>
                                        <p:attrNameLst>
                                          <p:attrName>ppt_x</p:attrName>
                                        </p:attrNameLst>
                                      </p:cBhvr>
                                      <p:tavLst>
                                        <p:tav tm="0">
                                          <p:val>
                                            <p:strVal val="#ppt_x"/>
                                          </p:val>
                                        </p:tav>
                                        <p:tav tm="100000">
                                          <p:val>
                                            <p:strVal val="#ppt_x"/>
                                          </p:val>
                                        </p:tav>
                                      </p:tavLst>
                                    </p:anim>
                                    <p:anim calcmode="lin" valueType="num">
                                      <p:cBhvr>
                                        <p:cTn id="47"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35" presetClass="path" presetSubtype="0" accel="50000" decel="50000" fill="hold" nodeType="clickEffect">
                                  <p:stCondLst>
                                    <p:cond delay="0"/>
                                  </p:stCondLst>
                                  <p:childTnLst>
                                    <p:animMotion origin="layout" path="M -3.33333E-6 1.85185E-6 L -0.15455 -0.00232 " pathEditMode="relative" rAng="0" ptsTypes="AA">
                                      <p:cBhvr>
                                        <p:cTn id="56" dur="2000" fill="hold"/>
                                        <p:tgtEl>
                                          <p:spTgt spid="61"/>
                                        </p:tgtEl>
                                        <p:attrNameLst>
                                          <p:attrName>ppt_x</p:attrName>
                                          <p:attrName>ppt_y</p:attrName>
                                        </p:attrNameLst>
                                      </p:cBhvr>
                                      <p:rCtr x="-7734" y="-116"/>
                                    </p:animMotion>
                                  </p:childTnLst>
                                </p:cTn>
                              </p:par>
                              <p:par>
                                <p:cTn id="57" presetID="22" presetClass="entr" presetSubtype="2"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right)">
                                      <p:cBhvr>
                                        <p:cTn id="59" dur="20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59"/>
                                        </p:tgtEl>
                                      </p:cBhvr>
                                    </p:animEffect>
                                    <p:set>
                                      <p:cBhvr>
                                        <p:cTn id="64" dur="1" fill="hold">
                                          <p:stCondLst>
                                            <p:cond delay="499"/>
                                          </p:stCondLst>
                                        </p:cTn>
                                        <p:tgtEl>
                                          <p:spTgt spid="59"/>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61"/>
                                        </p:tgtEl>
                                      </p:cBhvr>
                                    </p:animEffect>
                                    <p:set>
                                      <p:cBhvr>
                                        <p:cTn id="67" dur="1" fill="hold">
                                          <p:stCondLst>
                                            <p:cond delay="499"/>
                                          </p:stCondLst>
                                        </p:cTn>
                                        <p:tgtEl>
                                          <p:spTgt spid="6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randombar(horizontal)">
                                      <p:cBhvr>
                                        <p:cTn id="72" dur="500"/>
                                        <p:tgtEl>
                                          <p:spTgt spid="6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fade">
                                      <p:cBhvr>
                                        <p:cTn id="77" dur="500"/>
                                        <p:tgtEl>
                                          <p:spTgt spid="65"/>
                                        </p:tgtEl>
                                      </p:cBhvr>
                                    </p:animEffect>
                                  </p:childTnLst>
                                </p:cTn>
                              </p:par>
                            </p:childTnLst>
                          </p:cTn>
                        </p:par>
                        <p:par>
                          <p:cTn id="78" fill="hold">
                            <p:stCondLst>
                              <p:cond delay="500"/>
                            </p:stCondLst>
                            <p:childTnLst>
                              <p:par>
                                <p:cTn id="79" presetID="22" presetClass="entr" presetSubtype="2" fill="hold" nodeType="afterEffect">
                                  <p:stCondLst>
                                    <p:cond delay="0"/>
                                  </p:stCondLst>
                                  <p:childTnLst>
                                    <p:set>
                                      <p:cBhvr>
                                        <p:cTn id="80" dur="1" fill="hold">
                                          <p:stCondLst>
                                            <p:cond delay="0"/>
                                          </p:stCondLst>
                                        </p:cTn>
                                        <p:tgtEl>
                                          <p:spTgt spid="66"/>
                                        </p:tgtEl>
                                        <p:attrNameLst>
                                          <p:attrName>style.visibility</p:attrName>
                                        </p:attrNameLst>
                                      </p:cBhvr>
                                      <p:to>
                                        <p:strVal val="visible"/>
                                      </p:to>
                                    </p:set>
                                    <p:animEffect transition="in" filter="wipe(right)">
                                      <p:cBhvr>
                                        <p:cTn id="81" dur="2000"/>
                                        <p:tgtEl>
                                          <p:spTgt spid="66"/>
                                        </p:tgtEl>
                                      </p:cBhvr>
                                    </p:animEffect>
                                  </p:childTnLst>
                                </p:cTn>
                              </p:par>
                              <p:par>
                                <p:cTn id="82" presetID="35" presetClass="path" presetSubtype="0" accel="50000" decel="50000" fill="hold" nodeType="withEffect">
                                  <p:stCondLst>
                                    <p:cond delay="0"/>
                                  </p:stCondLst>
                                  <p:childTnLst>
                                    <p:animMotion origin="layout" path="M -4.16667E-7 -4.44444E-6 L -0.20781 0.0051 " pathEditMode="relative" rAng="0" ptsTypes="AA">
                                      <p:cBhvr>
                                        <p:cTn id="83" dur="2000" fill="hold"/>
                                        <p:tgtEl>
                                          <p:spTgt spid="65"/>
                                        </p:tgtEl>
                                        <p:attrNameLst>
                                          <p:attrName>ppt_x</p:attrName>
                                          <p:attrName>ppt_y</p:attrName>
                                        </p:attrNameLst>
                                      </p:cBhvr>
                                      <p:rCtr x="-10391" y="255"/>
                                    </p:animMotion>
                                  </p:childTnLst>
                                </p:cTn>
                              </p:par>
                            </p:childTnLst>
                          </p:cTn>
                        </p:par>
                      </p:childTnLst>
                    </p:cTn>
                  </p:par>
                  <p:par>
                    <p:cTn id="84" fill="hold">
                      <p:stCondLst>
                        <p:cond delay="indefinite"/>
                      </p:stCondLst>
                      <p:childTnLst>
                        <p:par>
                          <p:cTn id="85" fill="hold">
                            <p:stCondLst>
                              <p:cond delay="0"/>
                            </p:stCondLst>
                            <p:childTnLst>
                              <p:par>
                                <p:cTn id="86" presetID="14" presetClass="exit" presetSubtype="10" fill="hold" nodeType="clickEffect">
                                  <p:stCondLst>
                                    <p:cond delay="0"/>
                                  </p:stCondLst>
                                  <p:childTnLst>
                                    <p:animEffect transition="out" filter="randombar(horizontal)">
                                      <p:cBhvr>
                                        <p:cTn id="87" dur="500"/>
                                        <p:tgtEl>
                                          <p:spTgt spid="64"/>
                                        </p:tgtEl>
                                      </p:cBhvr>
                                    </p:animEffect>
                                    <p:set>
                                      <p:cBhvr>
                                        <p:cTn id="88" dur="1" fill="hold">
                                          <p:stCondLst>
                                            <p:cond delay="499"/>
                                          </p:stCondLst>
                                        </p:cTn>
                                        <p:tgtEl>
                                          <p:spTgt spid="64"/>
                                        </p:tgtEl>
                                        <p:attrNameLst>
                                          <p:attrName>style.visibility</p:attrName>
                                        </p:attrNameLst>
                                      </p:cBhvr>
                                      <p:to>
                                        <p:strVal val="hidden"/>
                                      </p:to>
                                    </p:set>
                                  </p:childTnLst>
                                </p:cTn>
                              </p:par>
                              <p:par>
                                <p:cTn id="89" presetID="14" presetClass="exit" presetSubtype="10" fill="hold" nodeType="withEffect">
                                  <p:stCondLst>
                                    <p:cond delay="0"/>
                                  </p:stCondLst>
                                  <p:childTnLst>
                                    <p:animEffect transition="out" filter="randombar(horizontal)">
                                      <p:cBhvr>
                                        <p:cTn id="90" dur="500"/>
                                        <p:tgtEl>
                                          <p:spTgt spid="65"/>
                                        </p:tgtEl>
                                      </p:cBhvr>
                                    </p:animEffect>
                                    <p:set>
                                      <p:cBhvr>
                                        <p:cTn id="91" dur="1" fill="hold">
                                          <p:stCondLst>
                                            <p:cond delay="499"/>
                                          </p:stCondLst>
                                        </p:cTn>
                                        <p:tgtEl>
                                          <p:spTgt spid="65"/>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4" presetClass="entr" presetSubtype="10" fill="hold" grpId="0" nodeType="click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randombar(horizontal)">
                                      <p:cBhvr>
                                        <p:cTn id="96" dur="500"/>
                                        <p:tgtEl>
                                          <p:spTgt spid="67"/>
                                        </p:tgtEl>
                                      </p:cBhvr>
                                    </p:animEffect>
                                  </p:childTnLst>
                                </p:cTn>
                              </p:par>
                            </p:childTnLst>
                          </p:cTn>
                        </p:par>
                      </p:childTnLst>
                    </p:cTn>
                  </p:par>
                  <p:par>
                    <p:cTn id="97" fill="hold">
                      <p:stCondLst>
                        <p:cond delay="indefinite"/>
                      </p:stCondLst>
                      <p:childTnLst>
                        <p:par>
                          <p:cTn id="98" fill="hold">
                            <p:stCondLst>
                              <p:cond delay="0"/>
                            </p:stCondLst>
                            <p:childTnLst>
                              <p:par>
                                <p:cTn id="99" presetID="14" presetClass="entr" presetSubtype="10" fill="hold" grpId="0" nodeType="click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randombar(horizontal)">
                                      <p:cBhvr>
                                        <p:cTn id="101" dur="500"/>
                                        <p:tgtEl>
                                          <p:spTgt spid="69"/>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randombar(horizontal)">
                                      <p:cBhvr>
                                        <p:cTn id="10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60" grpId="0" animBg="1"/>
      <p:bldP spid="67" grpId="0" animBg="1"/>
      <p:bldP spid="68" grpId="0"/>
      <p:bldP spid="6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b="28188"/>
          <a:stretch>
            <a:fillRect/>
          </a:stretch>
        </p:blipFill>
        <p:spPr>
          <a:xfrm>
            <a:off x="0" y="4746862"/>
            <a:ext cx="12192000" cy="2111138"/>
          </a:xfrm>
          <a:prstGeom prst="rect">
            <a:avLst/>
          </a:prstGeom>
        </p:spPr>
      </p:pic>
      <p:pic>
        <p:nvPicPr>
          <p:cNvPr id="20" name="图片 19"/>
          <p:cNvPicPr>
            <a:picLocks noChangeAspect="1"/>
          </p:cNvPicPr>
          <p:nvPr/>
        </p:nvPicPr>
        <p:blipFill rotWithShape="1">
          <a:blip r:embed="rId2">
            <a:extLst>
              <a:ext uri="{28A0092B-C50C-407E-A947-70E740481C1C}">
                <a14:useLocalDpi xmlns:a14="http://schemas.microsoft.com/office/drawing/2010/main" val="0"/>
              </a:ext>
            </a:extLst>
          </a:blip>
          <a:srcRect t="4811" b="72689"/>
          <a:stretch>
            <a:fillRect/>
          </a:stretch>
        </p:blipFill>
        <p:spPr>
          <a:xfrm>
            <a:off x="0" y="0"/>
            <a:ext cx="12192000" cy="6858000"/>
          </a:xfrm>
          <a:prstGeom prst="rect">
            <a:avLst/>
          </a:prstGeom>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rcRect t="20" b="20"/>
          <a:stretch>
            <a:fillRect/>
          </a:stretch>
        </p:blipFill>
        <p:spPr>
          <a:xfrm>
            <a:off x="1472184" y="0"/>
            <a:ext cx="7598664" cy="5387880"/>
          </a:xfrm>
          <a:prstGeom prst="rect">
            <a:avLst/>
          </a:prstGeom>
        </p:spPr>
      </p:pic>
      <p:pic>
        <p:nvPicPr>
          <p:cNvPr id="22" name="图片 21"/>
          <p:cNvPicPr>
            <a:picLocks noChangeAspect="1"/>
          </p:cNvPicPr>
          <p:nvPr/>
        </p:nvPicPr>
        <p:blipFill>
          <a:blip r:embed="rId4"/>
          <a:stretch>
            <a:fillRect/>
          </a:stretch>
        </p:blipFill>
        <p:spPr>
          <a:xfrm>
            <a:off x="4679457" y="235527"/>
            <a:ext cx="1807850" cy="1482436"/>
          </a:xfrm>
          <a:prstGeom prst="rect">
            <a:avLst/>
          </a:prstGeom>
        </p:spPr>
      </p:pic>
      <p:pic>
        <p:nvPicPr>
          <p:cNvPr id="3" name="图片 2"/>
          <p:cNvPicPr>
            <a:picLocks noChangeAspect="1"/>
          </p:cNvPicPr>
          <p:nvPr/>
        </p:nvPicPr>
        <p:blipFill rotWithShape="1">
          <a:blip r:embed="rId5">
            <a:extLst>
              <a:ext uri="{28A0092B-C50C-407E-A947-70E740481C1C}">
                <a14:useLocalDpi xmlns:a14="http://schemas.microsoft.com/office/drawing/2010/main" val="0"/>
              </a:ext>
            </a:extLst>
          </a:blip>
          <a:srcRect l="74371"/>
          <a:stretch>
            <a:fillRect/>
          </a:stretch>
        </p:blipFill>
        <p:spPr>
          <a:xfrm flipH="1">
            <a:off x="9300292" y="-130066"/>
            <a:ext cx="2662264" cy="3787112"/>
          </a:xfrm>
          <a:prstGeom prst="rect">
            <a:avLst/>
          </a:prstGeom>
        </p:spPr>
      </p:pic>
      <p:pic>
        <p:nvPicPr>
          <p:cNvPr id="12" name="图片 11"/>
          <p:cNvPicPr>
            <a:picLocks noChangeAspect="1"/>
          </p:cNvPicPr>
          <p:nvPr/>
        </p:nvPicPr>
        <p:blipFill>
          <a:blip r:embed="rId6"/>
          <a:stretch>
            <a:fillRect/>
          </a:stretch>
        </p:blipFill>
        <p:spPr>
          <a:xfrm>
            <a:off x="1193052" y="2633106"/>
            <a:ext cx="2621507" cy="4224894"/>
          </a:xfrm>
          <a:prstGeom prst="rect">
            <a:avLst/>
          </a:prstGeom>
        </p:spPr>
      </p:pic>
      <p:sp>
        <p:nvSpPr>
          <p:cNvPr id="27" name="文本框 26"/>
          <p:cNvSpPr txBox="1"/>
          <p:nvPr/>
        </p:nvSpPr>
        <p:spPr>
          <a:xfrm>
            <a:off x="2593294" y="1630324"/>
            <a:ext cx="5671081" cy="101566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defRPr/>
            </a:pPr>
            <a:r>
              <a:rPr lang="en-US" altLang="zh-CN" sz="6000" dirty="0">
                <a:ln w="19050">
                  <a:solidFill>
                    <a:schemeClr val="accent3">
                      <a:lumMod val="75000"/>
                    </a:schemeClr>
                  </a:solidFill>
                </a:ln>
                <a:solidFill>
                  <a:schemeClr val="accent2">
                    <a:lumMod val="60000"/>
                    <a:lumOff val="40000"/>
                  </a:schemeClr>
                </a:solidFill>
                <a:latin typeface="UVN Mang Tre" panose="00000400000000000000" pitchFamily="2" charset="0"/>
                <a:ea typeface="字魂100号-方方先锋体" panose="00000500000000000000" pitchFamily="2" charset="-122"/>
                <a:cs typeface="Arial" panose="020B0604020202020204" pitchFamily="34" charset="0"/>
                <a:sym typeface="字魂100号-方方先锋体" panose="00000500000000000000" pitchFamily="2" charset="-122"/>
              </a:rPr>
              <a:t>DẶN DÒ</a:t>
            </a:r>
            <a:endParaRPr lang="en-US" altLang="zh-CN" sz="6000" dirty="0">
              <a:ln w="19050">
                <a:solidFill>
                  <a:schemeClr val="accent3">
                    <a:lumMod val="75000"/>
                  </a:schemeClr>
                </a:solidFill>
              </a:ln>
              <a:solidFill>
                <a:schemeClr val="accent2">
                  <a:lumMod val="60000"/>
                  <a:lumOff val="40000"/>
                </a:schemeClr>
              </a:solidFill>
              <a:latin typeface="UVN Mang Tre" panose="00000400000000000000" pitchFamily="2" charset="0"/>
              <a:ea typeface="字魂100号-方方先锋体" panose="00000500000000000000" pitchFamily="2" charset="-122"/>
              <a:cs typeface="Arial" panose="020B0604020202020204" pitchFamily="34" charset="0"/>
              <a:sym typeface="字魂100号-方方先锋体" panose="00000500000000000000" pitchFamily="2" charset="-122"/>
            </a:endParaRPr>
          </a:p>
        </p:txBody>
      </p:sp>
      <p:pic>
        <p:nvPicPr>
          <p:cNvPr id="2" name="Picture 1"/>
          <p:cNvPicPr>
            <a:picLocks noChangeAspect="1"/>
          </p:cNvPicPr>
          <p:nvPr/>
        </p:nvPicPr>
        <p:blipFill>
          <a:blip r:embed="rId7" cstate="print">
            <a:extLst>
              <a:ext uri="{BEBA8EAE-BF5A-486C-A8C5-ECC9F3942E4B}">
                <a14:imgProps xmlns:a14="http://schemas.microsoft.com/office/drawing/2010/main">
                  <a14:imgLayer r:embed="rId8">
                    <a14:imgEffect>
                      <a14:backgroundRemoval t="4213" b="96344" l="9996" r="89963"/>
                    </a14:imgEffect>
                  </a14:imgLayer>
                </a14:imgProps>
              </a:ext>
              <a:ext uri="{28A0092B-C50C-407E-A947-70E740481C1C}">
                <a14:useLocalDpi xmlns:a14="http://schemas.microsoft.com/office/drawing/2010/main" val="0"/>
              </a:ext>
            </a:extLst>
          </a:blip>
          <a:stretch>
            <a:fillRect/>
          </a:stretch>
        </p:blipFill>
        <p:spPr>
          <a:xfrm>
            <a:off x="6619299" y="3424281"/>
            <a:ext cx="5361986" cy="3575228"/>
          </a:xfrm>
          <a:prstGeom prst="rect">
            <a:avLst/>
          </a:prstGeom>
        </p:spPr>
      </p:pic>
      <p:sp>
        <p:nvSpPr>
          <p:cNvPr id="10" name="文本框 26"/>
          <p:cNvSpPr txBox="1"/>
          <p:nvPr/>
        </p:nvSpPr>
        <p:spPr>
          <a:xfrm>
            <a:off x="2503805" y="2676577"/>
            <a:ext cx="5671081" cy="1200329"/>
          </a:xfrm>
          <a:prstGeom prst="rect">
            <a:avLst/>
          </a:prstGeom>
          <a:noFill/>
        </p:spPr>
        <p:txBody>
          <a:bodyPr wrap="square" rtlCol="0">
            <a:spAutoFit/>
            <a:scene3d>
              <a:camera prst="orthographicFront"/>
              <a:lightRig rig="threePt" dir="t"/>
            </a:scene3d>
            <a:sp3d contourW="12700"/>
          </a:bodyPr>
          <a:lstStyle/>
          <a:p>
            <a:pPr marL="571500" marR="0" lvl="0" indent="-571500" algn="ctr" defTabSz="914400" rtl="0" eaLnBrk="1" fontAlgn="auto" latinLnBrk="0" hangingPunct="1">
              <a:spcBef>
                <a:spcPts val="0"/>
              </a:spcBef>
              <a:spcAft>
                <a:spcPts val="0"/>
              </a:spcAft>
              <a:buClrTx/>
              <a:buSzTx/>
              <a:buFontTx/>
              <a:buChar char="-"/>
              <a:defRPr/>
            </a:pPr>
            <a:r>
              <a:rPr lang="en-US" altLang="zh-CN" sz="3600" dirty="0" err="1">
                <a:ln w="19050">
                  <a:solidFill>
                    <a:schemeClr val="accent3">
                      <a:lumMod val="75000"/>
                    </a:schemeClr>
                  </a:solidFill>
                </a:ln>
                <a:solidFill>
                  <a:schemeClr val="bg1"/>
                </a:solidFill>
                <a:latin typeface="Arial" panose="020B0604020202020204" pitchFamily="34" charset="0"/>
                <a:ea typeface="字魂100号-方方先锋体" panose="00000500000000000000" pitchFamily="2" charset="-122"/>
                <a:cs typeface="Arial" panose="020B0604020202020204" pitchFamily="34" charset="0"/>
                <a:sym typeface="字魂100号-方方先锋体" panose="00000500000000000000" pitchFamily="2" charset="-122"/>
              </a:rPr>
              <a:t>Hoàn</a:t>
            </a:r>
            <a:r>
              <a:rPr lang="en-US" altLang="zh-CN" sz="3600" dirty="0">
                <a:ln w="19050">
                  <a:solidFill>
                    <a:schemeClr val="accent3">
                      <a:lumMod val="75000"/>
                    </a:schemeClr>
                  </a:solidFill>
                </a:ln>
                <a:solidFill>
                  <a:schemeClr val="bg1"/>
                </a:solidFill>
                <a:latin typeface="Arial" panose="020B0604020202020204" pitchFamily="34" charset="0"/>
                <a:ea typeface="字魂100号-方方先锋体" panose="00000500000000000000" pitchFamily="2" charset="-122"/>
                <a:cs typeface="Arial" panose="020B0604020202020204" pitchFamily="34" charset="0"/>
                <a:sym typeface="字魂100号-方方先锋体" panose="00000500000000000000" pitchFamily="2" charset="-122"/>
              </a:rPr>
              <a:t> </a:t>
            </a:r>
            <a:r>
              <a:rPr lang="en-US" altLang="zh-CN" sz="3600" dirty="0" err="1">
                <a:ln w="19050">
                  <a:solidFill>
                    <a:schemeClr val="accent3">
                      <a:lumMod val="75000"/>
                    </a:schemeClr>
                  </a:solidFill>
                </a:ln>
                <a:solidFill>
                  <a:schemeClr val="bg1"/>
                </a:solidFill>
                <a:latin typeface="Arial" panose="020B0604020202020204" pitchFamily="34" charset="0"/>
                <a:ea typeface="字魂100号-方方先锋体" panose="00000500000000000000" pitchFamily="2" charset="-122"/>
                <a:cs typeface="Arial" panose="020B0604020202020204" pitchFamily="34" charset="0"/>
                <a:sym typeface="字魂100号-方方先锋体" panose="00000500000000000000" pitchFamily="2" charset="-122"/>
              </a:rPr>
              <a:t>thành</a:t>
            </a:r>
            <a:r>
              <a:rPr lang="en-US" altLang="zh-CN" sz="3600" dirty="0">
                <a:ln w="19050">
                  <a:solidFill>
                    <a:schemeClr val="accent3">
                      <a:lumMod val="75000"/>
                    </a:schemeClr>
                  </a:solidFill>
                </a:ln>
                <a:solidFill>
                  <a:schemeClr val="bg1"/>
                </a:solidFill>
                <a:latin typeface="Arial" panose="020B0604020202020204" pitchFamily="34" charset="0"/>
                <a:ea typeface="字魂100号-方方先锋体" panose="00000500000000000000" pitchFamily="2" charset="-122"/>
                <a:cs typeface="Arial" panose="020B0604020202020204" pitchFamily="34" charset="0"/>
                <a:sym typeface="字魂100号-方方先锋体" panose="00000500000000000000" pitchFamily="2" charset="-122"/>
              </a:rPr>
              <a:t> </a:t>
            </a:r>
            <a:r>
              <a:rPr lang="en-US" altLang="zh-CN" sz="3600" dirty="0" err="1">
                <a:ln w="19050">
                  <a:solidFill>
                    <a:schemeClr val="accent3">
                      <a:lumMod val="75000"/>
                    </a:schemeClr>
                  </a:solidFill>
                </a:ln>
                <a:solidFill>
                  <a:schemeClr val="bg1"/>
                </a:solidFill>
                <a:latin typeface="Arial" panose="020B0604020202020204" pitchFamily="34" charset="0"/>
                <a:ea typeface="字魂100号-方方先锋体" panose="00000500000000000000" pitchFamily="2" charset="-122"/>
                <a:cs typeface="Arial" panose="020B0604020202020204" pitchFamily="34" charset="0"/>
                <a:sym typeface="字魂100号-方方先锋体" panose="00000500000000000000" pitchFamily="2" charset="-122"/>
              </a:rPr>
              <a:t>bài</a:t>
            </a:r>
            <a:r>
              <a:rPr lang="en-US" altLang="zh-CN" sz="3600" dirty="0">
                <a:ln w="19050">
                  <a:solidFill>
                    <a:schemeClr val="accent3">
                      <a:lumMod val="75000"/>
                    </a:schemeClr>
                  </a:solidFill>
                </a:ln>
                <a:solidFill>
                  <a:schemeClr val="bg1"/>
                </a:solidFill>
                <a:latin typeface="Arial" panose="020B0604020202020204" pitchFamily="34" charset="0"/>
                <a:ea typeface="字魂100号-方方先锋体" panose="00000500000000000000" pitchFamily="2" charset="-122"/>
                <a:cs typeface="Arial" panose="020B0604020202020204" pitchFamily="34" charset="0"/>
                <a:sym typeface="字魂100号-方方先锋体" panose="00000500000000000000" pitchFamily="2" charset="-122"/>
              </a:rPr>
              <a:t> </a:t>
            </a:r>
            <a:r>
              <a:rPr lang="en-US" altLang="zh-CN" sz="3600" dirty="0" err="1">
                <a:ln w="19050">
                  <a:solidFill>
                    <a:schemeClr val="accent3">
                      <a:lumMod val="75000"/>
                    </a:schemeClr>
                  </a:solidFill>
                </a:ln>
                <a:solidFill>
                  <a:schemeClr val="bg1"/>
                </a:solidFill>
                <a:latin typeface="Arial" panose="020B0604020202020204" pitchFamily="34" charset="0"/>
                <a:ea typeface="字魂100号-方方先锋体" panose="00000500000000000000" pitchFamily="2" charset="-122"/>
                <a:cs typeface="Arial" panose="020B0604020202020204" pitchFamily="34" charset="0"/>
                <a:sym typeface="字魂100号-方方先锋体" panose="00000500000000000000" pitchFamily="2" charset="-122"/>
              </a:rPr>
              <a:t>tập</a:t>
            </a:r>
            <a:endParaRPr lang="en-US" altLang="zh-CN" sz="3600" dirty="0">
              <a:ln w="19050">
                <a:solidFill>
                  <a:schemeClr val="accent3">
                    <a:lumMod val="75000"/>
                  </a:schemeClr>
                </a:solidFill>
              </a:ln>
              <a:solidFill>
                <a:schemeClr val="bg1"/>
              </a:solidFill>
              <a:latin typeface="Arial" panose="020B0604020202020204" pitchFamily="34" charset="0"/>
              <a:ea typeface="字魂100号-方方先锋体" panose="00000500000000000000" pitchFamily="2" charset="-122"/>
              <a:cs typeface="Arial" panose="020B0604020202020204" pitchFamily="34" charset="0"/>
              <a:sym typeface="字魂100号-方方先锋体" panose="00000500000000000000" pitchFamily="2" charset="-122"/>
            </a:endParaRPr>
          </a:p>
          <a:p>
            <a:pPr marL="571500" marR="0" lvl="0" indent="-571500" algn="ctr" defTabSz="914400" rtl="0" eaLnBrk="1" fontAlgn="auto" latinLnBrk="0" hangingPunct="1">
              <a:spcBef>
                <a:spcPts val="0"/>
              </a:spcBef>
              <a:spcAft>
                <a:spcPts val="0"/>
              </a:spcAft>
              <a:buClrTx/>
              <a:buSzTx/>
              <a:buFontTx/>
              <a:buChar char="-"/>
              <a:defRPr/>
            </a:pPr>
            <a:r>
              <a:rPr lang="en-US" altLang="zh-CN" sz="3600" dirty="0" err="1">
                <a:ln w="19050">
                  <a:solidFill>
                    <a:schemeClr val="accent3">
                      <a:lumMod val="75000"/>
                    </a:schemeClr>
                  </a:solidFill>
                </a:ln>
                <a:solidFill>
                  <a:schemeClr val="bg1"/>
                </a:solidFill>
                <a:latin typeface="Arial" panose="020B0604020202020204" pitchFamily="34" charset="0"/>
                <a:ea typeface="字魂100号-方方先锋体" panose="00000500000000000000" pitchFamily="2" charset="-122"/>
                <a:cs typeface="Arial" panose="020B0604020202020204" pitchFamily="34" charset="0"/>
                <a:sym typeface="字魂100号-方方先锋体" panose="00000500000000000000" pitchFamily="2" charset="-122"/>
              </a:rPr>
              <a:t>Chuẩn</a:t>
            </a:r>
            <a:r>
              <a:rPr lang="en-US" altLang="zh-CN" sz="3600" dirty="0">
                <a:ln w="19050">
                  <a:solidFill>
                    <a:schemeClr val="accent3">
                      <a:lumMod val="75000"/>
                    </a:schemeClr>
                  </a:solidFill>
                </a:ln>
                <a:solidFill>
                  <a:schemeClr val="bg1"/>
                </a:solidFill>
                <a:latin typeface="Arial" panose="020B0604020202020204" pitchFamily="34" charset="0"/>
                <a:ea typeface="字魂100号-方方先锋体" panose="00000500000000000000" pitchFamily="2" charset="-122"/>
                <a:cs typeface="Arial" panose="020B0604020202020204" pitchFamily="34" charset="0"/>
                <a:sym typeface="字魂100号-方方先锋体" panose="00000500000000000000" pitchFamily="2" charset="-122"/>
              </a:rPr>
              <a:t> </a:t>
            </a:r>
            <a:r>
              <a:rPr lang="en-US" altLang="zh-CN" sz="3600" dirty="0" err="1">
                <a:ln w="19050">
                  <a:solidFill>
                    <a:schemeClr val="accent3">
                      <a:lumMod val="75000"/>
                    </a:schemeClr>
                  </a:solidFill>
                </a:ln>
                <a:solidFill>
                  <a:schemeClr val="bg1"/>
                </a:solidFill>
                <a:latin typeface="Arial" panose="020B0604020202020204" pitchFamily="34" charset="0"/>
                <a:ea typeface="字魂100号-方方先锋体" panose="00000500000000000000" pitchFamily="2" charset="-122"/>
                <a:cs typeface="Arial" panose="020B0604020202020204" pitchFamily="34" charset="0"/>
                <a:sym typeface="字魂100号-方方先锋体" panose="00000500000000000000" pitchFamily="2" charset="-122"/>
              </a:rPr>
              <a:t>bị</a:t>
            </a:r>
            <a:r>
              <a:rPr lang="en-US" altLang="zh-CN" sz="3600" dirty="0">
                <a:ln w="19050">
                  <a:solidFill>
                    <a:schemeClr val="accent3">
                      <a:lumMod val="75000"/>
                    </a:schemeClr>
                  </a:solidFill>
                </a:ln>
                <a:solidFill>
                  <a:schemeClr val="bg1"/>
                </a:solidFill>
                <a:latin typeface="Arial" panose="020B0604020202020204" pitchFamily="34" charset="0"/>
                <a:ea typeface="字魂100号-方方先锋体" panose="00000500000000000000" pitchFamily="2" charset="-122"/>
                <a:cs typeface="Arial" panose="020B0604020202020204" pitchFamily="34" charset="0"/>
                <a:sym typeface="字魂100号-方方先锋体" panose="00000500000000000000" pitchFamily="2" charset="-122"/>
              </a:rPr>
              <a:t> </a:t>
            </a:r>
            <a:r>
              <a:rPr lang="en-US" altLang="zh-CN" sz="3600" dirty="0" err="1">
                <a:ln w="19050">
                  <a:solidFill>
                    <a:schemeClr val="accent3">
                      <a:lumMod val="75000"/>
                    </a:schemeClr>
                  </a:solidFill>
                </a:ln>
                <a:solidFill>
                  <a:schemeClr val="bg1"/>
                </a:solidFill>
                <a:latin typeface="Arial" panose="020B0604020202020204" pitchFamily="34" charset="0"/>
                <a:ea typeface="字魂100号-方方先锋体" panose="00000500000000000000" pitchFamily="2" charset="-122"/>
                <a:cs typeface="Arial" panose="020B0604020202020204" pitchFamily="34" charset="0"/>
                <a:sym typeface="字魂100号-方方先锋体" panose="00000500000000000000" pitchFamily="2" charset="-122"/>
              </a:rPr>
              <a:t>bài</a:t>
            </a:r>
            <a:r>
              <a:rPr lang="en-US" altLang="zh-CN" sz="3600" dirty="0">
                <a:ln w="19050">
                  <a:solidFill>
                    <a:schemeClr val="accent3">
                      <a:lumMod val="75000"/>
                    </a:schemeClr>
                  </a:solidFill>
                </a:ln>
                <a:solidFill>
                  <a:schemeClr val="bg1"/>
                </a:solidFill>
                <a:latin typeface="Arial" panose="020B0604020202020204" pitchFamily="34" charset="0"/>
                <a:ea typeface="字魂100号-方方先锋体" panose="00000500000000000000" pitchFamily="2" charset="-122"/>
                <a:cs typeface="Arial" panose="020B0604020202020204" pitchFamily="34" charset="0"/>
                <a:sym typeface="字魂100号-方方先锋体" panose="00000500000000000000" pitchFamily="2" charset="-122"/>
              </a:rPr>
              <a:t> </a:t>
            </a:r>
            <a:r>
              <a:rPr lang="en-US" altLang="zh-CN" sz="3600" dirty="0" err="1">
                <a:ln w="19050">
                  <a:solidFill>
                    <a:schemeClr val="accent3">
                      <a:lumMod val="75000"/>
                    </a:schemeClr>
                  </a:solidFill>
                </a:ln>
                <a:solidFill>
                  <a:schemeClr val="bg1"/>
                </a:solidFill>
                <a:latin typeface="Arial" panose="020B0604020202020204" pitchFamily="34" charset="0"/>
                <a:ea typeface="字魂100号-方方先锋体" panose="00000500000000000000" pitchFamily="2" charset="-122"/>
                <a:cs typeface="Arial" panose="020B0604020202020204" pitchFamily="34" charset="0"/>
                <a:sym typeface="字魂100号-方方先锋体" panose="00000500000000000000" pitchFamily="2" charset="-122"/>
              </a:rPr>
              <a:t>sau</a:t>
            </a:r>
            <a:endParaRPr lang="en-US" altLang="zh-CN" sz="3600" dirty="0">
              <a:ln w="19050">
                <a:solidFill>
                  <a:schemeClr val="accent3">
                    <a:lumMod val="75000"/>
                  </a:schemeClr>
                </a:solidFill>
              </a:ln>
              <a:solidFill>
                <a:schemeClr val="bg1"/>
              </a:solidFill>
              <a:latin typeface="Arial" panose="020B0604020202020204" pitchFamily="34" charset="0"/>
              <a:ea typeface="字魂100号-方方先锋体" panose="00000500000000000000" pitchFamily="2" charset="-122"/>
              <a:cs typeface="Arial" panose="020B0604020202020204" pitchFamily="34" charset="0"/>
              <a:sym typeface="字魂100号-方方先锋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b="28188"/>
          <a:stretch>
            <a:fillRect/>
          </a:stretch>
        </p:blipFill>
        <p:spPr>
          <a:xfrm>
            <a:off x="0" y="4746862"/>
            <a:ext cx="12192000" cy="2111138"/>
          </a:xfrm>
          <a:prstGeom prst="rect">
            <a:avLst/>
          </a:prstGeom>
        </p:spPr>
      </p:pic>
      <p:pic>
        <p:nvPicPr>
          <p:cNvPr id="20" name="图片 19"/>
          <p:cNvPicPr>
            <a:picLocks noChangeAspect="1"/>
          </p:cNvPicPr>
          <p:nvPr/>
        </p:nvPicPr>
        <p:blipFill rotWithShape="1">
          <a:blip r:embed="rId2">
            <a:extLst>
              <a:ext uri="{28A0092B-C50C-407E-A947-70E740481C1C}">
                <a14:useLocalDpi xmlns:a14="http://schemas.microsoft.com/office/drawing/2010/main" val="0"/>
              </a:ext>
            </a:extLst>
          </a:blip>
          <a:srcRect t="4811" b="72689"/>
          <a:stretch>
            <a:fillRect/>
          </a:stretch>
        </p:blipFill>
        <p:spPr>
          <a:xfrm>
            <a:off x="0" y="0"/>
            <a:ext cx="12192000" cy="6858000"/>
          </a:xfrm>
          <a:prstGeom prst="rect">
            <a:avLst/>
          </a:prstGeom>
        </p:spPr>
      </p:pic>
      <p:pic>
        <p:nvPicPr>
          <p:cNvPr id="22" name="图片 21"/>
          <p:cNvPicPr>
            <a:picLocks noChangeAspect="1"/>
          </p:cNvPicPr>
          <p:nvPr/>
        </p:nvPicPr>
        <p:blipFill>
          <a:blip r:embed="rId3"/>
          <a:stretch>
            <a:fillRect/>
          </a:stretch>
        </p:blipFill>
        <p:spPr>
          <a:xfrm rot="2317716">
            <a:off x="7868134" y="329277"/>
            <a:ext cx="1807850" cy="1482436"/>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74371"/>
          <a:stretch>
            <a:fillRect/>
          </a:stretch>
        </p:blipFill>
        <p:spPr>
          <a:xfrm flipH="1">
            <a:off x="9529736" y="2633106"/>
            <a:ext cx="2662264" cy="3787112"/>
          </a:xfrm>
          <a:prstGeom prst="rect">
            <a:avLst/>
          </a:prstGeom>
        </p:spPr>
      </p:pic>
      <p:pic>
        <p:nvPicPr>
          <p:cNvPr id="12" name="图片 11"/>
          <p:cNvPicPr>
            <a:picLocks noChangeAspect="1"/>
          </p:cNvPicPr>
          <p:nvPr/>
        </p:nvPicPr>
        <p:blipFill>
          <a:blip r:embed="rId5"/>
          <a:stretch>
            <a:fillRect/>
          </a:stretch>
        </p:blipFill>
        <p:spPr>
          <a:xfrm>
            <a:off x="325544" y="10144"/>
            <a:ext cx="2621507" cy="4224894"/>
          </a:xfrm>
          <a:prstGeom prst="rect">
            <a:avLst/>
          </a:prstGeom>
        </p:spPr>
      </p:pic>
      <p:sp>
        <p:nvSpPr>
          <p:cNvPr id="27" name="文本框 26"/>
          <p:cNvSpPr txBox="1"/>
          <p:nvPr/>
        </p:nvSpPr>
        <p:spPr>
          <a:xfrm>
            <a:off x="2199324" y="1259175"/>
            <a:ext cx="7793352" cy="4339650"/>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spcBef>
                <a:spcPts val="0"/>
              </a:spcBef>
              <a:spcAft>
                <a:spcPts val="0"/>
              </a:spcAft>
              <a:buClrTx/>
              <a:buSzTx/>
              <a:buFontTx/>
              <a:buNone/>
              <a:defRPr/>
            </a:pPr>
            <a:r>
              <a:rPr lang="en-US" altLang="zh-CN" sz="13800" dirty="0">
                <a:ln w="19050">
                  <a:solidFill>
                    <a:schemeClr val="accent3">
                      <a:lumMod val="75000"/>
                    </a:schemeClr>
                  </a:solidFill>
                </a:ln>
                <a:solidFill>
                  <a:schemeClr val="accent2">
                    <a:lumMod val="60000"/>
                    <a:lumOff val="40000"/>
                  </a:schemeClr>
                </a:solidFill>
                <a:latin typeface="UVN Mang Tre" panose="00000400000000000000" pitchFamily="2" charset="0"/>
                <a:ea typeface="字魂100号-方方先锋体" panose="00000500000000000000" pitchFamily="2" charset="-122"/>
                <a:cs typeface="Arial" panose="020B0604020202020204" pitchFamily="34" charset="0"/>
                <a:sym typeface="字魂100号-方方先锋体" panose="00000500000000000000" pitchFamily="2" charset="-122"/>
              </a:rPr>
              <a:t>CHÀO TẠM BIỆT</a:t>
            </a:r>
            <a:endParaRPr lang="en-US" altLang="zh-CN" sz="13800" dirty="0">
              <a:ln w="19050">
                <a:solidFill>
                  <a:schemeClr val="accent3">
                    <a:lumMod val="75000"/>
                  </a:schemeClr>
                </a:solidFill>
              </a:ln>
              <a:solidFill>
                <a:schemeClr val="accent2">
                  <a:lumMod val="60000"/>
                  <a:lumOff val="40000"/>
                </a:schemeClr>
              </a:solidFill>
              <a:latin typeface="UVN Mang Tre" panose="00000400000000000000" pitchFamily="2" charset="0"/>
              <a:ea typeface="字魂100号-方方先锋体" panose="00000500000000000000" pitchFamily="2" charset="-122"/>
              <a:cs typeface="Arial" panose="020B0604020202020204" pitchFamily="34" charset="0"/>
              <a:sym typeface="字魂100号-方方先锋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b="28188"/>
          <a:stretch>
            <a:fillRect/>
          </a:stretch>
        </p:blipFill>
        <p:spPr>
          <a:xfrm>
            <a:off x="0" y="4746862"/>
            <a:ext cx="12192000" cy="2111138"/>
          </a:xfrm>
          <a:prstGeom prst="rect">
            <a:avLst/>
          </a:prstGeom>
        </p:spPr>
      </p:pic>
      <p:pic>
        <p:nvPicPr>
          <p:cNvPr id="20" name="图片 19"/>
          <p:cNvPicPr>
            <a:picLocks noChangeAspect="1"/>
          </p:cNvPicPr>
          <p:nvPr/>
        </p:nvPicPr>
        <p:blipFill rotWithShape="1">
          <a:blip r:embed="rId2">
            <a:extLst>
              <a:ext uri="{28A0092B-C50C-407E-A947-70E740481C1C}">
                <a14:useLocalDpi xmlns:a14="http://schemas.microsoft.com/office/drawing/2010/main" val="0"/>
              </a:ext>
            </a:extLst>
          </a:blip>
          <a:srcRect t="4811" b="72689"/>
          <a:stretch>
            <a:fillRect/>
          </a:stretch>
        </p:blipFill>
        <p:spPr>
          <a:xfrm>
            <a:off x="0" y="0"/>
            <a:ext cx="12192000" cy="6858000"/>
          </a:xfrm>
          <a:prstGeom prst="rect">
            <a:avLst/>
          </a:prstGeom>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rcRect t="20" b="20"/>
          <a:stretch>
            <a:fillRect/>
          </a:stretch>
        </p:blipFill>
        <p:spPr>
          <a:xfrm>
            <a:off x="580445" y="-723569"/>
            <a:ext cx="11163631" cy="7235687"/>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74371"/>
          <a:stretch>
            <a:fillRect/>
          </a:stretch>
        </p:blipFill>
        <p:spPr>
          <a:xfrm flipH="1">
            <a:off x="9666149" y="1746794"/>
            <a:ext cx="2999508" cy="4266847"/>
          </a:xfrm>
          <a:prstGeom prst="rect">
            <a:avLst/>
          </a:prstGeom>
        </p:spPr>
      </p:pic>
      <p:pic>
        <p:nvPicPr>
          <p:cNvPr id="12" name="图片 11"/>
          <p:cNvPicPr>
            <a:picLocks noChangeAspect="1"/>
          </p:cNvPicPr>
          <p:nvPr/>
        </p:nvPicPr>
        <p:blipFill>
          <a:blip r:embed="rId5"/>
          <a:stretch>
            <a:fillRect/>
          </a:stretch>
        </p:blipFill>
        <p:spPr>
          <a:xfrm>
            <a:off x="-767678" y="2072134"/>
            <a:ext cx="2621507" cy="4224894"/>
          </a:xfrm>
          <a:prstGeom prst="rect">
            <a:avLst/>
          </a:prstGeom>
        </p:spPr>
      </p:pic>
      <p:grpSp>
        <p:nvGrpSpPr>
          <p:cNvPr id="15" name="组合 27"/>
          <p:cNvGrpSpPr/>
          <p:nvPr/>
        </p:nvGrpSpPr>
        <p:grpSpPr>
          <a:xfrm>
            <a:off x="773723" y="190737"/>
            <a:ext cx="10580914" cy="1437096"/>
            <a:chOff x="2752641" y="3846647"/>
            <a:chExt cx="10005372" cy="1437096"/>
          </a:xfrm>
        </p:grpSpPr>
        <p:sp>
          <p:nvSpPr>
            <p:cNvPr id="16" name="圆角矩形 14"/>
            <p:cNvSpPr/>
            <p:nvPr/>
          </p:nvSpPr>
          <p:spPr>
            <a:xfrm>
              <a:off x="2752641" y="3846647"/>
              <a:ext cx="10005372" cy="1437096"/>
            </a:xfrm>
            <a:prstGeom prst="roundRect">
              <a:avLst/>
            </a:prstGeom>
            <a:ln w="38100">
              <a:solidFill>
                <a:schemeClr val="tx1">
                  <a:lumMod val="85000"/>
                  <a:lumOff val="15000"/>
                </a:schemeClr>
              </a:solidFill>
              <a:prstDash val="dash"/>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 name="文本框 23"/>
            <p:cNvSpPr txBox="1"/>
            <p:nvPr/>
          </p:nvSpPr>
          <p:spPr>
            <a:xfrm>
              <a:off x="3361596" y="3952841"/>
              <a:ext cx="8609412"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Hãy</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nêu</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tên</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từng</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cặp</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cạnh</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vuông</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góc</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với</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nhau</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trong</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hình</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chữ</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nhật</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ABCD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sau</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a:t>
              </a:r>
              <a:endPar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grpSp>
      <p:sp>
        <p:nvSpPr>
          <p:cNvPr id="19" name="Rectangle 18"/>
          <p:cNvSpPr/>
          <p:nvPr/>
        </p:nvSpPr>
        <p:spPr bwMode="auto">
          <a:xfrm>
            <a:off x="3678926" y="2557730"/>
            <a:ext cx="4365223" cy="2335031"/>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21" name="TextBox 9"/>
          <p:cNvSpPr txBox="1">
            <a:spLocks noChangeArrowheads="1"/>
          </p:cNvSpPr>
          <p:nvPr/>
        </p:nvSpPr>
        <p:spPr bwMode="auto">
          <a:xfrm>
            <a:off x="3146572" y="2059959"/>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icrosoft YaHei" panose="020B0503020204020204" charset="-122"/>
                <a:cs typeface="Arial" panose="020B0604020202020204" pitchFamily="34" charset="0"/>
              </a:rPr>
              <a:t>A</a:t>
            </a:r>
            <a:endParaRPr kumimoji="0" lang="en-US" altLang="en-US" sz="32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28" name="TextBox 10"/>
          <p:cNvSpPr txBox="1">
            <a:spLocks noChangeArrowheads="1"/>
          </p:cNvSpPr>
          <p:nvPr/>
        </p:nvSpPr>
        <p:spPr bwMode="auto">
          <a:xfrm>
            <a:off x="8056027" y="2059960"/>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icrosoft YaHei" panose="020B0503020204020204" charset="-122"/>
                <a:cs typeface="Arial" panose="020B0604020202020204" pitchFamily="34" charset="0"/>
              </a:rPr>
              <a:t>B</a:t>
            </a:r>
            <a:endParaRPr kumimoji="0" lang="en-US" altLang="en-US" sz="32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29" name="TextBox 11"/>
          <p:cNvSpPr txBox="1">
            <a:spLocks noChangeArrowheads="1"/>
          </p:cNvSpPr>
          <p:nvPr/>
        </p:nvSpPr>
        <p:spPr bwMode="auto">
          <a:xfrm>
            <a:off x="8053598" y="4888947"/>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icrosoft YaHei" panose="020B0503020204020204" charset="-122"/>
                <a:cs typeface="Arial" panose="020B0604020202020204" pitchFamily="34" charset="0"/>
              </a:rPr>
              <a:t>C</a:t>
            </a:r>
            <a:endParaRPr kumimoji="0" lang="en-US" altLang="en-US" sz="32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30" name="TextBox 12"/>
          <p:cNvSpPr txBox="1">
            <a:spLocks noChangeArrowheads="1"/>
          </p:cNvSpPr>
          <p:nvPr/>
        </p:nvSpPr>
        <p:spPr bwMode="auto">
          <a:xfrm>
            <a:off x="3144309" y="4888946"/>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icrosoft YaHei" panose="020B0503020204020204" charset="-122"/>
                <a:cs typeface="Arial" panose="020B0604020202020204" pitchFamily="34" charset="0"/>
              </a:rPr>
              <a:t>D</a:t>
            </a:r>
            <a:endParaRPr kumimoji="0" lang="en-US" altLang="en-US" sz="32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Microsoft YaHei" panose="020B0503020204020204" charset="-122"/>
              <a:cs typeface="Arial" panose="020B0604020202020204" pitchFamily="34" charset="0"/>
            </a:endParaRPr>
          </a:p>
        </p:txBody>
      </p:sp>
      <p:cxnSp>
        <p:nvCxnSpPr>
          <p:cNvPr id="31" name="Straight Connector 30"/>
          <p:cNvCxnSpPr/>
          <p:nvPr/>
        </p:nvCxnSpPr>
        <p:spPr>
          <a:xfrm>
            <a:off x="3680156" y="2527586"/>
            <a:ext cx="0" cy="23613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653931" y="4898847"/>
            <a:ext cx="44152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660489" y="2557730"/>
            <a:ext cx="44020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044149" y="2537486"/>
            <a:ext cx="0" cy="23613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3653931" y="2550775"/>
            <a:ext cx="4421770"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53931" y="4898847"/>
            <a:ext cx="4421770"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800" decel="100000"/>
                                        <p:tgtEl>
                                          <p:spTgt spid="15"/>
                                        </p:tgtEl>
                                      </p:cBhvr>
                                    </p:animEffect>
                                    <p:anim calcmode="lin" valueType="num">
                                      <p:cBhvr>
                                        <p:cTn id="8" dur="800" decel="100000" fill="hold"/>
                                        <p:tgtEl>
                                          <p:spTgt spid="15"/>
                                        </p:tgtEl>
                                        <p:attrNameLst>
                                          <p:attrName>style.rotation</p:attrName>
                                        </p:attrNameLst>
                                      </p:cBhvr>
                                      <p:tavLst>
                                        <p:tav tm="0">
                                          <p:val>
                                            <p:fltVal val="-90"/>
                                          </p:val>
                                        </p:tav>
                                        <p:tav tm="100000">
                                          <p:val>
                                            <p:fltVal val="0"/>
                                          </p:val>
                                        </p:tav>
                                      </p:tavLst>
                                    </p:anim>
                                    <p:anim calcmode="lin" valueType="num">
                                      <p:cBhvr>
                                        <p:cTn id="9" dur="800" decel="100000" fill="hold"/>
                                        <p:tgtEl>
                                          <p:spTgt spid="15"/>
                                        </p:tgtEl>
                                        <p:attrNameLst>
                                          <p:attrName>ppt_x</p:attrName>
                                        </p:attrNameLst>
                                      </p:cBhvr>
                                      <p:tavLst>
                                        <p:tav tm="0">
                                          <p:val>
                                            <p:strVal val="#ppt_x+0.4"/>
                                          </p:val>
                                        </p:tav>
                                        <p:tav tm="100000">
                                          <p:val>
                                            <p:strVal val="#ppt_x-0.05"/>
                                          </p:val>
                                        </p:tav>
                                      </p:tavLst>
                                    </p:anim>
                                    <p:anim calcmode="lin" valueType="num">
                                      <p:cBhvr>
                                        <p:cTn id="10" dur="800" decel="100000" fill="hold"/>
                                        <p:tgtEl>
                                          <p:spTgt spid="1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par>
                                <p:cTn id="34" presetID="22" presetClass="entr" presetSubtype="8"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par>
                                <p:cTn id="42" presetID="22" presetClass="entr" presetSubtype="8"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par>
                                <p:cTn id="45" presetID="1" presetClass="exit" presetSubtype="0" fill="hold" nodeType="withEffect">
                                  <p:stCondLst>
                                    <p:cond delay="0"/>
                                  </p:stCondLst>
                                  <p:childTnLst>
                                    <p:set>
                                      <p:cBhvr>
                                        <p:cTn id="46" dur="1" fill="hold">
                                          <p:stCondLst>
                                            <p:cond delay="0"/>
                                          </p:stCondLst>
                                        </p:cTn>
                                        <p:tgtEl>
                                          <p:spTgt spid="3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par>
                                <p:cTn id="52" presetID="22" presetClass="entr" presetSubtype="8"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par>
                                <p:cTn id="55" presetID="1" presetClass="exit" presetSubtype="0" fill="hold"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par>
                                <p:cTn id="62" presetID="22" presetClass="entr" presetSubtype="8" fill="hold"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wipe(left)">
                                      <p:cBhvr>
                                        <p:cTn id="64" dur="500"/>
                                        <p:tgtEl>
                                          <p:spTgt spid="32"/>
                                        </p:tgtEl>
                                      </p:cBhvr>
                                    </p:animEffect>
                                  </p:childTnLst>
                                </p:cTn>
                              </p:par>
                              <p:par>
                                <p:cTn id="65" presetID="1" presetClass="exit" presetSubtype="0" fill="hold" nodeType="withEffect">
                                  <p:stCondLst>
                                    <p:cond delay="0"/>
                                  </p:stCondLst>
                                  <p:childTnLst>
                                    <p:set>
                                      <p:cBhvr>
                                        <p:cTn id="66" dur="1" fill="hold">
                                          <p:stCondLst>
                                            <p:cond delay="0"/>
                                          </p:stCondLst>
                                        </p:cTn>
                                        <p:tgtEl>
                                          <p:spTgt spid="3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31"/>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32"/>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xit" presetSubtype="10" fill="hold" nodeType="clickEffect">
                                  <p:stCondLst>
                                    <p:cond delay="0"/>
                                  </p:stCondLst>
                                  <p:childTnLst>
                                    <p:animEffect transition="out" filter="blinds(horizontal)">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par>
                                <p:cTn id="78" presetID="22" presetClass="entr" presetSubtype="8" fill="hold"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left)">
                                      <p:cBhvr>
                                        <p:cTn id="80" dur="500"/>
                                        <p:tgtEl>
                                          <p:spTgt spid="35"/>
                                        </p:tgtEl>
                                      </p:cBhvr>
                                    </p:animEffect>
                                  </p:childTnLst>
                                </p:cTn>
                              </p:par>
                              <p:par>
                                <p:cTn id="81" presetID="22" presetClass="entr" presetSubtype="8" fill="hold" nodeType="with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left)">
                                      <p:cBhvr>
                                        <p:cTn id="8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4852" y="245503"/>
            <a:ext cx="11617009" cy="6260228"/>
            <a:chOff x="224852" y="245503"/>
            <a:chExt cx="11617009" cy="6260228"/>
          </a:xfrm>
        </p:grpSpPr>
        <p:sp>
          <p:nvSpPr>
            <p:cNvPr id="3" name="TextBox 2"/>
            <p:cNvSpPr txBox="1"/>
            <p:nvPr/>
          </p:nvSpPr>
          <p:spPr>
            <a:xfrm>
              <a:off x="405752" y="4158105"/>
              <a:ext cx="1648918" cy="369332"/>
            </a:xfrm>
            <a:prstGeom prst="rect">
              <a:avLst/>
            </a:prstGeom>
            <a:noFill/>
          </p:spPr>
          <p:txBody>
            <a:bodyPr wrap="square" rtlCol="0">
              <a:spAutoFit/>
            </a:bodyPr>
            <a:lstStyle/>
            <a:p>
              <a:r>
                <a:rPr lang="en-US"/>
                <a:t>Huỳnh Na</a:t>
              </a:r>
              <a:endParaRPr lang="en-US"/>
            </a:p>
          </p:txBody>
        </p:sp>
        <p:sp>
          <p:nvSpPr>
            <p:cNvPr id="5" name="Rectangle: Rounded Corners 4"/>
            <p:cNvSpPr/>
            <p:nvPr/>
          </p:nvSpPr>
          <p:spPr>
            <a:xfrm>
              <a:off x="224852" y="245503"/>
              <a:ext cx="11617009" cy="62602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b="28188"/>
          <a:stretch>
            <a:fillRect/>
          </a:stretch>
        </p:blipFill>
        <p:spPr>
          <a:xfrm>
            <a:off x="0" y="4746862"/>
            <a:ext cx="12192000" cy="2111138"/>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rcRect t="20" b="20"/>
          <a:stretch>
            <a:fillRect/>
          </a:stretch>
        </p:blipFill>
        <p:spPr>
          <a:xfrm>
            <a:off x="580445" y="-723569"/>
            <a:ext cx="11163631" cy="723568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2693" y="2983802"/>
            <a:ext cx="6526582" cy="22265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8437" y="1372602"/>
            <a:ext cx="3048512" cy="110643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3035" y="1618145"/>
            <a:ext cx="3895285" cy="9682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rotWithShape="1">
          <a:blip r:embed="rId1">
            <a:extLst>
              <a:ext uri="{28A0092B-C50C-407E-A947-70E740481C1C}">
                <a14:useLocalDpi xmlns:a14="http://schemas.microsoft.com/office/drawing/2010/main" val="0"/>
              </a:ext>
            </a:extLst>
          </a:blip>
          <a:srcRect t="4811" b="72689"/>
          <a:stretch>
            <a:fillRect/>
          </a:stretch>
        </p:blipFill>
        <p:spPr>
          <a:xfrm>
            <a:off x="0" y="0"/>
            <a:ext cx="12192000" cy="6858000"/>
          </a:xfrm>
          <a:prstGeom prst="rect">
            <a:avLst/>
          </a:prstGeom>
        </p:spPr>
      </p:pic>
      <p:pic>
        <p:nvPicPr>
          <p:cNvPr id="70" name="图片 69"/>
          <p:cNvPicPr>
            <a:picLocks noChangeAspect="1"/>
          </p:cNvPicPr>
          <p:nvPr/>
        </p:nvPicPr>
        <p:blipFill rotWithShape="1">
          <a:blip r:embed="rId2"/>
          <a:srcRect l="16136" r="17274" b="20236"/>
          <a:stretch>
            <a:fillRect/>
          </a:stretch>
        </p:blipFill>
        <p:spPr>
          <a:xfrm>
            <a:off x="1925782" y="4671736"/>
            <a:ext cx="8340436" cy="1872680"/>
          </a:xfrm>
          <a:prstGeom prst="rect">
            <a:avLst/>
          </a:prstGeom>
        </p:spPr>
      </p:pic>
      <p:pic>
        <p:nvPicPr>
          <p:cNvPr id="61" name="图片 60"/>
          <p:cNvPicPr>
            <a:picLocks noChangeAspect="1"/>
          </p:cNvPicPr>
          <p:nvPr/>
        </p:nvPicPr>
        <p:blipFill>
          <a:blip r:embed="rId3"/>
          <a:stretch>
            <a:fillRect/>
          </a:stretch>
        </p:blipFill>
        <p:spPr>
          <a:xfrm rot="2640970">
            <a:off x="9674844" y="865623"/>
            <a:ext cx="1807850" cy="1482436"/>
          </a:xfrm>
          <a:prstGeom prst="rect">
            <a:avLst/>
          </a:prstGeom>
        </p:spPr>
      </p:pic>
      <p:pic>
        <p:nvPicPr>
          <p:cNvPr id="69" name="图片 68"/>
          <p:cNvPicPr>
            <a:picLocks noChangeAspect="1"/>
          </p:cNvPicPr>
          <p:nvPr/>
        </p:nvPicPr>
        <p:blipFill rotWithShape="1">
          <a:blip r:embed="rId2"/>
          <a:srcRect l="82273" b="8821"/>
          <a:stretch>
            <a:fillRect/>
          </a:stretch>
        </p:blipFill>
        <p:spPr>
          <a:xfrm rot="20215089">
            <a:off x="10065830" y="4728306"/>
            <a:ext cx="1731817" cy="1950737"/>
          </a:xfrm>
          <a:prstGeom prst="rect">
            <a:avLst/>
          </a:prstGeom>
        </p:spPr>
      </p:pic>
      <p:sp>
        <p:nvSpPr>
          <p:cNvPr id="74" name="文本框 73"/>
          <p:cNvSpPr txBox="1"/>
          <p:nvPr/>
        </p:nvSpPr>
        <p:spPr>
          <a:xfrm rot="21540000">
            <a:off x="4392550" y="5006364"/>
            <a:ext cx="3763339"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0" i="0" u="none" strike="noStrike" kern="1200" cap="none" spc="0" normalizeH="0" noProof="0" err="1">
                <a:ln w="28575">
                  <a:noFill/>
                </a:ln>
                <a:solidFill>
                  <a:schemeClr val="accent2">
                    <a:lumMod val="20000"/>
                    <a:lumOff val="80000"/>
                  </a:schemeClr>
                </a:solidFill>
                <a:effectLst/>
                <a:uLnTx/>
                <a:uFillTx/>
                <a:latin typeface="UVN Bay Buom Nang" panose="00000900000000000000" pitchFamily="2" charset="0"/>
                <a:ea typeface="字魂100号-方方先锋体" panose="00000500000000000000" pitchFamily="2" charset="-122"/>
                <a:sym typeface="字魂100号-方方先锋体" panose="00000500000000000000" pitchFamily="2" charset="-122"/>
              </a:rPr>
              <a:t>Trang</a:t>
            </a:r>
            <a:r>
              <a:rPr kumimoji="0" lang="en-US" altLang="zh-CN" sz="6000" b="0" i="0" u="none" strike="noStrike" kern="1200" cap="none" spc="0" normalizeH="0" noProof="0">
                <a:ln w="28575">
                  <a:noFill/>
                </a:ln>
                <a:solidFill>
                  <a:schemeClr val="accent2">
                    <a:lumMod val="20000"/>
                    <a:lumOff val="80000"/>
                  </a:schemeClr>
                </a:solidFill>
                <a:effectLst/>
                <a:uLnTx/>
                <a:uFillTx/>
                <a:latin typeface="UVN Bay Buom Nang" panose="00000900000000000000" pitchFamily="2" charset="0"/>
                <a:ea typeface="字魂100号-方方先锋体" panose="00000500000000000000" pitchFamily="2" charset="-122"/>
                <a:sym typeface="字魂100号-方方先锋体" panose="00000500000000000000" pitchFamily="2" charset="-122"/>
              </a:rPr>
              <a:t> 72</a:t>
            </a:r>
            <a:endParaRPr kumimoji="0" lang="en-US" altLang="zh-CN" sz="6000" b="0" i="0" u="none" strike="noStrike" kern="1200" cap="none" spc="0" normalizeH="0" baseline="0" noProof="0" dirty="0">
              <a:ln w="28575">
                <a:noFill/>
              </a:ln>
              <a:solidFill>
                <a:schemeClr val="accent2">
                  <a:lumMod val="20000"/>
                  <a:lumOff val="80000"/>
                </a:schemeClr>
              </a:solidFill>
              <a:effectLst/>
              <a:uLnTx/>
              <a:uFillTx/>
              <a:latin typeface="UVN Bay Buom Nang" panose="00000900000000000000" pitchFamily="2" charset="0"/>
              <a:ea typeface="字魂100号-方方先锋体" panose="00000500000000000000" pitchFamily="2" charset="-122"/>
              <a:sym typeface="字魂100号-方方先锋体" panose="00000500000000000000" pitchFamily="2" charset="-122"/>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2314" y="-1666408"/>
            <a:ext cx="3170195" cy="3560373"/>
          </a:xfrm>
          <a:prstGeom prst="rect">
            <a:avLst/>
          </a:prstGeom>
        </p:spPr>
      </p:pic>
      <p:pic>
        <p:nvPicPr>
          <p:cNvPr id="2" name="Picture 1"/>
          <p:cNvPicPr>
            <a:picLocks noChangeAspect="1"/>
          </p:cNvPicPr>
          <p:nvPr/>
        </p:nvPicPr>
        <p:blipFill>
          <a:blip r:embed="rId5"/>
          <a:stretch>
            <a:fillRect/>
          </a:stretch>
        </p:blipFill>
        <p:spPr>
          <a:xfrm>
            <a:off x="124693" y="676963"/>
            <a:ext cx="10815241" cy="47857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b="28188"/>
          <a:stretch>
            <a:fillRect/>
          </a:stretch>
        </p:blipFill>
        <p:spPr>
          <a:xfrm>
            <a:off x="0" y="4746862"/>
            <a:ext cx="12192000" cy="2111138"/>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rcRect t="20" b="20"/>
          <a:stretch>
            <a:fillRect/>
          </a:stretch>
        </p:blipFill>
        <p:spPr>
          <a:xfrm>
            <a:off x="2768914" y="0"/>
            <a:ext cx="5736345" cy="5838092"/>
          </a:xfrm>
          <a:prstGeom prst="rect">
            <a:avLst/>
          </a:prstGeom>
        </p:spPr>
      </p:pic>
      <p:pic>
        <p:nvPicPr>
          <p:cNvPr id="22" name="图片 21"/>
          <p:cNvPicPr>
            <a:picLocks noChangeAspect="1"/>
          </p:cNvPicPr>
          <p:nvPr/>
        </p:nvPicPr>
        <p:blipFill>
          <a:blip r:embed="rId3"/>
          <a:stretch>
            <a:fillRect/>
          </a:stretch>
        </p:blipFill>
        <p:spPr>
          <a:xfrm>
            <a:off x="4679457" y="235527"/>
            <a:ext cx="1807850" cy="1482436"/>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74371"/>
          <a:stretch>
            <a:fillRect/>
          </a:stretch>
        </p:blipFill>
        <p:spPr>
          <a:xfrm flipH="1">
            <a:off x="8505259" y="517885"/>
            <a:ext cx="2999508" cy="4266847"/>
          </a:xfrm>
          <a:prstGeom prst="rect">
            <a:avLst/>
          </a:prstGeom>
        </p:spPr>
      </p:pic>
      <p:pic>
        <p:nvPicPr>
          <p:cNvPr id="12" name="图片 11"/>
          <p:cNvPicPr>
            <a:picLocks noChangeAspect="1"/>
          </p:cNvPicPr>
          <p:nvPr/>
        </p:nvPicPr>
        <p:blipFill>
          <a:blip r:embed="rId5"/>
          <a:stretch>
            <a:fillRect/>
          </a:stretch>
        </p:blipFill>
        <p:spPr>
          <a:xfrm>
            <a:off x="1193052" y="2633106"/>
            <a:ext cx="2621507" cy="4224894"/>
          </a:xfrm>
          <a:prstGeom prst="rect">
            <a:avLst/>
          </a:prstGeom>
        </p:spPr>
      </p:pic>
      <p:grpSp>
        <p:nvGrpSpPr>
          <p:cNvPr id="23" name="组合 22"/>
          <p:cNvGrpSpPr/>
          <p:nvPr/>
        </p:nvGrpSpPr>
        <p:grpSpPr>
          <a:xfrm>
            <a:off x="3262384" y="1878083"/>
            <a:ext cx="1213794" cy="1569661"/>
            <a:chOff x="2923292" y="2314335"/>
            <a:chExt cx="1213794" cy="1569661"/>
          </a:xfrm>
        </p:grpSpPr>
        <p:sp>
          <p:nvSpPr>
            <p:cNvPr id="25" name="文本框 24"/>
            <p:cNvSpPr txBox="1"/>
            <p:nvPr/>
          </p:nvSpPr>
          <p:spPr>
            <a:xfrm>
              <a:off x="2979595" y="2314336"/>
              <a:ext cx="870751"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9600" b="1" dirty="0">
                  <a:ln w="28575">
                    <a:solidFill>
                      <a:sysClr val="windowText" lastClr="000000"/>
                    </a:solidFill>
                  </a:ln>
                  <a:solidFill>
                    <a:schemeClr val="accent3">
                      <a:lumMod val="75000"/>
                    </a:schemeClr>
                  </a:solidFill>
                  <a:latin typeface="UVN Mang Tre" panose="00000400000000000000" pitchFamily="2" charset="0"/>
                  <a:ea typeface="字魂100号-方方先锋体" panose="00000500000000000000" pitchFamily="2" charset="-122"/>
                  <a:sym typeface="字魂100号-方方先锋体" panose="00000500000000000000" pitchFamily="2" charset="-122"/>
                </a:rPr>
                <a:t>2</a:t>
              </a:r>
              <a:endParaRPr kumimoji="0" lang="zh-CN" altLang="en-US" sz="9600" b="1" i="0" u="none" strike="noStrike" kern="1200" cap="none" spc="0" normalizeH="0" baseline="0" noProof="0" dirty="0">
                <a:ln w="28575">
                  <a:solidFill>
                    <a:sysClr val="windowText" lastClr="000000"/>
                  </a:solidFill>
                </a:ln>
                <a:solidFill>
                  <a:schemeClr val="accent3">
                    <a:lumMod val="75000"/>
                  </a:schemeClr>
                </a:solidFill>
                <a:effectLst/>
                <a:uLnTx/>
                <a:uFillTx/>
                <a:latin typeface="UVN Mang Tre" panose="00000400000000000000" pitchFamily="2" charset="0"/>
                <a:ea typeface="字魂100号-方方先锋体" panose="00000500000000000000" pitchFamily="2" charset="-122"/>
                <a:sym typeface="字魂100号-方方先锋体" panose="00000500000000000000" pitchFamily="2" charset="-122"/>
              </a:endParaRPr>
            </a:p>
          </p:txBody>
        </p:sp>
        <p:sp>
          <p:nvSpPr>
            <p:cNvPr id="26" name="文本框 25"/>
            <p:cNvSpPr txBox="1"/>
            <p:nvPr/>
          </p:nvSpPr>
          <p:spPr>
            <a:xfrm>
              <a:off x="2923292" y="2314335"/>
              <a:ext cx="1213794"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w="28575">
                    <a:solidFill>
                      <a:schemeClr val="accent2">
                        <a:lumMod val="75000"/>
                      </a:schemeClr>
                    </a:solidFill>
                  </a:ln>
                  <a:solidFill>
                    <a:schemeClr val="accent3">
                      <a:lumMod val="75000"/>
                    </a:schemeClr>
                  </a:solidFill>
                  <a:effectLst/>
                  <a:uLnTx/>
                  <a:uFillTx/>
                  <a:latin typeface="UVN Mang Tre" panose="00000400000000000000" pitchFamily="2" charset="0"/>
                  <a:ea typeface="字魂100号-方方先锋体" panose="00000500000000000000" pitchFamily="2" charset="-122"/>
                  <a:sym typeface="字魂100号-方方先锋体" panose="00000500000000000000" pitchFamily="2" charset="-122"/>
                </a:rPr>
                <a:t>2.</a:t>
              </a:r>
              <a:endParaRPr kumimoji="0" lang="zh-CN" altLang="en-US" sz="9600" b="1" i="0" u="none" strike="noStrike" kern="1200" cap="none" spc="0" normalizeH="0" baseline="0" noProof="0" dirty="0">
                <a:ln w="28575">
                  <a:solidFill>
                    <a:schemeClr val="accent2">
                      <a:lumMod val="75000"/>
                    </a:schemeClr>
                  </a:solidFill>
                </a:ln>
                <a:solidFill>
                  <a:schemeClr val="accent3">
                    <a:lumMod val="75000"/>
                  </a:schemeClr>
                </a:solidFill>
                <a:effectLst/>
                <a:uLnTx/>
                <a:uFillTx/>
                <a:latin typeface="UVN Mang Tre" panose="00000400000000000000" pitchFamily="2" charset="0"/>
                <a:ea typeface="字魂100号-方方先锋体" panose="00000500000000000000" pitchFamily="2" charset="-122"/>
                <a:sym typeface="字魂100号-方方先锋体" panose="00000500000000000000" pitchFamily="2" charset="-122"/>
              </a:endParaRPr>
            </a:p>
          </p:txBody>
        </p:sp>
      </p:grpSp>
      <p:sp>
        <p:nvSpPr>
          <p:cNvPr id="27" name="文本框 26"/>
          <p:cNvSpPr txBox="1"/>
          <p:nvPr/>
        </p:nvSpPr>
        <p:spPr>
          <a:xfrm>
            <a:off x="4476178" y="2050533"/>
            <a:ext cx="4529911" cy="289925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14000"/>
              </a:lnSpc>
              <a:spcBef>
                <a:spcPts val="0"/>
              </a:spcBef>
              <a:spcAft>
                <a:spcPts val="0"/>
              </a:spcAft>
              <a:buClrTx/>
              <a:buSzTx/>
              <a:buFontTx/>
              <a:buNone/>
              <a:defRPr/>
            </a:pPr>
            <a:r>
              <a:rPr lang="en-US" altLang="zh-CN" sz="8000" dirty="0">
                <a:ln w="38100">
                  <a:solidFill>
                    <a:schemeClr val="tx1">
                      <a:lumMod val="85000"/>
                      <a:lumOff val="15000"/>
                    </a:schemeClr>
                  </a:solidFill>
                </a:ln>
                <a:solidFill>
                  <a:schemeClr val="accent2">
                    <a:lumMod val="75000"/>
                  </a:schemeClr>
                </a:solidFill>
                <a:latin typeface="UVN Dung Dan" panose="03060902040502020204" pitchFamily="66" charset="0"/>
                <a:ea typeface="字魂100号-方方先锋体" panose="00000500000000000000" pitchFamily="2" charset="-122"/>
                <a:sym typeface="字魂100号-方方先锋体" panose="00000500000000000000" pitchFamily="2" charset="-122"/>
              </a:rPr>
              <a:t>KHÁM</a:t>
            </a:r>
            <a:endParaRPr lang="en-US" altLang="zh-CN" sz="8000" dirty="0">
              <a:ln w="38100">
                <a:solidFill>
                  <a:schemeClr val="tx1">
                    <a:lumMod val="85000"/>
                    <a:lumOff val="15000"/>
                  </a:schemeClr>
                </a:solidFill>
              </a:ln>
              <a:solidFill>
                <a:schemeClr val="accent2">
                  <a:lumMod val="75000"/>
                </a:schemeClr>
              </a:solidFill>
              <a:latin typeface="UVN Dung Dan" panose="03060902040502020204" pitchFamily="66" charset="0"/>
              <a:ea typeface="字魂100号-方方先锋体" panose="00000500000000000000" pitchFamily="2" charset="-122"/>
              <a:sym typeface="字魂100号-方方先锋体" panose="00000500000000000000" pitchFamily="2" charset="-122"/>
            </a:endParaRPr>
          </a:p>
          <a:p>
            <a:pPr marL="0" marR="0" lvl="0" indent="0" algn="l" defTabSz="914400" rtl="0" eaLnBrk="1" fontAlgn="auto" latinLnBrk="0" hangingPunct="1">
              <a:lnSpc>
                <a:spcPct val="114000"/>
              </a:lnSpc>
              <a:spcBef>
                <a:spcPts val="0"/>
              </a:spcBef>
              <a:spcAft>
                <a:spcPts val="0"/>
              </a:spcAft>
              <a:buClrTx/>
              <a:buSzTx/>
              <a:buFontTx/>
              <a:buNone/>
              <a:defRPr/>
            </a:pPr>
            <a:r>
              <a:rPr kumimoji="0" lang="en-US" altLang="zh-CN" sz="8000" b="0" i="0" u="none" strike="noStrike" kern="1200" cap="none" spc="0" normalizeH="0" baseline="0" noProof="0" dirty="0">
                <a:ln w="38100">
                  <a:solidFill>
                    <a:schemeClr val="tx1">
                      <a:lumMod val="85000"/>
                      <a:lumOff val="15000"/>
                    </a:schemeClr>
                  </a:solidFill>
                </a:ln>
                <a:solidFill>
                  <a:schemeClr val="accent2">
                    <a:lumMod val="75000"/>
                  </a:schemeClr>
                </a:solidFill>
                <a:effectLst/>
                <a:uLnTx/>
                <a:uFillTx/>
                <a:latin typeface="UVN Dung Dan" panose="03060902040502020204" pitchFamily="66" charset="0"/>
                <a:ea typeface="字魂100号-方方先锋体" panose="00000500000000000000" pitchFamily="2" charset="-122"/>
                <a:sym typeface="字魂100号-方方先锋体" panose="00000500000000000000" pitchFamily="2" charset="-122"/>
              </a:rPr>
              <a:t>PHÁ</a:t>
            </a:r>
            <a:endParaRPr kumimoji="0" lang="en-US" altLang="zh-CN" sz="8000" b="0" i="0" u="none" strike="noStrike" kern="1200" cap="none" spc="0" normalizeH="0" baseline="0" noProof="0" dirty="0">
              <a:ln w="38100">
                <a:solidFill>
                  <a:schemeClr val="tx1">
                    <a:lumMod val="85000"/>
                    <a:lumOff val="15000"/>
                  </a:schemeClr>
                </a:solidFill>
              </a:ln>
              <a:solidFill>
                <a:schemeClr val="accent2">
                  <a:lumMod val="75000"/>
                </a:schemeClr>
              </a:solidFill>
              <a:effectLst/>
              <a:uLnTx/>
              <a:uFillTx/>
              <a:latin typeface="UVN Dung Dan" panose="03060902040502020204" pitchFamily="66" charset="0"/>
              <a:ea typeface="字魂100号-方方先锋体" panose="00000500000000000000" pitchFamily="2" charset="-122"/>
              <a:sym typeface="字魂100号-方方先锋体" panose="000005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up)">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4096" y="532569"/>
            <a:ext cx="10634472" cy="593445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accent1"/>
                </a:solidFill>
              </a:ln>
              <a:solidFill>
                <a:schemeClr val="bg1">
                  <a:lumMod val="95000"/>
                </a:schemeClr>
              </a:solidFill>
            </a:endParaRPr>
          </a:p>
        </p:txBody>
      </p:sp>
      <p:pic>
        <p:nvPicPr>
          <p:cNvPr id="70" name="图片 69"/>
          <p:cNvPicPr>
            <a:picLocks noChangeAspect="1"/>
          </p:cNvPicPr>
          <p:nvPr/>
        </p:nvPicPr>
        <p:blipFill rotWithShape="1">
          <a:blip r:embed="rId1"/>
          <a:srcRect l="16136" r="17274" b="20236"/>
          <a:stretch>
            <a:fillRect/>
          </a:stretch>
        </p:blipFill>
        <p:spPr>
          <a:xfrm>
            <a:off x="438912" y="-228600"/>
            <a:ext cx="10969656" cy="2027280"/>
          </a:xfrm>
          <a:prstGeom prst="rect">
            <a:avLst/>
          </a:prstGeom>
        </p:spPr>
      </p:pic>
      <p:pic>
        <p:nvPicPr>
          <p:cNvPr id="69" name="图片 68"/>
          <p:cNvPicPr>
            <a:picLocks noChangeAspect="1"/>
          </p:cNvPicPr>
          <p:nvPr/>
        </p:nvPicPr>
        <p:blipFill rotWithShape="1">
          <a:blip r:embed="rId1"/>
          <a:srcRect l="82273" b="8821"/>
          <a:stretch>
            <a:fillRect/>
          </a:stretch>
        </p:blipFill>
        <p:spPr>
          <a:xfrm>
            <a:off x="10332166" y="-152057"/>
            <a:ext cx="1731817" cy="1950737"/>
          </a:xfrm>
          <a:prstGeom prst="rect">
            <a:avLst/>
          </a:prstGeom>
        </p:spPr>
      </p:pic>
      <p:sp>
        <p:nvSpPr>
          <p:cNvPr id="14" name="文本框 23"/>
          <p:cNvSpPr txBox="1"/>
          <p:nvPr/>
        </p:nvSpPr>
        <p:spPr>
          <a:xfrm>
            <a:off x="1226382" y="131101"/>
            <a:ext cx="9104654"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Hãy</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kéo</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dài</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cạnh</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AB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và</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cạnh</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DC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của</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hình</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chữ</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nhật</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ABCD.</a:t>
            </a:r>
            <a:endPar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
        <p:nvSpPr>
          <p:cNvPr id="15" name="Rectangle 14"/>
          <p:cNvSpPr/>
          <p:nvPr/>
        </p:nvSpPr>
        <p:spPr bwMode="auto">
          <a:xfrm>
            <a:off x="3772710" y="2557730"/>
            <a:ext cx="4365223" cy="2335031"/>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16" name="TextBox 9"/>
          <p:cNvSpPr txBox="1">
            <a:spLocks noChangeArrowheads="1"/>
          </p:cNvSpPr>
          <p:nvPr/>
        </p:nvSpPr>
        <p:spPr bwMode="auto">
          <a:xfrm>
            <a:off x="3661023" y="1981035"/>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A</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17" name="TextBox 10"/>
          <p:cNvSpPr txBox="1">
            <a:spLocks noChangeArrowheads="1"/>
          </p:cNvSpPr>
          <p:nvPr/>
        </p:nvSpPr>
        <p:spPr bwMode="auto">
          <a:xfrm>
            <a:off x="7896954" y="1997361"/>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B</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18" name="TextBox 11"/>
          <p:cNvSpPr txBox="1">
            <a:spLocks noChangeArrowheads="1"/>
          </p:cNvSpPr>
          <p:nvPr/>
        </p:nvSpPr>
        <p:spPr bwMode="auto">
          <a:xfrm>
            <a:off x="7798956" y="4868355"/>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C</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19" name="TextBox 12"/>
          <p:cNvSpPr txBox="1">
            <a:spLocks noChangeArrowheads="1"/>
          </p:cNvSpPr>
          <p:nvPr/>
        </p:nvSpPr>
        <p:spPr bwMode="auto">
          <a:xfrm>
            <a:off x="3661024" y="4888946"/>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D</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cxnSp>
        <p:nvCxnSpPr>
          <p:cNvPr id="20" name="Straight Connector 19"/>
          <p:cNvCxnSpPr/>
          <p:nvPr/>
        </p:nvCxnSpPr>
        <p:spPr>
          <a:xfrm flipH="1">
            <a:off x="1074408" y="2557730"/>
            <a:ext cx="269830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8127301" y="2560284"/>
            <a:ext cx="320509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401" b="53301" l="2934" r="29829"/>
                    </a14:imgEffect>
                  </a14:imgLayer>
                </a14:imgProps>
              </a:ext>
              <a:ext uri="{28A0092B-C50C-407E-A947-70E740481C1C}">
                <a14:useLocalDpi xmlns:a14="http://schemas.microsoft.com/office/drawing/2010/main" val="0"/>
              </a:ext>
            </a:extLst>
          </a:blip>
          <a:srcRect r="66608" b="45156"/>
          <a:stretch>
            <a:fillRect/>
          </a:stretch>
        </p:blipFill>
        <p:spPr>
          <a:xfrm rot="10197191" flipH="1">
            <a:off x="3076463" y="1057464"/>
            <a:ext cx="1069312" cy="1756260"/>
          </a:xfrm>
          <a:prstGeom prst="rect">
            <a:avLst/>
          </a:prstGeom>
        </p:spPr>
      </p:pic>
      <p:pic>
        <p:nvPicPr>
          <p:cNvPr id="23" name="Picture 22"/>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5134" b="50122" l="3178" r="28851"/>
                    </a14:imgEffect>
                  </a14:imgLayer>
                </a14:imgProps>
              </a:ext>
              <a:ext uri="{28A0092B-C50C-407E-A947-70E740481C1C}">
                <a14:useLocalDpi xmlns:a14="http://schemas.microsoft.com/office/drawing/2010/main" val="0"/>
              </a:ext>
            </a:extLst>
          </a:blip>
          <a:srcRect r="67785" b="47217"/>
          <a:stretch>
            <a:fillRect/>
          </a:stretch>
        </p:blipFill>
        <p:spPr>
          <a:xfrm rot="11045794">
            <a:off x="7796007" y="1319745"/>
            <a:ext cx="869799" cy="1425124"/>
          </a:xfrm>
          <a:prstGeom prst="rect">
            <a:avLst/>
          </a:prstGeom>
        </p:spPr>
      </p:pic>
      <p:cxnSp>
        <p:nvCxnSpPr>
          <p:cNvPr id="24" name="Straight Connector 23"/>
          <p:cNvCxnSpPr/>
          <p:nvPr/>
        </p:nvCxnSpPr>
        <p:spPr>
          <a:xfrm flipH="1">
            <a:off x="8102296" y="4892618"/>
            <a:ext cx="320509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074408" y="4888946"/>
            <a:ext cx="2707529" cy="230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6" name="组合 27"/>
          <p:cNvGrpSpPr/>
          <p:nvPr/>
        </p:nvGrpSpPr>
        <p:grpSpPr>
          <a:xfrm>
            <a:off x="978408" y="5484138"/>
            <a:ext cx="10131552" cy="1200329"/>
            <a:chOff x="2728986" y="9230693"/>
            <a:chExt cx="9580453" cy="1011910"/>
          </a:xfrm>
        </p:grpSpPr>
        <p:sp>
          <p:nvSpPr>
            <p:cNvPr id="27" name="圆角矩形 14"/>
            <p:cNvSpPr/>
            <p:nvPr/>
          </p:nvSpPr>
          <p:spPr>
            <a:xfrm>
              <a:off x="2728986" y="9263791"/>
              <a:ext cx="9580453" cy="949233"/>
            </a:xfrm>
            <a:prstGeom prst="rect">
              <a:avLst/>
            </a:prstGeom>
            <a:solidFill>
              <a:schemeClr val="accent2">
                <a:lumMod val="60000"/>
                <a:lumOff val="4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accent1">
                    <a:lumMod val="60000"/>
                    <a:lumOff val="40000"/>
                  </a:schemeClr>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8" name="文本框 23"/>
            <p:cNvSpPr txBox="1"/>
            <p:nvPr/>
          </p:nvSpPr>
          <p:spPr>
            <a:xfrm>
              <a:off x="3285481" y="9230693"/>
              <a:ext cx="8609412" cy="10119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Hai </a:t>
              </a:r>
              <a:r>
                <a:rPr kumimoji="0" lang="en-US" altLang="zh-CN" sz="3600" b="1" i="0" u="none" strike="noStrike" kern="1200" cap="none" spc="0" normalizeH="0" baseline="0" noProof="0" dirty="0" err="1">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đường</a:t>
              </a:r>
              <a:r>
                <a:rPr kumimoji="0" lang="en-US" altLang="zh-CN" sz="3600" b="1" i="0" u="none" strike="noStrike" kern="1200" cap="none" spc="0" normalizeH="0" baseline="0" noProof="0" dirty="0">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thẳng</a:t>
              </a:r>
              <a:r>
                <a:rPr kumimoji="0" lang="en-US" altLang="zh-CN" sz="3600" b="1" i="0" u="none" strike="noStrike" kern="1200" cap="none" spc="0" normalizeH="0" baseline="0" noProof="0" dirty="0">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AB </a:t>
              </a:r>
              <a:r>
                <a:rPr kumimoji="0" lang="en-US" altLang="zh-CN" sz="3600" b="1" i="0" u="none" strike="noStrike" kern="1200" cap="none" spc="0" normalizeH="0" baseline="0" noProof="0" dirty="0" err="1">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và</a:t>
              </a:r>
              <a:r>
                <a:rPr kumimoji="0" lang="en-US" altLang="zh-CN" sz="3600" b="1" i="0" u="none" strike="noStrike" kern="1200" cap="none" spc="0" normalizeH="0" baseline="0" noProof="0" dirty="0">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CD </a:t>
              </a:r>
              <a:r>
                <a:rPr kumimoji="0" lang="en-US" altLang="zh-CN" sz="3600" b="1" i="0" u="none" strike="noStrike" kern="1200" cap="none" spc="0" normalizeH="0" baseline="0" noProof="0" dirty="0" err="1">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là</a:t>
              </a:r>
              <a:r>
                <a:rPr kumimoji="0" lang="en-US" altLang="zh-CN" sz="3600" b="1" i="0" u="none" strike="noStrike" kern="1200" cap="none" spc="0" normalizeH="0" baseline="0" noProof="0" dirty="0">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hai</a:t>
              </a:r>
              <a:r>
                <a:rPr kumimoji="0" lang="en-US" altLang="zh-CN" sz="3600" b="1" i="0" u="none" strike="noStrike" kern="1200" cap="none" spc="0" normalizeH="0" baseline="0" noProof="0" dirty="0">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đường</a:t>
              </a:r>
              <a:r>
                <a:rPr kumimoji="0" lang="en-US" altLang="zh-CN" sz="3600" b="1" i="0" u="none" strike="noStrike" kern="1200" cap="none" spc="0" normalizeH="0" baseline="0" noProof="0" dirty="0">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thẳng</a:t>
              </a:r>
              <a:r>
                <a:rPr kumimoji="0" lang="en-US" altLang="zh-CN" sz="3600" b="1" i="0" u="none" strike="noStrike" kern="1200" cap="none" spc="0" normalizeH="0" baseline="0" noProof="0" dirty="0">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song </a:t>
              </a:r>
              <a:r>
                <a:rPr kumimoji="0" lang="en-US" altLang="zh-CN" sz="3600" b="1" i="0" u="none" strike="noStrike" kern="1200" cap="none" spc="0" normalizeH="0" baseline="0" noProof="0" dirty="0" err="1">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song</a:t>
              </a:r>
              <a:r>
                <a:rPr kumimoji="0" lang="en-US" altLang="zh-CN" sz="3600" b="1" i="0" u="none" strike="noStrike" kern="1200" cap="none" spc="0" normalizeH="0" baseline="0" noProof="0" dirty="0">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với</a:t>
              </a:r>
              <a:r>
                <a:rPr kumimoji="0" lang="en-US" altLang="zh-CN" sz="3600" b="1" i="0" u="none" strike="noStrike" kern="1200" cap="none" spc="0" normalizeH="0" baseline="0" noProof="0" dirty="0">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nhau</a:t>
              </a:r>
              <a:r>
                <a:rPr kumimoji="0" lang="en-US" altLang="zh-CN" sz="3600" b="1" i="0" u="none" strike="noStrike" kern="1200" cap="none" spc="0" normalizeH="0" baseline="0" noProof="0" dirty="0">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endParaRPr kumimoji="0" lang="en-US" altLang="zh-CN" sz="3600" b="1" i="0" u="none" strike="noStrike" kern="1200" cap="none" spc="0" normalizeH="0" baseline="0" noProof="0" dirty="0">
                <a:ln>
                  <a:solidFill>
                    <a:schemeClr val="tx1"/>
                  </a:solidFill>
                </a:ln>
                <a:solidFill>
                  <a:srgbClr val="FFC000"/>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gr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1536732" y="2583834"/>
            <a:ext cx="2234848" cy="2234848"/>
          </a:xfrm>
          <a:prstGeom prst="rect">
            <a:avLst/>
          </a:prstGeom>
        </p:spPr>
      </p:pic>
      <p:pic>
        <p:nvPicPr>
          <p:cNvPr id="30" name="Picture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flipV="1">
            <a:off x="8164284" y="2546339"/>
            <a:ext cx="2234848" cy="223484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5" presetClass="path" presetSubtype="0" accel="50000" decel="50000" fill="hold" nodeType="clickEffect">
                                  <p:stCondLst>
                                    <p:cond delay="0"/>
                                  </p:stCondLst>
                                  <p:childTnLst>
                                    <p:animMotion origin="layout" path="M -3.95833E-6 4.07407E-6 L -0.21888 4.07407E-6 " pathEditMode="relative" rAng="0" ptsTypes="AA">
                                      <p:cBhvr>
                                        <p:cTn id="35" dur="2000" fill="hold"/>
                                        <p:tgtEl>
                                          <p:spTgt spid="22"/>
                                        </p:tgtEl>
                                        <p:attrNameLst>
                                          <p:attrName>ppt_x</p:attrName>
                                          <p:attrName>ppt_y</p:attrName>
                                        </p:attrNameLst>
                                      </p:cBhvr>
                                      <p:rCtr x="-10951" y="0"/>
                                    </p:animMotion>
                                  </p:childTnLst>
                                </p:cTn>
                              </p:par>
                              <p:par>
                                <p:cTn id="36" presetID="22" presetClass="entr" presetSubtype="2"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right)">
                                      <p:cBhvr>
                                        <p:cTn id="38" dur="2000"/>
                                        <p:tgtEl>
                                          <p:spTgt spid="20"/>
                                        </p:tgtEl>
                                      </p:cBhvr>
                                    </p:animEffect>
                                  </p:childTnLst>
                                </p:cTn>
                              </p:par>
                            </p:childTnLst>
                          </p:cTn>
                        </p:par>
                        <p:par>
                          <p:cTn id="39" fill="hold">
                            <p:stCondLst>
                              <p:cond delay="2000"/>
                            </p:stCondLst>
                            <p:childTnLst>
                              <p:par>
                                <p:cTn id="40" presetID="1" presetClass="exit" presetSubtype="0" fill="hold" nodeType="afterEffect">
                                  <p:stCondLst>
                                    <p:cond delay="0"/>
                                  </p:stCondLst>
                                  <p:childTnLst>
                                    <p:set>
                                      <p:cBhvr>
                                        <p:cTn id="41" dur="1" fill="hold">
                                          <p:stCondLst>
                                            <p:cond delay="0"/>
                                          </p:stCondLst>
                                        </p:cTn>
                                        <p:tgtEl>
                                          <p:spTgt spid="22"/>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29"/>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5" presetClass="path" presetSubtype="0" accel="50000" decel="50000" fill="hold" nodeType="clickEffect">
                                  <p:stCondLst>
                                    <p:cond delay="0"/>
                                  </p:stCondLst>
                                  <p:childTnLst>
                                    <p:animMotion origin="layout" path="M -2.08333E-7 3.7037E-6 L 0.25938 3.7037E-6 " pathEditMode="relative" rAng="0" ptsTypes="AA">
                                      <p:cBhvr>
                                        <p:cTn id="59" dur="2000" fill="hold"/>
                                        <p:tgtEl>
                                          <p:spTgt spid="23"/>
                                        </p:tgtEl>
                                        <p:attrNameLst>
                                          <p:attrName>ppt_x</p:attrName>
                                          <p:attrName>ppt_y</p:attrName>
                                        </p:attrNameLst>
                                      </p:cBhvr>
                                      <p:rCtr x="12969" y="0"/>
                                    </p:animMotion>
                                  </p:childTnLst>
                                </p:cTn>
                              </p:par>
                              <p:par>
                                <p:cTn id="60" presetID="22" presetClass="entr" presetSubtype="8"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left)">
                                      <p:cBhvr>
                                        <p:cTn id="62" dur="2000"/>
                                        <p:tgtEl>
                                          <p:spTgt spid="21"/>
                                        </p:tgtEl>
                                      </p:cBhvr>
                                    </p:animEffect>
                                  </p:childTnLst>
                                </p:cTn>
                              </p:par>
                            </p:childTnLst>
                          </p:cTn>
                        </p:par>
                        <p:par>
                          <p:cTn id="63" fill="hold">
                            <p:stCondLst>
                              <p:cond delay="2000"/>
                            </p:stCondLst>
                            <p:childTnLst>
                              <p:par>
                                <p:cTn id="64" presetID="1" presetClass="exit" presetSubtype="0" fill="hold" nodeType="afterEffect">
                                  <p:stCondLst>
                                    <p:cond delay="0"/>
                                  </p:stCondLst>
                                  <p:childTnLst>
                                    <p:set>
                                      <p:cBhvr>
                                        <p:cTn id="65" dur="1" fill="hold">
                                          <p:stCondLst>
                                            <p:cond delay="0"/>
                                          </p:stCondLst>
                                        </p:cTn>
                                        <p:tgtEl>
                                          <p:spTgt spid="23"/>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3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2000"/>
                                        <p:tgtEl>
                                          <p:spTgt spid="24"/>
                                        </p:tgtEl>
                                      </p:cBhvr>
                                    </p:animEffect>
                                  </p:childTnLst>
                                </p:cTn>
                              </p:par>
                              <p:par>
                                <p:cTn id="73" presetID="22" presetClass="entr" presetSubtype="2" fill="hold"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wipe(right)">
                                      <p:cBhvr>
                                        <p:cTn id="75" dur="20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30" presetClass="entr" presetSubtype="0" fill="hold" nodeType="click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800" decel="100000"/>
                                        <p:tgtEl>
                                          <p:spTgt spid="26"/>
                                        </p:tgtEl>
                                      </p:cBhvr>
                                    </p:animEffect>
                                    <p:anim calcmode="lin" valueType="num">
                                      <p:cBhvr>
                                        <p:cTn id="81" dur="800" decel="100000" fill="hold"/>
                                        <p:tgtEl>
                                          <p:spTgt spid="26"/>
                                        </p:tgtEl>
                                        <p:attrNameLst>
                                          <p:attrName>style.rotation</p:attrName>
                                        </p:attrNameLst>
                                      </p:cBhvr>
                                      <p:tavLst>
                                        <p:tav tm="0">
                                          <p:val>
                                            <p:fltVal val="-90"/>
                                          </p:val>
                                        </p:tav>
                                        <p:tav tm="100000">
                                          <p:val>
                                            <p:fltVal val="0"/>
                                          </p:val>
                                        </p:tav>
                                      </p:tavLst>
                                    </p:anim>
                                    <p:anim calcmode="lin" valueType="num">
                                      <p:cBhvr>
                                        <p:cTn id="82" dur="800" decel="100000" fill="hold"/>
                                        <p:tgtEl>
                                          <p:spTgt spid="26"/>
                                        </p:tgtEl>
                                        <p:attrNameLst>
                                          <p:attrName>ppt_x</p:attrName>
                                        </p:attrNameLst>
                                      </p:cBhvr>
                                      <p:tavLst>
                                        <p:tav tm="0">
                                          <p:val>
                                            <p:strVal val="#ppt_x+0.4"/>
                                          </p:val>
                                        </p:tav>
                                        <p:tav tm="100000">
                                          <p:val>
                                            <p:strVal val="#ppt_x-0.05"/>
                                          </p:val>
                                        </p:tav>
                                      </p:tavLst>
                                    </p:anim>
                                    <p:anim calcmode="lin" valueType="num">
                                      <p:cBhvr>
                                        <p:cTn id="83" dur="800" decel="100000" fill="hold"/>
                                        <p:tgtEl>
                                          <p:spTgt spid="26"/>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4096" y="532569"/>
            <a:ext cx="10634472" cy="5934456"/>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accent1"/>
                </a:solidFill>
              </a:ln>
              <a:solidFill>
                <a:schemeClr val="bg1">
                  <a:lumMod val="95000"/>
                </a:schemeClr>
              </a:solidFill>
            </a:endParaRPr>
          </a:p>
        </p:txBody>
      </p:sp>
      <p:grpSp>
        <p:nvGrpSpPr>
          <p:cNvPr id="31" name="组合 27"/>
          <p:cNvGrpSpPr/>
          <p:nvPr/>
        </p:nvGrpSpPr>
        <p:grpSpPr>
          <a:xfrm>
            <a:off x="1102907" y="119270"/>
            <a:ext cx="9358771" cy="1404891"/>
            <a:chOff x="2752641" y="3846647"/>
            <a:chExt cx="10005372" cy="1437096"/>
          </a:xfrm>
          <a:solidFill>
            <a:schemeClr val="accent1">
              <a:lumMod val="60000"/>
              <a:lumOff val="40000"/>
            </a:schemeClr>
          </a:solidFill>
        </p:grpSpPr>
        <p:sp>
          <p:nvSpPr>
            <p:cNvPr id="32" name="圆角矩形 14"/>
            <p:cNvSpPr/>
            <p:nvPr/>
          </p:nvSpPr>
          <p:spPr>
            <a:xfrm>
              <a:off x="2752641" y="3846647"/>
              <a:ext cx="10005372" cy="1437096"/>
            </a:xfrm>
            <a:prstGeom prst="rect">
              <a:avLst/>
            </a:prstGeom>
            <a:grpFill/>
            <a:ln w="57150">
              <a:solidFill>
                <a:schemeClr val="tx1"/>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3" name="文本框 23"/>
            <p:cNvSpPr txBox="1"/>
            <p:nvPr/>
          </p:nvSpPr>
          <p:spPr>
            <a:xfrm>
              <a:off x="3466859" y="4024511"/>
              <a:ext cx="8609412" cy="1200329"/>
            </a:xfrm>
            <a:prstGeom prst="rect">
              <a:avLst/>
            </a:prstGeom>
            <a:grp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Hãy</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kéo</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dài</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cạnh</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đối</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diện</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còn</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lại</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của</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hình</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chữ</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nhật</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ABCD.</a:t>
              </a:r>
              <a:endPar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grpSp>
      <p:sp>
        <p:nvSpPr>
          <p:cNvPr id="34" name="Rectangle 33"/>
          <p:cNvSpPr/>
          <p:nvPr/>
        </p:nvSpPr>
        <p:spPr bwMode="auto">
          <a:xfrm>
            <a:off x="3772710" y="2557730"/>
            <a:ext cx="4365223" cy="2335031"/>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35" name="TextBox 9"/>
          <p:cNvSpPr txBox="1">
            <a:spLocks noChangeArrowheads="1"/>
          </p:cNvSpPr>
          <p:nvPr/>
        </p:nvSpPr>
        <p:spPr bwMode="auto">
          <a:xfrm>
            <a:off x="3333959" y="1995058"/>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A</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36" name="TextBox 10"/>
          <p:cNvSpPr txBox="1">
            <a:spLocks noChangeArrowheads="1"/>
          </p:cNvSpPr>
          <p:nvPr/>
        </p:nvSpPr>
        <p:spPr bwMode="auto">
          <a:xfrm>
            <a:off x="8134101" y="2074824"/>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B</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37" name="TextBox 11"/>
          <p:cNvSpPr txBox="1">
            <a:spLocks noChangeArrowheads="1"/>
          </p:cNvSpPr>
          <p:nvPr/>
        </p:nvSpPr>
        <p:spPr bwMode="auto">
          <a:xfrm>
            <a:off x="8186002" y="4788842"/>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C</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38" name="TextBox 12"/>
          <p:cNvSpPr txBox="1">
            <a:spLocks noChangeArrowheads="1"/>
          </p:cNvSpPr>
          <p:nvPr/>
        </p:nvSpPr>
        <p:spPr bwMode="auto">
          <a:xfrm>
            <a:off x="3292690" y="4868354"/>
            <a:ext cx="431951" cy="58477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D</a:t>
            </a:r>
            <a:endPar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cxnSp>
        <p:nvCxnSpPr>
          <p:cNvPr id="39" name="Straight Connector 38"/>
          <p:cNvCxnSpPr/>
          <p:nvPr/>
        </p:nvCxnSpPr>
        <p:spPr>
          <a:xfrm flipH="1" flipV="1">
            <a:off x="3772709" y="1804946"/>
            <a:ext cx="3" cy="75278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137827" y="1789495"/>
            <a:ext cx="1" cy="77078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rotWithShape="1">
          <a:blip r:embed="rId1" cstate="print">
            <a:extLst>
              <a:ext uri="{BEBA8EAE-BF5A-486C-A8C5-ECC9F3942E4B}">
                <a14:imgProps xmlns:a14="http://schemas.microsoft.com/office/drawing/2010/main">
                  <a14:imgLayer r:embed="rId2">
                    <a14:imgEffect>
                      <a14:backgroundRemoval t="5379" b="55257" l="3178" r="29584"/>
                    </a14:imgEffect>
                  </a14:imgLayer>
                </a14:imgProps>
              </a:ext>
              <a:ext uri="{28A0092B-C50C-407E-A947-70E740481C1C}">
                <a14:useLocalDpi xmlns:a14="http://schemas.microsoft.com/office/drawing/2010/main" val="0"/>
              </a:ext>
            </a:extLst>
          </a:blip>
          <a:srcRect r="67005" b="44791"/>
          <a:stretch>
            <a:fillRect/>
          </a:stretch>
        </p:blipFill>
        <p:spPr>
          <a:xfrm rot="9083517" flipH="1">
            <a:off x="2717972" y="3199971"/>
            <a:ext cx="1253238" cy="2096995"/>
          </a:xfrm>
          <a:prstGeom prst="rect">
            <a:avLst/>
          </a:prstGeom>
        </p:spPr>
      </p:pic>
      <p:pic>
        <p:nvPicPr>
          <p:cNvPr id="42" name="Picture 41"/>
          <p:cNvPicPr>
            <a:picLocks noChangeAspect="1"/>
          </p:cNvPicPr>
          <p:nvPr/>
        </p:nvPicPr>
        <p:blipFill rotWithShape="1">
          <a:blip r:embed="rId3" cstate="print">
            <a:extLst>
              <a:ext uri="{BEBA8EAE-BF5A-486C-A8C5-ECC9F3942E4B}">
                <a14:imgProps xmlns:a14="http://schemas.microsoft.com/office/drawing/2010/main">
                  <a14:imgLayer r:embed="rId2">
                    <a14:imgEffect>
                      <a14:backgroundRemoval t="5379" b="54034" l="3178" r="28606"/>
                    </a14:imgEffect>
                  </a14:imgLayer>
                </a14:imgProps>
              </a:ext>
              <a:ext uri="{28A0092B-C50C-407E-A947-70E740481C1C}">
                <a14:useLocalDpi xmlns:a14="http://schemas.microsoft.com/office/drawing/2010/main" val="0"/>
              </a:ext>
            </a:extLst>
          </a:blip>
          <a:srcRect r="67998" b="45932"/>
          <a:stretch>
            <a:fillRect/>
          </a:stretch>
        </p:blipFill>
        <p:spPr>
          <a:xfrm rot="12362736">
            <a:off x="7894935" y="3021707"/>
            <a:ext cx="1342233" cy="2267762"/>
          </a:xfrm>
          <a:prstGeom prst="rect">
            <a:avLst/>
          </a:prstGeom>
        </p:spPr>
      </p:pic>
      <p:cxnSp>
        <p:nvCxnSpPr>
          <p:cNvPr id="43" name="Straight Connector 42"/>
          <p:cNvCxnSpPr/>
          <p:nvPr/>
        </p:nvCxnSpPr>
        <p:spPr>
          <a:xfrm flipH="1" flipV="1">
            <a:off x="8140224" y="4888946"/>
            <a:ext cx="10632" cy="1734491"/>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771335" y="4891249"/>
            <a:ext cx="2494" cy="1646799"/>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45" name="组合 27"/>
          <p:cNvGrpSpPr/>
          <p:nvPr/>
        </p:nvGrpSpPr>
        <p:grpSpPr>
          <a:xfrm>
            <a:off x="491835" y="283577"/>
            <a:ext cx="10580914" cy="1281864"/>
            <a:chOff x="2587501" y="9192941"/>
            <a:chExt cx="10005372" cy="1080646"/>
          </a:xfrm>
        </p:grpSpPr>
        <p:sp>
          <p:nvSpPr>
            <p:cNvPr id="46" name="圆角矩形 14"/>
            <p:cNvSpPr/>
            <p:nvPr/>
          </p:nvSpPr>
          <p:spPr>
            <a:xfrm>
              <a:off x="2587501" y="9192941"/>
              <a:ext cx="10005372" cy="1053752"/>
            </a:xfrm>
            <a:prstGeom prst="rect">
              <a:avLst/>
            </a:prstGeom>
            <a:ln w="38100">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7" name="文本框 23"/>
            <p:cNvSpPr txBox="1"/>
            <p:nvPr/>
          </p:nvSpPr>
          <p:spPr>
            <a:xfrm>
              <a:off x="3357744" y="9261677"/>
              <a:ext cx="8609412" cy="10119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Hai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đường</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thẳng</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AD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và</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CB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là</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hai</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đường</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thẳng</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song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song</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với</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nhau</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endPar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grpSp>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483414" y="4903687"/>
            <a:ext cx="1650687" cy="1650687"/>
          </a:xfrm>
          <a:prstGeom prst="rect">
            <a:avLst/>
          </a:prstGeom>
        </p:spPr>
      </p:pic>
      <p:pic>
        <p:nvPicPr>
          <p:cNvPr id="49" name="Picture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flipV="1">
            <a:off x="3755021" y="4862202"/>
            <a:ext cx="1607245" cy="1607245"/>
          </a:xfrm>
          <a:prstGeom prst="rect">
            <a:avLst/>
          </a:prstGeom>
        </p:spPr>
      </p:pic>
      <p:pic>
        <p:nvPicPr>
          <p:cNvPr id="69" name="图片 68"/>
          <p:cNvPicPr>
            <a:picLocks noChangeAspect="1"/>
          </p:cNvPicPr>
          <p:nvPr/>
        </p:nvPicPr>
        <p:blipFill rotWithShape="1">
          <a:blip r:embed="rId5"/>
          <a:srcRect l="82273" b="8821"/>
          <a:stretch>
            <a:fillRect/>
          </a:stretch>
        </p:blipFill>
        <p:spPr>
          <a:xfrm>
            <a:off x="10344812" y="491209"/>
            <a:ext cx="1731817" cy="19507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800" decel="100000"/>
                                        <p:tgtEl>
                                          <p:spTgt spid="31"/>
                                        </p:tgtEl>
                                      </p:cBhvr>
                                    </p:animEffect>
                                    <p:anim calcmode="lin" valueType="num">
                                      <p:cBhvr>
                                        <p:cTn id="8" dur="800" decel="100000" fill="hold"/>
                                        <p:tgtEl>
                                          <p:spTgt spid="31"/>
                                        </p:tgtEl>
                                        <p:attrNameLst>
                                          <p:attrName>style.rotation</p:attrName>
                                        </p:attrNameLst>
                                      </p:cBhvr>
                                      <p:tavLst>
                                        <p:tav tm="0">
                                          <p:val>
                                            <p:fltVal val="-90"/>
                                          </p:val>
                                        </p:tav>
                                        <p:tav tm="100000">
                                          <p:val>
                                            <p:fltVal val="0"/>
                                          </p:val>
                                        </p:tav>
                                      </p:tavLst>
                                    </p:anim>
                                    <p:anim calcmode="lin" valueType="num">
                                      <p:cBhvr>
                                        <p:cTn id="9" dur="800" decel="100000" fill="hold"/>
                                        <p:tgtEl>
                                          <p:spTgt spid="31"/>
                                        </p:tgtEl>
                                        <p:attrNameLst>
                                          <p:attrName>ppt_x</p:attrName>
                                        </p:attrNameLst>
                                      </p:cBhvr>
                                      <p:tavLst>
                                        <p:tav tm="0">
                                          <p:val>
                                            <p:strVal val="#ppt_x+0.4"/>
                                          </p:val>
                                        </p:tav>
                                        <p:tav tm="100000">
                                          <p:val>
                                            <p:strVal val="#ppt_x-0.05"/>
                                          </p:val>
                                        </p:tav>
                                      </p:tavLst>
                                    </p:anim>
                                    <p:anim calcmode="lin" valueType="num">
                                      <p:cBhvr>
                                        <p:cTn id="10" dur="800" decel="100000" fill="hold"/>
                                        <p:tgtEl>
                                          <p:spTgt spid="3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1"/>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wipe(down)">
                                      <p:cBhvr>
                                        <p:cTn id="16" dur="500"/>
                                        <p:tgtEl>
                                          <p:spTgt spid="3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down)">
                                      <p:cBhvr>
                                        <p:cTn id="22" dur="500"/>
                                        <p:tgtEl>
                                          <p:spTgt spid="38"/>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down)">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1000"/>
                                        <p:tgtEl>
                                          <p:spTgt spid="49"/>
                                        </p:tgtEl>
                                      </p:cBhvr>
                                    </p:animEffect>
                                    <p:anim calcmode="lin" valueType="num">
                                      <p:cBhvr>
                                        <p:cTn id="34" dur="1000" fill="hold"/>
                                        <p:tgtEl>
                                          <p:spTgt spid="49"/>
                                        </p:tgtEl>
                                        <p:attrNameLst>
                                          <p:attrName>ppt_x</p:attrName>
                                        </p:attrNameLst>
                                      </p:cBhvr>
                                      <p:tavLst>
                                        <p:tav tm="0">
                                          <p:val>
                                            <p:strVal val="#ppt_x"/>
                                          </p:val>
                                        </p:tav>
                                        <p:tav tm="100000">
                                          <p:val>
                                            <p:strVal val="#ppt_x"/>
                                          </p:val>
                                        </p:tav>
                                      </p:tavLst>
                                    </p:anim>
                                    <p:anim calcmode="lin" valueType="num">
                                      <p:cBhvr>
                                        <p:cTn id="35" dur="1000" fill="hold"/>
                                        <p:tgtEl>
                                          <p:spTgt spid="49"/>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0.00065 -4.44444E-6 L -0.00013 0.24422 " pathEditMode="relative" rAng="0" ptsTypes="AA">
                                      <p:cBhvr>
                                        <p:cTn id="44" dur="2000" fill="hold"/>
                                        <p:tgtEl>
                                          <p:spTgt spid="41"/>
                                        </p:tgtEl>
                                        <p:attrNameLst>
                                          <p:attrName>ppt_x</p:attrName>
                                          <p:attrName>ppt_y</p:attrName>
                                        </p:attrNameLst>
                                      </p:cBhvr>
                                      <p:rCtr x="-39" y="12199"/>
                                    </p:animMotion>
                                  </p:childTnLst>
                                </p:cTn>
                              </p:par>
                              <p:par>
                                <p:cTn id="45" presetID="22" presetClass="entr" presetSubtype="1"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2000"/>
                                        <p:tgtEl>
                                          <p:spTgt spid="44"/>
                                        </p:tgtEl>
                                      </p:cBhvr>
                                    </p:animEffect>
                                  </p:childTnLst>
                                </p:cTn>
                              </p:par>
                            </p:childTnLst>
                          </p:cTn>
                        </p:par>
                        <p:par>
                          <p:cTn id="48" fill="hold">
                            <p:stCondLst>
                              <p:cond delay="2000"/>
                            </p:stCondLst>
                            <p:childTnLst>
                              <p:par>
                                <p:cTn id="49" presetID="1" presetClass="exit" presetSubtype="0" fill="hold" nodeType="afterEffect">
                                  <p:stCondLst>
                                    <p:cond delay="0"/>
                                  </p:stCondLst>
                                  <p:childTnLst>
                                    <p:set>
                                      <p:cBhvr>
                                        <p:cTn id="50" dur="1" fill="hold">
                                          <p:stCondLst>
                                            <p:cond delay="0"/>
                                          </p:stCondLst>
                                        </p:cTn>
                                        <p:tgtEl>
                                          <p:spTgt spid="4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4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1000"/>
                                        <p:tgtEl>
                                          <p:spTgt spid="48"/>
                                        </p:tgtEl>
                                      </p:cBhvr>
                                    </p:animEffect>
                                    <p:anim calcmode="lin" valueType="num">
                                      <p:cBhvr>
                                        <p:cTn id="58" dur="1000" fill="hold"/>
                                        <p:tgtEl>
                                          <p:spTgt spid="48"/>
                                        </p:tgtEl>
                                        <p:attrNameLst>
                                          <p:attrName>ppt_x</p:attrName>
                                        </p:attrNameLst>
                                      </p:cBhvr>
                                      <p:tavLst>
                                        <p:tav tm="0">
                                          <p:val>
                                            <p:strVal val="#ppt_x"/>
                                          </p:val>
                                        </p:tav>
                                        <p:tav tm="100000">
                                          <p:val>
                                            <p:strVal val="#ppt_x"/>
                                          </p:val>
                                        </p:tav>
                                      </p:tavLst>
                                    </p:anim>
                                    <p:anim calcmode="lin" valueType="num">
                                      <p:cBhvr>
                                        <p:cTn id="59" dur="1000" fill="hold"/>
                                        <p:tgtEl>
                                          <p:spTgt spid="48"/>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000"/>
                                        <p:tgtEl>
                                          <p:spTgt spid="42"/>
                                        </p:tgtEl>
                                      </p:cBhvr>
                                    </p:animEffect>
                                    <p:anim calcmode="lin" valueType="num">
                                      <p:cBhvr>
                                        <p:cTn id="63" dur="1000" fill="hold"/>
                                        <p:tgtEl>
                                          <p:spTgt spid="42"/>
                                        </p:tgtEl>
                                        <p:attrNameLst>
                                          <p:attrName>ppt_x</p:attrName>
                                        </p:attrNameLst>
                                      </p:cBhvr>
                                      <p:tavLst>
                                        <p:tav tm="0">
                                          <p:val>
                                            <p:strVal val="#ppt_x"/>
                                          </p:val>
                                        </p:tav>
                                        <p:tav tm="100000">
                                          <p:val>
                                            <p:strVal val="#ppt_x"/>
                                          </p:val>
                                        </p:tav>
                                      </p:tavLst>
                                    </p:anim>
                                    <p:anim calcmode="lin" valueType="num">
                                      <p:cBhvr>
                                        <p:cTn id="6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5" presetClass="path" presetSubtype="0" accel="50000" decel="50000" fill="hold" nodeType="clickEffect">
                                  <p:stCondLst>
                                    <p:cond delay="0"/>
                                  </p:stCondLst>
                                  <p:childTnLst>
                                    <p:animMotion origin="layout" path="M -4.16667E-6 2.96296E-6 L -0.00013 0.25393 " pathEditMode="relative" rAng="0" ptsTypes="AA">
                                      <p:cBhvr>
                                        <p:cTn id="68" dur="2000" fill="hold"/>
                                        <p:tgtEl>
                                          <p:spTgt spid="42"/>
                                        </p:tgtEl>
                                        <p:attrNameLst>
                                          <p:attrName>ppt_x</p:attrName>
                                          <p:attrName>ppt_y</p:attrName>
                                        </p:attrNameLst>
                                      </p:cBhvr>
                                      <p:rCtr x="-13" y="12685"/>
                                    </p:animMotion>
                                  </p:childTnLst>
                                </p:cTn>
                              </p:par>
                              <p:par>
                                <p:cTn id="69" presetID="22" presetClass="entr" presetSubtype="1" fill="hold"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up)">
                                      <p:cBhvr>
                                        <p:cTn id="71" dur="2000"/>
                                        <p:tgtEl>
                                          <p:spTgt spid="43"/>
                                        </p:tgtEl>
                                      </p:cBhvr>
                                    </p:animEffect>
                                  </p:childTnLst>
                                </p:cTn>
                              </p:par>
                            </p:childTnLst>
                          </p:cTn>
                        </p:par>
                        <p:par>
                          <p:cTn id="72" fill="hold">
                            <p:stCondLst>
                              <p:cond delay="2000"/>
                            </p:stCondLst>
                            <p:childTnLst>
                              <p:par>
                                <p:cTn id="73" presetID="1" presetClass="exit" presetSubtype="0" fill="hold" nodeType="afterEffect">
                                  <p:stCondLst>
                                    <p:cond delay="0"/>
                                  </p:stCondLst>
                                  <p:childTnLst>
                                    <p:set>
                                      <p:cBhvr>
                                        <p:cTn id="74" dur="1" fill="hold">
                                          <p:stCondLst>
                                            <p:cond delay="0"/>
                                          </p:stCondLst>
                                        </p:cTn>
                                        <p:tgtEl>
                                          <p:spTgt spid="4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48"/>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wipe(down)">
                                      <p:cBhvr>
                                        <p:cTn id="81" dur="2000"/>
                                        <p:tgtEl>
                                          <p:spTgt spid="39"/>
                                        </p:tgtEl>
                                      </p:cBhvr>
                                    </p:animEffect>
                                  </p:childTnLst>
                                </p:cTn>
                              </p:par>
                              <p:par>
                                <p:cTn id="82" presetID="22" presetClass="entr" presetSubtype="4" fill="hold"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wipe(down)">
                                      <p:cBhvr>
                                        <p:cTn id="84" dur="2000"/>
                                        <p:tgtEl>
                                          <p:spTgt spid="40"/>
                                        </p:tgtEl>
                                      </p:cBhvr>
                                    </p:animEffect>
                                  </p:childTnLst>
                                </p:cTn>
                              </p:par>
                            </p:childTnLst>
                          </p:cTn>
                        </p:par>
                      </p:childTnLst>
                    </p:cTn>
                  </p:par>
                  <p:par>
                    <p:cTn id="85" fill="hold">
                      <p:stCondLst>
                        <p:cond delay="indefinite"/>
                      </p:stCondLst>
                      <p:childTnLst>
                        <p:par>
                          <p:cTn id="86" fill="hold">
                            <p:stCondLst>
                              <p:cond delay="0"/>
                            </p:stCondLst>
                            <p:childTnLst>
                              <p:par>
                                <p:cTn id="87" presetID="30" presetClass="entr" presetSubtype="0" fill="hold" nodeType="click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800" decel="100000"/>
                                        <p:tgtEl>
                                          <p:spTgt spid="45"/>
                                        </p:tgtEl>
                                      </p:cBhvr>
                                    </p:animEffect>
                                    <p:anim calcmode="lin" valueType="num">
                                      <p:cBhvr>
                                        <p:cTn id="90" dur="800" decel="100000" fill="hold"/>
                                        <p:tgtEl>
                                          <p:spTgt spid="45"/>
                                        </p:tgtEl>
                                        <p:attrNameLst>
                                          <p:attrName>style.rotation</p:attrName>
                                        </p:attrNameLst>
                                      </p:cBhvr>
                                      <p:tavLst>
                                        <p:tav tm="0">
                                          <p:val>
                                            <p:fltVal val="-90"/>
                                          </p:val>
                                        </p:tav>
                                        <p:tav tm="100000">
                                          <p:val>
                                            <p:fltVal val="0"/>
                                          </p:val>
                                        </p:tav>
                                      </p:tavLst>
                                    </p:anim>
                                    <p:anim calcmode="lin" valueType="num">
                                      <p:cBhvr>
                                        <p:cTn id="91" dur="800" decel="100000" fill="hold"/>
                                        <p:tgtEl>
                                          <p:spTgt spid="45"/>
                                        </p:tgtEl>
                                        <p:attrNameLst>
                                          <p:attrName>ppt_x</p:attrName>
                                        </p:attrNameLst>
                                      </p:cBhvr>
                                      <p:tavLst>
                                        <p:tav tm="0">
                                          <p:val>
                                            <p:strVal val="#ppt_x+0.4"/>
                                          </p:val>
                                        </p:tav>
                                        <p:tav tm="100000">
                                          <p:val>
                                            <p:strVal val="#ppt_x-0.05"/>
                                          </p:val>
                                        </p:tav>
                                      </p:tavLst>
                                    </p:anim>
                                    <p:anim calcmode="lin" valueType="num">
                                      <p:cBhvr>
                                        <p:cTn id="92" dur="800" decel="100000" fill="hold"/>
                                        <p:tgtEl>
                                          <p:spTgt spid="45"/>
                                        </p:tgtEl>
                                        <p:attrNameLst>
                                          <p:attrName>ppt_y</p:attrName>
                                        </p:attrNameLst>
                                      </p:cBhvr>
                                      <p:tavLst>
                                        <p:tav tm="0">
                                          <p:val>
                                            <p:strVal val="#ppt_y-0.4"/>
                                          </p:val>
                                        </p:tav>
                                        <p:tav tm="100000">
                                          <p:val>
                                            <p:strVal val="#ppt_y+0.1"/>
                                          </p:val>
                                        </p:tav>
                                      </p:tavLst>
                                    </p:anim>
                                    <p:anim calcmode="lin" valueType="num">
                                      <p:cBhvr>
                                        <p:cTn id="93"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94"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par>
                                <p:cTn id="95" presetID="1" presetClass="exit" presetSubtype="0" fill="hold" nodeType="withEffect">
                                  <p:stCondLst>
                                    <p:cond delay="0"/>
                                  </p:stCondLst>
                                  <p:childTnLst>
                                    <p:set>
                                      <p:cBhvr>
                                        <p:cTn id="96"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1" cstate="print">
            <a:extLst>
              <a:ext uri="{28A0092B-C50C-407E-A947-70E740481C1C}">
                <a14:useLocalDpi xmlns:a14="http://schemas.microsoft.com/office/drawing/2010/main" val="0"/>
              </a:ext>
            </a:extLst>
          </a:blip>
          <a:srcRect b="28188"/>
          <a:stretch>
            <a:fillRect/>
          </a:stretch>
        </p:blipFill>
        <p:spPr>
          <a:xfrm>
            <a:off x="0" y="4746862"/>
            <a:ext cx="12192000" cy="2111138"/>
          </a:xfrm>
          <a:prstGeom prst="rect">
            <a:avLst/>
          </a:prstGeom>
        </p:spPr>
      </p:pic>
      <p:pic>
        <p:nvPicPr>
          <p:cNvPr id="20" name="图片 19"/>
          <p:cNvPicPr>
            <a:picLocks noChangeAspect="1"/>
          </p:cNvPicPr>
          <p:nvPr/>
        </p:nvPicPr>
        <p:blipFill rotWithShape="1">
          <a:blip r:embed="rId2">
            <a:extLst>
              <a:ext uri="{28A0092B-C50C-407E-A947-70E740481C1C}">
                <a14:useLocalDpi xmlns:a14="http://schemas.microsoft.com/office/drawing/2010/main" val="0"/>
              </a:ext>
            </a:extLst>
          </a:blip>
          <a:srcRect t="4811" b="72689"/>
          <a:stretch>
            <a:fillRect/>
          </a:stretch>
        </p:blipFill>
        <p:spPr>
          <a:xfrm>
            <a:off x="0" y="0"/>
            <a:ext cx="12192000" cy="6858000"/>
          </a:xfrm>
          <a:prstGeom prst="rect">
            <a:avLst/>
          </a:prstGeom>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rcRect t="20" b="20"/>
          <a:stretch>
            <a:fillRect/>
          </a:stretch>
        </p:blipFill>
        <p:spPr>
          <a:xfrm>
            <a:off x="321547" y="-1097280"/>
            <a:ext cx="11870453" cy="7589520"/>
          </a:xfrm>
          <a:prstGeom prst="rect">
            <a:avLst/>
          </a:prstGeom>
        </p:spPr>
      </p:pic>
      <p:pic>
        <p:nvPicPr>
          <p:cNvPr id="22" name="图片 21"/>
          <p:cNvPicPr>
            <a:picLocks noChangeAspect="1"/>
          </p:cNvPicPr>
          <p:nvPr/>
        </p:nvPicPr>
        <p:blipFill>
          <a:blip r:embed="rId4"/>
          <a:stretch>
            <a:fillRect/>
          </a:stretch>
        </p:blipFill>
        <p:spPr>
          <a:xfrm>
            <a:off x="4734321" y="0"/>
            <a:ext cx="1807850" cy="1482436"/>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74371"/>
          <a:stretch>
            <a:fillRect/>
          </a:stretch>
        </p:blipFill>
        <p:spPr>
          <a:xfrm flipH="1">
            <a:off x="10421326" y="3977245"/>
            <a:ext cx="1977590" cy="2813152"/>
          </a:xfrm>
          <a:prstGeom prst="rect">
            <a:avLst/>
          </a:prstGeom>
        </p:spPr>
      </p:pic>
      <p:pic>
        <p:nvPicPr>
          <p:cNvPr id="12" name="图片 11"/>
          <p:cNvPicPr>
            <a:picLocks noChangeAspect="1"/>
          </p:cNvPicPr>
          <p:nvPr/>
        </p:nvPicPr>
        <p:blipFill>
          <a:blip r:embed="rId6"/>
          <a:stretch>
            <a:fillRect/>
          </a:stretch>
        </p:blipFill>
        <p:spPr>
          <a:xfrm>
            <a:off x="218271" y="4471416"/>
            <a:ext cx="1440285" cy="2321204"/>
          </a:xfrm>
          <a:prstGeom prst="rect">
            <a:avLst/>
          </a:prstGeom>
        </p:spPr>
      </p:pic>
      <p:grpSp>
        <p:nvGrpSpPr>
          <p:cNvPr id="16" name="组合 27"/>
          <p:cNvGrpSpPr/>
          <p:nvPr/>
        </p:nvGrpSpPr>
        <p:grpSpPr>
          <a:xfrm>
            <a:off x="773723" y="190737"/>
            <a:ext cx="10580914" cy="1437096"/>
            <a:chOff x="2752641" y="3846647"/>
            <a:chExt cx="10005372" cy="1437096"/>
          </a:xfrm>
        </p:grpSpPr>
        <p:sp>
          <p:nvSpPr>
            <p:cNvPr id="17" name="圆角矩形 14"/>
            <p:cNvSpPr/>
            <p:nvPr/>
          </p:nvSpPr>
          <p:spPr>
            <a:xfrm>
              <a:off x="2752641" y="3846647"/>
              <a:ext cx="10005372" cy="1437096"/>
            </a:xfrm>
            <a:prstGeom prst="roundRect">
              <a:avLst>
                <a:gd name="adj" fmla="val 50000"/>
              </a:avLst>
            </a:prstGeom>
            <a:solidFill>
              <a:schemeClr val="accent1">
                <a:lumMod val="75000"/>
              </a:schemeClr>
            </a:solidFill>
            <a:ln w="28575">
              <a:solidFill>
                <a:schemeClr val="bg1"/>
              </a:solidFill>
              <a:prstDash val="lgDash"/>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9" name="文本框 23"/>
            <p:cNvSpPr txBox="1"/>
            <p:nvPr/>
          </p:nvSpPr>
          <p:spPr>
            <a:xfrm>
              <a:off x="3458212" y="3941963"/>
              <a:ext cx="8609412"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Hai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đường</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thẳng</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song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song</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endPar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không</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bao</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giờ</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cắt</a:t>
              </a:r>
              <a:r>
                <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kumimoji="0" lang="en-US" altLang="zh-CN" sz="36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nhau</a:t>
              </a:r>
              <a:endParaRPr kumimoji="0" lang="en-US" altLang="zh-CN" sz="3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grpSp>
      <p:cxnSp>
        <p:nvCxnSpPr>
          <p:cNvPr id="28" name="Straight Connector 27"/>
          <p:cNvCxnSpPr/>
          <p:nvPr/>
        </p:nvCxnSpPr>
        <p:spPr>
          <a:xfrm>
            <a:off x="1274598" y="2893926"/>
            <a:ext cx="96012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274598" y="4372708"/>
            <a:ext cx="960120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TextBox 9"/>
          <p:cNvSpPr txBox="1">
            <a:spLocks noChangeArrowheads="1"/>
          </p:cNvSpPr>
          <p:nvPr/>
        </p:nvSpPr>
        <p:spPr bwMode="auto">
          <a:xfrm>
            <a:off x="3339471" y="2237792"/>
            <a:ext cx="431951" cy="70788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40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A</a:t>
            </a:r>
            <a:endPar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31" name="TextBox 10"/>
          <p:cNvSpPr txBox="1">
            <a:spLocks noChangeArrowheads="1"/>
          </p:cNvSpPr>
          <p:nvPr/>
        </p:nvSpPr>
        <p:spPr bwMode="auto">
          <a:xfrm>
            <a:off x="8139613" y="2225773"/>
            <a:ext cx="431951" cy="70788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vi-VN" altLang="en-US" sz="40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B</a:t>
            </a:r>
            <a:endPar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32" name="TextBox 9"/>
          <p:cNvSpPr txBox="1">
            <a:spLocks noChangeArrowheads="1"/>
          </p:cNvSpPr>
          <p:nvPr/>
        </p:nvSpPr>
        <p:spPr bwMode="auto">
          <a:xfrm>
            <a:off x="3324230" y="4316427"/>
            <a:ext cx="431951" cy="70788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D</a:t>
            </a:r>
            <a:endPar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
        <p:nvSpPr>
          <p:cNvPr id="33" name="TextBox 10"/>
          <p:cNvSpPr txBox="1">
            <a:spLocks noChangeArrowheads="1"/>
          </p:cNvSpPr>
          <p:nvPr/>
        </p:nvSpPr>
        <p:spPr bwMode="auto">
          <a:xfrm>
            <a:off x="8124372" y="4304408"/>
            <a:ext cx="431951" cy="70788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defRPr/>
            </a:pPr>
            <a:r>
              <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rPr>
              <a:t>C</a:t>
            </a:r>
            <a:endPar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icrosoft YaHei" panose="020B050302020402020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par>
                          <p:cTn id="28" fill="hold">
                            <p:stCondLst>
                              <p:cond delay="3000"/>
                            </p:stCondLst>
                            <p:childTnLst>
                              <p:par>
                                <p:cTn id="29" presetID="30"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800" decel="100000"/>
                                        <p:tgtEl>
                                          <p:spTgt spid="16"/>
                                        </p:tgtEl>
                                      </p:cBhvr>
                                    </p:animEffect>
                                    <p:anim calcmode="lin" valueType="num">
                                      <p:cBhvr>
                                        <p:cTn id="32" dur="800" decel="100000" fill="hold"/>
                                        <p:tgtEl>
                                          <p:spTgt spid="16"/>
                                        </p:tgtEl>
                                        <p:attrNameLst>
                                          <p:attrName>style.rotation</p:attrName>
                                        </p:attrNameLst>
                                      </p:cBhvr>
                                      <p:tavLst>
                                        <p:tav tm="0">
                                          <p:val>
                                            <p:fltVal val="-90"/>
                                          </p:val>
                                        </p:tav>
                                        <p:tav tm="100000">
                                          <p:val>
                                            <p:fltVal val="0"/>
                                          </p:val>
                                        </p:tav>
                                      </p:tavLst>
                                    </p:anim>
                                    <p:anim calcmode="lin" valueType="num">
                                      <p:cBhvr>
                                        <p:cTn id="33" dur="800" decel="100000" fill="hold"/>
                                        <p:tgtEl>
                                          <p:spTgt spid="16"/>
                                        </p:tgtEl>
                                        <p:attrNameLst>
                                          <p:attrName>ppt_x</p:attrName>
                                        </p:attrNameLst>
                                      </p:cBhvr>
                                      <p:tavLst>
                                        <p:tav tm="0">
                                          <p:val>
                                            <p:strVal val="#ppt_x+0.4"/>
                                          </p:val>
                                        </p:tav>
                                        <p:tav tm="100000">
                                          <p:val>
                                            <p:strVal val="#ppt_x-0.05"/>
                                          </p:val>
                                        </p:tav>
                                      </p:tavLst>
                                    </p:anim>
                                    <p:anim calcmode="lin" valueType="num">
                                      <p:cBhvr>
                                        <p:cTn id="34" dur="800" decel="100000" fill="hold"/>
                                        <p:tgtEl>
                                          <p:spTgt spid="16"/>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tags/tag1.xml><?xml version="1.0" encoding="utf-8"?>
<p:tagLst xmlns:p="http://schemas.openxmlformats.org/presentationml/2006/main">
  <p:tag name="INKNOELEADERBOARD" val="-1977226049"/>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fontScheme name="字魂100号-方方先锋体">
      <a:majorFont>
        <a:latin typeface="字魂100号-方方先锋体"/>
        <a:ea typeface="字魂100号-方方先锋体"/>
        <a:cs typeface=""/>
      </a:majorFont>
      <a:minorFont>
        <a:latin typeface="字魂100号-方方先锋体"/>
        <a:ea typeface="字魂100号-方方先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themeOverride>
</file>

<file path=ppt/theme/themeOverride10.xml><?xml version="1.0" encoding="utf-8"?>
<a:themeOverride xmlns:a="http://schemas.openxmlformats.org/drawingml/2006/main">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themeOverride>
</file>

<file path=ppt/theme/themeOverride11.xml><?xml version="1.0" encoding="utf-8"?>
<a:themeOverride xmlns:a="http://schemas.openxmlformats.org/drawingml/2006/main">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themeOverride>
</file>

<file path=ppt/theme/themeOverride12.xml><?xml version="1.0" encoding="utf-8"?>
<a:themeOverride xmlns:a="http://schemas.openxmlformats.org/drawingml/2006/main">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themeOverride>
</file>

<file path=ppt/theme/themeOverride13.xml><?xml version="1.0" encoding="utf-8"?>
<a:themeOverride xmlns:a="http://schemas.openxmlformats.org/drawingml/2006/main">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themeOverride>
</file>

<file path=ppt/theme/themeOverride14.xml><?xml version="1.0" encoding="utf-8"?>
<a:themeOverride xmlns:a="http://schemas.openxmlformats.org/drawingml/2006/main">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themeOverride>
</file>

<file path=ppt/theme/themeOverride15.xml><?xml version="1.0" encoding="utf-8"?>
<a:themeOverride xmlns:a="http://schemas.openxmlformats.org/drawingml/2006/main">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themeOverride>
</file>

<file path=ppt/theme/themeOverride16.xml><?xml version="1.0" encoding="utf-8"?>
<a:themeOverride xmlns:a="http://schemas.openxmlformats.org/drawingml/2006/main">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themeOverride>
</file>

<file path=ppt/theme/themeOverride17.xml><?xml version="1.0" encoding="utf-8"?>
<a:themeOverride xmlns:a="http://schemas.openxmlformats.org/drawingml/2006/main">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themeOverride>
</file>

<file path=ppt/theme/themeOverride18.xml><?xml version="1.0" encoding="utf-8"?>
<a:themeOverride xmlns:a="http://schemas.openxmlformats.org/drawingml/2006/main">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themeOverride>
</file>

<file path=ppt/theme/themeOverride4.xml><?xml version="1.0" encoding="utf-8"?>
<a:themeOverride xmlns:a="http://schemas.openxmlformats.org/drawingml/2006/main">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themeOverride>
</file>

<file path=ppt/theme/themeOverride5.xml><?xml version="1.0" encoding="utf-8"?>
<a:themeOverride xmlns:a="http://schemas.openxmlformats.org/drawingml/2006/main">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themeOverride>
</file>

<file path=ppt/theme/themeOverride6.xml><?xml version="1.0" encoding="utf-8"?>
<a:themeOverride xmlns:a="http://schemas.openxmlformats.org/drawingml/2006/main">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themeOverride>
</file>

<file path=ppt/theme/themeOverride7.xml><?xml version="1.0" encoding="utf-8"?>
<a:themeOverride xmlns:a="http://schemas.openxmlformats.org/drawingml/2006/main">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themeOverride>
</file>

<file path=ppt/theme/themeOverride8.xml><?xml version="1.0" encoding="utf-8"?>
<a:themeOverride xmlns:a="http://schemas.openxmlformats.org/drawingml/2006/main">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themeOverride>
</file>

<file path=ppt/theme/themeOverride9.xml><?xml version="1.0" encoding="utf-8"?>
<a:themeOverride xmlns:a="http://schemas.openxmlformats.org/drawingml/2006/main">
  <a:clrScheme name="Office">
    <a:dk1>
      <a:srgbClr val="000000"/>
    </a:dk1>
    <a:lt1>
      <a:srgbClr val="FFFFFF"/>
    </a:lt1>
    <a:dk2>
      <a:srgbClr val="44546A"/>
    </a:dk2>
    <a:lt2>
      <a:srgbClr val="E7E6E6"/>
    </a:lt2>
    <a:accent1>
      <a:srgbClr val="DA2E2F"/>
    </a:accent1>
    <a:accent2>
      <a:srgbClr val="FFD239"/>
    </a:accent2>
    <a:accent3>
      <a:srgbClr val="DA2E2F"/>
    </a:accent3>
    <a:accent4>
      <a:srgbClr val="FFD239"/>
    </a:accent4>
    <a:accent5>
      <a:srgbClr val="DA2E2F"/>
    </a:accent5>
    <a:accent6>
      <a:srgbClr val="FFD239"/>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9Slide.vn</Template>
  <TotalTime>0</TotalTime>
  <Words>1976</Words>
  <Application>WPS Presentation</Application>
  <PresentationFormat>Widescreen</PresentationFormat>
  <Paragraphs>185</Paragraphs>
  <Slides>22</Slides>
  <Notes>18</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22</vt:i4>
      </vt:variant>
    </vt:vector>
  </HeadingPairs>
  <TitlesOfParts>
    <vt:vector size="45" baseType="lpstr">
      <vt:lpstr>Arial</vt:lpstr>
      <vt:lpstr>SimSun</vt:lpstr>
      <vt:lpstr>Wingdings</vt:lpstr>
      <vt:lpstr>字魂100号-方方先锋体</vt:lpstr>
      <vt:lpstr>UVN Bay Buom Nang</vt:lpstr>
      <vt:lpstr>Segoe Print</vt:lpstr>
      <vt:lpstr>字魂100号-方方先锋体</vt:lpstr>
      <vt:lpstr>等线</vt:lpstr>
      <vt:lpstr>UVN Mang Tre</vt:lpstr>
      <vt:lpstr>inpin heiti</vt:lpstr>
      <vt:lpstr>Times New Roman</vt:lpstr>
      <vt:lpstr>Microsoft YaHei</vt:lpstr>
      <vt:lpstr>Calibri</vt:lpstr>
      <vt:lpstr>Calibri</vt:lpstr>
      <vt:lpstr>等线</vt:lpstr>
      <vt:lpstr>UVN Dung Dan</vt:lpstr>
      <vt:lpstr>Arial</vt:lpstr>
      <vt:lpstr>Arial Unicode MS</vt:lpstr>
      <vt:lpstr>Cambria</vt:lpstr>
      <vt:lpstr>#9Slide03 Arima Madurai</vt:lpstr>
      <vt:lpstr>杨任东竹石体-Semibold</vt:lpstr>
      <vt:lpstr>Forte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9Slide.vn</Company>
  <LinksUpToDate>false</LinksUpToDate>
  <SharedDoc>false</SharedDoc>
  <HyperlinksChanged>false</HyperlinksChanged>
  <AppVersion>14.0000</AppVersion>
  <Manager>9Slide.vn</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creator>huong</dc:creator>
  <dc:description>9Slide.vn</dc:description>
  <dc:subject>9Slide.vn</dc:subject>
  <cp:category>9Slide.vn</cp:category>
  <cp:lastModifiedBy>Trần Ngân</cp:lastModifiedBy>
  <cp:revision>2</cp:revision>
  <dcterms:created xsi:type="dcterms:W3CDTF">2022-03-28T08:58:00Z</dcterms:created>
  <dcterms:modified xsi:type="dcterms:W3CDTF">2024-11-17T08:38:34Z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36DD1F12EDFB4598BB38F64DE84CADAF_12</vt:lpwstr>
  </property>
  <property fmtid="{D5CDD505-2E9C-101B-9397-08002B2CF9AE}" pid="3" name="KSOProductBuildVer">
    <vt:lpwstr>1033-12.2.0.18911</vt:lpwstr>
  </property>
</Properties>
</file>