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8" r:id="rId2"/>
  </p:sldMasterIdLst>
  <p:notesMasterIdLst>
    <p:notesMasterId r:id="rId20"/>
  </p:notesMasterIdLst>
  <p:sldIdLst>
    <p:sldId id="2007577461" r:id="rId3"/>
    <p:sldId id="312" r:id="rId4"/>
    <p:sldId id="297" r:id="rId5"/>
    <p:sldId id="256" r:id="rId6"/>
    <p:sldId id="2007577464" r:id="rId7"/>
    <p:sldId id="318" r:id="rId8"/>
    <p:sldId id="321" r:id="rId9"/>
    <p:sldId id="322" r:id="rId10"/>
    <p:sldId id="313" r:id="rId11"/>
    <p:sldId id="315" r:id="rId12"/>
    <p:sldId id="316" r:id="rId13"/>
    <p:sldId id="314" r:id="rId14"/>
    <p:sldId id="2007577463" r:id="rId15"/>
    <p:sldId id="325" r:id="rId16"/>
    <p:sldId id="2007577459" r:id="rId17"/>
    <p:sldId id="2007577460" r:id="rId18"/>
    <p:sldId id="310" r:id="rId19"/>
  </p:sldIdLst>
  <p:sldSz cx="9144000" cy="5143500" type="screen16x9"/>
  <p:notesSz cx="6858000" cy="9144000"/>
  <p:embeddedFontLst>
    <p:embeddedFont>
      <p:font typeface="黑体" panose="02010609060101010101" pitchFamily="49" charset="-122"/>
      <p:regular r:id="rId21"/>
    </p:embeddedFont>
    <p:embeddedFont>
      <p:font typeface="Amatic SC" panose="00000500000000000000" pitchFamily="2" charset="-79"/>
      <p:regular r:id="rId22"/>
      <p:bold r:id="rId23"/>
    </p:embeddedFont>
    <p:embeddedFont>
      <p:font typeface="Candara" panose="020E0502030303020204" pitchFamily="34" charset="0"/>
      <p:regular r:id="rId24"/>
      <p:bold r:id="rId25"/>
      <p:italic r:id="rId26"/>
      <p:boldItalic r:id="rId27"/>
    </p:embeddedFont>
    <p:embeddedFont>
      <p:font typeface="Nunito" pitchFamily="2" charset="0"/>
      <p:regular r:id="rId28"/>
      <p:bold r:id="rId29"/>
      <p:italic r:id="rId30"/>
      <p:boldItalic r:id="rId31"/>
    </p:embeddedFont>
    <p:embeddedFont>
      <p:font typeface="Pattaya" panose="00000500000000000000"/>
      <p:regular r:id="rId32"/>
    </p:embeddedFont>
    <p:embeddedFont>
      <p:font typeface="Poppins" panose="00000500000000000000" pitchFamily="2" charset="0"/>
      <p:regular r:id="rId33"/>
      <p:bold r:id="rId34"/>
      <p:italic r:id="rId35"/>
      <p:boldItalic r:id="rId36"/>
    </p:embeddedFont>
    <p:embeddedFont>
      <p:font typeface="Quicksand Medium"/>
      <p:regular r:id="rId37"/>
      <p:bold r:id="rId38"/>
    </p:embeddedFont>
    <p:embeddedFont>
      <p:font typeface="Yeseva One"/>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037"/>
    <a:srgbClr val="F01C4E"/>
    <a:srgbClr val="00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67E360-C3B2-4B84-AF90-9C3E976D05AB}">
  <a:tblStyle styleId="{C367E360-C3B2-4B84-AF90-9C3E976D05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4805" autoAdjust="0"/>
  </p:normalViewPr>
  <p:slideViewPr>
    <p:cSldViewPr snapToGrid="0">
      <p:cViewPr varScale="1">
        <p:scale>
          <a:sx n="106" d="100"/>
          <a:sy n="106" d="100"/>
        </p:scale>
        <p:origin x="778"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601476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a:extLst>
            <a:ext uri="{FF2B5EF4-FFF2-40B4-BE49-F238E27FC236}">
              <a16:creationId xmlns:a16="http://schemas.microsoft.com/office/drawing/2014/main" id="{B8962C11-531F-CC07-1C72-56E293A99AC3}"/>
            </a:ext>
          </a:extLst>
        </p:cNvPr>
        <p:cNvGrpSpPr/>
        <p:nvPr/>
      </p:nvGrpSpPr>
      <p:grpSpPr>
        <a:xfrm>
          <a:off x="0" y="0"/>
          <a:ext cx="0" cy="0"/>
          <a:chOff x="0" y="0"/>
          <a:chExt cx="0" cy="0"/>
        </a:xfrm>
      </p:grpSpPr>
      <p:sp>
        <p:nvSpPr>
          <p:cNvPr id="699" name="Google Shape;699;gd851afca02_1_8:notes">
            <a:extLst>
              <a:ext uri="{FF2B5EF4-FFF2-40B4-BE49-F238E27FC236}">
                <a16:creationId xmlns:a16="http://schemas.microsoft.com/office/drawing/2014/main" id="{2E4E83EE-407B-62F1-5982-FC89AEF2A1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851afca02_1_8:notes">
            <a:extLst>
              <a:ext uri="{FF2B5EF4-FFF2-40B4-BE49-F238E27FC236}">
                <a16:creationId xmlns:a16="http://schemas.microsoft.com/office/drawing/2014/main" id="{1FBAB4B3-0EAF-0751-7D86-06A3DB0B32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768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9327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66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79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986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800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8032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543152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086678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55548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93965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745662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6555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119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1822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9565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594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2458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2522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171070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6130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0472436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2215740-C680-8A18-9912-F375CE676D0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82" r:id="rId4"/>
    <p:sldLayoutId id="2147483683" r:id="rId5"/>
    <p:sldLayoutId id="214748368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8AEA96FF-BE2F-5869-19B7-6D01EAEE011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3498536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2" r:id="rId3"/>
    <p:sldLayoutId id="2147483693" r:id="rId4"/>
    <p:sldLayoutId id="2147483694" r:id="rId5"/>
    <p:sldLayoutId id="2147483695" r:id="rId6"/>
    <p:sldLayoutId id="2147483696" r:id="rId7"/>
    <p:sldLayoutId id="2147483697" r:id="rId8"/>
    <p:sldLayoutId id="2147483700" r:id="rId9"/>
    <p:sldLayoutId id="2147483701" r:id="rId10"/>
    <p:sldLayoutId id="2147483702" r:id="rId11"/>
    <p:sldLayoutId id="2147483703" r:id="rId12"/>
    <p:sldLayoutId id="2147483704" r:id="rId13"/>
    <p:sldLayoutId id="2147483705" r:id="rId14"/>
    <p:sldLayoutId id="214748370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1">
          <a:extLst>
            <a:ext uri="{FF2B5EF4-FFF2-40B4-BE49-F238E27FC236}">
              <a16:creationId xmlns:a16="http://schemas.microsoft.com/office/drawing/2014/main" id="{B798B6F8-BE30-CA5D-996C-89106A63924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E771DF0-088A-4083-E42C-8DE8C0B44460}"/>
              </a:ext>
            </a:extLst>
          </p:cNvPr>
          <p:cNvSpPr>
            <a:spLocks noGrp="1"/>
          </p:cNvSpPr>
          <p:nvPr>
            <p:ph type="ctrTitle"/>
          </p:nvPr>
        </p:nvSpPr>
        <p:spPr>
          <a:xfrm>
            <a:off x="1072800" y="301563"/>
            <a:ext cx="7264800" cy="1803000"/>
          </a:xfrm>
        </p:spPr>
        <p:txBody>
          <a:bodyPr/>
          <a:lstStyle/>
          <a:p>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12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11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2024</a:t>
            </a:r>
            <a:br>
              <a:rPr lang="en-US" sz="3600" dirty="0">
                <a:latin typeface="Times New Roman" panose="02020603050405020304" pitchFamily="18" charset="0"/>
                <a:cs typeface="Times New Roman" panose="02020603050405020304" pitchFamily="18" charset="0"/>
              </a:rPr>
            </a:br>
            <a:r>
              <a:rPr lang="en-US" sz="3600" u="sng" dirty="0" err="1">
                <a:solidFill>
                  <a:srgbClr val="FF0000"/>
                </a:solidFill>
                <a:latin typeface="Times New Roman" panose="02020603050405020304" pitchFamily="18" charset="0"/>
                <a:cs typeface="Times New Roman" panose="02020603050405020304" pitchFamily="18" charset="0"/>
              </a:rPr>
              <a:t>Lịch</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sử</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và</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địa</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lí</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595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11BCF98-C960-FA17-C455-BEE850B5F035}"/>
              </a:ext>
            </a:extLst>
          </p:cNvPr>
          <p:cNvSpPr/>
          <p:nvPr/>
        </p:nvSpPr>
        <p:spPr>
          <a:xfrm>
            <a:off x="638629" y="558033"/>
            <a:ext cx="3933371" cy="4094522"/>
          </a:xfrm>
          <a:prstGeom prst="roundRect">
            <a:avLst/>
          </a:prstGeom>
          <a:solidFill>
            <a:schemeClr val="accent6"/>
          </a:solid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30333D">
                    <a:lumMod val="50000"/>
                  </a:srgbClr>
                </a:solidFill>
                <a:latin typeface="Arial"/>
              </a:rPr>
              <a:t>Lý Nam Đế</a:t>
            </a:r>
            <a:r>
              <a:rPr lang="en-US" sz="2800" dirty="0">
                <a:solidFill>
                  <a:srgbClr val="30333D">
                    <a:lumMod val="50000"/>
                  </a:srgbClr>
                </a:solidFill>
                <a:latin typeface="Arial"/>
              </a:rPr>
              <a:t>, </a:t>
            </a:r>
            <a:r>
              <a:rPr lang="vi-VN" sz="2800" dirty="0">
                <a:solidFill>
                  <a:srgbClr val="30333D">
                    <a:lumMod val="50000"/>
                  </a:srgbClr>
                </a:solidFill>
                <a:latin typeface="Arial"/>
              </a:rPr>
              <a:t>húy là Lý Bí hoặc Lý Bôn, là vị vua đầu tiên của nhà Tiền Lý và nước Vạn Xuân. Ông là 1 trong 14 anh hùng tiêu biểu của dân tộc Việt Nam.</a:t>
            </a:r>
            <a:endParaRPr kumimoji="0" lang="en-US" sz="2800" b="0" i="0" u="none" strike="noStrike" kern="0" cap="none" spc="0" normalizeH="0" baseline="0" noProof="0" dirty="0">
              <a:ln>
                <a:noFill/>
              </a:ln>
              <a:solidFill>
                <a:srgbClr val="30333D">
                  <a:lumMod val="50000"/>
                </a:srgbClr>
              </a:solidFill>
              <a:effectLst/>
              <a:uLnTx/>
              <a:uFillTx/>
              <a:latin typeface="Arial"/>
              <a:sym typeface="Arial"/>
            </a:endParaRPr>
          </a:p>
        </p:txBody>
      </p:sp>
      <p:pic>
        <p:nvPicPr>
          <p:cNvPr id="4098" name="Picture 2" descr="Lý Nam Đế – Wikipedia tiếng Việt">
            <a:extLst>
              <a:ext uri="{FF2B5EF4-FFF2-40B4-BE49-F238E27FC236}">
                <a16:creationId xmlns:a16="http://schemas.microsoft.com/office/drawing/2014/main" id="{A0A6711E-AB7E-A943-CFCE-09BBB522C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841" y="288753"/>
            <a:ext cx="2729801" cy="4633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8018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11BCF98-C960-FA17-C455-BEE850B5F035}"/>
              </a:ext>
            </a:extLst>
          </p:cNvPr>
          <p:cNvSpPr/>
          <p:nvPr/>
        </p:nvSpPr>
        <p:spPr>
          <a:xfrm>
            <a:off x="4176823" y="498726"/>
            <a:ext cx="4078515" cy="4146047"/>
          </a:xfrm>
          <a:prstGeom prst="roundRect">
            <a:avLst/>
          </a:prstGeom>
          <a:solidFill>
            <a:schemeClr val="accent6"/>
          </a:solid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30333D">
                    <a:lumMod val="50000"/>
                  </a:srgbClr>
                </a:solidFill>
                <a:latin typeface="Arial"/>
              </a:rPr>
              <a:t>Mai Hắc Đế</a:t>
            </a:r>
            <a:r>
              <a:rPr lang="en-US" altLang="ja-JP" sz="2400" dirty="0">
                <a:solidFill>
                  <a:srgbClr val="30333D">
                    <a:lumMod val="50000"/>
                  </a:srgbClr>
                </a:solidFill>
              </a:rPr>
              <a:t>, </a:t>
            </a:r>
            <a:r>
              <a:rPr lang="vi-VN" sz="2400" dirty="0">
                <a:solidFill>
                  <a:srgbClr val="30333D">
                    <a:lumMod val="50000"/>
                  </a:srgbClr>
                </a:solidFill>
                <a:latin typeface="Arial"/>
              </a:rPr>
              <a:t>tên thật là Mai Thúc Loan là vị vua lãnh đạo cuộc khởi nghĩa chống lại sự chiếm đóng của nhà Đường ở miền Bắc Việt Nam vào đầu thế kỉ thứ 8. Trong lịch sử Việt Nam, ông được xem như một vị anh hùng dân tộc.</a:t>
            </a:r>
            <a:endParaRPr kumimoji="0" lang="en-US" sz="2400" b="0" i="0" u="none" strike="noStrike" kern="0" cap="none" spc="0" normalizeH="0" baseline="0" noProof="0" dirty="0">
              <a:ln>
                <a:noFill/>
              </a:ln>
              <a:solidFill>
                <a:srgbClr val="30333D">
                  <a:lumMod val="50000"/>
                </a:srgbClr>
              </a:solidFill>
              <a:effectLst/>
              <a:uLnTx/>
              <a:uFillTx/>
              <a:latin typeface="Arial"/>
              <a:ea typeface="+mn-ea"/>
              <a:cs typeface="+mn-cs"/>
              <a:sym typeface="Arial"/>
            </a:endParaRPr>
          </a:p>
        </p:txBody>
      </p:sp>
      <p:pic>
        <p:nvPicPr>
          <p:cNvPr id="3074" name="Picture 2" descr="Mai Hắc Đế – Mai Thúc Loan">
            <a:extLst>
              <a:ext uri="{FF2B5EF4-FFF2-40B4-BE49-F238E27FC236}">
                <a16:creationId xmlns:a16="http://schemas.microsoft.com/office/drawing/2014/main" id="{64A19EE2-612B-3B5F-7151-75BA31467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20" y="304582"/>
            <a:ext cx="3181541" cy="4499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080921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gô Quyền - HỒ SƠ NHÂN VẬT">
            <a:extLst>
              <a:ext uri="{FF2B5EF4-FFF2-40B4-BE49-F238E27FC236}">
                <a16:creationId xmlns:a16="http://schemas.microsoft.com/office/drawing/2014/main" id="{A6523AD5-B02E-5D7F-92A4-6C998D368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62" y="692616"/>
            <a:ext cx="6457071" cy="37582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70696907"/>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41DF42B-A4AF-8C9A-C39B-068449BB024E}"/>
              </a:ext>
            </a:extLst>
          </p:cNvPr>
          <p:cNvSpPr/>
          <p:nvPr/>
        </p:nvSpPr>
        <p:spPr>
          <a:xfrm>
            <a:off x="963637" y="963637"/>
            <a:ext cx="6590714" cy="4089796"/>
          </a:xfrm>
          <a:prstGeom prst="roundRect">
            <a:avLst/>
          </a:prstGeom>
          <a:solidFill>
            <a:schemeClr val="accent6"/>
          </a:solid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30333D">
                    <a:lumMod val="50000"/>
                  </a:srgbClr>
                </a:solidFill>
                <a:latin typeface="Arial"/>
              </a:rPr>
              <a:t>Ngô Quyền còn được biết đến với tên gọi Tiền Ngô Vương là vị vua đầu tiên của nhà Ngô trong lịch sử Việt Nam. Năm 938, ông là người lãnh đạo nhân dân đánh bại quân Nam Hán trong trận Bạch Đằng, chính thức kết thúc gần một ngàn năm Bắc thuộc, mở ra một thời kì độc lập lâu dài của Việt Nam. Sau chiến thắng này, ông lên ngôi vua, lập ra nhà Ngô, trị vì từ năm 939 đến năm 944.</a:t>
            </a:r>
            <a:endParaRPr lang="en-US" sz="2400" dirty="0">
              <a:solidFill>
                <a:srgbClr val="30333D">
                  <a:lumMod val="50000"/>
                </a:srgbClr>
              </a:solidFill>
            </a:endParaRPr>
          </a:p>
        </p:txBody>
      </p:sp>
    </p:spTree>
    <p:extLst>
      <p:ext uri="{BB962C8B-B14F-4D97-AF65-F5344CB8AC3E}">
        <p14:creationId xmlns:p14="http://schemas.microsoft.com/office/powerpoint/2010/main" val="127746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13" name="Google Shape;635;p47">
            <a:extLst>
              <a:ext uri="{FF2B5EF4-FFF2-40B4-BE49-F238E27FC236}">
                <a16:creationId xmlns:a16="http://schemas.microsoft.com/office/drawing/2014/main" id="{32DBE555-AF40-4482-8FCA-2EBF32311781}"/>
              </a:ext>
            </a:extLst>
          </p:cNvPr>
          <p:cNvSpPr txBox="1">
            <a:spLocks/>
          </p:cNvSpPr>
          <p:nvPr/>
        </p:nvSpPr>
        <p:spPr>
          <a:xfrm>
            <a:off x="1586148" y="1351836"/>
            <a:ext cx="5786651"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marR="0" lvl="0" indent="0" algn="ctr" defTabSz="914400" rtl="0" eaLnBrk="1" fontAlgn="auto" latinLnBrk="0" hangingPunct="1">
              <a:lnSpc>
                <a:spcPct val="100000"/>
              </a:lnSpc>
              <a:spcBef>
                <a:spcPts val="0"/>
              </a:spcBef>
              <a:spcAft>
                <a:spcPts val="0"/>
              </a:spcAft>
              <a:buClr>
                <a:srgbClr val="4D5364"/>
              </a:buClr>
              <a:buSzPts val="1800"/>
              <a:buFont typeface="Quicksand Medium"/>
              <a:buNone/>
              <a:tabLst/>
              <a:defRPr/>
            </a:pPr>
            <a:r>
              <a:rPr kumimoji="0" lang="en-US" sz="6600" b="1" i="0" u="none" strike="noStrike" kern="0" cap="none" spc="0" normalizeH="0" baseline="0" noProof="0">
                <a:ln>
                  <a:noFill/>
                </a:ln>
                <a:solidFill>
                  <a:srgbClr val="FFF4EC"/>
                </a:solidFill>
                <a:effectLst/>
                <a:uLnTx/>
                <a:uFillTx/>
                <a:latin typeface="Candara" panose="020E0502030303020204" pitchFamily="34" charset="0"/>
                <a:ea typeface="Quicksand"/>
                <a:cs typeface="Quicksand"/>
                <a:sym typeface="Quicksand"/>
              </a:rPr>
              <a:t>VẬN</a:t>
            </a:r>
            <a:r>
              <a:rPr kumimoji="0" lang="en-US" sz="6600" b="1" i="0" u="none" strike="noStrike" kern="0" cap="none" spc="0" normalizeH="0" noProof="0">
                <a:ln>
                  <a:noFill/>
                </a:ln>
                <a:solidFill>
                  <a:srgbClr val="FFF4EC"/>
                </a:solidFill>
                <a:effectLst/>
                <a:uLnTx/>
                <a:uFillTx/>
                <a:latin typeface="Candara" panose="020E0502030303020204" pitchFamily="34" charset="0"/>
                <a:ea typeface="Quicksand"/>
                <a:cs typeface="Quicksand"/>
                <a:sym typeface="Quicksand"/>
              </a:rPr>
              <a:t> DỤNG</a:t>
            </a:r>
            <a:endParaRPr kumimoji="0" lang="en-US" sz="6600" b="1" i="0" u="none" strike="noStrike" kern="0" cap="none" spc="0" normalizeH="0" baseline="0" noProof="0" dirty="0">
              <a:ln>
                <a:noFill/>
              </a:ln>
              <a:solidFill>
                <a:srgbClr val="FFF4EC"/>
              </a:solidFill>
              <a:effectLst/>
              <a:uLnTx/>
              <a:uFillTx/>
              <a:latin typeface="Candara" panose="020E0502030303020204" pitchFamily="34" charset="0"/>
              <a:ea typeface="Quicksand"/>
              <a:cs typeface="Quicksand"/>
              <a:sym typeface="Quicksand"/>
            </a:endParaRPr>
          </a:p>
        </p:txBody>
      </p:sp>
    </p:spTree>
    <p:extLst>
      <p:ext uri="{BB962C8B-B14F-4D97-AF65-F5344CB8AC3E}">
        <p14:creationId xmlns:p14="http://schemas.microsoft.com/office/powerpoint/2010/main" val="12245468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4" name="TextBox 3"/>
          <p:cNvSpPr txBox="1"/>
          <p:nvPr/>
        </p:nvSpPr>
        <p:spPr>
          <a:xfrm>
            <a:off x="1089859" y="1500729"/>
            <a:ext cx="7666629" cy="954107"/>
          </a:xfrm>
          <a:prstGeom prst="rect">
            <a:avLst/>
          </a:prstGeom>
          <a:noFill/>
        </p:spPr>
        <p:txBody>
          <a:bodyPr wrap="square" rtlCol="0">
            <a:spAutoFit/>
          </a:bodyPr>
          <a:lstStyle/>
          <a:p>
            <a:pPr defTabSz="685800">
              <a:buClrTx/>
            </a:pPr>
            <a:r>
              <a:rPr lang="en-US" sz="2800" b="1" kern="1200" dirty="0">
                <a:solidFill>
                  <a:srgbClr val="356E8B"/>
                </a:solidFill>
                <a:latin typeface="Times New Roman" panose="02020603050405020304" pitchFamily="18" charset="0"/>
                <a:ea typeface="+mn-ea"/>
                <a:cs typeface="Times New Roman" panose="02020603050405020304" pitchFamily="18" charset="0"/>
              </a:rPr>
              <a:t>1. C</a:t>
            </a:r>
            <a:r>
              <a:rPr lang="vi-VN" sz="2800" b="1" kern="1200" dirty="0">
                <a:solidFill>
                  <a:srgbClr val="356E8B"/>
                </a:solidFill>
                <a:latin typeface="Times New Roman" panose="02020603050405020304" pitchFamily="18" charset="0"/>
                <a:ea typeface="+mn-ea"/>
                <a:cs typeface="Times New Roman" panose="02020603050405020304" pitchFamily="18" charset="0"/>
              </a:rPr>
              <a:t>uộc khởi nghĩa Hai Bà Trưng</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diễn</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ra</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vào</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thời</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gian</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nào</a:t>
            </a:r>
            <a:r>
              <a:rPr lang="en-US" sz="2800" b="1" kern="1200" dirty="0">
                <a:solidFill>
                  <a:srgbClr val="356E8B"/>
                </a:solidFill>
                <a:latin typeface="Times New Roman" panose="02020603050405020304" pitchFamily="18" charset="0"/>
                <a:ea typeface="+mn-ea"/>
                <a:cs typeface="Times New Roman" panose="02020603050405020304" pitchFamily="18" charset="0"/>
              </a:rPr>
              <a:t>?</a:t>
            </a:r>
          </a:p>
        </p:txBody>
      </p:sp>
      <p:sp>
        <p:nvSpPr>
          <p:cNvPr id="6" name="Rectangle 5"/>
          <p:cNvSpPr/>
          <p:nvPr/>
        </p:nvSpPr>
        <p:spPr>
          <a:xfrm>
            <a:off x="1146412" y="2528251"/>
            <a:ext cx="2722729" cy="56297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prstClr val="black"/>
                </a:solidFill>
                <a:latin typeface="Times New Roman" panose="02020603050405020304" pitchFamily="18" charset="0"/>
                <a:cs typeface="Times New Roman" panose="02020603050405020304" pitchFamily="18" charset="0"/>
              </a:rPr>
              <a:t>a) Năm 44</a:t>
            </a:r>
          </a:p>
        </p:txBody>
      </p:sp>
      <p:sp>
        <p:nvSpPr>
          <p:cNvPr id="9" name="Rectangle 8"/>
          <p:cNvSpPr/>
          <p:nvPr/>
        </p:nvSpPr>
        <p:spPr>
          <a:xfrm>
            <a:off x="5409632" y="2473744"/>
            <a:ext cx="2722729" cy="56297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prstClr val="black"/>
                </a:solidFill>
                <a:latin typeface="Times New Roman" panose="02020603050405020304" pitchFamily="18" charset="0"/>
                <a:cs typeface="Times New Roman" panose="02020603050405020304" pitchFamily="18" charset="0"/>
              </a:rPr>
              <a:t>b) Năm 40</a:t>
            </a:r>
          </a:p>
        </p:txBody>
      </p:sp>
      <p:sp>
        <p:nvSpPr>
          <p:cNvPr id="10" name="Rectangle 9"/>
          <p:cNvSpPr/>
          <p:nvPr/>
        </p:nvSpPr>
        <p:spPr>
          <a:xfrm>
            <a:off x="1146411" y="3418768"/>
            <a:ext cx="2722729" cy="56297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prstClr val="black"/>
                </a:solidFill>
                <a:latin typeface="Times New Roman" panose="02020603050405020304" pitchFamily="18" charset="0"/>
                <a:cs typeface="Times New Roman" panose="02020603050405020304" pitchFamily="18" charset="0"/>
              </a:rPr>
              <a:t>c) Năm 4</a:t>
            </a:r>
          </a:p>
        </p:txBody>
      </p:sp>
      <p:sp>
        <p:nvSpPr>
          <p:cNvPr id="11" name="Rectangle 10"/>
          <p:cNvSpPr/>
          <p:nvPr/>
        </p:nvSpPr>
        <p:spPr>
          <a:xfrm>
            <a:off x="5409632" y="3445894"/>
            <a:ext cx="2722729" cy="56297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prstClr val="black"/>
                </a:solidFill>
                <a:latin typeface="Times New Roman" panose="02020603050405020304" pitchFamily="18" charset="0"/>
                <a:cs typeface="Times New Roman" panose="02020603050405020304" pitchFamily="18" charset="0"/>
              </a:rPr>
              <a:t>d) Năm 50</a:t>
            </a:r>
          </a:p>
        </p:txBody>
      </p:sp>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01678" y="242026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30011" y="228774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6"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01678" y="326166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7"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22785" y="3261663"/>
            <a:ext cx="819150" cy="8301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71877" y="541113"/>
            <a:ext cx="7298139" cy="784830"/>
          </a:xfrm>
          <a:prstGeom prst="rect">
            <a:avLst/>
          </a:prstGeom>
          <a:noFill/>
        </p:spPr>
        <p:txBody>
          <a:bodyPr wrap="square" rtlCol="0">
            <a:spAutoFit/>
          </a:bodyPr>
          <a:lstStyle/>
          <a:p>
            <a:pPr defTabSz="685800">
              <a:buClrTx/>
            </a:pPr>
            <a:r>
              <a:rPr lang="en-US" sz="4500" kern="1200">
                <a:solidFill>
                  <a:srgbClr val="FF0000"/>
                </a:solidFill>
                <a:latin typeface="UTM Alberta Heavy" panose="02040603050506020204" pitchFamily="18" charset="0"/>
                <a:ea typeface="+mn-ea"/>
                <a:cs typeface="+mn-cs"/>
              </a:rPr>
              <a:t>Nhà sử học thông thái</a:t>
            </a:r>
          </a:p>
        </p:txBody>
      </p:sp>
    </p:spTree>
    <p:extLst>
      <p:ext uri="{BB962C8B-B14F-4D97-AF65-F5344CB8AC3E}">
        <p14:creationId xmlns:p14="http://schemas.microsoft.com/office/powerpoint/2010/main" val="118637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4000"/>
                            </p:stCondLst>
                            <p:childTnLst>
                              <p:par>
                                <p:cTn id="25" presetID="16" presetClass="entr" presetSubtype="2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sai-www_nhacchuongvui_com.wav"/>
                                        </p:tgtEl>
                                      </p:cMediaNode>
                                    </p:audio>
                                  </p:subTnLst>
                                </p:cTn>
                              </p:par>
                            </p:childTnLst>
                          </p:cTn>
                        </p:par>
                        <p:par>
                          <p:cTn id="33" fill="hold">
                            <p:stCondLst>
                              <p:cond delay="0"/>
                            </p:stCondLst>
                            <p:childTnLst>
                              <p:par>
                                <p:cTn id="34" presetID="10" presetClass="exit" presetSubtype="0" fill="hold" nodeType="after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m-thanh-tra-loi-sai-www_nhacchuongvui_com.wav"/>
                                        </p:tgtEl>
                                      </p:cMediaNode>
                                    </p:audio>
                                  </p:subTnLst>
                                </p:cTn>
                              </p:par>
                            </p:childTnLst>
                          </p:cTn>
                        </p:par>
                        <p:par>
                          <p:cTn id="51" fill="hold">
                            <p:stCondLst>
                              <p:cond delay="0"/>
                            </p:stCondLst>
                            <p:childTnLst>
                              <p:par>
                                <p:cTn id="52" presetID="10" presetClass="exit" presetSubtype="0" fill="hold" nodeType="after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9"/>
                  </p:tgtEl>
                </p:cond>
              </p:nextCondLst>
            </p:seq>
          </p:childTnLst>
        </p:cTn>
      </p:par>
    </p:tnLst>
    <p:bldLst>
      <p:bldP spid="4" grpId="0"/>
      <p:bldP spid="6" grpId="0" animBg="1"/>
      <p:bldP spid="9" grpId="0" animBg="1"/>
      <p:bldP spid="10" grpId="0" animBg="1"/>
      <p:bldP spid="11"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2" name="TextBox 1"/>
          <p:cNvSpPr txBox="1"/>
          <p:nvPr/>
        </p:nvSpPr>
        <p:spPr>
          <a:xfrm>
            <a:off x="1084210" y="1264008"/>
            <a:ext cx="7666629" cy="954107"/>
          </a:xfrm>
          <a:prstGeom prst="rect">
            <a:avLst/>
          </a:prstGeom>
          <a:noFill/>
        </p:spPr>
        <p:txBody>
          <a:bodyPr wrap="square" rtlCol="0">
            <a:spAutoFit/>
          </a:bodyPr>
          <a:lstStyle/>
          <a:p>
            <a:pPr lvl="0" defTabSz="685800">
              <a:buClrTx/>
            </a:pPr>
            <a:r>
              <a:rPr lang="en-US" sz="2800" b="1" kern="1200" dirty="0">
                <a:solidFill>
                  <a:srgbClr val="356E8B"/>
                </a:solidFill>
                <a:latin typeface="Times New Roman" panose="02020603050405020304" pitchFamily="18" charset="0"/>
                <a:ea typeface="+mn-ea"/>
                <a:cs typeface="Times New Roman" panose="02020603050405020304" pitchFamily="18" charset="0"/>
              </a:rPr>
              <a:t>2. C</a:t>
            </a:r>
            <a:r>
              <a:rPr lang="vi-VN" sz="2800" b="1" kern="1200" dirty="0">
                <a:solidFill>
                  <a:srgbClr val="356E8B"/>
                </a:solidFill>
                <a:latin typeface="Times New Roman" panose="02020603050405020304" pitchFamily="18" charset="0"/>
                <a:ea typeface="+mn-ea"/>
                <a:cs typeface="Times New Roman" panose="02020603050405020304" pitchFamily="18" charset="0"/>
              </a:rPr>
              <a:t>uộc khởi nghĩa </a:t>
            </a:r>
            <a:r>
              <a:rPr lang="en-US" sz="2800" b="1" kern="1200" dirty="0" err="1">
                <a:solidFill>
                  <a:srgbClr val="356E8B"/>
                </a:solidFill>
                <a:latin typeface="Times New Roman" panose="02020603050405020304" pitchFamily="18" charset="0"/>
                <a:ea typeface="+mn-ea"/>
                <a:cs typeface="Times New Roman" panose="02020603050405020304" pitchFamily="18" charset="0"/>
              </a:rPr>
              <a:t>của</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Khúc</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Thừa</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Dụ</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diễn</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ra</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vào</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thời</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gian</a:t>
            </a:r>
            <a:r>
              <a:rPr lang="en-US" sz="2800" b="1" kern="1200" dirty="0">
                <a:solidFill>
                  <a:srgbClr val="356E8B"/>
                </a:solidFill>
                <a:latin typeface="Times New Roman" panose="02020603050405020304" pitchFamily="18" charset="0"/>
                <a:ea typeface="+mn-ea"/>
                <a:cs typeface="Times New Roman" panose="02020603050405020304" pitchFamily="18" charset="0"/>
              </a:rPr>
              <a:t> </a:t>
            </a:r>
            <a:r>
              <a:rPr lang="en-US" sz="2800" b="1" kern="1200" dirty="0" err="1">
                <a:solidFill>
                  <a:srgbClr val="356E8B"/>
                </a:solidFill>
                <a:latin typeface="Times New Roman" panose="02020603050405020304" pitchFamily="18" charset="0"/>
                <a:ea typeface="+mn-ea"/>
                <a:cs typeface="Times New Roman" panose="02020603050405020304" pitchFamily="18" charset="0"/>
              </a:rPr>
              <a:t>nào</a:t>
            </a:r>
            <a:r>
              <a:rPr lang="en-US" sz="2800" b="1" kern="1200" dirty="0">
                <a:solidFill>
                  <a:srgbClr val="356E8B"/>
                </a:solidFill>
                <a:latin typeface="Times New Roman" panose="02020603050405020304" pitchFamily="18" charset="0"/>
                <a:ea typeface="+mn-ea"/>
                <a:cs typeface="Times New Roman" panose="02020603050405020304" pitchFamily="18" charset="0"/>
              </a:rPr>
              <a:t>?</a:t>
            </a:r>
          </a:p>
        </p:txBody>
      </p:sp>
      <p:sp>
        <p:nvSpPr>
          <p:cNvPr id="21" name="Rectangle 20">
            <a:extLst>
              <a:ext uri="{FF2B5EF4-FFF2-40B4-BE49-F238E27FC236}">
                <a16:creationId xmlns:a16="http://schemas.microsoft.com/office/drawing/2014/main" id="{0A17A68D-8F21-0BAB-1CD1-9ADFA1417726}"/>
              </a:ext>
            </a:extLst>
          </p:cNvPr>
          <p:cNvSpPr/>
          <p:nvPr/>
        </p:nvSpPr>
        <p:spPr>
          <a:xfrm>
            <a:off x="5409632" y="2553722"/>
            <a:ext cx="2722729" cy="56297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prstClr val="black"/>
                </a:solidFill>
                <a:latin typeface="Times New Roman" panose="02020603050405020304" pitchFamily="18" charset="0"/>
                <a:cs typeface="Times New Roman" panose="02020603050405020304" pitchFamily="18" charset="0"/>
              </a:rPr>
              <a:t>b) Năm 805</a:t>
            </a:r>
          </a:p>
        </p:txBody>
      </p:sp>
      <p:sp>
        <p:nvSpPr>
          <p:cNvPr id="22" name="Rectangle 21">
            <a:extLst>
              <a:ext uri="{FF2B5EF4-FFF2-40B4-BE49-F238E27FC236}">
                <a16:creationId xmlns:a16="http://schemas.microsoft.com/office/drawing/2014/main" id="{84A60358-5AF8-B730-A711-AEA5444AD9D8}"/>
              </a:ext>
            </a:extLst>
          </p:cNvPr>
          <p:cNvSpPr/>
          <p:nvPr/>
        </p:nvSpPr>
        <p:spPr>
          <a:xfrm>
            <a:off x="1115399" y="2538404"/>
            <a:ext cx="2722729" cy="56297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prstClr val="black"/>
                </a:solidFill>
                <a:latin typeface="Times New Roman" panose="02020603050405020304" pitchFamily="18" charset="0"/>
                <a:cs typeface="Times New Roman" panose="02020603050405020304" pitchFamily="18" charset="0"/>
              </a:rPr>
              <a:t>a) Năm 905</a:t>
            </a:r>
          </a:p>
        </p:txBody>
      </p:sp>
      <p:sp>
        <p:nvSpPr>
          <p:cNvPr id="23" name="Rectangle 22">
            <a:extLst>
              <a:ext uri="{FF2B5EF4-FFF2-40B4-BE49-F238E27FC236}">
                <a16:creationId xmlns:a16="http://schemas.microsoft.com/office/drawing/2014/main" id="{D23AE94E-1EBB-9FB8-FF08-845393F78497}"/>
              </a:ext>
            </a:extLst>
          </p:cNvPr>
          <p:cNvSpPr/>
          <p:nvPr/>
        </p:nvSpPr>
        <p:spPr>
          <a:xfrm>
            <a:off x="1146411" y="3418768"/>
            <a:ext cx="2722729" cy="56297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prstClr val="black"/>
                </a:solidFill>
                <a:latin typeface="Times New Roman" panose="02020603050405020304" pitchFamily="18" charset="0"/>
                <a:cs typeface="Times New Roman" panose="02020603050405020304" pitchFamily="18" charset="0"/>
              </a:rPr>
              <a:t>c) Năm 95</a:t>
            </a:r>
          </a:p>
        </p:txBody>
      </p:sp>
      <p:sp>
        <p:nvSpPr>
          <p:cNvPr id="24" name="Rectangle 23">
            <a:extLst>
              <a:ext uri="{FF2B5EF4-FFF2-40B4-BE49-F238E27FC236}">
                <a16:creationId xmlns:a16="http://schemas.microsoft.com/office/drawing/2014/main" id="{7ECD8B2C-0920-7150-AF61-B39EC07C0C6F}"/>
              </a:ext>
            </a:extLst>
          </p:cNvPr>
          <p:cNvSpPr/>
          <p:nvPr/>
        </p:nvSpPr>
        <p:spPr>
          <a:xfrm>
            <a:off x="5409632" y="3445894"/>
            <a:ext cx="2722729" cy="56297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prstClr val="black"/>
                </a:solidFill>
                <a:latin typeface="Times New Roman" panose="02020603050405020304" pitchFamily="18" charset="0"/>
                <a:cs typeface="Times New Roman" panose="02020603050405020304" pitchFamily="18" charset="0"/>
              </a:rPr>
              <a:t>d) Năm 950</a:t>
            </a:r>
          </a:p>
        </p:txBody>
      </p:sp>
      <p:pic>
        <p:nvPicPr>
          <p:cNvPr id="25" name="ĐC SHARE MIỄN PHÍ BỞI NK POWERSKILLS" descr="Káº¿t quáº£ hÃ¬nh áº£nh cho right wrong tick icon">
            <a:extLst>
              <a:ext uri="{FF2B5EF4-FFF2-40B4-BE49-F238E27FC236}">
                <a16:creationId xmlns:a16="http://schemas.microsoft.com/office/drawing/2014/main" id="{126C1494-39E7-CB88-2167-63F7862887C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64898" y="244573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CẤM BUÔN BÁN, CẤM REUP" descr="Káº¿t quáº£ hÃ¬nh áº£nh cho right wrong tick icon">
            <a:extLst>
              <a:ext uri="{FF2B5EF4-FFF2-40B4-BE49-F238E27FC236}">
                <a16:creationId xmlns:a16="http://schemas.microsoft.com/office/drawing/2014/main" id="{DC5FC80C-DC00-722F-5EEC-363C7E87B6D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335778" y="235240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a:extLst>
              <a:ext uri="{FF2B5EF4-FFF2-40B4-BE49-F238E27FC236}">
                <a16:creationId xmlns:a16="http://schemas.microsoft.com/office/drawing/2014/main" id="{A85FD9B4-077B-45A1-7D79-74D4276B4F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01678" y="326166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8" name="ĐC SHARE MIỄN PHÍ BỞI NK POWERSKILLS" descr="Káº¿t quáº£ hÃ¬nh áº£nh cho right wrong tick icon">
            <a:extLst>
              <a:ext uri="{FF2B5EF4-FFF2-40B4-BE49-F238E27FC236}">
                <a16:creationId xmlns:a16="http://schemas.microsoft.com/office/drawing/2014/main" id="{7D245C5F-31E5-33B7-62D6-21C85F808049}"/>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22785" y="3261663"/>
            <a:ext cx="819150" cy="83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583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wav"/>
                                        </p:tgtEl>
                                      </p:cMediaNode>
                                    </p:audio>
                                  </p:subTnLst>
                                </p:cTn>
                              </p:par>
                            </p:childTnLst>
                          </p:cTn>
                        </p:par>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23"/>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sai-www_nhacchuongvui_com.wav"/>
                                        </p:tgtEl>
                                      </p:cMediaNode>
                                    </p:audio>
                                  </p:subTnLst>
                                </p:cTn>
                              </p:par>
                            </p:childTnLst>
                          </p:cTn>
                        </p:par>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2"/>
                  </p:tgtEl>
                </p:cond>
              </p:nextCondLst>
            </p:seq>
          </p:childTnLst>
        </p:cTn>
      </p:par>
    </p:tnLst>
    <p:bldLst>
      <p:bldP spid="2" grpId="0"/>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234;p45"/>
          <p:cNvSpPr/>
          <p:nvPr/>
        </p:nvSpPr>
        <p:spPr>
          <a:xfrm>
            <a:off x="3796461" y="371580"/>
            <a:ext cx="1913039" cy="560148"/>
          </a:xfrm>
          <a:custGeom>
            <a:avLst/>
            <a:gdLst/>
            <a:ahLst/>
            <a:cxnLst/>
            <a:rect l="l" t="t" r="r" b="b"/>
            <a:pathLst>
              <a:path w="32194" h="6987" extrusionOk="0">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chemeClr val="accent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C1037"/>
              </a:solidFill>
            </a:endParaRPr>
          </a:p>
        </p:txBody>
      </p:sp>
      <p:sp>
        <p:nvSpPr>
          <p:cNvPr id="29" name="Google Shape;4349;p63"/>
          <p:cNvSpPr txBox="1">
            <a:spLocks noGrp="1"/>
          </p:cNvSpPr>
          <p:nvPr>
            <p:ph type="title"/>
          </p:nvPr>
        </p:nvSpPr>
        <p:spPr>
          <a:xfrm>
            <a:off x="1681089" y="452678"/>
            <a:ext cx="4571345" cy="757143"/>
          </a:xfrm>
          <a:prstGeom prst="rect">
            <a:avLst/>
          </a:prstGeom>
        </p:spPr>
        <p:txBody>
          <a:bodyPr spcFirstLastPara="1" wrap="square" lIns="91425" tIns="91425" rIns="91425" bIns="91425" anchor="ctr" anchorCtr="0">
            <a:noAutofit/>
          </a:bodyPr>
          <a:lstStyle/>
          <a:p>
            <a:pPr algn="l"/>
            <a:br>
              <a:rPr lang="en-US" sz="3600" dirty="0">
                <a:solidFill>
                  <a:srgbClr val="30333D">
                    <a:lumMod val="50000"/>
                  </a:srgbClr>
                </a:solidFill>
                <a:latin typeface="Arial" panose="020B0604020202020204" pitchFamily="34" charset="0"/>
                <a:cs typeface="Pattaya" panose="00000500000000000000" pitchFamily="2" charset="-34"/>
                <a:sym typeface="Arial"/>
              </a:rPr>
            </a:br>
            <a:r>
              <a:rPr lang="en-US" sz="3600" dirty="0" err="1">
                <a:solidFill>
                  <a:srgbClr val="30333D">
                    <a:lumMod val="50000"/>
                  </a:srgbClr>
                </a:solidFill>
                <a:latin typeface="Arial" panose="020B0604020202020204" pitchFamily="34" charset="0"/>
                <a:cs typeface="Pattaya" panose="00000500000000000000" pitchFamily="2" charset="-34"/>
                <a:sym typeface="Arial"/>
              </a:rPr>
              <a:t>Hoạt</a:t>
            </a:r>
            <a:r>
              <a:rPr lang="en-US" sz="3600" dirty="0">
                <a:solidFill>
                  <a:srgbClr val="30333D">
                    <a:lumMod val="50000"/>
                  </a:srgbClr>
                </a:solidFill>
                <a:latin typeface="Arial" panose="020B0604020202020204" pitchFamily="34" charset="0"/>
                <a:cs typeface="Pattaya" panose="00000500000000000000" pitchFamily="2" charset="-34"/>
                <a:sym typeface="Arial"/>
              </a:rPr>
              <a:t> </a:t>
            </a:r>
            <a:r>
              <a:rPr lang="en-US" sz="3600" dirty="0" err="1">
                <a:solidFill>
                  <a:srgbClr val="30333D">
                    <a:lumMod val="50000"/>
                  </a:srgbClr>
                </a:solidFill>
                <a:latin typeface="Arial" panose="020B0604020202020204" pitchFamily="34" charset="0"/>
                <a:cs typeface="Pattaya" panose="00000500000000000000" pitchFamily="2" charset="-34"/>
                <a:sym typeface="Arial"/>
              </a:rPr>
              <a:t>động</a:t>
            </a:r>
            <a:r>
              <a:rPr lang="en-US" sz="3600" dirty="0">
                <a:solidFill>
                  <a:srgbClr val="30333D">
                    <a:lumMod val="50000"/>
                  </a:srgbClr>
                </a:solidFill>
                <a:latin typeface="Arial" panose="020B0604020202020204" pitchFamily="34" charset="0"/>
                <a:cs typeface="Pattaya" panose="00000500000000000000" pitchFamily="2" charset="-34"/>
                <a:sym typeface="Arial"/>
              </a:rPr>
              <a:t> </a:t>
            </a:r>
            <a:r>
              <a:rPr lang="en-US" sz="3600" dirty="0" err="1">
                <a:solidFill>
                  <a:srgbClr val="30333D">
                    <a:lumMod val="50000"/>
                  </a:srgbClr>
                </a:solidFill>
                <a:latin typeface="Arial" panose="020B0604020202020204" pitchFamily="34" charset="0"/>
                <a:cs typeface="Pattaya" panose="00000500000000000000" pitchFamily="2" charset="-34"/>
                <a:sym typeface="Arial"/>
              </a:rPr>
              <a:t>nối</a:t>
            </a:r>
            <a:r>
              <a:rPr lang="en-US" sz="3600" dirty="0">
                <a:solidFill>
                  <a:srgbClr val="30333D">
                    <a:lumMod val="50000"/>
                  </a:srgbClr>
                </a:solidFill>
                <a:latin typeface="Arial" panose="020B0604020202020204" pitchFamily="34" charset="0"/>
                <a:cs typeface="Pattaya" panose="00000500000000000000" pitchFamily="2" charset="-34"/>
                <a:sym typeface="Arial"/>
              </a:rPr>
              <a:t> </a:t>
            </a:r>
            <a:r>
              <a:rPr lang="en-US" sz="3600" dirty="0" err="1">
                <a:solidFill>
                  <a:srgbClr val="30333D">
                    <a:lumMod val="50000"/>
                  </a:srgbClr>
                </a:solidFill>
                <a:latin typeface="Arial" panose="020B0604020202020204" pitchFamily="34" charset="0"/>
                <a:cs typeface="Pattaya" panose="00000500000000000000" pitchFamily="2" charset="-34"/>
                <a:sym typeface="Arial"/>
              </a:rPr>
              <a:t>tiếp</a:t>
            </a:r>
            <a:br>
              <a:rPr lang="en-US" sz="3600" dirty="0">
                <a:solidFill>
                  <a:srgbClr val="30333D">
                    <a:lumMod val="50000"/>
                  </a:srgbClr>
                </a:solidFill>
                <a:latin typeface="Arial"/>
                <a:cs typeface="Pattaya" panose="00000500000000000000" pitchFamily="2" charset="-34"/>
                <a:sym typeface="Arial"/>
              </a:rPr>
            </a:br>
            <a:endParaRPr sz="3600" dirty="0">
              <a:solidFill>
                <a:schemeClr val="bg2"/>
              </a:solidFill>
              <a:latin typeface="Pattaya" panose="00000500000000000000" pitchFamily="2" charset="-34"/>
              <a:cs typeface="Pattaya" panose="00000500000000000000" pitchFamily="2" charset="-34"/>
            </a:endParaRPr>
          </a:p>
        </p:txBody>
      </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 name="圆角矩形 7"/>
          <p:cNvSpPr/>
          <p:nvPr/>
        </p:nvSpPr>
        <p:spPr>
          <a:xfrm>
            <a:off x="1252025" y="1526345"/>
            <a:ext cx="5831171" cy="2106261"/>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en-US" altLang="zh-CN" sz="2800" b="1" kern="1200" dirty="0">
                <a:solidFill>
                  <a:schemeClr val="accent1">
                    <a:lumMod val="50000"/>
                  </a:schemeClr>
                </a:solidFill>
                <a:ea typeface="黑体" panose="02010609060101010101" pitchFamily="49" charset="-122"/>
                <a:cs typeface="Pattaya" panose="00000500000000000000" pitchFamily="2" charset="-34"/>
              </a:rPr>
              <a:t>-  GV </a:t>
            </a:r>
            <a:r>
              <a:rPr lang="en-US" altLang="zh-CN" sz="2800" b="1" kern="1200" dirty="0" err="1">
                <a:solidFill>
                  <a:schemeClr val="accent1">
                    <a:lumMod val="50000"/>
                  </a:schemeClr>
                </a:solidFill>
                <a:ea typeface="黑体" panose="02010609060101010101" pitchFamily="49" charset="-122"/>
                <a:cs typeface="Pattaya" panose="00000500000000000000" pitchFamily="2" charset="-34"/>
              </a:rPr>
              <a:t>nhận</a:t>
            </a:r>
            <a:r>
              <a:rPr lang="en-US" altLang="zh-CN" sz="2800" b="1" kern="1200" dirty="0">
                <a:solidFill>
                  <a:schemeClr val="accent1">
                    <a:lumMod val="50000"/>
                  </a:schemeClr>
                </a:solidFill>
                <a:ea typeface="黑体" panose="02010609060101010101" pitchFamily="49" charset="-122"/>
                <a:cs typeface="Pattaya" panose="00000500000000000000" pitchFamily="2" charset="-34"/>
              </a:rPr>
              <a:t> </a:t>
            </a:r>
            <a:r>
              <a:rPr lang="en-US" altLang="zh-CN" sz="2800" b="1" kern="1200" dirty="0" err="1">
                <a:solidFill>
                  <a:schemeClr val="accent1">
                    <a:lumMod val="50000"/>
                  </a:schemeClr>
                </a:solidFill>
                <a:ea typeface="黑体" panose="02010609060101010101" pitchFamily="49" charset="-122"/>
                <a:cs typeface="Pattaya" panose="00000500000000000000" pitchFamily="2" charset="-34"/>
              </a:rPr>
              <a:t>xét</a:t>
            </a:r>
            <a:r>
              <a:rPr lang="en-US" altLang="zh-CN" sz="2800" b="1" kern="1200" dirty="0">
                <a:solidFill>
                  <a:schemeClr val="accent1">
                    <a:lumMod val="50000"/>
                  </a:schemeClr>
                </a:solidFill>
                <a:ea typeface="黑体" panose="02010609060101010101" pitchFamily="49" charset="-122"/>
                <a:cs typeface="Pattaya" panose="00000500000000000000" pitchFamily="2" charset="-34"/>
              </a:rPr>
              <a:t> </a:t>
            </a:r>
            <a:r>
              <a:rPr lang="en-US" altLang="zh-CN" sz="2800" b="1" kern="1200" dirty="0" err="1">
                <a:solidFill>
                  <a:schemeClr val="accent1">
                    <a:lumMod val="50000"/>
                  </a:schemeClr>
                </a:solidFill>
                <a:ea typeface="黑体" panose="02010609060101010101" pitchFamily="49" charset="-122"/>
                <a:cs typeface="Pattaya" panose="00000500000000000000" pitchFamily="2" charset="-34"/>
              </a:rPr>
              <a:t>giờ</a:t>
            </a:r>
            <a:r>
              <a:rPr lang="en-US" altLang="zh-CN" sz="2800" b="1" kern="1200" dirty="0">
                <a:solidFill>
                  <a:schemeClr val="accent1">
                    <a:lumMod val="50000"/>
                  </a:schemeClr>
                </a:solidFill>
                <a:ea typeface="黑体" panose="02010609060101010101" pitchFamily="49" charset="-122"/>
                <a:cs typeface="Pattaya" panose="00000500000000000000" pitchFamily="2" charset="-34"/>
              </a:rPr>
              <a:t> </a:t>
            </a:r>
            <a:r>
              <a:rPr lang="en-US" altLang="zh-CN" sz="2800" b="1" kern="1200" dirty="0" err="1">
                <a:solidFill>
                  <a:schemeClr val="accent1">
                    <a:lumMod val="50000"/>
                  </a:schemeClr>
                </a:solidFill>
                <a:ea typeface="黑体" panose="02010609060101010101" pitchFamily="49" charset="-122"/>
                <a:cs typeface="Pattaya" panose="00000500000000000000" pitchFamily="2" charset="-34"/>
              </a:rPr>
              <a:t>học</a:t>
            </a:r>
            <a:endParaRPr lang="en-US" altLang="zh-CN" sz="2800" b="1" kern="1200" dirty="0">
              <a:solidFill>
                <a:schemeClr val="accent1">
                  <a:lumMod val="50000"/>
                </a:schemeClr>
              </a:solidFill>
              <a:ea typeface="黑体" panose="02010609060101010101" pitchFamily="49" charset="-122"/>
              <a:cs typeface="Pattaya" panose="00000500000000000000" pitchFamily="2" charset="-34"/>
            </a:endParaRPr>
          </a:p>
          <a:p>
            <a:pPr lvl="0">
              <a:buClrTx/>
              <a:defRPr/>
            </a:pPr>
            <a:r>
              <a:rPr lang="en-US" altLang="zh-CN" sz="2800" b="1" kern="1200" dirty="0">
                <a:solidFill>
                  <a:schemeClr val="accent1">
                    <a:lumMod val="50000"/>
                  </a:schemeClr>
                </a:solidFill>
                <a:ea typeface="黑体" panose="02010609060101010101" pitchFamily="49" charset="-122"/>
                <a:cs typeface="Pattaya" panose="00000500000000000000" pitchFamily="2" charset="-34"/>
              </a:rPr>
              <a:t>-  </a:t>
            </a:r>
            <a:r>
              <a:rPr lang="en-US" altLang="zh-CN" sz="2800" b="1" kern="1200" dirty="0" err="1">
                <a:solidFill>
                  <a:schemeClr val="accent1">
                    <a:lumMod val="50000"/>
                  </a:schemeClr>
                </a:solidFill>
                <a:ea typeface="黑体" panose="02010609060101010101" pitchFamily="49" charset="-122"/>
                <a:cs typeface="Pattaya" panose="00000500000000000000" pitchFamily="2" charset="-34"/>
              </a:rPr>
              <a:t>Dặn</a:t>
            </a:r>
            <a:r>
              <a:rPr lang="en-US" altLang="zh-CN" sz="2800" b="1" kern="1200" dirty="0">
                <a:solidFill>
                  <a:schemeClr val="accent1">
                    <a:lumMod val="50000"/>
                  </a:schemeClr>
                </a:solidFill>
                <a:ea typeface="黑体" panose="02010609060101010101" pitchFamily="49" charset="-122"/>
                <a:cs typeface="Pattaya" panose="00000500000000000000" pitchFamily="2" charset="-34"/>
              </a:rPr>
              <a:t> </a:t>
            </a:r>
            <a:r>
              <a:rPr lang="en-US" altLang="zh-CN" sz="2800" b="1" kern="1200" dirty="0" err="1">
                <a:solidFill>
                  <a:schemeClr val="accent1">
                    <a:lumMod val="50000"/>
                  </a:schemeClr>
                </a:solidFill>
                <a:ea typeface="黑体" panose="02010609060101010101" pitchFamily="49" charset="-122"/>
                <a:cs typeface="Pattaya" panose="00000500000000000000" pitchFamily="2" charset="-34"/>
              </a:rPr>
              <a:t>dò</a:t>
            </a:r>
            <a:r>
              <a:rPr lang="en-US" altLang="zh-CN" sz="2800" b="1" kern="1200" dirty="0">
                <a:solidFill>
                  <a:schemeClr val="accent1">
                    <a:lumMod val="50000"/>
                  </a:schemeClr>
                </a:solidFill>
                <a:ea typeface="黑体" panose="02010609060101010101" pitchFamily="49" charset="-122"/>
                <a:cs typeface="Pattaya" panose="00000500000000000000" pitchFamily="2" charset="-34"/>
              </a:rPr>
              <a:t>: </a:t>
            </a:r>
            <a:r>
              <a:rPr lang="en-US" altLang="zh-CN" sz="2800" b="1" kern="1200" dirty="0" err="1">
                <a:solidFill>
                  <a:schemeClr val="accent1">
                    <a:lumMod val="50000"/>
                  </a:schemeClr>
                </a:solidFill>
                <a:ea typeface="黑体" panose="02010609060101010101" pitchFamily="49" charset="-122"/>
                <a:cs typeface="Pattaya" panose="00000500000000000000" pitchFamily="2" charset="-34"/>
              </a:rPr>
              <a:t>Xem</a:t>
            </a:r>
            <a:r>
              <a:rPr lang="en-US" altLang="zh-CN" sz="2800" b="1" kern="1200" dirty="0">
                <a:solidFill>
                  <a:schemeClr val="accent1">
                    <a:lumMod val="50000"/>
                  </a:schemeClr>
                </a:solidFill>
                <a:ea typeface="黑体" panose="02010609060101010101" pitchFamily="49" charset="-122"/>
                <a:cs typeface="Pattaya" panose="00000500000000000000" pitchFamily="2" charset="-34"/>
              </a:rPr>
              <a:t> </a:t>
            </a:r>
            <a:r>
              <a:rPr lang="en-US" altLang="zh-CN" sz="2800" b="1" kern="1200" dirty="0" err="1">
                <a:solidFill>
                  <a:schemeClr val="accent1">
                    <a:lumMod val="50000"/>
                  </a:schemeClr>
                </a:solidFill>
                <a:ea typeface="黑体" panose="02010609060101010101" pitchFamily="49" charset="-122"/>
                <a:cs typeface="Pattaya" panose="00000500000000000000" pitchFamily="2" charset="-34"/>
              </a:rPr>
              <a:t>trước</a:t>
            </a:r>
            <a:r>
              <a:rPr lang="en-US" altLang="zh-CN" sz="2800" b="1" kern="1200" dirty="0">
                <a:solidFill>
                  <a:schemeClr val="accent1">
                    <a:lumMod val="50000"/>
                  </a:schemeClr>
                </a:solidFill>
                <a:ea typeface="黑体" panose="02010609060101010101" pitchFamily="49" charset="-122"/>
                <a:cs typeface="Pattaya" panose="00000500000000000000" pitchFamily="2" charset="-34"/>
              </a:rPr>
              <a:t> </a:t>
            </a:r>
            <a:r>
              <a:rPr lang="en-US" altLang="zh-CN" sz="2800" b="1" kern="1200" dirty="0" err="1">
                <a:solidFill>
                  <a:schemeClr val="accent1">
                    <a:lumMod val="50000"/>
                  </a:schemeClr>
                </a:solidFill>
                <a:ea typeface="黑体" panose="02010609060101010101" pitchFamily="49" charset="-122"/>
                <a:cs typeface="Pattaya" panose="00000500000000000000" pitchFamily="2" charset="-34"/>
              </a:rPr>
              <a:t>bài</a:t>
            </a:r>
            <a:r>
              <a:rPr lang="en-US" altLang="zh-CN" sz="2800" b="1" kern="1200" dirty="0">
                <a:solidFill>
                  <a:schemeClr val="accent1">
                    <a:lumMod val="50000"/>
                  </a:schemeClr>
                </a:solidFill>
                <a:ea typeface="黑体" panose="02010609060101010101" pitchFamily="49" charset="-122"/>
                <a:cs typeface="Pattaya" panose="00000500000000000000" pitchFamily="2" charset="-34"/>
              </a:rPr>
              <a:t> </a:t>
            </a:r>
            <a:r>
              <a:rPr lang="en-US" altLang="zh-CN" sz="2800" b="1" kern="1200" dirty="0" err="1">
                <a:solidFill>
                  <a:schemeClr val="accent1">
                    <a:lumMod val="50000"/>
                  </a:schemeClr>
                </a:solidFill>
                <a:ea typeface="黑体" panose="02010609060101010101" pitchFamily="49" charset="-122"/>
                <a:cs typeface="Pattaya" panose="00000500000000000000" pitchFamily="2" charset="-34"/>
              </a:rPr>
              <a:t>mục</a:t>
            </a:r>
            <a:r>
              <a:rPr lang="en-US" altLang="zh-CN" sz="2800" b="1" kern="1200" dirty="0">
                <a:solidFill>
                  <a:schemeClr val="accent1">
                    <a:lumMod val="50000"/>
                  </a:schemeClr>
                </a:solidFill>
                <a:ea typeface="黑体" panose="02010609060101010101" pitchFamily="49" charset="-122"/>
                <a:cs typeface="Pattaya" panose="00000500000000000000" pitchFamily="2" charset="-34"/>
              </a:rPr>
              <a:t> 2 c</a:t>
            </a:r>
            <a:r>
              <a:rPr lang="vi-VN" altLang="zh-CN" sz="2800" b="1" kern="1200" dirty="0">
                <a:solidFill>
                  <a:schemeClr val="accent1">
                    <a:lumMod val="50000"/>
                  </a:schemeClr>
                </a:solidFill>
                <a:ea typeface="黑体" panose="02010609060101010101" pitchFamily="49" charset="-122"/>
                <a:cs typeface="Pattaya" panose="00000500000000000000" pitchFamily="2" charset="-34"/>
              </a:rPr>
              <a:t>huẩn bị cho tiết </a:t>
            </a:r>
            <a:r>
              <a:rPr lang="en-US" altLang="zh-CN" sz="2800" b="1" kern="1200" dirty="0">
                <a:solidFill>
                  <a:schemeClr val="accent1">
                    <a:lumMod val="50000"/>
                  </a:schemeClr>
                </a:solidFill>
                <a:ea typeface="黑体" panose="02010609060101010101" pitchFamily="49" charset="-122"/>
                <a:cs typeface="Pattaya" panose="00000500000000000000" pitchFamily="2" charset="-34"/>
              </a:rPr>
              <a:t>2</a:t>
            </a:r>
            <a:endParaRPr kumimoji="0" lang="zh-CN" altLang="en-US" sz="2800" b="1" i="0" u="none" strike="noStrike" kern="1200" cap="none" spc="0" normalizeH="0" baseline="0" noProof="0" dirty="0">
              <a:ln>
                <a:noFill/>
              </a:ln>
              <a:solidFill>
                <a:schemeClr val="accent1">
                  <a:lumMod val="50000"/>
                </a:schemeClr>
              </a:solidFill>
              <a:effectLst/>
              <a:uLnTx/>
              <a:uFillTx/>
              <a:ea typeface="黑体" panose="02010609060101010101" pitchFamily="49" charset="-122"/>
              <a:cs typeface="Pattaya" panose="00000500000000000000" pitchFamily="2" charset="-34"/>
            </a:endParaRPr>
          </a:p>
        </p:txBody>
      </p:sp>
    </p:spTree>
    <p:extLst>
      <p:ext uri="{BB962C8B-B14F-4D97-AF65-F5344CB8AC3E}">
        <p14:creationId xmlns:p14="http://schemas.microsoft.com/office/powerpoint/2010/main" val="1329226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13" name="Google Shape;635;p47">
            <a:extLst>
              <a:ext uri="{FF2B5EF4-FFF2-40B4-BE49-F238E27FC236}">
                <a16:creationId xmlns:a16="http://schemas.microsoft.com/office/drawing/2014/main" id="{32DBE555-AF40-4482-8FCA-2EBF32311781}"/>
              </a:ext>
            </a:extLst>
          </p:cNvPr>
          <p:cNvSpPr txBox="1">
            <a:spLocks/>
          </p:cNvSpPr>
          <p:nvPr/>
        </p:nvSpPr>
        <p:spPr>
          <a:xfrm>
            <a:off x="795119" y="1322807"/>
            <a:ext cx="654910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marR="0" lvl="0" indent="0" algn="ctr" defTabSz="914400" rtl="0" eaLnBrk="1" fontAlgn="auto" latinLnBrk="0" hangingPunct="1">
              <a:lnSpc>
                <a:spcPct val="100000"/>
              </a:lnSpc>
              <a:spcBef>
                <a:spcPts val="0"/>
              </a:spcBef>
              <a:spcAft>
                <a:spcPts val="0"/>
              </a:spcAft>
              <a:buClr>
                <a:srgbClr val="4D5364"/>
              </a:buClr>
              <a:buSzPts val="1800"/>
              <a:buFont typeface="Quicksand Medium"/>
              <a:buNone/>
              <a:tabLst/>
              <a:defRPr/>
            </a:pPr>
            <a:r>
              <a:rPr kumimoji="0" lang="en-US" sz="6600" b="1" i="0" u="none" strike="noStrike" kern="0" cap="none" spc="0" normalizeH="0" baseline="0" noProof="0">
                <a:ln>
                  <a:noFill/>
                </a:ln>
                <a:solidFill>
                  <a:srgbClr val="FFF4EC"/>
                </a:solidFill>
                <a:effectLst/>
                <a:uLnTx/>
                <a:uFillTx/>
                <a:latin typeface="Candara" panose="020E0502030303020204" pitchFamily="34" charset="0"/>
                <a:ea typeface="Quicksand"/>
                <a:cs typeface="Quicksand"/>
                <a:sym typeface="Quicksand"/>
              </a:rPr>
              <a:t>KHỞI</a:t>
            </a:r>
            <a:r>
              <a:rPr kumimoji="0" lang="en-US" sz="6600" b="1" i="0" u="none" strike="noStrike" kern="0" cap="none" spc="0" normalizeH="0" noProof="0">
                <a:ln>
                  <a:noFill/>
                </a:ln>
                <a:solidFill>
                  <a:srgbClr val="FFF4EC"/>
                </a:solidFill>
                <a:effectLst/>
                <a:uLnTx/>
                <a:uFillTx/>
                <a:latin typeface="Candara" panose="020E0502030303020204" pitchFamily="34" charset="0"/>
                <a:ea typeface="Quicksand"/>
                <a:cs typeface="Quicksand"/>
                <a:sym typeface="Quicksand"/>
              </a:rPr>
              <a:t> ĐỘNG</a:t>
            </a:r>
            <a:endParaRPr kumimoji="0" lang="en-US" sz="6600" b="1" i="0" u="none" strike="noStrike" kern="0" cap="none" spc="0" normalizeH="0" baseline="0" noProof="0" dirty="0">
              <a:ln>
                <a:noFill/>
              </a:ln>
              <a:solidFill>
                <a:srgbClr val="FFF4EC"/>
              </a:solidFill>
              <a:effectLst/>
              <a:uLnTx/>
              <a:uFillTx/>
              <a:latin typeface="Candara" panose="020E0502030303020204" pitchFamily="34" charset="0"/>
              <a:ea typeface="Quicksand"/>
              <a:cs typeface="Quicksand"/>
              <a:sym typeface="Quicksand"/>
            </a:endParaRPr>
          </a:p>
        </p:txBody>
      </p:sp>
      <p:sp>
        <p:nvSpPr>
          <p:cNvPr id="2" name="Rectangle 1"/>
          <p:cNvSpPr/>
          <p:nvPr/>
        </p:nvSpPr>
        <p:spPr>
          <a:xfrm>
            <a:off x="857250" y="3400425"/>
            <a:ext cx="6829425" cy="1300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299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11BCF98-C960-FA17-C455-BEE850B5F035}"/>
              </a:ext>
            </a:extLst>
          </p:cNvPr>
          <p:cNvSpPr/>
          <p:nvPr/>
        </p:nvSpPr>
        <p:spPr>
          <a:xfrm>
            <a:off x="422981" y="1146747"/>
            <a:ext cx="8017634" cy="2264668"/>
          </a:xfrm>
          <a:prstGeom prst="roundRect">
            <a:avLst/>
          </a:prstGeom>
          <a:solidFill>
            <a:schemeClr val="bg1"/>
          </a:solid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719;p43"/>
          <p:cNvSpPr txBox="1">
            <a:spLocks/>
          </p:cNvSpPr>
          <p:nvPr/>
        </p:nvSpPr>
        <p:spPr>
          <a:xfrm>
            <a:off x="593703" y="1208927"/>
            <a:ext cx="7956594" cy="220248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chemeClr val="tx1">
                    <a:lumMod val="50000"/>
                  </a:schemeClr>
                </a:solidFill>
                <a:latin typeface="+mn-lt"/>
                <a:cs typeface="Pattaya" panose="00000500000000000000" pitchFamily="2" charset="-34"/>
              </a:rPr>
              <a:t>Trong các nhân vật: Hai Bà Trưng, Bà Triệu, Lý Bí, Mai Thúc Loan,</a:t>
            </a:r>
            <a:r>
              <a:rPr lang="en-US" sz="2800" dirty="0" err="1">
                <a:solidFill>
                  <a:schemeClr val="tx1">
                    <a:lumMod val="50000"/>
                  </a:schemeClr>
                </a:solidFill>
                <a:latin typeface="+mn-lt"/>
                <a:cs typeface="Pattaya" panose="00000500000000000000" pitchFamily="2" charset="-34"/>
              </a:rPr>
              <a:t>Khúc</a:t>
            </a:r>
            <a:r>
              <a:rPr lang="en-US" sz="2800" dirty="0">
                <a:solidFill>
                  <a:schemeClr val="tx1">
                    <a:lumMod val="50000"/>
                  </a:schemeClr>
                </a:solidFill>
                <a:latin typeface="+mn-lt"/>
                <a:cs typeface="Pattaya" panose="00000500000000000000" pitchFamily="2" charset="-34"/>
              </a:rPr>
              <a:t> </a:t>
            </a:r>
            <a:r>
              <a:rPr lang="en-US" sz="2800" dirty="0" err="1">
                <a:solidFill>
                  <a:schemeClr val="tx1">
                    <a:lumMod val="50000"/>
                  </a:schemeClr>
                </a:solidFill>
                <a:latin typeface="+mn-lt"/>
                <a:cs typeface="Pattaya" panose="00000500000000000000" pitchFamily="2" charset="-34"/>
              </a:rPr>
              <a:t>Thừa</a:t>
            </a:r>
            <a:r>
              <a:rPr lang="en-US" sz="2800" dirty="0">
                <a:solidFill>
                  <a:schemeClr val="tx1">
                    <a:lumMod val="50000"/>
                  </a:schemeClr>
                </a:solidFill>
                <a:latin typeface="+mn-lt"/>
                <a:cs typeface="Pattaya" panose="00000500000000000000" pitchFamily="2" charset="-34"/>
              </a:rPr>
              <a:t> </a:t>
            </a:r>
            <a:r>
              <a:rPr lang="en-US" sz="2800" dirty="0" err="1">
                <a:solidFill>
                  <a:schemeClr val="tx1">
                    <a:lumMod val="50000"/>
                  </a:schemeClr>
                </a:solidFill>
                <a:latin typeface="+mn-lt"/>
                <a:cs typeface="Pattaya" panose="00000500000000000000" pitchFamily="2" charset="-34"/>
              </a:rPr>
              <a:t>Dụ</a:t>
            </a:r>
            <a:r>
              <a:rPr lang="en-US" sz="2800" dirty="0">
                <a:solidFill>
                  <a:schemeClr val="tx1">
                    <a:lumMod val="50000"/>
                  </a:schemeClr>
                </a:solidFill>
                <a:latin typeface="+mn-lt"/>
                <a:cs typeface="Pattaya" panose="00000500000000000000" pitchFamily="2" charset="-34"/>
              </a:rPr>
              <a:t>,</a:t>
            </a:r>
            <a:r>
              <a:rPr lang="vi-VN" sz="2800" dirty="0">
                <a:solidFill>
                  <a:schemeClr val="tx1">
                    <a:lumMod val="50000"/>
                  </a:schemeClr>
                </a:solidFill>
                <a:latin typeface="+mn-lt"/>
                <a:cs typeface="Pattaya" panose="00000500000000000000" pitchFamily="2" charset="-34"/>
              </a:rPr>
              <a:t> Ngô Quyền,...</a:t>
            </a:r>
            <a:r>
              <a:rPr lang="en-US" sz="2800" dirty="0">
                <a:solidFill>
                  <a:schemeClr val="tx1">
                    <a:lumMod val="50000"/>
                  </a:schemeClr>
                </a:solidFill>
                <a:latin typeface="+mn-lt"/>
                <a:cs typeface="Pattaya" panose="00000500000000000000" pitchFamily="2" charset="-34"/>
              </a:rPr>
              <a:t> </a:t>
            </a:r>
          </a:p>
          <a:p>
            <a:r>
              <a:rPr lang="en-US" sz="2800" dirty="0">
                <a:solidFill>
                  <a:schemeClr val="tx1">
                    <a:lumMod val="50000"/>
                  </a:schemeClr>
                </a:solidFill>
                <a:latin typeface="+mn-lt"/>
                <a:cs typeface="Pattaya" panose="00000500000000000000" pitchFamily="2" charset="-34"/>
              </a:rPr>
              <a:t>- E</a:t>
            </a:r>
            <a:r>
              <a:rPr lang="vi-VN" sz="2800" dirty="0">
                <a:solidFill>
                  <a:schemeClr val="tx1">
                    <a:lumMod val="50000"/>
                  </a:schemeClr>
                </a:solidFill>
                <a:latin typeface="+mn-lt"/>
                <a:cs typeface="Pattaya" panose="00000500000000000000" pitchFamily="2" charset="-34"/>
              </a:rPr>
              <a:t>m đã biết về nhân vật nào?</a:t>
            </a:r>
            <a:endParaRPr lang="en-US" sz="2800" dirty="0">
              <a:solidFill>
                <a:schemeClr val="tx1">
                  <a:lumMod val="50000"/>
                </a:schemeClr>
              </a:solidFill>
              <a:latin typeface="+mn-lt"/>
              <a:cs typeface="Pattaya" panose="00000500000000000000" pitchFamily="2" charset="-34"/>
            </a:endParaRPr>
          </a:p>
          <a:p>
            <a:r>
              <a:rPr lang="en-US" sz="2800" dirty="0">
                <a:solidFill>
                  <a:schemeClr val="tx1">
                    <a:lumMod val="50000"/>
                  </a:schemeClr>
                </a:solidFill>
                <a:latin typeface="+mn-lt"/>
                <a:cs typeface="Pattaya" panose="00000500000000000000" pitchFamily="2" charset="-34"/>
              </a:rPr>
              <a:t>-</a:t>
            </a:r>
            <a:r>
              <a:rPr lang="vi-VN" sz="2800" dirty="0">
                <a:solidFill>
                  <a:schemeClr val="tx1">
                    <a:lumMod val="50000"/>
                  </a:schemeClr>
                </a:solidFill>
                <a:latin typeface="+mn-lt"/>
                <a:cs typeface="Pattaya" panose="00000500000000000000" pitchFamily="2" charset="-34"/>
              </a:rPr>
              <a:t> Hãy chia sẻ với các bạn cùng lớp những điều em biết</a:t>
            </a:r>
            <a:r>
              <a:rPr lang="en-US" sz="2800" dirty="0">
                <a:solidFill>
                  <a:schemeClr val="tx1">
                    <a:lumMod val="50000"/>
                  </a:schemeClr>
                </a:solidFill>
                <a:latin typeface="+mn-lt"/>
                <a:cs typeface="Pattaya" panose="00000500000000000000" pitchFamily="2" charset="-34"/>
              </a:rPr>
              <a:t> </a:t>
            </a:r>
            <a:r>
              <a:rPr lang="vi-VN" sz="2800" dirty="0">
                <a:solidFill>
                  <a:schemeClr val="tx1">
                    <a:lumMod val="50000"/>
                  </a:schemeClr>
                </a:solidFill>
                <a:latin typeface="+mn-lt"/>
                <a:cs typeface="Pattaya" panose="00000500000000000000" pitchFamily="2" charset="-34"/>
              </a:rPr>
              <a:t>về nhân vật đó.</a:t>
            </a:r>
            <a:endParaRPr lang="en-US" sz="2800" dirty="0">
              <a:solidFill>
                <a:schemeClr val="tx1">
                  <a:lumMod val="50000"/>
                </a:schemeClr>
              </a:solidFill>
              <a:latin typeface="+mn-lt"/>
              <a:cs typeface="Pattaya" panose="00000500000000000000" pitchFamily="2" charset="-34"/>
            </a:endParaRPr>
          </a:p>
        </p:txBody>
      </p:sp>
    </p:spTree>
    <p:extLst>
      <p:ext uri="{BB962C8B-B14F-4D97-AF65-F5344CB8AC3E}">
        <p14:creationId xmlns:p14="http://schemas.microsoft.com/office/powerpoint/2010/main" val="403079746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3" name="Subtitle 2">
            <a:extLst>
              <a:ext uri="{FF2B5EF4-FFF2-40B4-BE49-F238E27FC236}">
                <a16:creationId xmlns:a16="http://schemas.microsoft.com/office/drawing/2014/main" id="{3CFBB25B-8F54-5A97-C506-5522A694DA7C}"/>
              </a:ext>
            </a:extLst>
          </p:cNvPr>
          <p:cNvSpPr>
            <a:spLocks noGrp="1"/>
          </p:cNvSpPr>
          <p:nvPr>
            <p:ph type="subTitle" idx="2"/>
          </p:nvPr>
        </p:nvSpPr>
        <p:spPr/>
        <p:txBody>
          <a:bodyPr/>
          <a:lstStyle/>
          <a:p>
            <a:endParaRPr lang="en-US"/>
          </a:p>
        </p:txBody>
      </p:sp>
      <p:sp>
        <p:nvSpPr>
          <p:cNvPr id="8" name="Title 7">
            <a:extLst>
              <a:ext uri="{FF2B5EF4-FFF2-40B4-BE49-F238E27FC236}">
                <a16:creationId xmlns:a16="http://schemas.microsoft.com/office/drawing/2014/main" id="{730D5096-7DDF-6511-F83F-137A0CE30253}"/>
              </a:ext>
            </a:extLst>
          </p:cNvPr>
          <p:cNvSpPr>
            <a:spLocks noGrp="1"/>
          </p:cNvSpPr>
          <p:nvPr>
            <p:ph type="ctrTitle"/>
          </p:nvPr>
        </p:nvSpPr>
        <p:spPr/>
        <p:txBody>
          <a:bodyPr/>
          <a:lstStyle/>
          <a:p>
            <a:endParaRPr lang="en-US"/>
          </a:p>
        </p:txBody>
      </p:sp>
      <p:pic>
        <p:nvPicPr>
          <p:cNvPr id="9" name="Picture 8">
            <a:extLst>
              <a:ext uri="{FF2B5EF4-FFF2-40B4-BE49-F238E27FC236}">
                <a16:creationId xmlns:a16="http://schemas.microsoft.com/office/drawing/2014/main" id="{1959EA58-FD95-5F5B-A920-9F57C05FCC32}"/>
              </a:ext>
            </a:extLst>
          </p:cNvPr>
          <p:cNvPicPr>
            <a:picLocks noChangeAspect="1"/>
          </p:cNvPicPr>
          <p:nvPr/>
        </p:nvPicPr>
        <p:blipFill>
          <a:blip r:embed="rId3"/>
          <a:stretch>
            <a:fillRect/>
          </a:stretch>
        </p:blipFill>
        <p:spPr>
          <a:xfrm>
            <a:off x="1202826" y="542925"/>
            <a:ext cx="6352583" cy="2682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6B3355-8E6F-1A2B-31F1-439917D2EB5E}"/>
              </a:ext>
            </a:extLst>
          </p:cNvPr>
          <p:cNvSpPr/>
          <p:nvPr/>
        </p:nvSpPr>
        <p:spPr>
          <a:xfrm>
            <a:off x="1308294" y="1111348"/>
            <a:ext cx="6464105" cy="27080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t>KHÁM PHÁ</a:t>
            </a:r>
          </a:p>
        </p:txBody>
      </p:sp>
    </p:spTree>
    <p:extLst>
      <p:ext uri="{BB962C8B-B14F-4D97-AF65-F5344CB8AC3E}">
        <p14:creationId xmlns:p14="http://schemas.microsoft.com/office/powerpoint/2010/main" val="306587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13" name="Rectangle 12"/>
          <p:cNvSpPr/>
          <p:nvPr/>
        </p:nvSpPr>
        <p:spPr>
          <a:xfrm>
            <a:off x="967564" y="1638935"/>
            <a:ext cx="7410893" cy="2123658"/>
          </a:xfrm>
          <a:prstGeom prst="rect">
            <a:avLst/>
          </a:prstGeom>
        </p:spPr>
        <p:txBody>
          <a:bodyPr wrap="square">
            <a:spAutoFit/>
          </a:bodyPr>
          <a:lstStyle/>
          <a:p>
            <a:pPr lvl="0" algn="ctr"/>
            <a:r>
              <a:rPr lang="en-US" sz="4400" b="1" dirty="0">
                <a:solidFill>
                  <a:srgbClr val="FF0000"/>
                </a:solidFill>
              </a:rPr>
              <a:t>1.Tìm </a:t>
            </a:r>
            <a:r>
              <a:rPr lang="en-US" sz="4400" b="1" dirty="0" err="1">
                <a:solidFill>
                  <a:srgbClr val="FF0000"/>
                </a:solidFill>
              </a:rPr>
              <a:t>hiểu</a:t>
            </a:r>
            <a:r>
              <a:rPr lang="en-US" sz="4400" b="1" dirty="0">
                <a:solidFill>
                  <a:srgbClr val="FF0000"/>
                </a:solidFill>
              </a:rPr>
              <a:t> </a:t>
            </a:r>
            <a:r>
              <a:rPr lang="en-US" sz="4400" b="1" dirty="0" err="1">
                <a:solidFill>
                  <a:srgbClr val="FF0000"/>
                </a:solidFill>
              </a:rPr>
              <a:t>về</a:t>
            </a:r>
            <a:r>
              <a:rPr lang="en-US" sz="4400" b="1" dirty="0">
                <a:solidFill>
                  <a:srgbClr val="FF0000"/>
                </a:solidFill>
              </a:rPr>
              <a:t> </a:t>
            </a: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cuộc</a:t>
            </a:r>
            <a:r>
              <a:rPr lang="en-US" sz="4400" b="1" dirty="0">
                <a:solidFill>
                  <a:srgbClr val="FF0000"/>
                </a:solidFill>
              </a:rPr>
              <a:t> </a:t>
            </a:r>
            <a:r>
              <a:rPr lang="en-US" sz="4400" b="1" dirty="0" err="1">
                <a:solidFill>
                  <a:srgbClr val="FF0000"/>
                </a:solidFill>
              </a:rPr>
              <a:t>đấu</a:t>
            </a:r>
            <a:r>
              <a:rPr lang="en-US" sz="4400" b="1" dirty="0">
                <a:solidFill>
                  <a:srgbClr val="FF0000"/>
                </a:solidFill>
              </a:rPr>
              <a:t> </a:t>
            </a:r>
            <a:r>
              <a:rPr lang="en-US" sz="4400" b="1" dirty="0" err="1">
                <a:solidFill>
                  <a:srgbClr val="FF0000"/>
                </a:solidFill>
              </a:rPr>
              <a:t>tranh</a:t>
            </a:r>
            <a:r>
              <a:rPr lang="en-US" sz="4400" b="1" dirty="0">
                <a:solidFill>
                  <a:srgbClr val="FF0000"/>
                </a:solidFill>
              </a:rPr>
              <a:t> </a:t>
            </a:r>
            <a:r>
              <a:rPr lang="en-US" sz="4400" b="1" dirty="0" err="1">
                <a:solidFill>
                  <a:srgbClr val="FF0000"/>
                </a:solidFill>
              </a:rPr>
              <a:t>tiêu</a:t>
            </a:r>
            <a:r>
              <a:rPr lang="en-US" sz="4400" b="1" dirty="0">
                <a:solidFill>
                  <a:srgbClr val="FF0000"/>
                </a:solidFill>
              </a:rPr>
              <a:t> </a:t>
            </a:r>
            <a:r>
              <a:rPr lang="en-US" sz="4400" b="1" dirty="0" err="1">
                <a:solidFill>
                  <a:srgbClr val="FF0000"/>
                </a:solidFill>
              </a:rPr>
              <a:t>biểu</a:t>
            </a:r>
            <a:r>
              <a:rPr lang="en-US" sz="4400" b="1" dirty="0">
                <a:solidFill>
                  <a:srgbClr val="FF0000"/>
                </a:solidFill>
              </a:rPr>
              <a:t> </a:t>
            </a:r>
            <a:r>
              <a:rPr lang="en-US" sz="4400" b="1" dirty="0" err="1">
                <a:solidFill>
                  <a:srgbClr val="FF0000"/>
                </a:solidFill>
              </a:rPr>
              <a:t>trong</a:t>
            </a:r>
            <a:r>
              <a:rPr lang="en-US" sz="4400" b="1" dirty="0">
                <a:solidFill>
                  <a:srgbClr val="FF0000"/>
                </a:solidFill>
              </a:rPr>
              <a:t> </a:t>
            </a:r>
            <a:r>
              <a:rPr lang="en-US" sz="4400" b="1" dirty="0" err="1">
                <a:solidFill>
                  <a:srgbClr val="FF0000"/>
                </a:solidFill>
              </a:rPr>
              <a:t>thời</a:t>
            </a:r>
            <a:r>
              <a:rPr lang="en-US" sz="4400" b="1" dirty="0">
                <a:solidFill>
                  <a:srgbClr val="FF0000"/>
                </a:solidFill>
              </a:rPr>
              <a:t> </a:t>
            </a:r>
            <a:r>
              <a:rPr lang="en-US" sz="4400" b="1" dirty="0" err="1">
                <a:solidFill>
                  <a:srgbClr val="FF0000"/>
                </a:solidFill>
              </a:rPr>
              <a:t>kì</a:t>
            </a:r>
            <a:r>
              <a:rPr lang="en-US" sz="4400" b="1" dirty="0">
                <a:solidFill>
                  <a:srgbClr val="FF0000"/>
                </a:solidFill>
              </a:rPr>
              <a:t> </a:t>
            </a:r>
            <a:r>
              <a:rPr lang="en-US" sz="4400" b="1" dirty="0" err="1">
                <a:solidFill>
                  <a:srgbClr val="FF0000"/>
                </a:solidFill>
              </a:rPr>
              <a:t>Bắc</a:t>
            </a:r>
            <a:r>
              <a:rPr lang="en-US" sz="4400" b="1" dirty="0">
                <a:solidFill>
                  <a:srgbClr val="FF0000"/>
                </a:solidFill>
              </a:rPr>
              <a:t> </a:t>
            </a:r>
            <a:r>
              <a:rPr lang="en-US" sz="4400" b="1" dirty="0" err="1">
                <a:solidFill>
                  <a:srgbClr val="FF0000"/>
                </a:solidFill>
              </a:rPr>
              <a:t>thuộc</a:t>
            </a:r>
            <a:r>
              <a:rPr lang="en-US" sz="4400" b="1" dirty="0">
                <a:solidFill>
                  <a:srgbClr val="FF0000"/>
                </a:solidFill>
              </a:rPr>
              <a:t>:</a:t>
            </a:r>
            <a:endParaRPr kumimoji="0" lang="en-US" sz="4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7689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11BCF98-C960-FA17-C455-BEE850B5F035}"/>
              </a:ext>
            </a:extLst>
          </p:cNvPr>
          <p:cNvSpPr/>
          <p:nvPr/>
        </p:nvSpPr>
        <p:spPr>
          <a:xfrm>
            <a:off x="91440" y="91439"/>
            <a:ext cx="8940018" cy="3492305"/>
          </a:xfrm>
          <a:prstGeom prst="roundRect">
            <a:avLst>
              <a:gd name="adj" fmla="val 16460"/>
            </a:avLst>
          </a:prstGeom>
          <a:solidFill>
            <a:schemeClr val="accent6"/>
          </a:solid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4EC"/>
              </a:solidFill>
              <a:effectLst/>
              <a:uLnTx/>
              <a:uFillTx/>
              <a:latin typeface="Arial"/>
              <a:ea typeface="+mn-ea"/>
              <a:cs typeface="+mn-cs"/>
              <a:sym typeface="Arial"/>
            </a:endParaRPr>
          </a:p>
        </p:txBody>
      </p:sp>
      <p:sp>
        <p:nvSpPr>
          <p:cNvPr id="8" name="Google Shape;719;p43"/>
          <p:cNvSpPr txBox="1">
            <a:spLocks/>
          </p:cNvSpPr>
          <p:nvPr/>
        </p:nvSpPr>
        <p:spPr>
          <a:xfrm>
            <a:off x="444625" y="538091"/>
            <a:ext cx="8464777" cy="3045654"/>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Đọc thông tin</a:t>
            </a:r>
            <a:r>
              <a:rPr kumimoji="0" lang="en-US"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 </a:t>
            </a:r>
            <a:r>
              <a:rPr kumimoji="0" lang="en-US" sz="2800" b="0" i="0" u="none" strike="noStrike" kern="0" cap="none" spc="0" normalizeH="0" baseline="0" noProof="0" dirty="0" err="1">
                <a:ln>
                  <a:noFill/>
                </a:ln>
                <a:solidFill>
                  <a:srgbClr val="30333D">
                    <a:lumMod val="50000"/>
                  </a:srgbClr>
                </a:solidFill>
                <a:effectLst/>
                <a:uLnTx/>
                <a:uFillTx/>
                <a:latin typeface="Arial" panose="020B0604020202020204" pitchFamily="34" charset="0"/>
                <a:cs typeface="Pattaya" panose="00000500000000000000" pitchFamily="2" charset="-34"/>
                <a:sym typeface="Arial"/>
              </a:rPr>
              <a:t>sách</a:t>
            </a:r>
            <a:r>
              <a:rPr kumimoji="0" lang="en-US"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 </a:t>
            </a:r>
            <a:r>
              <a:rPr kumimoji="0" lang="en-US" sz="2800" b="0" i="0" u="none" strike="noStrike" kern="0" cap="none" spc="0" normalizeH="0" baseline="0" noProof="0" dirty="0" err="1">
                <a:ln>
                  <a:noFill/>
                </a:ln>
                <a:solidFill>
                  <a:srgbClr val="30333D">
                    <a:lumMod val="50000"/>
                  </a:srgbClr>
                </a:solidFill>
                <a:effectLst/>
                <a:uLnTx/>
                <a:uFillTx/>
                <a:latin typeface="Arial" panose="020B0604020202020204" pitchFamily="34" charset="0"/>
                <a:cs typeface="Pattaya" panose="00000500000000000000" pitchFamily="2" charset="-34"/>
                <a:sym typeface="Arial"/>
              </a:rPr>
              <a:t>giáo</a:t>
            </a:r>
            <a:r>
              <a:rPr kumimoji="0" lang="en-US"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 khoa </a:t>
            </a:r>
            <a:r>
              <a:rPr kumimoji="0" lang="en-US" sz="2800" b="0" i="0" u="none" strike="noStrike" kern="0" cap="none" spc="0" normalizeH="0" baseline="0" noProof="0" dirty="0" err="1">
                <a:ln>
                  <a:noFill/>
                </a:ln>
                <a:solidFill>
                  <a:srgbClr val="30333D">
                    <a:lumMod val="50000"/>
                  </a:srgbClr>
                </a:solidFill>
                <a:effectLst/>
                <a:uLnTx/>
                <a:uFillTx/>
                <a:latin typeface="Arial" panose="020B0604020202020204" pitchFamily="34" charset="0"/>
                <a:cs typeface="Pattaya" panose="00000500000000000000" pitchFamily="2" charset="-34"/>
                <a:sym typeface="Arial"/>
              </a:rPr>
              <a:t>trang</a:t>
            </a:r>
            <a:r>
              <a:rPr kumimoji="0" lang="en-US"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 33</a:t>
            </a:r>
            <a:r>
              <a:rPr lang="en-US" sz="2800" noProof="0" dirty="0">
                <a:solidFill>
                  <a:srgbClr val="30333D">
                    <a:lumMod val="50000"/>
                  </a:srgbClr>
                </a:solidFill>
                <a:latin typeface="Arial" panose="020B0604020202020204" pitchFamily="34" charset="0"/>
                <a:cs typeface="Pattaya" panose="00000500000000000000" pitchFamily="2" charset="-34"/>
              </a:rPr>
              <a:t>. </a:t>
            </a:r>
            <a:r>
              <a:rPr lang="en-US" sz="2800" noProof="0" dirty="0" err="1">
                <a:solidFill>
                  <a:srgbClr val="30333D">
                    <a:lumMod val="50000"/>
                  </a:srgbClr>
                </a:solidFill>
                <a:latin typeface="Arial" panose="020B0604020202020204" pitchFamily="34" charset="0"/>
                <a:cs typeface="Pattaya" panose="00000500000000000000" pitchFamily="2" charset="-34"/>
              </a:rPr>
              <a:t>từ</a:t>
            </a:r>
            <a:r>
              <a:rPr lang="en-US" sz="2800" noProof="0" dirty="0">
                <a:solidFill>
                  <a:srgbClr val="30333D">
                    <a:lumMod val="50000"/>
                  </a:srgbClr>
                </a:solidFill>
                <a:latin typeface="Arial" panose="020B0604020202020204" pitchFamily="34" charset="0"/>
                <a:cs typeface="Pattaya" panose="00000500000000000000" pitchFamily="2" charset="-34"/>
              </a:rPr>
              <a:t> </a:t>
            </a:r>
            <a:r>
              <a:rPr lang="en-US" sz="2800" noProof="0" dirty="0" err="1">
                <a:solidFill>
                  <a:srgbClr val="30333D">
                    <a:lumMod val="50000"/>
                  </a:srgbClr>
                </a:solidFill>
                <a:latin typeface="Arial" panose="020B0604020202020204" pitchFamily="34" charset="0"/>
                <a:cs typeface="Pattaya" panose="00000500000000000000" pitchFamily="2" charset="-34"/>
              </a:rPr>
              <a:t>năm</a:t>
            </a:r>
            <a:r>
              <a:rPr lang="en-US" sz="2800" noProof="0" dirty="0">
                <a:solidFill>
                  <a:srgbClr val="30333D">
                    <a:lumMod val="50000"/>
                  </a:srgbClr>
                </a:solidFill>
                <a:latin typeface="Arial" panose="020B0604020202020204" pitchFamily="34" charset="0"/>
                <a:cs typeface="Pattaya" panose="00000500000000000000" pitchFamily="2" charset="-34"/>
              </a:rPr>
              <a:t> 179TCN…..</a:t>
            </a:r>
            <a:r>
              <a:rPr lang="en-US" sz="2800" noProof="0" dirty="0" err="1">
                <a:solidFill>
                  <a:srgbClr val="30333D">
                    <a:lumMod val="50000"/>
                  </a:srgbClr>
                </a:solidFill>
                <a:latin typeface="Arial" panose="020B0604020202020204" pitchFamily="34" charset="0"/>
                <a:cs typeface="Pattaya" panose="00000500000000000000" pitchFamily="2" charset="-34"/>
              </a:rPr>
              <a:t>hoàn</a:t>
            </a:r>
            <a:r>
              <a:rPr lang="en-US" sz="2800" noProof="0" dirty="0">
                <a:solidFill>
                  <a:srgbClr val="30333D">
                    <a:lumMod val="50000"/>
                  </a:srgbClr>
                </a:solidFill>
                <a:latin typeface="Arial" panose="020B0604020202020204" pitchFamily="34" charset="0"/>
                <a:cs typeface="Pattaya" panose="00000500000000000000" pitchFamily="2" charset="-34"/>
              </a:rPr>
              <a:t> </a:t>
            </a:r>
            <a:r>
              <a:rPr lang="en-US" sz="2800" noProof="0" dirty="0" err="1">
                <a:solidFill>
                  <a:srgbClr val="30333D">
                    <a:lumMod val="50000"/>
                  </a:srgbClr>
                </a:solidFill>
                <a:latin typeface="Arial" panose="020B0604020202020204" pitchFamily="34" charset="0"/>
                <a:cs typeface="Pattaya" panose="00000500000000000000" pitchFamily="2" charset="-34"/>
              </a:rPr>
              <a:t>toàn</a:t>
            </a:r>
            <a:r>
              <a:rPr lang="en-US" sz="2800" noProof="0" dirty="0">
                <a:solidFill>
                  <a:srgbClr val="30333D">
                    <a:lumMod val="50000"/>
                  </a:srgbClr>
                </a:solidFill>
                <a:latin typeface="Arial" panose="020B0604020202020204" pitchFamily="34" charset="0"/>
                <a:cs typeface="Pattaya" panose="00000500000000000000" pitchFamily="2" charset="-34"/>
              </a:rPr>
              <a:t> </a:t>
            </a:r>
            <a:r>
              <a:rPr lang="en-US" sz="2800" noProof="0" dirty="0" err="1">
                <a:solidFill>
                  <a:srgbClr val="30333D">
                    <a:lumMod val="50000"/>
                  </a:srgbClr>
                </a:solidFill>
                <a:latin typeface="Arial" panose="020B0604020202020204" pitchFamily="34" charset="0"/>
                <a:cs typeface="Pattaya" panose="00000500000000000000" pitchFamily="2" charset="-34"/>
              </a:rPr>
              <a:t>cho</a:t>
            </a:r>
            <a:r>
              <a:rPr lang="en-US" sz="2800" noProof="0" dirty="0">
                <a:solidFill>
                  <a:srgbClr val="30333D">
                    <a:lumMod val="50000"/>
                  </a:srgbClr>
                </a:solidFill>
                <a:latin typeface="Arial" panose="020B0604020202020204" pitchFamily="34" charset="0"/>
                <a:cs typeface="Pattaya" panose="00000500000000000000" pitchFamily="2" charset="-34"/>
              </a:rPr>
              <a:t> </a:t>
            </a:r>
            <a:r>
              <a:rPr lang="en-US" sz="2800" noProof="0" dirty="0" err="1">
                <a:solidFill>
                  <a:srgbClr val="30333D">
                    <a:lumMod val="50000"/>
                  </a:srgbClr>
                </a:solidFill>
                <a:latin typeface="Arial" panose="020B0604020202020204" pitchFamily="34" charset="0"/>
                <a:cs typeface="Pattaya" panose="00000500000000000000" pitchFamily="2" charset="-34"/>
              </a:rPr>
              <a:t>đất</a:t>
            </a:r>
            <a:r>
              <a:rPr lang="en-US" sz="2800" noProof="0" dirty="0">
                <a:solidFill>
                  <a:srgbClr val="30333D">
                    <a:lumMod val="50000"/>
                  </a:srgbClr>
                </a:solidFill>
                <a:latin typeface="Arial" panose="020B0604020202020204" pitchFamily="34" charset="0"/>
                <a:cs typeface="Pattaya" panose="00000500000000000000" pitchFamily="2" charset="-34"/>
              </a:rPr>
              <a:t> </a:t>
            </a:r>
            <a:r>
              <a:rPr lang="en-US" sz="2800" noProof="0" dirty="0" err="1">
                <a:solidFill>
                  <a:srgbClr val="30333D">
                    <a:lumMod val="50000"/>
                  </a:srgbClr>
                </a:solidFill>
                <a:latin typeface="Arial" panose="020B0604020202020204" pitchFamily="34" charset="0"/>
                <a:cs typeface="Pattaya" panose="00000500000000000000" pitchFamily="2" charset="-34"/>
              </a:rPr>
              <a:t>nước</a:t>
            </a:r>
            <a:r>
              <a:rPr lang="en-US" sz="2800" noProof="0" dirty="0">
                <a:solidFill>
                  <a:srgbClr val="30333D">
                    <a:lumMod val="50000"/>
                  </a:srgbClr>
                </a:solidFill>
                <a:latin typeface="Arial" panose="020B0604020202020204" pitchFamily="34" charset="0"/>
                <a:cs typeface="Pattaya" panose="00000500000000000000" pitchFamily="2" charset="-34"/>
              </a:rPr>
              <a:t> ta</a:t>
            </a:r>
            <a:endParaRPr kumimoji="0" lang="en-US"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 </a:t>
            </a:r>
            <a:r>
              <a:rPr kumimoji="0" lang="en-US"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a:t>
            </a:r>
            <a:r>
              <a:rPr lang="en-US" sz="2800" dirty="0">
                <a:solidFill>
                  <a:srgbClr val="30333D">
                    <a:lumMod val="50000"/>
                  </a:srgbClr>
                </a:solidFill>
                <a:latin typeface="Arial" panose="020B0604020202020204" pitchFamily="34" charset="0"/>
                <a:cs typeface="Pattaya" panose="00000500000000000000" pitchFamily="2" charset="-34"/>
              </a:rPr>
              <a:t>E</a:t>
            </a:r>
            <a:r>
              <a:rPr kumimoji="0" lang="vi-VN"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m hãy kể tên một số cuộc đấu tranh tiêu biểu trong thời kì</a:t>
            </a:r>
            <a:r>
              <a:rPr kumimoji="0" lang="en-US"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 </a:t>
            </a:r>
            <a:r>
              <a:rPr kumimoji="0" lang="vi-VN"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Bắc thuộc.</a:t>
            </a:r>
            <a:endParaRPr kumimoji="0" lang="en-US"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800" dirty="0" err="1">
                <a:solidFill>
                  <a:srgbClr val="30333D">
                    <a:lumMod val="50000"/>
                  </a:srgbClr>
                </a:solidFill>
                <a:latin typeface="Arial" panose="020B0604020202020204" pitchFamily="34" charset="0"/>
                <a:cs typeface="Pattaya" panose="00000500000000000000" pitchFamily="2" charset="-34"/>
              </a:rPr>
              <a:t>Suy</a:t>
            </a:r>
            <a:r>
              <a:rPr lang="en-US" sz="2800" dirty="0">
                <a:solidFill>
                  <a:srgbClr val="30333D">
                    <a:lumMod val="50000"/>
                  </a:srgbClr>
                </a:solidFill>
                <a:latin typeface="Arial" panose="020B0604020202020204" pitchFamily="34" charset="0"/>
                <a:cs typeface="Pattaya" panose="00000500000000000000" pitchFamily="2" charset="-34"/>
              </a:rPr>
              <a:t> </a:t>
            </a:r>
            <a:r>
              <a:rPr lang="en-US" sz="2800" dirty="0" err="1">
                <a:solidFill>
                  <a:srgbClr val="30333D">
                    <a:lumMod val="50000"/>
                  </a:srgbClr>
                </a:solidFill>
                <a:latin typeface="Arial" panose="020B0604020202020204" pitchFamily="34" charset="0"/>
                <a:cs typeface="Pattaya" panose="00000500000000000000" pitchFamily="2" charset="-34"/>
              </a:rPr>
              <a:t>nghĩ</a:t>
            </a:r>
            <a:r>
              <a:rPr lang="en-US" sz="2800" dirty="0">
                <a:solidFill>
                  <a:srgbClr val="30333D">
                    <a:lumMod val="50000"/>
                  </a:srgbClr>
                </a:solidFill>
                <a:latin typeface="Arial" panose="020B0604020202020204" pitchFamily="34" charset="0"/>
                <a:cs typeface="Pattaya" panose="00000500000000000000" pitchFamily="2" charset="-34"/>
              </a:rPr>
              <a:t> </a:t>
            </a:r>
            <a:r>
              <a:rPr lang="en-US" sz="2800" dirty="0" err="1">
                <a:solidFill>
                  <a:srgbClr val="30333D">
                    <a:lumMod val="50000"/>
                  </a:srgbClr>
                </a:solidFill>
                <a:latin typeface="Arial" panose="020B0604020202020204" pitchFamily="34" charset="0"/>
                <a:cs typeface="Pattaya" panose="00000500000000000000" pitchFamily="2" charset="-34"/>
              </a:rPr>
              <a:t>cá</a:t>
            </a:r>
            <a:r>
              <a:rPr lang="en-US" sz="2800" dirty="0">
                <a:solidFill>
                  <a:srgbClr val="30333D">
                    <a:lumMod val="50000"/>
                  </a:srgbClr>
                </a:solidFill>
                <a:latin typeface="Arial" panose="020B0604020202020204" pitchFamily="34" charset="0"/>
                <a:cs typeface="Pattaya" panose="00000500000000000000" pitchFamily="2" charset="-34"/>
              </a:rPr>
              <a:t> </a:t>
            </a:r>
            <a:r>
              <a:rPr lang="en-US" sz="2800" dirty="0" err="1">
                <a:solidFill>
                  <a:srgbClr val="30333D">
                    <a:lumMod val="50000"/>
                  </a:srgbClr>
                </a:solidFill>
                <a:latin typeface="Arial" panose="020B0604020202020204" pitchFamily="34" charset="0"/>
                <a:cs typeface="Pattaya" panose="00000500000000000000" pitchFamily="2" charset="-34"/>
              </a:rPr>
              <a:t>nhân</a:t>
            </a:r>
            <a:endParaRPr lang="en-US" sz="2800" dirty="0">
              <a:solidFill>
                <a:srgbClr val="30333D">
                  <a:lumMod val="50000"/>
                </a:srgbClr>
              </a:solidFill>
              <a:latin typeface="Arial" panose="020B0604020202020204" pitchFamily="34" charset="0"/>
              <a:cs typeface="Pattaya" panose="00000500000000000000" pitchFamily="2" charset="-34"/>
            </a:endParaRP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800" dirty="0">
                <a:solidFill>
                  <a:srgbClr val="30333D">
                    <a:lumMod val="50000"/>
                  </a:srgbClr>
                </a:solidFill>
                <a:latin typeface="Arial" panose="020B0604020202020204" pitchFamily="34" charset="0"/>
                <a:cs typeface="Pattaya" panose="00000500000000000000" pitchFamily="2" charset="-34"/>
              </a:rPr>
              <a:t>Chia </a:t>
            </a:r>
            <a:r>
              <a:rPr lang="en-US" sz="2800" dirty="0" err="1">
                <a:solidFill>
                  <a:srgbClr val="30333D">
                    <a:lumMod val="50000"/>
                  </a:srgbClr>
                </a:solidFill>
                <a:latin typeface="Arial" panose="020B0604020202020204" pitchFamily="34" charset="0"/>
                <a:cs typeface="Pattaya" panose="00000500000000000000" pitchFamily="2" charset="-34"/>
              </a:rPr>
              <a:t>sẻ</a:t>
            </a:r>
            <a:r>
              <a:rPr lang="en-US" sz="2800" dirty="0">
                <a:solidFill>
                  <a:srgbClr val="30333D">
                    <a:lumMod val="50000"/>
                  </a:srgbClr>
                </a:solidFill>
                <a:latin typeface="Arial" panose="020B0604020202020204" pitchFamily="34" charset="0"/>
                <a:cs typeface="Pattaya" panose="00000500000000000000" pitchFamily="2" charset="-34"/>
              </a:rPr>
              <a:t> </a:t>
            </a:r>
            <a:r>
              <a:rPr lang="en-US" sz="2800" dirty="0" err="1">
                <a:solidFill>
                  <a:srgbClr val="30333D">
                    <a:lumMod val="50000"/>
                  </a:srgbClr>
                </a:solidFill>
                <a:latin typeface="Arial" panose="020B0604020202020204" pitchFamily="34" charset="0"/>
                <a:cs typeface="Pattaya" panose="00000500000000000000" pitchFamily="2" charset="-34"/>
              </a:rPr>
              <a:t>nhóm</a:t>
            </a:r>
            <a:r>
              <a:rPr lang="en-US" sz="2800" dirty="0">
                <a:solidFill>
                  <a:srgbClr val="30333D">
                    <a:lumMod val="50000"/>
                  </a:srgbClr>
                </a:solidFill>
                <a:latin typeface="Arial" panose="020B0604020202020204" pitchFamily="34" charset="0"/>
                <a:cs typeface="Pattaya" panose="00000500000000000000" pitchFamily="2" charset="-34"/>
              </a:rPr>
              <a:t> 4</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0" i="0" u="none" strike="noStrike" kern="0" cap="none" spc="0" normalizeH="0" baseline="0" noProof="0" dirty="0" err="1">
                <a:ln>
                  <a:noFill/>
                </a:ln>
                <a:solidFill>
                  <a:srgbClr val="30333D">
                    <a:lumMod val="50000"/>
                  </a:srgbClr>
                </a:solidFill>
                <a:effectLst/>
                <a:uLnTx/>
                <a:uFillTx/>
                <a:latin typeface="Arial" panose="020B0604020202020204" pitchFamily="34" charset="0"/>
                <a:cs typeface="Pattaya" panose="00000500000000000000" pitchFamily="2" charset="-34"/>
                <a:sym typeface="Arial"/>
              </a:rPr>
              <a:t>Trình</a:t>
            </a:r>
            <a:r>
              <a:rPr kumimoji="0" lang="en-US"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rPr>
              <a:t> </a:t>
            </a:r>
            <a:r>
              <a:rPr kumimoji="0" lang="en-US" sz="2800" b="0" i="0" u="none" strike="noStrike" kern="0" cap="none" spc="0" normalizeH="0" baseline="0" noProof="0" dirty="0" err="1">
                <a:ln>
                  <a:noFill/>
                </a:ln>
                <a:solidFill>
                  <a:srgbClr val="30333D">
                    <a:lumMod val="50000"/>
                  </a:srgbClr>
                </a:solidFill>
                <a:effectLst/>
                <a:uLnTx/>
                <a:uFillTx/>
                <a:latin typeface="Arial" panose="020B0604020202020204" pitchFamily="34" charset="0"/>
                <a:cs typeface="Pattaya" panose="00000500000000000000" pitchFamily="2" charset="-34"/>
                <a:sym typeface="Arial"/>
              </a:rPr>
              <a:t>bày</a:t>
            </a:r>
            <a:endParaRPr kumimoji="0" lang="en-US" sz="2800" b="0" i="0" u="none" strike="noStrike" kern="0" cap="none" spc="0" normalizeH="0" baseline="0" noProof="0" dirty="0">
              <a:ln>
                <a:noFill/>
              </a:ln>
              <a:solidFill>
                <a:srgbClr val="30333D">
                  <a:lumMod val="50000"/>
                </a:srgbClr>
              </a:solidFill>
              <a:effectLst/>
              <a:uLnTx/>
              <a:uFillTx/>
              <a:latin typeface="Arial" panose="020B0604020202020204" pitchFamily="34" charset="0"/>
              <a:cs typeface="Pattaya" panose="00000500000000000000" pitchFamily="2" charset="-34"/>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r>
              <a:rPr lang="en-US" sz="2800" dirty="0">
                <a:solidFill>
                  <a:srgbClr val="30333D">
                    <a:lumMod val="50000"/>
                  </a:srgbClr>
                </a:solidFill>
                <a:latin typeface="Arial" panose="020B0604020202020204" pitchFamily="34" charset="0"/>
                <a:cs typeface="Pattaya" panose="00000500000000000000" pitchFamily="2" charset="-34"/>
              </a:rPr>
              <a:t>                          </a:t>
            </a:r>
            <a:r>
              <a:rPr lang="en-US" sz="2800" dirty="0" err="1">
                <a:solidFill>
                  <a:srgbClr val="30333D">
                    <a:lumMod val="50000"/>
                  </a:srgbClr>
                </a:solidFill>
                <a:latin typeface="Arial" panose="020B0604020202020204" pitchFamily="34" charset="0"/>
                <a:cs typeface="Pattaya" panose="00000500000000000000" pitchFamily="2" charset="-34"/>
              </a:rPr>
              <a:t>Phiếu</a:t>
            </a:r>
            <a:r>
              <a:rPr lang="en-US" sz="2800" dirty="0">
                <a:solidFill>
                  <a:srgbClr val="30333D">
                    <a:lumMod val="50000"/>
                  </a:srgbClr>
                </a:solidFill>
                <a:latin typeface="Arial" panose="020B0604020202020204" pitchFamily="34" charset="0"/>
                <a:cs typeface="Pattaya" panose="00000500000000000000" pitchFamily="2" charset="-34"/>
              </a:rPr>
              <a:t> </a:t>
            </a:r>
            <a:r>
              <a:rPr lang="en-US" sz="2800" dirty="0" err="1">
                <a:solidFill>
                  <a:srgbClr val="30333D">
                    <a:lumMod val="50000"/>
                  </a:srgbClr>
                </a:solidFill>
                <a:latin typeface="Arial" panose="020B0604020202020204" pitchFamily="34" charset="0"/>
                <a:cs typeface="Pattaya" panose="00000500000000000000" pitchFamily="2" charset="-34"/>
              </a:rPr>
              <a:t>bài</a:t>
            </a:r>
            <a:r>
              <a:rPr lang="en-US" sz="2800" dirty="0">
                <a:solidFill>
                  <a:srgbClr val="30333D">
                    <a:lumMod val="50000"/>
                  </a:srgbClr>
                </a:solidFill>
                <a:latin typeface="Arial" panose="020B0604020202020204" pitchFamily="34" charset="0"/>
                <a:cs typeface="Pattaya" panose="00000500000000000000" pitchFamily="2" charset="-34"/>
              </a:rPr>
              <a:t> </a:t>
            </a:r>
            <a:r>
              <a:rPr lang="en-US" sz="2800" dirty="0" err="1">
                <a:solidFill>
                  <a:srgbClr val="30333D">
                    <a:lumMod val="50000"/>
                  </a:srgbClr>
                </a:solidFill>
                <a:latin typeface="Arial" panose="020B0604020202020204" pitchFamily="34" charset="0"/>
                <a:cs typeface="Pattaya" panose="00000500000000000000" pitchFamily="2" charset="-34"/>
              </a:rPr>
              <a:t>tập</a:t>
            </a:r>
            <a:endParaRPr kumimoji="0" lang="en-US" sz="2800" b="0" i="0" u="none" strike="noStrike" kern="0" cap="none" spc="0" normalizeH="0" baseline="0" noProof="0" dirty="0">
              <a:ln>
                <a:noFill/>
              </a:ln>
              <a:solidFill>
                <a:srgbClr val="30333D">
                  <a:lumMod val="50000"/>
                </a:srgbClr>
              </a:solidFill>
              <a:effectLst/>
              <a:uLnTx/>
              <a:uFillTx/>
              <a:latin typeface="Arial"/>
              <a:cs typeface="Pattaya" panose="00000500000000000000" pitchFamily="2" charset="-34"/>
              <a:sym typeface="Arial"/>
            </a:endParaRPr>
          </a:p>
        </p:txBody>
      </p:sp>
      <p:graphicFrame>
        <p:nvGraphicFramePr>
          <p:cNvPr id="7" name="Table 6">
            <a:extLst>
              <a:ext uri="{FF2B5EF4-FFF2-40B4-BE49-F238E27FC236}">
                <a16:creationId xmlns:a16="http://schemas.microsoft.com/office/drawing/2014/main" id="{1FC70EF8-420C-717C-E735-F20CE75631B0}"/>
              </a:ext>
            </a:extLst>
          </p:cNvPr>
          <p:cNvGraphicFramePr>
            <a:graphicFrameLocks noGrp="1"/>
          </p:cNvGraphicFramePr>
          <p:nvPr>
            <p:extLst>
              <p:ext uri="{D42A27DB-BD31-4B8C-83A1-F6EECF244321}">
                <p14:modId xmlns:p14="http://schemas.microsoft.com/office/powerpoint/2010/main" val="2838663260"/>
              </p:ext>
            </p:extLst>
          </p:nvPr>
        </p:nvGraphicFramePr>
        <p:xfrm>
          <a:off x="932029" y="3763107"/>
          <a:ext cx="7159455" cy="1073640"/>
        </p:xfrm>
        <a:graphic>
          <a:graphicData uri="http://schemas.openxmlformats.org/drawingml/2006/table">
            <a:tbl>
              <a:tblPr firstRow="1" firstCol="1" bandRow="1"/>
              <a:tblGrid>
                <a:gridCol w="1040470">
                  <a:extLst>
                    <a:ext uri="{9D8B030D-6E8A-4147-A177-3AD203B41FA5}">
                      <a16:colId xmlns:a16="http://schemas.microsoft.com/office/drawing/2014/main" val="3390867467"/>
                    </a:ext>
                  </a:extLst>
                </a:gridCol>
                <a:gridCol w="3732025">
                  <a:extLst>
                    <a:ext uri="{9D8B030D-6E8A-4147-A177-3AD203B41FA5}">
                      <a16:colId xmlns:a16="http://schemas.microsoft.com/office/drawing/2014/main" val="1465514497"/>
                    </a:ext>
                  </a:extLst>
                </a:gridCol>
                <a:gridCol w="2386960">
                  <a:extLst>
                    <a:ext uri="{9D8B030D-6E8A-4147-A177-3AD203B41FA5}">
                      <a16:colId xmlns:a16="http://schemas.microsoft.com/office/drawing/2014/main" val="455185485"/>
                    </a:ext>
                  </a:extLst>
                </a:gridCol>
              </a:tblGrid>
              <a:tr h="373511">
                <a:tc>
                  <a:txBody>
                    <a:bodyPr/>
                    <a:lstStyle/>
                    <a:p>
                      <a:pPr algn="ctr">
                        <a:lnSpc>
                          <a:spcPct val="120000"/>
                        </a:lnSpc>
                      </a:pPr>
                      <a:r>
                        <a:rPr lang="en-US" sz="2800" b="1">
                          <a:solidFill>
                            <a:srgbClr val="000000"/>
                          </a:solidFill>
                          <a:effectLst/>
                          <a:latin typeface="Times New Roman" panose="02020603050405020304" pitchFamily="18" charset="0"/>
                          <a:ea typeface="Calibri" panose="020F0502020204030204" pitchFamily="34" charset="0"/>
                        </a:rPr>
                        <a:t>STT</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20000"/>
                        </a:lnSpc>
                      </a:pPr>
                      <a:r>
                        <a:rPr lang="en-US" sz="2800" b="1" dirty="0" err="1">
                          <a:solidFill>
                            <a:srgbClr val="000000"/>
                          </a:solidFill>
                          <a:effectLst/>
                          <a:latin typeface="Times New Roman" panose="02020603050405020304" pitchFamily="18" charset="0"/>
                          <a:ea typeface="Calibri" panose="020F0502020204030204" pitchFamily="34" charset="0"/>
                        </a:rPr>
                        <a:t>Tên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cuộc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đấu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tranh</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20000"/>
                        </a:lnSpc>
                      </a:pPr>
                      <a:r>
                        <a:rPr lang="en-US" sz="2800" b="1">
                          <a:solidFill>
                            <a:srgbClr val="000000"/>
                          </a:solidFill>
                          <a:effectLst/>
                          <a:latin typeface="Times New Roman" panose="02020603050405020304" pitchFamily="18" charset="0"/>
                          <a:ea typeface="Calibri" panose="020F0502020204030204" pitchFamily="34" charset="0"/>
                        </a:rPr>
                        <a:t>Thời gian</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581344583"/>
                  </a:ext>
                </a:extLst>
              </a:tr>
              <a:tr h="606280">
                <a:tc>
                  <a:txBody>
                    <a:bodyPr/>
                    <a:lstStyle/>
                    <a:p>
                      <a:pPr algn="ctr">
                        <a:lnSpc>
                          <a:spcPct val="120000"/>
                        </a:lnSpc>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20000"/>
                        </a:lnSpc>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20000"/>
                        </a:lnSpc>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79341303"/>
                  </a:ext>
                </a:extLst>
              </a:tr>
            </a:tbl>
          </a:graphicData>
        </a:graphic>
      </p:graphicFrame>
    </p:spTree>
    <p:extLst>
      <p:ext uri="{BB962C8B-B14F-4D97-AF65-F5344CB8AC3E}">
        <p14:creationId xmlns:p14="http://schemas.microsoft.com/office/powerpoint/2010/main" val="922039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E8C7DF8-D991-F01E-4E0E-FA041B8E6A1C}"/>
              </a:ext>
            </a:extLst>
          </p:cNvPr>
          <p:cNvGraphicFramePr>
            <a:graphicFrameLocks noGrp="1"/>
          </p:cNvGraphicFramePr>
          <p:nvPr>
            <p:extLst>
              <p:ext uri="{D42A27DB-BD31-4B8C-83A1-F6EECF244321}">
                <p14:modId xmlns:p14="http://schemas.microsoft.com/office/powerpoint/2010/main" val="531440092"/>
              </p:ext>
            </p:extLst>
          </p:nvPr>
        </p:nvGraphicFramePr>
        <p:xfrm>
          <a:off x="749401" y="516815"/>
          <a:ext cx="7645198" cy="4417068"/>
        </p:xfrm>
        <a:graphic>
          <a:graphicData uri="http://schemas.openxmlformats.org/drawingml/2006/table">
            <a:tbl>
              <a:tblPr firstRow="1" firstCol="1" bandRow="1"/>
              <a:tblGrid>
                <a:gridCol w="891223">
                  <a:extLst>
                    <a:ext uri="{9D8B030D-6E8A-4147-A177-3AD203B41FA5}">
                      <a16:colId xmlns:a16="http://schemas.microsoft.com/office/drawing/2014/main" val="3557092890"/>
                    </a:ext>
                  </a:extLst>
                </a:gridCol>
                <a:gridCol w="3991429">
                  <a:extLst>
                    <a:ext uri="{9D8B030D-6E8A-4147-A177-3AD203B41FA5}">
                      <a16:colId xmlns:a16="http://schemas.microsoft.com/office/drawing/2014/main" val="951114148"/>
                    </a:ext>
                  </a:extLst>
                </a:gridCol>
                <a:gridCol w="2762546">
                  <a:extLst>
                    <a:ext uri="{9D8B030D-6E8A-4147-A177-3AD203B41FA5}">
                      <a16:colId xmlns:a16="http://schemas.microsoft.com/office/drawing/2014/main" val="3215194502"/>
                    </a:ext>
                  </a:extLst>
                </a:gridCol>
              </a:tblGrid>
              <a:tr h="464594">
                <a:tc>
                  <a:txBody>
                    <a:bodyPr/>
                    <a:lstStyle/>
                    <a:p>
                      <a:pPr algn="ctr">
                        <a:lnSpc>
                          <a:spcPct val="120000"/>
                        </a:lnSpc>
                      </a:pPr>
                      <a:r>
                        <a:rPr lang="en-US" sz="3200" b="1" spc="-100">
                          <a:solidFill>
                            <a:srgbClr val="000000"/>
                          </a:solidFill>
                          <a:effectLst/>
                          <a:highlight>
                            <a:srgbClr val="DDD9C3"/>
                          </a:highlight>
                          <a:latin typeface="Times New Roman" panose="02020603050405020304" pitchFamily="18" charset="0"/>
                          <a:ea typeface="Calibri" panose="020F0502020204030204" pitchFamily="34" charset="0"/>
                        </a:rPr>
                        <a:t>STT</a:t>
                      </a:r>
                      <a:endParaRPr lang="en-US" sz="3200">
                        <a:effectLst/>
                        <a:highlight>
                          <a:srgbClr val="DDD9C3"/>
                        </a:highligh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lnSpc>
                          <a:spcPct val="120000"/>
                        </a:lnSpc>
                      </a:pPr>
                      <a:r>
                        <a:rPr lang="en-US" sz="3200" b="1" spc="-100">
                          <a:solidFill>
                            <a:srgbClr val="000000"/>
                          </a:solidFill>
                          <a:effectLst/>
                          <a:highlight>
                            <a:srgbClr val="DDD9C3"/>
                          </a:highlight>
                          <a:latin typeface="Times New Roman" panose="02020603050405020304" pitchFamily="18" charset="0"/>
                          <a:ea typeface="Calibri" panose="020F0502020204030204" pitchFamily="34" charset="0"/>
                        </a:rPr>
                        <a:t>Tên cuộc đấu tranh</a:t>
                      </a:r>
                      <a:endParaRPr lang="en-US" sz="3200">
                        <a:effectLst/>
                        <a:highlight>
                          <a:srgbClr val="DDD9C3"/>
                        </a:highligh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lnSpc>
                          <a:spcPct val="120000"/>
                        </a:lnSpc>
                      </a:pPr>
                      <a:r>
                        <a:rPr lang="en-US" sz="3200" b="1" spc="-100">
                          <a:solidFill>
                            <a:srgbClr val="000000"/>
                          </a:solidFill>
                          <a:effectLst/>
                          <a:highlight>
                            <a:srgbClr val="DDD9C3"/>
                          </a:highlight>
                          <a:latin typeface="Times New Roman" panose="02020603050405020304" pitchFamily="18" charset="0"/>
                          <a:ea typeface="Calibri" panose="020F0502020204030204" pitchFamily="34" charset="0"/>
                        </a:rPr>
                        <a:t>Thời gian</a:t>
                      </a:r>
                      <a:endParaRPr lang="en-US" sz="3200">
                        <a:effectLst/>
                        <a:highlight>
                          <a:srgbClr val="DDD9C3"/>
                        </a:highligh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958307905"/>
                  </a:ext>
                </a:extLst>
              </a:tr>
              <a:tr h="464594">
                <a:tc>
                  <a:txBody>
                    <a:bodyPr/>
                    <a:lstStyle/>
                    <a:p>
                      <a:pPr algn="ctr">
                        <a:lnSpc>
                          <a:spcPct val="120000"/>
                        </a:lnSpc>
                      </a:pPr>
                      <a:r>
                        <a:rPr lang="en-US" sz="3200">
                          <a:effectLst/>
                          <a:latin typeface="Times New Roman" panose="02020603050405020304" pitchFamily="18" charset="0"/>
                          <a:ea typeface="Calibri" panose="020F050202020403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20000"/>
                        </a:lnSpc>
                      </a:pPr>
                      <a:r>
                        <a:rPr lang="en-US" sz="3200" dirty="0">
                          <a:effectLst/>
                          <a:latin typeface="Times New Roman" panose="02020603050405020304" pitchFamily="18" charset="0"/>
                          <a:ea typeface="Calibri" panose="020F0502020204030204" pitchFamily="34" charset="0"/>
                        </a:rPr>
                        <a:t>Hai </a:t>
                      </a:r>
                      <a:r>
                        <a:rPr lang="en-US" sz="3200" dirty="0" err="1">
                          <a:effectLst/>
                          <a:latin typeface="Times New Roman" panose="02020603050405020304" pitchFamily="18" charset="0"/>
                          <a:ea typeface="Calibri" panose="020F0502020204030204" pitchFamily="34" charset="0"/>
                        </a:rPr>
                        <a:t>Bà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Trưng</a:t>
                      </a:r>
                      <a:endParaRPr lang="en-US" sz="32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pPr>
                      <a:r>
                        <a:rPr lang="en-US" sz="3200" dirty="0" err="1">
                          <a:effectLst/>
                          <a:latin typeface="Times New Roman" panose="02020603050405020304" pitchFamily="18" charset="0"/>
                          <a:ea typeface="Calibri" panose="020F0502020204030204" pitchFamily="34" charset="0"/>
                        </a:rPr>
                        <a:t>Năm</a:t>
                      </a:r>
                      <a:r>
                        <a:rPr lang="en-US" sz="3200" dirty="0">
                          <a:effectLst/>
                          <a:latin typeface="Times New Roman" panose="02020603050405020304" pitchFamily="18" charset="0"/>
                          <a:ea typeface="Calibri" panose="020F0502020204030204" pitchFamily="34" charset="0"/>
                        </a:rPr>
                        <a:t> 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0182316"/>
                  </a:ext>
                </a:extLst>
              </a:tr>
              <a:tr h="473201">
                <a:tc>
                  <a:txBody>
                    <a:bodyPr/>
                    <a:lstStyle/>
                    <a:p>
                      <a:pPr algn="ctr">
                        <a:lnSpc>
                          <a:spcPct val="120000"/>
                        </a:lnSpc>
                      </a:pPr>
                      <a:r>
                        <a:rPr lang="en-US" sz="3200">
                          <a:effectLst/>
                          <a:latin typeface="Times New Roman" panose="02020603050405020304" pitchFamily="18" charset="0"/>
                          <a:ea typeface="Calibri" panose="020F050202020403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20000"/>
                        </a:lnSpc>
                      </a:pPr>
                      <a:r>
                        <a:rPr lang="en-US" sz="3200">
                          <a:effectLst/>
                          <a:latin typeface="Times New Roman" panose="02020603050405020304" pitchFamily="18" charset="0"/>
                          <a:ea typeface="Calibri" panose="020F0502020204030204" pitchFamily="34" charset="0"/>
                        </a:rPr>
                        <a:t>Bà Triệu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pPr>
                      <a:r>
                        <a:rPr lang="en-US" sz="3200">
                          <a:effectLst/>
                          <a:latin typeface="Times New Roman" panose="02020603050405020304" pitchFamily="18" charset="0"/>
                          <a:ea typeface="Calibri" panose="020F0502020204030204" pitchFamily="34" charset="0"/>
                        </a:rPr>
                        <a:t>Năm 248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0749062"/>
                  </a:ext>
                </a:extLst>
              </a:tr>
              <a:tr h="523191">
                <a:tc>
                  <a:txBody>
                    <a:bodyPr/>
                    <a:lstStyle/>
                    <a:p>
                      <a:pPr algn="ctr">
                        <a:lnSpc>
                          <a:spcPct val="120000"/>
                        </a:lnSpc>
                      </a:pPr>
                      <a:r>
                        <a:rPr lang="en-US" sz="3200">
                          <a:effectLst/>
                          <a:latin typeface="Times New Roman" panose="02020603050405020304" pitchFamily="18" charset="0"/>
                          <a:ea typeface="Calibri" panose="020F050202020403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20000"/>
                        </a:lnSpc>
                      </a:pPr>
                      <a:r>
                        <a:rPr lang="en-US" sz="3200">
                          <a:effectLst/>
                          <a:latin typeface="Times New Roman" panose="02020603050405020304" pitchFamily="18" charset="0"/>
                          <a:ea typeface="Calibri" panose="020F0502020204030204" pitchFamily="34" charset="0"/>
                        </a:rPr>
                        <a:t>Lý Bí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pPr>
                      <a:r>
                        <a:rPr lang="en-US" sz="3200">
                          <a:effectLst/>
                          <a:latin typeface="Times New Roman" panose="02020603050405020304" pitchFamily="18" charset="0"/>
                          <a:ea typeface="Calibri" panose="020F0502020204030204" pitchFamily="34" charset="0"/>
                        </a:rPr>
                        <a:t>Năm 542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5848626"/>
                  </a:ext>
                </a:extLst>
              </a:tr>
              <a:tr h="626880">
                <a:tc>
                  <a:txBody>
                    <a:bodyPr/>
                    <a:lstStyle/>
                    <a:p>
                      <a:pPr algn="ctr">
                        <a:lnSpc>
                          <a:spcPct val="120000"/>
                        </a:lnSpc>
                      </a:pPr>
                      <a:r>
                        <a:rPr lang="en-US" sz="3200">
                          <a:effectLst/>
                          <a:latin typeface="Times New Roman" panose="02020603050405020304" pitchFamily="18" charset="0"/>
                          <a:ea typeface="Calibri" panose="020F0502020204030204" pitchFamily="34"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20000"/>
                        </a:lnSpc>
                      </a:pPr>
                      <a:r>
                        <a:rPr lang="en-US" sz="3200" dirty="0">
                          <a:effectLst/>
                          <a:latin typeface="Times New Roman" panose="02020603050405020304" pitchFamily="18" charset="0"/>
                          <a:ea typeface="Calibri" panose="020F0502020204030204" pitchFamily="34" charset="0"/>
                        </a:rPr>
                        <a:t>Mai </a:t>
                      </a:r>
                      <a:r>
                        <a:rPr lang="en-US" sz="3200" dirty="0" err="1">
                          <a:effectLst/>
                          <a:latin typeface="Times New Roman" panose="02020603050405020304" pitchFamily="18" charset="0"/>
                          <a:ea typeface="Calibri" panose="020F0502020204030204" pitchFamily="34" charset="0"/>
                        </a:rPr>
                        <a:t>Thúc</a:t>
                      </a:r>
                      <a:r>
                        <a:rPr lang="en-US" sz="3200">
                          <a:effectLst/>
                          <a:latin typeface="Times New Roman" panose="02020603050405020304" pitchFamily="18" charset="0"/>
                          <a:ea typeface="Calibri" panose="020F0502020204030204" pitchFamily="34" charset="0"/>
                        </a:rPr>
                        <a:t> Loan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pPr>
                      <a:r>
                        <a:rPr lang="en-US" sz="3200" dirty="0" err="1">
                          <a:effectLst/>
                          <a:latin typeface="Times New Roman" panose="02020603050405020304" pitchFamily="18" charset="0"/>
                          <a:ea typeface="Calibri" panose="020F0502020204030204" pitchFamily="34" charset="0"/>
                        </a:rPr>
                        <a:t>Năm</a:t>
                      </a:r>
                      <a:r>
                        <a:rPr lang="en-US" sz="3200" dirty="0">
                          <a:effectLst/>
                          <a:latin typeface="Times New Roman" panose="02020603050405020304" pitchFamily="18" charset="0"/>
                          <a:ea typeface="Calibri" panose="020F0502020204030204" pitchFamily="34" charset="0"/>
                        </a:rPr>
                        <a:t> 713 - 722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8688749"/>
                  </a:ext>
                </a:extLst>
              </a:tr>
              <a:tr h="464594">
                <a:tc>
                  <a:txBody>
                    <a:bodyPr/>
                    <a:lstStyle/>
                    <a:p>
                      <a:pPr algn="ctr">
                        <a:lnSpc>
                          <a:spcPct val="120000"/>
                        </a:lnSpc>
                      </a:pPr>
                      <a:r>
                        <a:rPr lang="en-US" sz="3200">
                          <a:effectLst/>
                          <a:latin typeface="Times New Roman" panose="02020603050405020304" pitchFamily="18" charset="0"/>
                          <a:ea typeface="Calibri" panose="020F0502020204030204" pitchFamily="34"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20000"/>
                        </a:lnSpc>
                      </a:pPr>
                      <a:r>
                        <a:rPr lang="en-US" sz="3200">
                          <a:effectLst/>
                          <a:latin typeface="Times New Roman" panose="02020603050405020304" pitchFamily="18" charset="0"/>
                          <a:ea typeface="Calibri" panose="020F0502020204030204" pitchFamily="34" charset="0"/>
                        </a:rPr>
                        <a:t>Khúc Thừa Dụ</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pPr>
                      <a:r>
                        <a:rPr lang="en-US" sz="3200">
                          <a:effectLst/>
                          <a:latin typeface="Times New Roman" panose="02020603050405020304" pitchFamily="18" charset="0"/>
                          <a:ea typeface="Calibri" panose="020F0502020204030204" pitchFamily="34" charset="0"/>
                        </a:rPr>
                        <a:t>Năm 905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7394647"/>
                  </a:ext>
                </a:extLst>
              </a:tr>
              <a:tr h="973487">
                <a:tc>
                  <a:txBody>
                    <a:bodyPr/>
                    <a:lstStyle/>
                    <a:p>
                      <a:pPr algn="ctr">
                        <a:lnSpc>
                          <a:spcPct val="120000"/>
                        </a:lnSpc>
                      </a:pPr>
                      <a:r>
                        <a:rPr lang="en-US" sz="3200">
                          <a:effectLst/>
                          <a:latin typeface="Times New Roman" panose="02020603050405020304" pitchFamily="18" charset="0"/>
                          <a:ea typeface="Calibri" panose="020F0502020204030204" pitchFamily="34"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20000"/>
                        </a:lnSpc>
                      </a:pPr>
                      <a:r>
                        <a:rPr lang="en-US" sz="3200" spc="-100">
                          <a:effectLst/>
                          <a:latin typeface="Times New Roman" panose="02020603050405020304" pitchFamily="18" charset="0"/>
                          <a:ea typeface="Calibri" panose="020F0502020204030204" pitchFamily="34" charset="0"/>
                        </a:rPr>
                        <a:t>Chiến thắng Bạch Đằng của Ngô Quyền</a:t>
                      </a:r>
                      <a:endParaRPr lang="en-US" sz="32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pPr>
                      <a:r>
                        <a:rPr lang="en-US" sz="3200" dirty="0" err="1">
                          <a:effectLst/>
                          <a:latin typeface="Times New Roman" panose="02020603050405020304" pitchFamily="18" charset="0"/>
                          <a:ea typeface="Calibri" panose="020F0502020204030204" pitchFamily="34" charset="0"/>
                        </a:rPr>
                        <a:t>Năm</a:t>
                      </a:r>
                      <a:r>
                        <a:rPr lang="en-US" sz="3200" dirty="0">
                          <a:effectLst/>
                          <a:latin typeface="Times New Roman" panose="02020603050405020304" pitchFamily="18" charset="0"/>
                          <a:ea typeface="Calibri" panose="020F0502020204030204" pitchFamily="34" charset="0"/>
                        </a:rPr>
                        <a:t> 938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4715941"/>
                  </a:ext>
                </a:extLst>
              </a:tr>
            </a:tbl>
          </a:graphicData>
        </a:graphic>
      </p:graphicFrame>
      <p:sp>
        <p:nvSpPr>
          <p:cNvPr id="8" name="Rectangle 7">
            <a:extLst>
              <a:ext uri="{FF2B5EF4-FFF2-40B4-BE49-F238E27FC236}">
                <a16:creationId xmlns:a16="http://schemas.microsoft.com/office/drawing/2014/main" id="{1B72B8EB-461D-801D-736C-32A13A87A162}"/>
              </a:ext>
            </a:extLst>
          </p:cNvPr>
          <p:cNvSpPr/>
          <p:nvPr/>
        </p:nvSpPr>
        <p:spPr>
          <a:xfrm>
            <a:off x="1725775" y="1166597"/>
            <a:ext cx="2217909"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0D41C2A-359F-4F88-148D-E0543698EA88}"/>
              </a:ext>
            </a:extLst>
          </p:cNvPr>
          <p:cNvSpPr/>
          <p:nvPr/>
        </p:nvSpPr>
        <p:spPr>
          <a:xfrm>
            <a:off x="6052456" y="1132050"/>
            <a:ext cx="2061029"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07910B-AD2C-EABE-A054-1CC1184AD5F1}"/>
              </a:ext>
            </a:extLst>
          </p:cNvPr>
          <p:cNvSpPr/>
          <p:nvPr/>
        </p:nvSpPr>
        <p:spPr>
          <a:xfrm>
            <a:off x="1669144" y="1677140"/>
            <a:ext cx="2061029"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9A53C9-676D-6E2E-0485-7A145D444468}"/>
              </a:ext>
            </a:extLst>
          </p:cNvPr>
          <p:cNvSpPr/>
          <p:nvPr/>
        </p:nvSpPr>
        <p:spPr>
          <a:xfrm>
            <a:off x="6030713" y="1655957"/>
            <a:ext cx="2061029"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9F964-ED5D-9D41-35C4-95195FD29011}"/>
              </a:ext>
            </a:extLst>
          </p:cNvPr>
          <p:cNvSpPr/>
          <p:nvPr/>
        </p:nvSpPr>
        <p:spPr>
          <a:xfrm>
            <a:off x="1669144" y="2238189"/>
            <a:ext cx="2061029"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C0AFAE-81E1-B3ED-5CFF-B8B8C7862BA4}"/>
              </a:ext>
            </a:extLst>
          </p:cNvPr>
          <p:cNvSpPr/>
          <p:nvPr/>
        </p:nvSpPr>
        <p:spPr>
          <a:xfrm>
            <a:off x="6052456" y="2179864"/>
            <a:ext cx="2061029"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D37CA9-523B-F33B-3C0D-DF486C379EFC}"/>
              </a:ext>
            </a:extLst>
          </p:cNvPr>
          <p:cNvSpPr/>
          <p:nvPr/>
        </p:nvSpPr>
        <p:spPr>
          <a:xfrm>
            <a:off x="1669143" y="2806788"/>
            <a:ext cx="2598057"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5875A0-4B6D-F971-2CE1-4DD73FDE3C70}"/>
              </a:ext>
            </a:extLst>
          </p:cNvPr>
          <p:cNvSpPr/>
          <p:nvPr/>
        </p:nvSpPr>
        <p:spPr>
          <a:xfrm>
            <a:off x="5752121" y="2820852"/>
            <a:ext cx="2598056"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7B568F3-CACB-272E-D900-94EDAD44B9A7}"/>
              </a:ext>
            </a:extLst>
          </p:cNvPr>
          <p:cNvSpPr/>
          <p:nvPr/>
        </p:nvSpPr>
        <p:spPr>
          <a:xfrm>
            <a:off x="1725775" y="3375387"/>
            <a:ext cx="2598057"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9590FF-21DA-751E-908A-C0F973D0E94D}"/>
              </a:ext>
            </a:extLst>
          </p:cNvPr>
          <p:cNvSpPr/>
          <p:nvPr/>
        </p:nvSpPr>
        <p:spPr>
          <a:xfrm>
            <a:off x="5752121" y="3330695"/>
            <a:ext cx="2598056"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8EEB35-6140-1DAB-3484-AD7D1C158226}"/>
              </a:ext>
            </a:extLst>
          </p:cNvPr>
          <p:cNvSpPr/>
          <p:nvPr/>
        </p:nvSpPr>
        <p:spPr>
          <a:xfrm>
            <a:off x="1669143" y="3878380"/>
            <a:ext cx="3889828" cy="1027447"/>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C3A64F-D785-AD04-1DA5-9AF43454679D}"/>
              </a:ext>
            </a:extLst>
          </p:cNvPr>
          <p:cNvSpPr/>
          <p:nvPr/>
        </p:nvSpPr>
        <p:spPr>
          <a:xfrm>
            <a:off x="5762199" y="4238485"/>
            <a:ext cx="2598056" cy="39188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5753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grpId="0" nodeType="clickEffect">
                                  <p:stCondLst>
                                    <p:cond delay="0"/>
                                  </p:stCondLst>
                                  <p:childTnLst>
                                    <p:animEffect transition="out" filter="randombar(horizontal)">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0" nodeType="clickEffect">
                                  <p:stCondLst>
                                    <p:cond delay="0"/>
                                  </p:stCondLst>
                                  <p:childTnLst>
                                    <p:animEffect transition="out" filter="randombar(horizontal)">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0" nodeType="clickEffect">
                                  <p:stCondLst>
                                    <p:cond delay="0"/>
                                  </p:stCondLst>
                                  <p:childTnLst>
                                    <p:animEffect transition="out" filter="randombar(horizontal)">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11BCF98-C960-FA17-C455-BEE850B5F035}"/>
              </a:ext>
            </a:extLst>
          </p:cNvPr>
          <p:cNvSpPr/>
          <p:nvPr/>
        </p:nvSpPr>
        <p:spPr>
          <a:xfrm>
            <a:off x="711200" y="2976704"/>
            <a:ext cx="7953829" cy="1945132"/>
          </a:xfrm>
          <a:prstGeom prst="roundRect">
            <a:avLst/>
          </a:prstGeom>
          <a:solidFill>
            <a:schemeClr val="accent6"/>
          </a:solid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1800">
                <a:solidFill>
                  <a:schemeClr val="tx1">
                    <a:lumMod val="50000"/>
                  </a:schemeClr>
                </a:solidFill>
                <a:latin typeface="Arial"/>
              </a:rPr>
              <a:t>Hai Bà Trưng là tên chỉ chung hai chị em Trưng Trắc và Trưng Nhị </a:t>
            </a:r>
            <a:r>
              <a:rPr lang="en-US" sz="1800">
                <a:solidFill>
                  <a:schemeClr val="tx1">
                    <a:lumMod val="50000"/>
                  </a:schemeClr>
                </a:solidFill>
                <a:latin typeface="Arial"/>
              </a:rPr>
              <a:t>,</a:t>
            </a:r>
            <a:r>
              <a:rPr lang="vi-VN" sz="1800">
                <a:solidFill>
                  <a:schemeClr val="tx1">
                    <a:lumMod val="50000"/>
                  </a:schemeClr>
                </a:solidFill>
                <a:latin typeface="Arial"/>
              </a:rPr>
              <a:t>hai người phụ nữ được đánh giá là anh hùng dân tộc của người Việt.Trong sử sách, hai bà được biết đến như là những thủ lĩnh khởi binh chống lại chính quyền đô hộ của Đông Hán, lập ra một quốc gia với kinh đô tại Mê Linh và Trưng Trắc tự phong là Nữ vương. Thời kì của hai Bà xen giữa thời kỳ Bắc thuộc lần 1 và Bắc thuộc lần 2 trong lịch sử Việt Nam. </a:t>
            </a:r>
            <a:endParaRPr kumimoji="0" lang="en-US" sz="1800" b="0" i="0" u="none" strike="noStrike" kern="0" cap="none" spc="0" normalizeH="0" baseline="0" noProof="0">
              <a:ln>
                <a:noFill/>
              </a:ln>
              <a:solidFill>
                <a:schemeClr val="tx1">
                  <a:lumMod val="50000"/>
                </a:schemeClr>
              </a:solidFill>
              <a:effectLst/>
              <a:uLnTx/>
              <a:uFillTx/>
              <a:latin typeface="Arial"/>
              <a:sym typeface="Arial"/>
            </a:endParaRPr>
          </a:p>
        </p:txBody>
      </p:sp>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pic>
        <p:nvPicPr>
          <p:cNvPr id="2050" name="Picture 2" descr="Hai Bà Trưng – hai nữ anh hùng đầu tiên của dân tộc">
            <a:extLst>
              <a:ext uri="{FF2B5EF4-FFF2-40B4-BE49-F238E27FC236}">
                <a16:creationId xmlns:a16="http://schemas.microsoft.com/office/drawing/2014/main" id="{3CBDAC93-A348-F9F7-E0DC-625A815F5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0289" y="221665"/>
            <a:ext cx="5005940" cy="2628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1810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712</TotalTime>
  <Words>591</Words>
  <Application>Microsoft Office PowerPoint</Application>
  <PresentationFormat>On-screen Show (16:9)</PresentationFormat>
  <Paragraphs>59</Paragraphs>
  <Slides>17</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Times New Roman</vt:lpstr>
      <vt:lpstr>Amatic SC</vt:lpstr>
      <vt:lpstr>黑体</vt:lpstr>
      <vt:lpstr>Poppins</vt:lpstr>
      <vt:lpstr>UTM Alberta Heavy</vt:lpstr>
      <vt:lpstr>Yeseva One</vt:lpstr>
      <vt:lpstr>Nunito</vt:lpstr>
      <vt:lpstr>Pattaya</vt:lpstr>
      <vt:lpstr>Quicksand Medium</vt:lpstr>
      <vt:lpstr>Arial</vt:lpstr>
      <vt:lpstr>Candara</vt:lpstr>
      <vt:lpstr>Art Subject for Elementary - 2nd Grade: Visual Arts by Slidesgo</vt:lpstr>
      <vt:lpstr>Children's Day by Slidesgo</vt:lpstr>
      <vt:lpstr>Thứ ba ngày  12 tháng 11 năm 2024 Lịch sử và địa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Hoạt động nối tiếp </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nguyenthihien12041973@outlook.com</cp:lastModifiedBy>
  <cp:revision>21</cp:revision>
  <dcterms:modified xsi:type="dcterms:W3CDTF">2024-11-12T02:03:51Z</dcterms:modified>
  <cp:category>9Slide.vn</cp:category>
</cp:coreProperties>
</file>