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28"/>
  </p:notesMasterIdLst>
  <p:sldIdLst>
    <p:sldId id="274" r:id="rId3"/>
    <p:sldId id="7573" r:id="rId4"/>
    <p:sldId id="7658" r:id="rId5"/>
    <p:sldId id="7662" r:id="rId6"/>
    <p:sldId id="256" r:id="rId7"/>
    <p:sldId id="282" r:id="rId8"/>
    <p:sldId id="3943" r:id="rId9"/>
    <p:sldId id="7663" r:id="rId10"/>
    <p:sldId id="7664" r:id="rId11"/>
    <p:sldId id="7665" r:id="rId12"/>
    <p:sldId id="7666" r:id="rId13"/>
    <p:sldId id="283" r:id="rId14"/>
    <p:sldId id="7667" r:id="rId15"/>
    <p:sldId id="7668" r:id="rId16"/>
    <p:sldId id="7669" r:id="rId17"/>
    <p:sldId id="7670" r:id="rId18"/>
    <p:sldId id="7671" r:id="rId19"/>
    <p:sldId id="284" r:id="rId20"/>
    <p:sldId id="7672" r:id="rId21"/>
    <p:sldId id="7673" r:id="rId22"/>
    <p:sldId id="7674" r:id="rId23"/>
    <p:sldId id="7675" r:id="rId24"/>
    <p:sldId id="7676" r:id="rId25"/>
    <p:sldId id="7677" r:id="rId26"/>
    <p:sldId id="39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F2"/>
    <a:srgbClr val="268990"/>
    <a:srgbClr val="EBF7F9"/>
    <a:srgbClr val="F581BF"/>
    <a:srgbClr val="CC99FF"/>
    <a:srgbClr val="66FF33"/>
    <a:srgbClr val="81C4CD"/>
    <a:srgbClr val="ECD9FF"/>
    <a:srgbClr val="DCF0F4"/>
    <a:srgbClr val="FDE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39" autoAdjust="0"/>
    <p:restoredTop sz="95033" autoAdjust="0"/>
  </p:normalViewPr>
  <p:slideViewPr>
    <p:cSldViewPr snapToGrid="0">
      <p:cViewPr varScale="1">
        <p:scale>
          <a:sx n="64" d="100"/>
          <a:sy n="64" d="100"/>
        </p:scale>
        <p:origin x="10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ABF55-2847-4218-87AF-E532E0E4C15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1154A-647F-4966-9D77-DB699625C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13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265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759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346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30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015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950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77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30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3A74-D056-467A-84B1-C9952CE1F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755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3A74-D056-467A-84B1-C9952CE1F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23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F3A74-D056-467A-84B1-C9952CE1F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94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386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164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158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18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72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E96CE-2D8C-5CDE-6B48-8BDAE2AB0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382352-3B1D-6938-1065-81F13434C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0232E-C6A8-EFC7-D515-68657080C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34EAC-2396-487E-8627-EEED20414A8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EFD13-8007-CFDC-89FC-B20ABEB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A5E4F-C4B8-9211-BB0E-0423A8CC1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064E48-20F1-447F-8BC3-F1B5A2D13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5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2F4C-F7A2-944C-9F6A-81E3C0517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3CB18C-D8DA-1BEF-0268-95275F78E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91769-F680-60A7-1525-550668239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34EAC-2396-487E-8627-EEED20414A8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B766-8557-ECA4-FEEC-7050C78F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77EA1-5844-5871-28CC-EA0387327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064E48-20F1-447F-8BC3-F1B5A2D13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4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8DC9A7-91E4-B4E3-7421-A4F3A6623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92395-5365-8782-6818-5408D16EA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B9A8F-B781-B9EA-2CB4-B107278A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34EAC-2396-487E-8627-EEED20414A8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0B164-E18E-17D0-0EC8-230F47FFC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36E4C-7C0F-AB1D-7165-C220FD39C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064E48-20F1-447F-8BC3-F1B5A2D13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12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97A215-7684-4019-B683-A30CAC1A697E}"/>
              </a:ext>
            </a:extLst>
          </p:cNvPr>
          <p:cNvGrpSpPr/>
          <p:nvPr userDrawn="1"/>
        </p:nvGrpSpPr>
        <p:grpSpPr>
          <a:xfrm>
            <a:off x="676404" y="1039661"/>
            <a:ext cx="7766137" cy="3244240"/>
            <a:chOff x="676404" y="1039661"/>
            <a:chExt cx="7766137" cy="3244240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912EBADD-A64E-43DC-8D9C-DBE84E63DEB7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57DF4C5E-85B5-43E5-96BE-6F4CB3995DD0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1768972-EA2E-4A35-82AC-399D9239A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544" r="2663" b="-272"/>
          <a:stretch/>
        </p:blipFill>
        <p:spPr>
          <a:xfrm>
            <a:off x="6624640" y="1478644"/>
            <a:ext cx="3372753" cy="53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DBE0DD-F2F3-410D-8261-464F43AC4C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room&#10;&#10;Description automatically generated">
            <a:extLst>
              <a:ext uri="{FF2B5EF4-FFF2-40B4-BE49-F238E27FC236}">
                <a16:creationId xmlns:a16="http://schemas.microsoft.com/office/drawing/2014/main" id="{1E07A321-F72A-45DC-94A9-63534C13AA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77916" y="863847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251574" y="633813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756912" y="1102584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9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38827" y="7893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8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193B-326D-0970-790D-D4E66741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FEF71-DE42-2D21-E325-FB025EFA7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E39C3-83F6-9B8F-83E2-A5D26801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34EAC-2396-487E-8627-EEED20414A8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D52D5-ABD1-D187-7487-DB27A972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0861-7138-6B6B-5E83-A6DA9A75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064E48-20F1-447F-8BC3-F1B5A2D13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17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24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D2BAE-868D-48D5-2B07-151F3E8ED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8C534-132A-B542-7E53-88B876936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FCDDA-950B-B8A6-A82C-A12BCFF7B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34EAC-2396-487E-8627-EEED20414A8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A1D53-9DD5-F04D-56FD-482173D9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FF36B-678B-7977-82A0-276D758C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064E48-20F1-447F-8BC3-F1B5A2D13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93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BCDD-D3E4-2047-D0E6-BDEC586A6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413DB-BECD-2094-1539-F5E08D541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7D66B-6A4B-10BF-6E9A-59BA9832E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40D40-21C2-5D3D-D0C0-1AEB2106E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34EAC-2396-487E-8627-EEED20414A8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80592-F81C-9F1D-8BDA-48018FE4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42A8B-0735-B6CC-DDFE-E4A9A58E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064E48-20F1-447F-8BC3-F1B5A2D13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9B605-A7D8-92D5-0E5C-565B1CBC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16ADE-47ED-A2EF-5BE0-544BD445E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850D2-C14B-A772-9639-B9F7E0E96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A64EC-9683-0173-4D77-7C67D0927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DE8DA-F91E-0272-4F2F-0C8E70751A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B5336-42FC-8DF7-0D2F-7330CC838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34EAC-2396-487E-8627-EEED20414A8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8F166-3BB0-D79C-4FA0-2A77D0E4F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92ACA7-6494-9B71-F690-180AF078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064E48-20F1-447F-8BC3-F1B5A2D13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3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6F01E-E6F3-4174-3AB6-F16A43F8B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A72C31-018E-27E0-1B36-4863ABAD03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34EAC-2396-487E-8627-EEED20414A8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912CA-35C7-04C8-FC51-6CF98153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FE447-6FBD-0879-2B7A-68C6270CB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064E48-20F1-447F-8BC3-F1B5A2D13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6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247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DBF1F-F831-2DBC-9BA9-2FF9C4EC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537FE-0465-4F61-01B7-D1EA2410E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D06C7-E1E6-5610-4D24-C3A734DBE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DDD29-AED4-BF09-5625-5C5DA2385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34EAC-2396-487E-8627-EEED20414A8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5BA99-085D-0A68-0225-3CC31853F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9B0CC-761B-464E-E0A1-5A21619E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064E48-20F1-447F-8BC3-F1B5A2D13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15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980C5-A1FA-5B4E-06A3-8EB53AF2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DD385-3F38-4F43-83BC-9748E6E91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D49E7-6B71-3309-9016-AEB2A71B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729ED-A993-91E6-771F-0C2A5BDEE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634EAC-2396-487E-8627-EEED20414A86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EEB30-419A-9C97-1484-452319C0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15EA7-5B7D-F30C-C033-E3B1DFAF0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064E48-20F1-447F-8BC3-F1B5A2D13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3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6B00C71-2813-4BEC-808F-5C892DDF8F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7300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B66E74B0-E1AF-4B05-872F-139818540B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60532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0ED2D36-7262-4000-8A64-FB2296359C06}"/>
              </a:ext>
            </a:extLst>
          </p:cNvPr>
          <p:cNvGrpSpPr/>
          <p:nvPr/>
        </p:nvGrpSpPr>
        <p:grpSpPr>
          <a:xfrm>
            <a:off x="694857" y="2610650"/>
            <a:ext cx="5232400" cy="489915"/>
            <a:chOff x="679793" y="4055235"/>
            <a:chExt cx="10047815" cy="299037"/>
          </a:xfrm>
        </p:grpSpPr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76212AB0-68D6-443E-80EC-174780EEA788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298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13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TOÁN</a:t>
              </a:r>
              <a:endParaRPr kumimoji="0" lang="en-US" sz="7200" b="0" i="0" u="none" strike="noStrike" kern="1200" cap="none" spc="13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487154-5E16-498B-A7D0-6CEB325F3F26}"/>
                </a:ext>
              </a:extLst>
            </p:cNvPr>
            <p:cNvSpPr txBox="1"/>
            <p:nvPr/>
          </p:nvSpPr>
          <p:spPr>
            <a:xfrm>
              <a:off x="2333642" y="4055235"/>
              <a:ext cx="6505044" cy="2985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130" normalizeH="0" baseline="0" noProof="0">
                  <a:ln>
                    <a:noFill/>
                  </a:ln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TOÁN</a:t>
              </a:r>
              <a:endParaRPr kumimoji="0" lang="en-US" sz="7200" b="0" i="0" u="none" strike="noStrike" kern="1200" cap="none" spc="130" normalizeH="0" baseline="0" noProof="0" dirty="0">
                <a:ln>
                  <a:noFill/>
                </a:ln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AFE5F-EF56-49B0-86E3-12B7BEB0D70C}"/>
              </a:ext>
            </a:extLst>
          </p:cNvPr>
          <p:cNvGrpSpPr/>
          <p:nvPr/>
        </p:nvGrpSpPr>
        <p:grpSpPr>
          <a:xfrm>
            <a:off x="4447084" y="1314194"/>
            <a:ext cx="6654668" cy="2032945"/>
            <a:chOff x="679793" y="4055688"/>
            <a:chExt cx="10150975" cy="1240879"/>
          </a:xfrm>
        </p:grpSpPr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BB01EE30-5D74-4CC6-8B12-E42D1DBE7036}"/>
                </a:ext>
              </a:extLst>
            </p:cNvPr>
            <p:cNvSpPr txBox="1"/>
            <p:nvPr/>
          </p:nvSpPr>
          <p:spPr>
            <a:xfrm>
              <a:off x="679793" y="4055688"/>
              <a:ext cx="10047814" cy="1239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130" normalizeH="0" baseline="0" noProof="0">
                  <a:ln>
                    <a:noFill/>
                  </a:ln>
                  <a:solidFill>
                    <a:srgbClr val="45EBA5"/>
                  </a:solidFill>
                  <a:effectLst/>
                  <a:uLnTx/>
                  <a:uFillTx/>
                  <a:latin typeface="UVN Minh Map" panose="00000400000000000000" pitchFamily="2" charset="0"/>
                  <a:ea typeface="+mn-ea"/>
                  <a:cs typeface="+mn-cs"/>
                </a:rPr>
                <a:t>KHỞI ĐỘNG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E689F7-D9AC-4942-8D3C-8010180DFCE0}"/>
                </a:ext>
              </a:extLst>
            </p:cNvPr>
            <p:cNvSpPr txBox="1"/>
            <p:nvPr/>
          </p:nvSpPr>
          <p:spPr>
            <a:xfrm>
              <a:off x="782952" y="4056677"/>
              <a:ext cx="10047816" cy="12398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130" normalizeH="0" baseline="0" noProof="0">
                  <a:ln>
                    <a:noFill/>
                  </a:ln>
                  <a:solidFill>
                    <a:srgbClr val="055C37"/>
                  </a:solidFill>
                  <a:effectLst/>
                  <a:uLnTx/>
                  <a:uFillTx/>
                  <a:latin typeface="UVN Minh Map" panose="00000400000000000000" pitchFamily="2" charset="0"/>
                  <a:ea typeface="+mn-ea"/>
                  <a:cs typeface="+mn-cs"/>
                </a:rPr>
                <a:t>KHỞI ĐỘNG</a:t>
              </a:r>
              <a:endParaRPr kumimoji="0" lang="en-US" sz="6600" b="1" i="0" u="none" strike="noStrike" kern="1200" cap="none" spc="130" normalizeH="0" baseline="0" noProof="0" dirty="0">
                <a:ln>
                  <a:noFill/>
                </a:ln>
                <a:solidFill>
                  <a:srgbClr val="055C37"/>
                </a:solidFill>
                <a:effectLst/>
                <a:uLnTx/>
                <a:uFillTx/>
                <a:latin typeface="UVN Minh Map" panose="000004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4" name="Picture 13" descr="A picture containing indoor, blue, decorated, colorful&#10;&#10;Description automatically generated">
            <a:extLst>
              <a:ext uri="{FF2B5EF4-FFF2-40B4-BE49-F238E27FC236}">
                <a16:creationId xmlns:a16="http://schemas.microsoft.com/office/drawing/2014/main" id="{32FBB5B8-AE4E-4D70-891D-DC501100A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9" y="3628310"/>
            <a:ext cx="4073969" cy="3394974"/>
          </a:xfrm>
          <a:prstGeom prst="rect">
            <a:avLst/>
          </a:prstGeom>
        </p:spPr>
      </p:pic>
      <p:pic>
        <p:nvPicPr>
          <p:cNvPr id="16" name="Picture 15" descr="A picture containing red, indoor, toy, doll&#10;&#10;Description automatically generated">
            <a:extLst>
              <a:ext uri="{FF2B5EF4-FFF2-40B4-BE49-F238E27FC236}">
                <a16:creationId xmlns:a16="http://schemas.microsoft.com/office/drawing/2014/main" id="{B693B3D3-7D51-45F2-92F0-326112F21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207" y="2855236"/>
            <a:ext cx="1914146" cy="306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1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7FABE-14E0-46DA-99AC-2C8DEE986D03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7900" y="362395"/>
            <a:ext cx="1095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bảng thống kê số học sinh theo các khối lớp của một trường tiểu học.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F715F-3C9E-4234-88F4-3B447D9B6952}"/>
              </a:ext>
            </a:extLst>
          </p:cNvPr>
          <p:cNvSpPr txBox="1"/>
          <p:nvPr/>
        </p:nvSpPr>
        <p:spPr>
          <a:xfrm>
            <a:off x="676069" y="1887245"/>
            <a:ext cx="852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 đồ cột sau thể hiện các số liệu trên.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4FA005-6684-4F22-8CB7-63F0356C69E1}"/>
              </a:ext>
            </a:extLst>
          </p:cNvPr>
          <p:cNvSpPr txBox="1"/>
          <p:nvPr/>
        </p:nvSpPr>
        <p:spPr>
          <a:xfrm>
            <a:off x="5400537" y="2323299"/>
            <a:ext cx="6066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vi-VN" sz="3000">
                <a:solidFill>
                  <a:sysClr val="windowText" lastClr="000000"/>
                </a:solidFill>
                <a:cs typeface="Arial" panose="020B0604020202020204" pitchFamily="34" charset="0"/>
              </a:rPr>
              <a:t>Đọc số liệu trên biểu đồ rồi so sánh số học sinh các khối lớp.(Dùng các từ </a:t>
            </a:r>
            <a:r>
              <a:rPr lang="vi-VN" sz="3000" i="1">
                <a:solidFill>
                  <a:sysClr val="windowText" lastClr="000000"/>
                </a:solidFill>
                <a:cs typeface="Arial" panose="020B0604020202020204" pitchFamily="34" charset="0"/>
              </a:rPr>
              <a:t>nhiều hơn, ít hơn, bằng, nhiều nhất, ít nhất.</a:t>
            </a:r>
            <a:r>
              <a:rPr lang="vi-VN" sz="3000">
                <a:solidFill>
                  <a:sysClr val="windowText" lastClr="000000"/>
                </a:solidFill>
                <a:cs typeface="Arial" panose="020B0604020202020204" pitchFamily="34" charset="0"/>
              </a:rPr>
              <a:t>)</a:t>
            </a:r>
            <a:endParaRPr lang="en-US" sz="3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56437-B0F1-4C93-B5ED-9E678AF0D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0" y="2348910"/>
            <a:ext cx="4696800" cy="4245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C0737-7BBE-4BCF-BA37-8C2DB743F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68" y="845593"/>
            <a:ext cx="8426188" cy="95410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839D89-6EA2-4F4D-81CF-901585878AFA}"/>
              </a:ext>
            </a:extLst>
          </p:cNvPr>
          <p:cNvSpPr/>
          <p:nvPr/>
        </p:nvSpPr>
        <p:spPr>
          <a:xfrm>
            <a:off x="1469034" y="3532676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E3E2D8-55A2-4435-B218-6934F999897B}"/>
              </a:ext>
            </a:extLst>
          </p:cNvPr>
          <p:cNvSpPr/>
          <p:nvPr/>
        </p:nvSpPr>
        <p:spPr>
          <a:xfrm>
            <a:off x="2068641" y="3226570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224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E8F70C2-4699-4888-9EEE-4A79A85A55BA}"/>
              </a:ext>
            </a:extLst>
          </p:cNvPr>
          <p:cNvSpPr/>
          <p:nvPr/>
        </p:nvSpPr>
        <p:spPr>
          <a:xfrm>
            <a:off x="2615782" y="2989375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250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A08C23-E3A7-4533-A109-2C6E254DF6EF}"/>
              </a:ext>
            </a:extLst>
          </p:cNvPr>
          <p:cNvSpPr/>
          <p:nvPr/>
        </p:nvSpPr>
        <p:spPr>
          <a:xfrm>
            <a:off x="3192903" y="3122119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238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97960A-DFE5-436F-86FA-5F1B09E9D502}"/>
              </a:ext>
            </a:extLst>
          </p:cNvPr>
          <p:cNvSpPr/>
          <p:nvPr/>
        </p:nvSpPr>
        <p:spPr>
          <a:xfrm>
            <a:off x="3676668" y="3526979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200</a:t>
            </a: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BB590F85-6B16-4F3B-BC5F-24503270FED7}"/>
              </a:ext>
            </a:extLst>
          </p:cNvPr>
          <p:cNvSpPr/>
          <p:nvPr/>
        </p:nvSpPr>
        <p:spPr>
          <a:xfrm>
            <a:off x="4550214" y="4158891"/>
            <a:ext cx="811300" cy="899410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23B647-227D-4E3E-AB4D-44501036A458}"/>
              </a:ext>
            </a:extLst>
          </p:cNvPr>
          <p:cNvSpPr txBox="1"/>
          <p:nvPr/>
        </p:nvSpPr>
        <p:spPr>
          <a:xfrm>
            <a:off x="5400537" y="4281860"/>
            <a:ext cx="60662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>
                <a:solidFill>
                  <a:srgbClr val="FF0000"/>
                </a:solidFill>
                <a:cs typeface="Arial" panose="020B0604020202020204" pitchFamily="34" charset="0"/>
              </a:rPr>
              <a:t>	</a:t>
            </a:r>
            <a:r>
              <a:rPr lang="vi-VN" sz="3000">
                <a:solidFill>
                  <a:srgbClr val="FF0000"/>
                </a:solidFill>
                <a:cs typeface="Arial" panose="020B0604020202020204" pitchFamily="34" charset="0"/>
              </a:rPr>
              <a:t>Khối có số học sinh nhiều nhất là khối Ba, ít nhất là khối Một và khối Năm.</a:t>
            </a:r>
          </a:p>
          <a:p>
            <a:pPr lvl="0" algn="just">
              <a:defRPr/>
            </a:pPr>
            <a:r>
              <a:rPr lang="en-US" sz="3000">
                <a:solidFill>
                  <a:srgbClr val="FF0000"/>
                </a:solidFill>
                <a:cs typeface="Arial" panose="020B0604020202020204" pitchFamily="34" charset="0"/>
              </a:rPr>
              <a:t>	</a:t>
            </a:r>
            <a:r>
              <a:rPr lang="vi-VN" sz="3000">
                <a:solidFill>
                  <a:srgbClr val="FF0000"/>
                </a:solidFill>
                <a:cs typeface="Arial" panose="020B0604020202020204" pitchFamily="34" charset="0"/>
              </a:rPr>
              <a:t>Khối Bốn có số học sinh nhiều hơn khối Hai.</a:t>
            </a:r>
          </a:p>
          <a:p>
            <a:pPr lvl="0" algn="just">
              <a:defRPr/>
            </a:pPr>
            <a:endParaRPr lang="vi-VN" sz="3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342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7FABE-14E0-46DA-99AC-2C8DEE986D03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7900" y="362395"/>
            <a:ext cx="1095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bảng thống kê số học sinh theo các khối lớp của một trường tiểu học.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F715F-3C9E-4234-88F4-3B447D9B6952}"/>
              </a:ext>
            </a:extLst>
          </p:cNvPr>
          <p:cNvSpPr txBox="1"/>
          <p:nvPr/>
        </p:nvSpPr>
        <p:spPr>
          <a:xfrm>
            <a:off x="676069" y="1887245"/>
            <a:ext cx="852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 đồ cột sau thể hiện các số liệu trên.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4FA005-6684-4F22-8CB7-63F0356C69E1}"/>
              </a:ext>
            </a:extLst>
          </p:cNvPr>
          <p:cNvSpPr txBox="1"/>
          <p:nvPr/>
        </p:nvSpPr>
        <p:spPr>
          <a:xfrm>
            <a:off x="5400537" y="2413337"/>
            <a:ext cx="6066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tên các khối lớp theo thứ tự số học sinh từ ít đến nhiều.</a:t>
            </a:r>
            <a:endParaRPr lang="en-US" sz="3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56437-B0F1-4C93-B5ED-9E678AF0D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0" y="2348910"/>
            <a:ext cx="4696800" cy="4245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C0737-7BBE-4BCF-BA37-8C2DB743F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68" y="845593"/>
            <a:ext cx="8426188" cy="95410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839D89-6EA2-4F4D-81CF-901585878AFA}"/>
              </a:ext>
            </a:extLst>
          </p:cNvPr>
          <p:cNvSpPr/>
          <p:nvPr/>
        </p:nvSpPr>
        <p:spPr>
          <a:xfrm>
            <a:off x="1469034" y="3532676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E3E2D8-55A2-4435-B218-6934F999897B}"/>
              </a:ext>
            </a:extLst>
          </p:cNvPr>
          <p:cNvSpPr/>
          <p:nvPr/>
        </p:nvSpPr>
        <p:spPr>
          <a:xfrm>
            <a:off x="2068641" y="3226570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224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E8F70C2-4699-4888-9EEE-4A79A85A55BA}"/>
              </a:ext>
            </a:extLst>
          </p:cNvPr>
          <p:cNvSpPr/>
          <p:nvPr/>
        </p:nvSpPr>
        <p:spPr>
          <a:xfrm>
            <a:off x="2615782" y="2989375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250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A08C23-E3A7-4533-A109-2C6E254DF6EF}"/>
              </a:ext>
            </a:extLst>
          </p:cNvPr>
          <p:cNvSpPr/>
          <p:nvPr/>
        </p:nvSpPr>
        <p:spPr>
          <a:xfrm>
            <a:off x="3192903" y="3122119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238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97960A-DFE5-436F-86FA-5F1B09E9D502}"/>
              </a:ext>
            </a:extLst>
          </p:cNvPr>
          <p:cNvSpPr/>
          <p:nvPr/>
        </p:nvSpPr>
        <p:spPr>
          <a:xfrm>
            <a:off x="3676668" y="3526979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200</a:t>
            </a:r>
          </a:p>
        </p:txBody>
      </p: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BB590F85-6B16-4F3B-BC5F-24503270FED7}"/>
              </a:ext>
            </a:extLst>
          </p:cNvPr>
          <p:cNvSpPr/>
          <p:nvPr/>
        </p:nvSpPr>
        <p:spPr>
          <a:xfrm>
            <a:off x="4735728" y="3493427"/>
            <a:ext cx="811300" cy="899410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23B647-227D-4E3E-AB4D-44501036A458}"/>
              </a:ext>
            </a:extLst>
          </p:cNvPr>
          <p:cNvSpPr txBox="1"/>
          <p:nvPr/>
        </p:nvSpPr>
        <p:spPr>
          <a:xfrm>
            <a:off x="5597780" y="4160815"/>
            <a:ext cx="6066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các khối lớp theo thứ tự số học sinh từ ít đến nhiều là: </a:t>
            </a:r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Một (Khối Năm), Khối Hai, Khối Ba, Khối Bốn.</a:t>
            </a:r>
          </a:p>
        </p:txBody>
      </p:sp>
    </p:spTree>
    <p:extLst>
      <p:ext uri="{BB962C8B-B14F-4D97-AF65-F5344CB8AC3E}">
        <p14:creationId xmlns:p14="http://schemas.microsoft.com/office/powerpoint/2010/main" val="2299667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3C29D16-31A8-4B08-BA39-2EA6A6DF4691}"/>
              </a:ext>
            </a:extLst>
          </p:cNvPr>
          <p:cNvGrpSpPr/>
          <p:nvPr/>
        </p:nvGrpSpPr>
        <p:grpSpPr>
          <a:xfrm>
            <a:off x="1808480" y="680720"/>
            <a:ext cx="6363172" cy="4595882"/>
            <a:chOff x="1361440" y="538480"/>
            <a:chExt cx="6363172" cy="4595882"/>
          </a:xfrm>
        </p:grpSpPr>
        <p:pic>
          <p:nvPicPr>
            <p:cNvPr id="4" name="Picture 3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2A99924-656A-4B57-A87C-B15F27CBB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440" y="538480"/>
              <a:ext cx="6363172" cy="459588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1A92FB-7331-4A8C-B73D-CB303629BCCD}"/>
                </a:ext>
              </a:extLst>
            </p:cNvPr>
            <p:cNvSpPr txBox="1"/>
            <p:nvPr/>
          </p:nvSpPr>
          <p:spPr>
            <a:xfrm>
              <a:off x="1800171" y="2184126"/>
              <a:ext cx="5485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gradFill flip="none" rotWithShape="1">
                    <a:gsLst>
                      <a:gs pos="62000">
                        <a:srgbClr val="CA2473"/>
                      </a:gs>
                      <a:gs pos="38000">
                        <a:srgbClr val="E97FB4"/>
                      </a:gs>
                      <a:gs pos="100000">
                        <a:srgbClr val="DF458E"/>
                      </a:gs>
                      <a:gs pos="23000">
                        <a:srgbClr val="CA247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LUYỆN TẬP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B23B2BD-26DC-46A9-B592-F97C52B47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548" y="2071533"/>
            <a:ext cx="3351678" cy="51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7FABE-14E0-46DA-99AC-2C8DEE986D03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7900" y="362395"/>
            <a:ext cx="109545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vi-VN" sz="2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một đợt dịch bệnh, các tỉnh và thành phố trên cả nước đã hỗ trợ 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ương thực, thực phẩm cho các gia đình gặp khó khăn. Số liệu được cho trong biểu đồ sau.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4FA005-6684-4F22-8CB7-63F0356C69E1}"/>
              </a:ext>
            </a:extLst>
          </p:cNvPr>
          <p:cNvSpPr txBox="1"/>
          <p:nvPr/>
        </p:nvSpPr>
        <p:spPr>
          <a:xfrm>
            <a:off x="5476144" y="2016849"/>
            <a:ext cx="606628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500">
                <a:solidFill>
                  <a:srgbClr val="FF0000"/>
                </a:solidFill>
                <a:cs typeface="Arial" panose="020B0604020202020204" pitchFamily="34" charset="0"/>
              </a:rPr>
              <a:t>a)</a:t>
            </a:r>
            <a:r>
              <a:rPr lang="en-US" sz="2500">
                <a:cs typeface="Arial" panose="020B0604020202020204" pitchFamily="34" charset="0"/>
              </a:rPr>
              <a:t> </a:t>
            </a:r>
            <a:r>
              <a:rPr lang="vi-VN" sz="2500">
                <a:cs typeface="Arial" panose="020B0604020202020204" pitchFamily="34" charset="0"/>
              </a:rPr>
              <a:t>Trong tháng 8 năm 2021, khu vực này đã được hỗ trợ gạo mấy lần?</a:t>
            </a:r>
            <a:endParaRPr lang="en-US" sz="2500"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vi-VN" sz="2500">
                <a:cs typeface="Arial" panose="020B0604020202020204" pitchFamily="34" charset="0"/>
              </a:rPr>
              <a:t>Nêu khối lượng gạo hỗ trợ mỗi lần.</a:t>
            </a:r>
          </a:p>
          <a:p>
            <a:pPr lvl="0" algn="just">
              <a:defRPr/>
            </a:pPr>
            <a:r>
              <a:rPr lang="vi-VN" sz="2500">
                <a:solidFill>
                  <a:srgbClr val="FF0000"/>
                </a:solidFill>
                <a:cs typeface="Arial" panose="020B0604020202020204" pitchFamily="34" charset="0"/>
              </a:rPr>
              <a:t>b)</a:t>
            </a:r>
            <a:r>
              <a:rPr lang="en-US" sz="2500">
                <a:cs typeface="Arial" panose="020B0604020202020204" pitchFamily="34" charset="0"/>
              </a:rPr>
              <a:t> </a:t>
            </a:r>
            <a:r>
              <a:rPr lang="vi-VN" sz="2500">
                <a:cs typeface="Arial" panose="020B0604020202020204" pitchFamily="34" charset="0"/>
              </a:rPr>
              <a:t>Khối lượng gạo hỗ trợ nhiều nhất là lần nào?</a:t>
            </a:r>
          </a:p>
          <a:p>
            <a:pPr lvl="0" algn="just">
              <a:defRPr/>
            </a:pPr>
            <a:r>
              <a:rPr lang="vi-VN" sz="2500">
                <a:solidFill>
                  <a:srgbClr val="FF0000"/>
                </a:solidFill>
                <a:cs typeface="Arial" panose="020B0604020202020204" pitchFamily="34" charset="0"/>
              </a:rPr>
              <a:t>c)</a:t>
            </a:r>
            <a:r>
              <a:rPr lang="en-US" sz="2500">
                <a:cs typeface="Arial" panose="020B0604020202020204" pitchFamily="34" charset="0"/>
              </a:rPr>
              <a:t> </a:t>
            </a:r>
            <a:r>
              <a:rPr lang="vi-VN" sz="2500">
                <a:cs typeface="Arial" panose="020B0604020202020204" pitchFamily="34" charset="0"/>
              </a:rPr>
              <a:t>Tổng khối lượng gạo hỗ trợ khu vực đó trong tháng 8 là bao nhiêu ki-lô-gam?</a:t>
            </a:r>
          </a:p>
          <a:p>
            <a:pPr lvl="0" algn="just">
              <a:defRPr/>
            </a:pPr>
            <a:r>
              <a:rPr lang="vi-VN" sz="2500">
                <a:solidFill>
                  <a:srgbClr val="FF0000"/>
                </a:solidFill>
                <a:cs typeface="Arial" panose="020B0604020202020204" pitchFamily="34" charset="0"/>
              </a:rPr>
              <a:t>d)</a:t>
            </a:r>
            <a:r>
              <a:rPr lang="en-US" sz="25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2500">
                <a:cs typeface="Arial" panose="020B0604020202020204" pitchFamily="34" charset="0"/>
              </a:rPr>
              <a:t>Nếu khối lượng gạo của mỗi phần quà là 5 kg thì tổng số gạo trên chia được thành bao nhiêu phần quà?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5F6CE-745F-426E-BE85-1CBAE4AB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70" y="1647037"/>
            <a:ext cx="4089830" cy="49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7FABE-14E0-46DA-99AC-2C8DEE986D03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4FA005-6684-4F22-8CB7-63F0356C69E1}"/>
              </a:ext>
            </a:extLst>
          </p:cNvPr>
          <p:cNvSpPr txBox="1"/>
          <p:nvPr/>
        </p:nvSpPr>
        <p:spPr>
          <a:xfrm>
            <a:off x="5476144" y="1324437"/>
            <a:ext cx="60662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tháng 8 năm 2021, khu vực này đã được hỗ trợ gạo mấy lần?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 khối lượng gạo hỗ trợ mỗi lần.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5F6CE-745F-426E-BE85-1CBAE4AB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75" y="688746"/>
            <a:ext cx="4696654" cy="5633168"/>
          </a:xfrm>
          <a:prstGeom prst="rect">
            <a:avLst/>
          </a:prstGeom>
        </p:spPr>
      </p:pic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8BCB1F0A-8650-4854-9EDF-C12721229B59}"/>
              </a:ext>
            </a:extLst>
          </p:cNvPr>
          <p:cNvSpPr/>
          <p:nvPr/>
        </p:nvSpPr>
        <p:spPr>
          <a:xfrm>
            <a:off x="4472421" y="2363213"/>
            <a:ext cx="811300" cy="899410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8917DA-38E1-45D8-9253-12FAA27091AB}"/>
              </a:ext>
            </a:extLst>
          </p:cNvPr>
          <p:cNvSpPr txBox="1"/>
          <p:nvPr/>
        </p:nvSpPr>
        <p:spPr>
          <a:xfrm>
            <a:off x="5081667" y="2812918"/>
            <a:ext cx="638825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>
                <a:solidFill>
                  <a:srgbClr val="FF0000"/>
                </a:solidFill>
                <a:cs typeface="Arial" panose="020B0604020202020204" pitchFamily="34" charset="0"/>
              </a:rPr>
              <a:t>	</a:t>
            </a:r>
            <a:r>
              <a:rPr lang="vi-VN" sz="3000">
                <a:solidFill>
                  <a:srgbClr val="FF0000"/>
                </a:solidFill>
                <a:cs typeface="Arial" panose="020B0604020202020204" pitchFamily="34" charset="0"/>
              </a:rPr>
              <a:t>Trong tháng 8 năm 2021, khu vực này đã được hỗ trợ gạo 4 lần.</a:t>
            </a:r>
          </a:p>
          <a:p>
            <a:pPr lvl="0" algn="just">
              <a:defRPr/>
            </a:pPr>
            <a:r>
              <a:rPr lang="en-US" sz="3000">
                <a:solidFill>
                  <a:srgbClr val="FF0000"/>
                </a:solidFill>
                <a:cs typeface="Arial" panose="020B0604020202020204" pitchFamily="34" charset="0"/>
              </a:rPr>
              <a:t>	</a:t>
            </a:r>
            <a:r>
              <a:rPr lang="vi-VN" sz="3000">
                <a:solidFill>
                  <a:srgbClr val="00B050"/>
                </a:solidFill>
                <a:cs typeface="Arial" panose="020B0604020202020204" pitchFamily="34" charset="0"/>
              </a:rPr>
              <a:t>Lần 1 hỗ trợ 10 000 kg gạo, lần 2 hỗ trợ 12 000 kg gạo, lần 3 hỗ trợ 9 000 kg gạo, lần 4 hỗ trợ 11 000 kg gạo.</a:t>
            </a:r>
          </a:p>
          <a:p>
            <a:pPr lvl="0" algn="just">
              <a:defRPr/>
            </a:pPr>
            <a:endParaRPr lang="vi-VN" sz="3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6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7FABE-14E0-46DA-99AC-2C8DEE986D03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5F6CE-745F-426E-BE85-1CBAE4AB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7" y="451854"/>
            <a:ext cx="5088106" cy="6102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4FA005-6684-4F22-8CB7-63F0356C69E1}"/>
              </a:ext>
            </a:extLst>
          </p:cNvPr>
          <p:cNvSpPr txBox="1"/>
          <p:nvPr/>
        </p:nvSpPr>
        <p:spPr>
          <a:xfrm>
            <a:off x="5626172" y="1432687"/>
            <a:ext cx="5181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>
                <a:solidFill>
                  <a:srgbClr val="FF0000"/>
                </a:solidFill>
                <a:cs typeface="Arial" panose="020B0604020202020204" pitchFamily="34" charset="0"/>
              </a:rPr>
              <a:t>b)</a:t>
            </a:r>
            <a:r>
              <a:rPr lang="en-US" sz="2800">
                <a:cs typeface="Arial" panose="020B0604020202020204" pitchFamily="34" charset="0"/>
              </a:rPr>
              <a:t> </a:t>
            </a:r>
            <a:r>
              <a:rPr lang="vi-VN" sz="2800">
                <a:cs typeface="Arial" panose="020B0604020202020204" pitchFamily="34" charset="0"/>
              </a:rPr>
              <a:t>Khối lượng gạo hỗ trợ nhiều nhất là lần nào?</a:t>
            </a:r>
          </a:p>
        </p:txBody>
      </p: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8BCB1F0A-8650-4854-9EDF-C12721229B59}"/>
              </a:ext>
            </a:extLst>
          </p:cNvPr>
          <p:cNvSpPr/>
          <p:nvPr/>
        </p:nvSpPr>
        <p:spPr>
          <a:xfrm>
            <a:off x="4980678" y="2433316"/>
            <a:ext cx="692942" cy="899410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8917DA-38E1-45D8-9253-12FAA27091AB}"/>
              </a:ext>
            </a:extLst>
          </p:cNvPr>
          <p:cNvSpPr txBox="1"/>
          <p:nvPr/>
        </p:nvSpPr>
        <p:spPr>
          <a:xfrm>
            <a:off x="5880697" y="2921168"/>
            <a:ext cx="5456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>
                <a:solidFill>
                  <a:srgbClr val="FF0000"/>
                </a:solidFill>
                <a:cs typeface="Arial" panose="020B0604020202020204" pitchFamily="34" charset="0"/>
              </a:rPr>
              <a:t>Khối lượng gạo hỗ trợ nhiều nhất là lần 2.</a:t>
            </a:r>
          </a:p>
        </p:txBody>
      </p:sp>
    </p:spTree>
    <p:extLst>
      <p:ext uri="{BB962C8B-B14F-4D97-AF65-F5344CB8AC3E}">
        <p14:creationId xmlns:p14="http://schemas.microsoft.com/office/powerpoint/2010/main" val="317933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7FABE-14E0-46DA-99AC-2C8DEE986D03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5F6CE-745F-426E-BE85-1CBAE4AB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7" y="451854"/>
            <a:ext cx="5088106" cy="6102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4FA005-6684-4F22-8CB7-63F0356C69E1}"/>
              </a:ext>
            </a:extLst>
          </p:cNvPr>
          <p:cNvSpPr txBox="1"/>
          <p:nvPr/>
        </p:nvSpPr>
        <p:spPr>
          <a:xfrm>
            <a:off x="5673620" y="1186821"/>
            <a:ext cx="5181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khối lượng gạo hỗ trợ khu vực đó trong tháng 8 là bao nhiêu ki-lô-gam?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8BCB1F0A-8650-4854-9EDF-C12721229B59}"/>
              </a:ext>
            </a:extLst>
          </p:cNvPr>
          <p:cNvSpPr/>
          <p:nvPr/>
        </p:nvSpPr>
        <p:spPr>
          <a:xfrm>
            <a:off x="4980678" y="2433316"/>
            <a:ext cx="692942" cy="899410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8917DA-38E1-45D8-9253-12FAA27091AB}"/>
              </a:ext>
            </a:extLst>
          </p:cNvPr>
          <p:cNvSpPr txBox="1"/>
          <p:nvPr/>
        </p:nvSpPr>
        <p:spPr>
          <a:xfrm>
            <a:off x="5493399" y="3352949"/>
            <a:ext cx="62958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>
                <a:solidFill>
                  <a:srgbClr val="FF0000"/>
                </a:solidFill>
                <a:cs typeface="Arial" panose="020B0604020202020204" pitchFamily="34" charset="0"/>
              </a:rPr>
              <a:t>Tổng khối lượng gạo hỗ trợ khu vực đó trong tháng 8 là</a:t>
            </a:r>
            <a:r>
              <a:rPr lang="en-US" sz="300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endParaRPr lang="vi-VN" sz="300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000">
                <a:solidFill>
                  <a:srgbClr val="00B050"/>
                </a:solidFill>
                <a:cs typeface="Arial" panose="020B0604020202020204" pitchFamily="34" charset="0"/>
              </a:rPr>
              <a:t>10 000 + 12 000 + 9 000 + 11 000 </a:t>
            </a:r>
            <a:endParaRPr lang="en-US" sz="300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000">
                <a:solidFill>
                  <a:srgbClr val="00B050"/>
                </a:solidFill>
                <a:cs typeface="Arial" panose="020B0604020202020204" pitchFamily="34" charset="0"/>
              </a:rPr>
              <a:t>= 42 000 (kg)</a:t>
            </a:r>
          </a:p>
          <a:p>
            <a:pPr lvl="0" algn="just">
              <a:defRPr/>
            </a:pPr>
            <a:endParaRPr lang="vi-VN" sz="30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8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7FABE-14E0-46DA-99AC-2C8DEE986D03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5F6CE-745F-426E-BE85-1CBAE4ABB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7" y="451854"/>
            <a:ext cx="5088106" cy="6102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4FA005-6684-4F22-8CB7-63F0356C69E1}"/>
              </a:ext>
            </a:extLst>
          </p:cNvPr>
          <p:cNvSpPr txBox="1"/>
          <p:nvPr/>
        </p:nvSpPr>
        <p:spPr>
          <a:xfrm>
            <a:off x="5673620" y="1186821"/>
            <a:ext cx="6115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>
                <a:solidFill>
                  <a:srgbClr val="FF0000"/>
                </a:solidFill>
                <a:cs typeface="Arial" panose="020B0604020202020204" pitchFamily="34" charset="0"/>
              </a:rPr>
              <a:t>d) </a:t>
            </a:r>
            <a:r>
              <a:rPr lang="vi-VN" sz="2800">
                <a:cs typeface="Arial" panose="020B0604020202020204" pitchFamily="34" charset="0"/>
              </a:rPr>
              <a:t>Nếu khối lượng gạo của mỗi phần quà là 5 kg thì tổng số gạo trên chia được thành bao nhiêu phần quà?</a:t>
            </a:r>
          </a:p>
        </p:txBody>
      </p:sp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8BCB1F0A-8650-4854-9EDF-C12721229B59}"/>
              </a:ext>
            </a:extLst>
          </p:cNvPr>
          <p:cNvSpPr/>
          <p:nvPr/>
        </p:nvSpPr>
        <p:spPr>
          <a:xfrm>
            <a:off x="4980678" y="2433316"/>
            <a:ext cx="692942" cy="899410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8917DA-38E1-45D8-9253-12FAA27091AB}"/>
              </a:ext>
            </a:extLst>
          </p:cNvPr>
          <p:cNvSpPr txBox="1"/>
          <p:nvPr/>
        </p:nvSpPr>
        <p:spPr>
          <a:xfrm>
            <a:off x="5493399" y="3352949"/>
            <a:ext cx="6295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>
                <a:solidFill>
                  <a:srgbClr val="FF0000"/>
                </a:solidFill>
                <a:cs typeface="Arial" panose="020B0604020202020204" pitchFamily="34" charset="0"/>
              </a:rPr>
              <a:t>Nếu khối lượng gạo của mỗi phần quà là 5 kg thì tổng số gạo trên chia được thành số phần quà là</a:t>
            </a:r>
            <a:r>
              <a:rPr lang="en-US" sz="300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endParaRPr lang="vi-VN" sz="300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000">
                <a:solidFill>
                  <a:srgbClr val="00B050"/>
                </a:solidFill>
                <a:cs typeface="Arial" panose="020B0604020202020204" pitchFamily="34" charset="0"/>
              </a:rPr>
              <a:t>42 000 : 5 = 8400 (phần quà)</a:t>
            </a:r>
          </a:p>
        </p:txBody>
      </p:sp>
    </p:spTree>
    <p:extLst>
      <p:ext uri="{BB962C8B-B14F-4D97-AF65-F5344CB8AC3E}">
        <p14:creationId xmlns:p14="http://schemas.microsoft.com/office/powerpoint/2010/main" val="3400489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EC327B5-4456-4637-9819-D957393DFBB9}"/>
              </a:ext>
            </a:extLst>
          </p:cNvPr>
          <p:cNvGrpSpPr/>
          <p:nvPr/>
        </p:nvGrpSpPr>
        <p:grpSpPr>
          <a:xfrm>
            <a:off x="4372268" y="571918"/>
            <a:ext cx="6042419" cy="3902021"/>
            <a:chOff x="4687228" y="515035"/>
            <a:chExt cx="6042419" cy="390202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75E038-DED9-4F34-B982-816688769FB1}"/>
                </a:ext>
              </a:extLst>
            </p:cNvPr>
            <p:cNvGrpSpPr/>
            <p:nvPr/>
          </p:nvGrpSpPr>
          <p:grpSpPr>
            <a:xfrm>
              <a:off x="4687228" y="826396"/>
              <a:ext cx="5811520" cy="3590660"/>
              <a:chOff x="1215857" y="1285717"/>
              <a:chExt cx="5542855" cy="3487515"/>
            </a:xfrm>
          </p:grpSpPr>
          <p:pic>
            <p:nvPicPr>
              <p:cNvPr id="3" name="图片 7">
                <a:extLst>
                  <a:ext uri="{FF2B5EF4-FFF2-40B4-BE49-F238E27FC236}">
                    <a16:creationId xmlns:a16="http://schemas.microsoft.com/office/drawing/2014/main" id="{5DFDDCF4-9B9D-467C-9D4B-97616C0DA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" r="553"/>
              <a:stretch/>
            </p:blipFill>
            <p:spPr>
              <a:xfrm>
                <a:off x="1215857" y="1285717"/>
                <a:ext cx="5542855" cy="3487515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E5BAB5-1908-4F71-B81A-C62B1F3F8632}"/>
                  </a:ext>
                </a:extLst>
              </p:cNvPr>
              <p:cNvSpPr txBox="1"/>
              <p:nvPr/>
            </p:nvSpPr>
            <p:spPr>
              <a:xfrm>
                <a:off x="1409663" y="2211519"/>
                <a:ext cx="5219589" cy="1165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+mn-ea"/>
                    <a:cs typeface="+mn-cs"/>
                  </a:rPr>
                  <a:t>VẬN DỤNG</a:t>
                </a:r>
              </a:p>
            </p:txBody>
          </p:sp>
        </p:grp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6C8FD83A-88CB-4258-A400-017622824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429">
              <a:off x="9004350" y="515035"/>
              <a:ext cx="1725297" cy="1725297"/>
            </a:xfrm>
            <a:prstGeom prst="rect">
              <a:avLst/>
            </a:prstGeom>
          </p:spPr>
        </p:pic>
      </p:grpSp>
      <p:pic>
        <p:nvPicPr>
          <p:cNvPr id="7" name="Picture 6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8431BA97-62E3-4920-B192-592FD3FFC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9375" l="10000" r="90000">
                        <a14:foregroundMark x1="53375" y1="9125" x2="62125" y2="24500"/>
                        <a14:foregroundMark x1="62125" y1="24500" x2="63625" y2="36125"/>
                        <a14:foregroundMark x1="63625" y1="36125" x2="63000" y2="36875"/>
                        <a14:foregroundMark x1="48500" y1="6250" x2="60250" y2="6625"/>
                        <a14:foregroundMark x1="60250" y1="6625" x2="62750" y2="6375"/>
                        <a14:foregroundMark x1="66875" y1="23250" x2="62250" y2="33250"/>
                        <a14:foregroundMark x1="62250" y1="33250" x2="38750" y2="54375"/>
                        <a14:foregroundMark x1="74250" y1="21125" x2="64375" y2="41875"/>
                        <a14:foregroundMark x1="64375" y1="41875" x2="61125" y2="45625"/>
                        <a14:foregroundMark x1="54000" y1="25375" x2="48750" y2="37375"/>
                        <a14:foregroundMark x1="48750" y1="37375" x2="53500" y2="27375"/>
                        <a14:foregroundMark x1="53500" y1="27375" x2="54000" y2="23500"/>
                        <a14:foregroundMark x1="48125" y1="48000" x2="44000" y2="56875"/>
                        <a14:foregroundMark x1="44000" y1="56875" x2="54625" y2="51625"/>
                        <a14:foregroundMark x1="54625" y1="51625" x2="60125" y2="41375"/>
                        <a14:foregroundMark x1="44250" y1="73125" x2="33000" y2="86375"/>
                        <a14:foregroundMark x1="33000" y1="86375" x2="48125" y2="88250"/>
                        <a14:foregroundMark x1="48125" y1="88250" x2="56250" y2="82500"/>
                        <a14:foregroundMark x1="59500" y1="72750" x2="69375" y2="96000"/>
                        <a14:foregroundMark x1="41125" y1="44875" x2="27375" y2="52250"/>
                        <a14:foregroundMark x1="43500" y1="48500" x2="40375" y2="50875"/>
                        <a14:foregroundMark x1="36375" y1="46875" x2="49125" y2="48500"/>
                        <a14:foregroundMark x1="11625" y1="46375" x2="19375" y2="44875"/>
                        <a14:foregroundMark x1="37375" y1="92250" x2="31750" y2="96875"/>
                        <a14:foregroundMark x1="65750" y1="91125" x2="69375" y2="99125"/>
                        <a14:foregroundMark x1="69375" y1="99125" x2="71125" y2="99375"/>
                        <a14:foregroundMark x1="41000" y1="8250" x2="41125" y2="15875"/>
                        <a14:foregroundMark x1="38250" y1="10375" x2="43000" y2="17875"/>
                        <a14:foregroundMark x1="43000" y1="17875" x2="46500" y2="18500"/>
                        <a14:foregroundMark x1="38875" y1="15375" x2="66000" y2="19250"/>
                        <a14:foregroundMark x1="45375" y1="6500" x2="59875" y2="5500"/>
                        <a14:foregroundMark x1="49750" y1="5125" x2="49875" y2="8625"/>
                        <a14:foregroundMark x1="57750" y1="3375" x2="64000" y2="8250"/>
                        <a14:foregroundMark x1="64000" y1="8250" x2="64375" y2="8750"/>
                        <a14:foregroundMark x1="71125" y1="16000" x2="71125" y2="26375"/>
                        <a14:foregroundMark x1="58125" y1="5000" x2="61500" y2="2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9883" y="2273205"/>
            <a:ext cx="4401468" cy="44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1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7FABE-14E0-46DA-99AC-2C8DEE986D03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le 58">
            <a:extLst>
              <a:ext uri="{FF2B5EF4-FFF2-40B4-BE49-F238E27FC236}">
                <a16:creationId xmlns:a16="http://schemas.microsoft.com/office/drawing/2014/main" id="{BBC9010C-D4B6-4F0A-84A2-DEBDDB15B940}"/>
              </a:ext>
            </a:extLst>
          </p:cNvPr>
          <p:cNvSpPr/>
          <p:nvPr/>
        </p:nvSpPr>
        <p:spPr>
          <a:xfrm>
            <a:off x="3228764" y="534874"/>
            <a:ext cx="8013189" cy="6003572"/>
          </a:xfrm>
          <a:prstGeom prst="roundRect">
            <a:avLst>
              <a:gd name="adj" fmla="val 5990"/>
            </a:avLst>
          </a:prstGeom>
          <a:solidFill>
            <a:srgbClr val="DC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C4F60A-E7FD-4F02-A051-0859C4B4FAB9}"/>
              </a:ext>
            </a:extLst>
          </p:cNvPr>
          <p:cNvGrpSpPr/>
          <p:nvPr/>
        </p:nvGrpSpPr>
        <p:grpSpPr>
          <a:xfrm>
            <a:off x="3239908" y="576740"/>
            <a:ext cx="1519012" cy="5704520"/>
            <a:chOff x="4748014" y="1181696"/>
            <a:chExt cx="1519012" cy="5704520"/>
          </a:xfrm>
        </p:grpSpPr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73975E2E-F6B4-477C-9C6D-2A2B55A78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3847" y="6424551"/>
              <a:ext cx="5334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F1850F1C-3BB2-4148-8159-9140F52C1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4346" y="5961368"/>
              <a:ext cx="762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4" name="Text Box 8">
              <a:extLst>
                <a:ext uri="{FF2B5EF4-FFF2-40B4-BE49-F238E27FC236}">
                  <a16:creationId xmlns:a16="http://schemas.microsoft.com/office/drawing/2014/main" id="{22E1D0F8-261C-423F-BBE8-7730C9AA06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8926" y="5498944"/>
              <a:ext cx="762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5" name="Text Box 9">
              <a:extLst>
                <a:ext uri="{FF2B5EF4-FFF2-40B4-BE49-F238E27FC236}">
                  <a16:creationId xmlns:a16="http://schemas.microsoft.com/office/drawing/2014/main" id="{00D33CF7-6CB0-4EAB-9778-22B2A938A8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9547" y="4957866"/>
              <a:ext cx="762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4E2C6584-8582-4EB0-9D3C-419B42891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2009" y="4442522"/>
              <a:ext cx="762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7" name="Text Box 11">
              <a:extLst>
                <a:ext uri="{FF2B5EF4-FFF2-40B4-BE49-F238E27FC236}">
                  <a16:creationId xmlns:a16="http://schemas.microsoft.com/office/drawing/2014/main" id="{C31A9731-2068-45D6-AD6E-5CACD92792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8926" y="3940923"/>
              <a:ext cx="838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8" name="Text Box 12">
              <a:extLst>
                <a:ext uri="{FF2B5EF4-FFF2-40B4-BE49-F238E27FC236}">
                  <a16:creationId xmlns:a16="http://schemas.microsoft.com/office/drawing/2014/main" id="{5B6813D6-B646-4707-8875-665D3D5C98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9496" y="3439778"/>
              <a:ext cx="762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5B76224A-412E-486B-904A-9651360B8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9496" y="2923980"/>
              <a:ext cx="762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84439F7E-239C-4904-873D-E407F3951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9422" y="2426907"/>
              <a:ext cx="8382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21" name="Text Box 15">
              <a:extLst>
                <a:ext uri="{FF2B5EF4-FFF2-40B4-BE49-F238E27FC236}">
                  <a16:creationId xmlns:a16="http://schemas.microsoft.com/office/drawing/2014/main" id="{2ACF74BE-725E-47EF-844F-5831E681B4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2626" y="1933908"/>
              <a:ext cx="9144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</a:p>
          </p:txBody>
        </p:sp>
        <p:sp>
          <p:nvSpPr>
            <p:cNvPr id="22" name="Text Box 16">
              <a:extLst>
                <a:ext uri="{FF2B5EF4-FFF2-40B4-BE49-F238E27FC236}">
                  <a16:creationId xmlns:a16="http://schemas.microsoft.com/office/drawing/2014/main" id="{279877F3-7652-4DC0-87E5-1C99546DC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7511" y="1449947"/>
              <a:ext cx="762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</a:p>
          </p:txBody>
        </p:sp>
        <p:sp>
          <p:nvSpPr>
            <p:cNvPr id="23" name="Text Box 17">
              <a:extLst>
                <a:ext uri="{FF2B5EF4-FFF2-40B4-BE49-F238E27FC236}">
                  <a16:creationId xmlns:a16="http://schemas.microsoft.com/office/drawing/2014/main" id="{7F7A677D-2716-4E37-8CFC-64783671A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8014" y="1181696"/>
              <a:ext cx="10668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i="1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n-US" sz="2000" b="1" i="1" dirty="0" err="1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altLang="en-US" sz="2000" b="1" i="1" dirty="0">
                  <a:solidFill>
                    <a:srgbClr val="D9117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aphicFrame>
        <p:nvGraphicFramePr>
          <p:cNvPr id="24" name="Group 18">
            <a:extLst>
              <a:ext uri="{FF2B5EF4-FFF2-40B4-BE49-F238E27FC236}">
                <a16:creationId xmlns:a16="http://schemas.microsoft.com/office/drawing/2014/main" id="{85BF4F59-A388-4D4A-899F-C07A7DE42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267168"/>
              </p:ext>
            </p:extLst>
          </p:nvPr>
        </p:nvGraphicFramePr>
        <p:xfrm>
          <a:off x="4419668" y="669983"/>
          <a:ext cx="5775385" cy="5603199"/>
        </p:xfrm>
        <a:graphic>
          <a:graphicData uri="http://schemas.openxmlformats.org/drawingml/2006/table">
            <a:tbl>
              <a:tblPr/>
              <a:tblGrid>
                <a:gridCol w="525035">
                  <a:extLst>
                    <a:ext uri="{9D8B030D-6E8A-4147-A177-3AD203B41FA5}">
                      <a16:colId xmlns:a16="http://schemas.microsoft.com/office/drawing/2014/main" val="1477686259"/>
                    </a:ext>
                  </a:extLst>
                </a:gridCol>
                <a:gridCol w="525035">
                  <a:extLst>
                    <a:ext uri="{9D8B030D-6E8A-4147-A177-3AD203B41FA5}">
                      <a16:colId xmlns:a16="http://schemas.microsoft.com/office/drawing/2014/main" val="762152871"/>
                    </a:ext>
                  </a:extLst>
                </a:gridCol>
                <a:gridCol w="525035">
                  <a:extLst>
                    <a:ext uri="{9D8B030D-6E8A-4147-A177-3AD203B41FA5}">
                      <a16:colId xmlns:a16="http://schemas.microsoft.com/office/drawing/2014/main" val="668124227"/>
                    </a:ext>
                  </a:extLst>
                </a:gridCol>
                <a:gridCol w="525035">
                  <a:extLst>
                    <a:ext uri="{9D8B030D-6E8A-4147-A177-3AD203B41FA5}">
                      <a16:colId xmlns:a16="http://schemas.microsoft.com/office/drawing/2014/main" val="1380761249"/>
                    </a:ext>
                  </a:extLst>
                </a:gridCol>
                <a:gridCol w="525035">
                  <a:extLst>
                    <a:ext uri="{9D8B030D-6E8A-4147-A177-3AD203B41FA5}">
                      <a16:colId xmlns:a16="http://schemas.microsoft.com/office/drawing/2014/main" val="3435365857"/>
                    </a:ext>
                  </a:extLst>
                </a:gridCol>
                <a:gridCol w="525035">
                  <a:extLst>
                    <a:ext uri="{9D8B030D-6E8A-4147-A177-3AD203B41FA5}">
                      <a16:colId xmlns:a16="http://schemas.microsoft.com/office/drawing/2014/main" val="861932375"/>
                    </a:ext>
                  </a:extLst>
                </a:gridCol>
                <a:gridCol w="525035">
                  <a:extLst>
                    <a:ext uri="{9D8B030D-6E8A-4147-A177-3AD203B41FA5}">
                      <a16:colId xmlns:a16="http://schemas.microsoft.com/office/drawing/2014/main" val="1474058978"/>
                    </a:ext>
                  </a:extLst>
                </a:gridCol>
                <a:gridCol w="525035">
                  <a:extLst>
                    <a:ext uri="{9D8B030D-6E8A-4147-A177-3AD203B41FA5}">
                      <a16:colId xmlns:a16="http://schemas.microsoft.com/office/drawing/2014/main" val="3464084896"/>
                    </a:ext>
                  </a:extLst>
                </a:gridCol>
                <a:gridCol w="525035">
                  <a:extLst>
                    <a:ext uri="{9D8B030D-6E8A-4147-A177-3AD203B41FA5}">
                      <a16:colId xmlns:a16="http://schemas.microsoft.com/office/drawing/2014/main" val="4126828491"/>
                    </a:ext>
                  </a:extLst>
                </a:gridCol>
                <a:gridCol w="525035">
                  <a:extLst>
                    <a:ext uri="{9D8B030D-6E8A-4147-A177-3AD203B41FA5}">
                      <a16:colId xmlns:a16="http://schemas.microsoft.com/office/drawing/2014/main" val="2419130053"/>
                    </a:ext>
                  </a:extLst>
                </a:gridCol>
                <a:gridCol w="525035">
                  <a:extLst>
                    <a:ext uri="{9D8B030D-6E8A-4147-A177-3AD203B41FA5}">
                      <a16:colId xmlns:a16="http://schemas.microsoft.com/office/drawing/2014/main" val="261860072"/>
                    </a:ext>
                  </a:extLst>
                </a:gridCol>
              </a:tblGrid>
              <a:tr h="494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918531"/>
                  </a:ext>
                </a:extLst>
              </a:tr>
              <a:tr h="5294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848214"/>
                  </a:ext>
                </a:extLst>
              </a:tr>
              <a:tr h="5119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028380"/>
                  </a:ext>
                </a:extLst>
              </a:tr>
              <a:tr h="494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357841"/>
                  </a:ext>
                </a:extLst>
              </a:tr>
              <a:tr h="494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227770"/>
                  </a:ext>
                </a:extLst>
              </a:tr>
              <a:tr h="494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598492"/>
                  </a:ext>
                </a:extLst>
              </a:tr>
              <a:tr h="494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184625"/>
                  </a:ext>
                </a:extLst>
              </a:tr>
              <a:tr h="494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8630242"/>
                  </a:ext>
                </a:extLst>
              </a:tr>
              <a:tr h="4944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940396"/>
                  </a:ext>
                </a:extLst>
              </a:tr>
              <a:tr h="5119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624712"/>
                  </a:ext>
                </a:extLst>
              </a:tr>
              <a:tr h="4824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326034"/>
                  </a:ext>
                </a:extLst>
              </a:tr>
            </a:tbl>
          </a:graphicData>
        </a:graphic>
      </p:graphicFrame>
      <p:sp>
        <p:nvSpPr>
          <p:cNvPr id="25" name="Rectangle 164">
            <a:extLst>
              <a:ext uri="{FF2B5EF4-FFF2-40B4-BE49-F238E27FC236}">
                <a16:creationId xmlns:a16="http://schemas.microsoft.com/office/drawing/2014/main" id="{6F1C1B2C-2A76-470B-8883-AF35E1B9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877" y="3287060"/>
            <a:ext cx="533307" cy="2959101"/>
          </a:xfrm>
          <a:prstGeom prst="rect">
            <a:avLst/>
          </a:prstGeom>
          <a:solidFill>
            <a:srgbClr val="F581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165">
            <a:extLst>
              <a:ext uri="{FF2B5EF4-FFF2-40B4-BE49-F238E27FC236}">
                <a16:creationId xmlns:a16="http://schemas.microsoft.com/office/drawing/2014/main" id="{9BB8F83B-6431-4A4A-98A5-0D15A733F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68" y="2716662"/>
            <a:ext cx="510246" cy="35565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166">
            <a:extLst>
              <a:ext uri="{FF2B5EF4-FFF2-40B4-BE49-F238E27FC236}">
                <a16:creationId xmlns:a16="http://schemas.microsoft.com/office/drawing/2014/main" id="{BFE33C80-1436-405B-AEB3-A265FD454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58" y="2223093"/>
            <a:ext cx="542710" cy="4030423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167">
            <a:extLst>
              <a:ext uri="{FF2B5EF4-FFF2-40B4-BE49-F238E27FC236}">
                <a16:creationId xmlns:a16="http://schemas.microsoft.com/office/drawing/2014/main" id="{EC537C40-C606-4DAB-9FB2-8AFA31956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8796" y="1696220"/>
            <a:ext cx="518162" cy="4576961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Box 168">
            <a:extLst>
              <a:ext uri="{FF2B5EF4-FFF2-40B4-BE49-F238E27FC236}">
                <a16:creationId xmlns:a16="http://schemas.microsoft.com/office/drawing/2014/main" id="{5890F81B-6D7B-474D-AF9C-1562D933F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125" y="2316552"/>
            <a:ext cx="76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0" name="Text Box 169">
            <a:extLst>
              <a:ext uri="{FF2B5EF4-FFF2-40B4-BE49-F238E27FC236}">
                <a16:creationId xmlns:a16="http://schemas.microsoft.com/office/drawing/2014/main" id="{F4EDF936-56AA-4CE0-B586-2D916EB7D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916" y="2869795"/>
            <a:ext cx="76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D911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Text Box 170">
            <a:extLst>
              <a:ext uri="{FF2B5EF4-FFF2-40B4-BE49-F238E27FC236}">
                <a16:creationId xmlns:a16="http://schemas.microsoft.com/office/drawing/2014/main" id="{3867E582-705C-45F7-A502-6853F8EF3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595" y="1345702"/>
            <a:ext cx="5701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CC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2" name="Text Box 171">
            <a:extLst>
              <a:ext uri="{FF2B5EF4-FFF2-40B4-BE49-F238E27FC236}">
                <a16:creationId xmlns:a16="http://schemas.microsoft.com/office/drawing/2014/main" id="{001921EC-6008-4CA7-96D9-4839FAF0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3" y="6183813"/>
            <a:ext cx="1143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4A</a:t>
            </a:r>
          </a:p>
        </p:txBody>
      </p:sp>
      <p:sp>
        <p:nvSpPr>
          <p:cNvPr id="33" name="Text Box 172">
            <a:extLst>
              <a:ext uri="{FF2B5EF4-FFF2-40B4-BE49-F238E27FC236}">
                <a16:creationId xmlns:a16="http://schemas.microsoft.com/office/drawing/2014/main" id="{49FBD098-610A-4AAA-ACDD-EA342997B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9362" y="6181964"/>
            <a:ext cx="762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4B</a:t>
            </a:r>
          </a:p>
        </p:txBody>
      </p:sp>
      <p:sp>
        <p:nvSpPr>
          <p:cNvPr id="34" name="Text Box 173">
            <a:extLst>
              <a:ext uri="{FF2B5EF4-FFF2-40B4-BE49-F238E27FC236}">
                <a16:creationId xmlns:a16="http://schemas.microsoft.com/office/drawing/2014/main" id="{38BB955E-A05B-4058-9E7F-BD9D92531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535" y="6179703"/>
            <a:ext cx="685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5B</a:t>
            </a:r>
          </a:p>
        </p:txBody>
      </p:sp>
      <p:sp>
        <p:nvSpPr>
          <p:cNvPr id="35" name="Text Box 174">
            <a:extLst>
              <a:ext uri="{FF2B5EF4-FFF2-40B4-BE49-F238E27FC236}">
                <a16:creationId xmlns:a16="http://schemas.microsoft.com/office/drawing/2014/main" id="{EA7EABB1-51DD-4066-BFE8-F94F00DE5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292" y="6180457"/>
            <a:ext cx="685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5A</a:t>
            </a:r>
          </a:p>
        </p:txBody>
      </p:sp>
      <p:sp>
        <p:nvSpPr>
          <p:cNvPr id="36" name="Text Box 175">
            <a:extLst>
              <a:ext uri="{FF2B5EF4-FFF2-40B4-BE49-F238E27FC236}">
                <a16:creationId xmlns:a16="http://schemas.microsoft.com/office/drawing/2014/main" id="{BE5CE965-796E-4E90-9E65-83FABF5F4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5124" y="6117103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Text Box 178">
            <a:extLst>
              <a:ext uri="{FF2B5EF4-FFF2-40B4-BE49-F238E27FC236}">
                <a16:creationId xmlns:a16="http://schemas.microsoft.com/office/drawing/2014/main" id="{46B09765-DA83-43D0-A16D-19827D74A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335" y="1842648"/>
            <a:ext cx="5900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8" name="Rectangle 179">
            <a:extLst>
              <a:ext uri="{FF2B5EF4-FFF2-40B4-BE49-F238E27FC236}">
                <a16:creationId xmlns:a16="http://schemas.microsoft.com/office/drawing/2014/main" id="{D76FE0FF-D29E-40DE-9EF2-2D526D91B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8267" y="3875811"/>
            <a:ext cx="521035" cy="237035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180">
            <a:extLst>
              <a:ext uri="{FF2B5EF4-FFF2-40B4-BE49-F238E27FC236}">
                <a16:creationId xmlns:a16="http://schemas.microsoft.com/office/drawing/2014/main" id="{42ECF2B5-D429-483F-878C-BD99B6C2F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4526" y="3536660"/>
            <a:ext cx="609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40" name="Text Box 181">
            <a:extLst>
              <a:ext uri="{FF2B5EF4-FFF2-40B4-BE49-F238E27FC236}">
                <a16:creationId xmlns:a16="http://schemas.microsoft.com/office/drawing/2014/main" id="{A950199B-683C-4AA6-BBCF-D7228EBB3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1469" y="6181311"/>
            <a:ext cx="93345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5C</a:t>
            </a:r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id="{75531CC7-E06F-43EA-9106-8EEABEAC3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060" y="1154502"/>
            <a:ext cx="176169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SỐ CÂY CỦA KHỐI LỚP BỐN VÀ KHỐI LỚP NĂM ĐÃ TRỒNG.</a:t>
            </a:r>
          </a:p>
        </p:txBody>
      </p:sp>
    </p:spTree>
    <p:extLst>
      <p:ext uri="{BB962C8B-B14F-4D97-AF65-F5344CB8AC3E}">
        <p14:creationId xmlns:p14="http://schemas.microsoft.com/office/powerpoint/2010/main" val="3377101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29ACBB-05F2-8089-8692-8E991F60642D}"/>
              </a:ext>
            </a:extLst>
          </p:cNvPr>
          <p:cNvSpPr/>
          <p:nvPr/>
        </p:nvSpPr>
        <p:spPr>
          <a:xfrm>
            <a:off x="396240" y="477520"/>
            <a:ext cx="11419840" cy="6065520"/>
          </a:xfrm>
          <a:prstGeom prst="roundRect">
            <a:avLst>
              <a:gd name="adj" fmla="val 5612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971088-8F23-54D6-81CE-150B8E9E3EB2}"/>
              </a:ext>
            </a:extLst>
          </p:cNvPr>
          <p:cNvSpPr/>
          <p:nvPr/>
        </p:nvSpPr>
        <p:spPr>
          <a:xfrm>
            <a:off x="2324100" y="646647"/>
            <a:ext cx="7543800" cy="2265368"/>
          </a:xfrm>
          <a:prstGeom prst="roundRect">
            <a:avLst/>
          </a:prstGeom>
          <a:solidFill>
            <a:srgbClr val="FFFFCC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đồ cột biểu diễn bằng gì?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8A1166-F724-0505-1943-32414208B786}"/>
              </a:ext>
            </a:extLst>
          </p:cNvPr>
          <p:cNvGrpSpPr/>
          <p:nvPr/>
        </p:nvGrpSpPr>
        <p:grpSpPr>
          <a:xfrm>
            <a:off x="6816981" y="5254769"/>
            <a:ext cx="3998982" cy="963151"/>
            <a:chOff x="2576319" y="2751892"/>
            <a:chExt cx="3998982" cy="9206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DA07BA6-A86A-D69B-DB72-6057137C09D8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88B87C-2E57-2DA5-5158-8831B498BDFA}"/>
                </a:ext>
              </a:extLst>
            </p:cNvPr>
            <p:cNvSpPr txBox="1"/>
            <p:nvPr/>
          </p:nvSpPr>
          <p:spPr>
            <a:xfrm>
              <a:off x="2576319" y="2904418"/>
              <a:ext cx="3962406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Cả 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C6F365-9F32-3A85-C4D3-C4F1A9F2FC3D}"/>
              </a:ext>
            </a:extLst>
          </p:cNvPr>
          <p:cNvGrpSpPr/>
          <p:nvPr/>
        </p:nvGrpSpPr>
        <p:grpSpPr>
          <a:xfrm>
            <a:off x="6829173" y="3443006"/>
            <a:ext cx="3986790" cy="963151"/>
            <a:chOff x="2588511" y="2751892"/>
            <a:chExt cx="3986790" cy="9206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9672E53-4B26-598F-D442-27EFF222C16B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4545BC-75CD-3520-7496-57411EEFE84F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0FE9E9-0056-CFAB-6009-95AF26C8C2CF}"/>
              </a:ext>
            </a:extLst>
          </p:cNvPr>
          <p:cNvGrpSpPr/>
          <p:nvPr/>
        </p:nvGrpSpPr>
        <p:grpSpPr>
          <a:xfrm>
            <a:off x="1556818" y="3443006"/>
            <a:ext cx="3986790" cy="963151"/>
            <a:chOff x="2588511" y="2751892"/>
            <a:chExt cx="3986790" cy="92060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242FC36-9BCE-7939-A41D-D186F90C4CEF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DBADFE-205C-53FB-8350-88A88C403015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Hình ảnh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6AD5F9-4210-B84C-37D8-EB7DFAB81B82}"/>
              </a:ext>
            </a:extLst>
          </p:cNvPr>
          <p:cNvGrpSpPr/>
          <p:nvPr/>
        </p:nvGrpSpPr>
        <p:grpSpPr>
          <a:xfrm>
            <a:off x="1556818" y="5254768"/>
            <a:ext cx="3986790" cy="963151"/>
            <a:chOff x="2588511" y="2751892"/>
            <a:chExt cx="3986790" cy="92060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72891FC-DF12-4E22-586A-65F6AD7F931C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D55249-1C28-E46D-6041-DC0A16623C0E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000" b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Cột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469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261820-025D-43EC-8C3F-8333A7CF6F04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63BF3-D142-4BF4-9674-CDE0F2ABD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588" y="678784"/>
            <a:ext cx="7685315" cy="5895742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69071B93-2944-4FA1-AF4D-016F0491D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998" y="344434"/>
            <a:ext cx="81384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SỐ CÂY CỦA KHỐI LỚP BỐN VÀ KHỐI LỚP NĂM ĐÃ TRỒNG.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1D08A5-2C8A-4B53-B3FC-DE788ECA3859}"/>
              </a:ext>
            </a:extLst>
          </p:cNvPr>
          <p:cNvGrpSpPr/>
          <p:nvPr/>
        </p:nvGrpSpPr>
        <p:grpSpPr>
          <a:xfrm>
            <a:off x="452626" y="1955085"/>
            <a:ext cx="3313831" cy="1384995"/>
            <a:chOff x="452626" y="817165"/>
            <a:chExt cx="3313831" cy="13849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101599-17DB-43E5-B20C-648EDAD13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29" r="68061" b="84081"/>
            <a:stretch/>
          </p:blipFill>
          <p:spPr>
            <a:xfrm>
              <a:off x="452626" y="1014820"/>
              <a:ext cx="575204" cy="989687"/>
            </a:xfrm>
            <a:prstGeom prst="rect">
              <a:avLst/>
            </a:prstGeom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8D9E4458-4C31-4595-8854-24C36016CE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999" y="817165"/>
              <a:ext cx="2967458" cy="1384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lớp</a:t>
              </a:r>
              <a:r>
                <a:rPr lang="en-US" sz="28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tham</a:t>
              </a:r>
              <a:r>
                <a:rPr lang="en-US" sz="28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gia</a:t>
              </a:r>
              <a:r>
                <a:rPr lang="en-US" sz="28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trồng</a:t>
              </a:r>
              <a:r>
                <a:rPr lang="en-US" sz="28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Group 221">
            <a:extLst>
              <a:ext uri="{FF2B5EF4-FFF2-40B4-BE49-F238E27FC236}">
                <a16:creationId xmlns:a16="http://schemas.microsoft.com/office/drawing/2014/main" id="{62AF863D-C6D6-4610-AE62-7A6C76C9A03A}"/>
              </a:ext>
            </a:extLst>
          </p:cNvPr>
          <p:cNvGrpSpPr>
            <a:grpSpLocks/>
          </p:cNvGrpSpPr>
          <p:nvPr/>
        </p:nvGrpSpPr>
        <p:grpSpPr bwMode="auto">
          <a:xfrm>
            <a:off x="740228" y="5302828"/>
            <a:ext cx="4572000" cy="1535113"/>
            <a:chOff x="1302" y="2696"/>
            <a:chExt cx="2880" cy="967"/>
          </a:xfrm>
        </p:grpSpPr>
        <p:sp>
          <p:nvSpPr>
            <p:cNvPr id="9" name="AutoShape 182">
              <a:extLst>
                <a:ext uri="{FF2B5EF4-FFF2-40B4-BE49-F238E27FC236}">
                  <a16:creationId xmlns:a16="http://schemas.microsoft.com/office/drawing/2014/main" id="{F357A93A-BF3E-41CE-9865-95AF599AD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9" y="2696"/>
              <a:ext cx="2341" cy="967"/>
            </a:xfrm>
            <a:prstGeom prst="rightArrow">
              <a:avLst>
                <a:gd name="adj1" fmla="val 50000"/>
                <a:gd name="adj2" fmla="val 31678"/>
              </a:avLst>
            </a:prstGeom>
            <a:solidFill>
              <a:srgbClr val="FFFFCC"/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0" name="Text Box 183">
              <a:extLst>
                <a:ext uri="{FF2B5EF4-FFF2-40B4-BE49-F238E27FC236}">
                  <a16:creationId xmlns:a16="http://schemas.microsoft.com/office/drawing/2014/main" id="{EDCAA435-CC98-4604-A60F-F4EC14F6C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2" y="2917"/>
              <a:ext cx="288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Nh</a:t>
              </a: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</a:rPr>
                <a:t>ữ</a:t>
              </a: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ng</a:t>
              </a: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l</a:t>
              </a: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</a:rPr>
                <a:t>ớ</a:t>
              </a: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p</a:t>
              </a: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tham</a:t>
              </a: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gia</a:t>
              </a: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tr</a:t>
              </a: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</a:rPr>
                <a:t>ồ</a:t>
              </a: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ng</a:t>
              </a:r>
              <a:r>
                <a:rPr kumimoji="0" lang="en-US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c</a:t>
              </a: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</a:rPr>
                <a:t>â</a:t>
              </a:r>
              <a:r>
                <a:rPr kumimoji="0" lang="en-US" alt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y</a:t>
              </a:r>
              <a:endPara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7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261820-025D-43EC-8C3F-8333A7CF6F04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862F60-DE7E-4B1F-970C-8ABA406DB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588" y="678784"/>
            <a:ext cx="7685315" cy="5895742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4D93B34B-FDD8-49D6-97D0-AB19A8FD7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998" y="344434"/>
            <a:ext cx="81384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SỐ CÂY CỦA KHỐI LỚP BỐN VÀ KHỐI LỚP NĂM ĐÃ TRỒNG.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E33A4-1805-4DB4-AF32-4D5BBC8043EB}"/>
              </a:ext>
            </a:extLst>
          </p:cNvPr>
          <p:cNvGrpSpPr/>
          <p:nvPr/>
        </p:nvGrpSpPr>
        <p:grpSpPr>
          <a:xfrm>
            <a:off x="492495" y="1982450"/>
            <a:ext cx="3285036" cy="2893100"/>
            <a:chOff x="390895" y="817165"/>
            <a:chExt cx="3285036" cy="28931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30EA72-2B68-48B4-B8A4-A65A02DB1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29" r="68061" b="84081"/>
            <a:stretch/>
          </p:blipFill>
          <p:spPr>
            <a:xfrm>
              <a:off x="390895" y="1553300"/>
              <a:ext cx="575204" cy="989687"/>
            </a:xfrm>
            <a:prstGeom prst="rect">
              <a:avLst/>
            </a:prstGeom>
          </p:spPr>
        </p:pic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CA0E6CA1-2AB4-49A2-BE09-F1ABA2AB99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473" y="817165"/>
              <a:ext cx="2967458" cy="289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Lớp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>
                  <a:highlight>
                    <a:srgbClr val="B5E0E9"/>
                  </a:highlight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4A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trồng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bao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nhiêu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cây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Lớp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>
                  <a:highlight>
                    <a:srgbClr val="B5E0E9"/>
                  </a:highlight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5B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trồng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bao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nhiêu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cây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Lớp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>
                  <a:highlight>
                    <a:srgbClr val="B5E0E9"/>
                  </a:highlight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5C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trồng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bao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nhiêu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cây</a:t>
              </a:r>
              <a:r>
                <a:rPr lang="en-US" sz="2600" b="1" dirty="0"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201">
            <a:extLst>
              <a:ext uri="{FF2B5EF4-FFF2-40B4-BE49-F238E27FC236}">
                <a16:creationId xmlns:a16="http://schemas.microsoft.com/office/drawing/2014/main" id="{894DA7E5-A080-4D28-A130-E6BC8B32035F}"/>
              </a:ext>
            </a:extLst>
          </p:cNvPr>
          <p:cNvGrpSpPr>
            <a:grpSpLocks/>
          </p:cNvGrpSpPr>
          <p:nvPr/>
        </p:nvGrpSpPr>
        <p:grpSpPr bwMode="auto">
          <a:xfrm>
            <a:off x="3171473" y="1102181"/>
            <a:ext cx="2171700" cy="1219200"/>
            <a:chOff x="262" y="2476"/>
            <a:chExt cx="1368" cy="768"/>
          </a:xfrm>
        </p:grpSpPr>
        <p:sp>
          <p:nvSpPr>
            <p:cNvPr id="17" name="AutoShape 184">
              <a:extLst>
                <a:ext uri="{FF2B5EF4-FFF2-40B4-BE49-F238E27FC236}">
                  <a16:creationId xmlns:a16="http://schemas.microsoft.com/office/drawing/2014/main" id="{3D09E01B-235C-46D2-81A6-AB1BA7BB0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" y="2476"/>
              <a:ext cx="1368" cy="768"/>
            </a:xfrm>
            <a:prstGeom prst="wedgeEllipseCallout">
              <a:avLst>
                <a:gd name="adj1" fmla="val 56111"/>
                <a:gd name="adj2" fmla="val 85652"/>
              </a:avLst>
            </a:prstGeom>
            <a:solidFill>
              <a:srgbClr val="FFE89F"/>
            </a:solidFill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 sz="1400"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185">
              <a:extLst>
                <a:ext uri="{FF2B5EF4-FFF2-40B4-BE49-F238E27FC236}">
                  <a16:creationId xmlns:a16="http://schemas.microsoft.com/office/drawing/2014/main" id="{9DFA9617-9086-4898-8D33-4D7D71B23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" y="2644"/>
              <a:ext cx="129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</a:t>
              </a:r>
              <a:r>
                <a:rPr lang="en-US" altLang="en-US" sz="2400" b="1" dirty="0" err="1">
                  <a:solidFill>
                    <a:srgbClr val="002060"/>
                  </a:solidFill>
                </a:rPr>
                <a:t>ớ</a:t>
              </a:r>
              <a:r>
                <a:rPr lang="en-US" altLang="en-US" sz="24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p</a:t>
              </a:r>
              <a:r>
                <a:rPr lang="en-US" altLang="en-US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4A </a:t>
              </a:r>
              <a:r>
                <a:rPr lang="en-US" altLang="en-US" sz="24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tr</a:t>
              </a:r>
              <a:r>
                <a:rPr lang="en-US" altLang="en-US" sz="2400" b="1" dirty="0" err="1">
                  <a:solidFill>
                    <a:srgbClr val="002060"/>
                  </a:solidFill>
                </a:rPr>
                <a:t>ồ</a:t>
              </a:r>
              <a:r>
                <a:rPr lang="en-US" altLang="en-US" sz="24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ng</a:t>
              </a:r>
              <a:r>
                <a:rPr lang="en-US" altLang="en-US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</a:rPr>
                <a:t>được</a:t>
              </a:r>
              <a:r>
                <a:rPr lang="en-US" altLang="en-US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9" name="Group 201">
            <a:extLst>
              <a:ext uri="{FF2B5EF4-FFF2-40B4-BE49-F238E27FC236}">
                <a16:creationId xmlns:a16="http://schemas.microsoft.com/office/drawing/2014/main" id="{94F45B92-7A07-47FB-9C3C-D3FEFCB2A3CF}"/>
              </a:ext>
            </a:extLst>
          </p:cNvPr>
          <p:cNvGrpSpPr>
            <a:grpSpLocks/>
          </p:cNvGrpSpPr>
          <p:nvPr/>
        </p:nvGrpSpPr>
        <p:grpSpPr bwMode="auto">
          <a:xfrm>
            <a:off x="5391968" y="1029950"/>
            <a:ext cx="2286000" cy="1219200"/>
            <a:chOff x="190" y="2476"/>
            <a:chExt cx="1440" cy="768"/>
          </a:xfrm>
        </p:grpSpPr>
        <p:sp>
          <p:nvSpPr>
            <p:cNvPr id="20" name="AutoShape 184">
              <a:extLst>
                <a:ext uri="{FF2B5EF4-FFF2-40B4-BE49-F238E27FC236}">
                  <a16:creationId xmlns:a16="http://schemas.microsoft.com/office/drawing/2014/main" id="{78F20EDE-F804-4130-8128-29B66A737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" y="2476"/>
              <a:ext cx="1440" cy="768"/>
            </a:xfrm>
            <a:prstGeom prst="wedgeEllipseCallout">
              <a:avLst>
                <a:gd name="adj1" fmla="val 89445"/>
                <a:gd name="adj2" fmla="val 48152"/>
              </a:avLst>
            </a:prstGeom>
            <a:solidFill>
              <a:srgbClr val="DDFFFF"/>
            </a:solidFill>
            <a:ln w="9525">
              <a:solidFill>
                <a:srgbClr val="66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 sz="1400"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185">
              <a:extLst>
                <a:ext uri="{FF2B5EF4-FFF2-40B4-BE49-F238E27FC236}">
                  <a16:creationId xmlns:a16="http://schemas.microsoft.com/office/drawing/2014/main" id="{1BFAEAC4-5D77-46F6-9803-7125074DE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" y="2644"/>
              <a:ext cx="129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</a:t>
              </a:r>
              <a:r>
                <a:rPr lang="en-US" altLang="en-US" sz="2400" b="1" dirty="0" err="1">
                  <a:solidFill>
                    <a:srgbClr val="002060"/>
                  </a:solidFill>
                </a:rPr>
                <a:t>ớ</a:t>
              </a:r>
              <a:r>
                <a:rPr lang="en-US" altLang="en-US" sz="24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p</a:t>
              </a:r>
              <a:r>
                <a:rPr lang="en-US" altLang="en-US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5B </a:t>
              </a:r>
              <a:r>
                <a:rPr lang="en-US" altLang="en-US" sz="24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tr</a:t>
              </a:r>
              <a:r>
                <a:rPr lang="en-US" altLang="en-US" sz="2400" b="1" dirty="0" err="1">
                  <a:solidFill>
                    <a:srgbClr val="002060"/>
                  </a:solidFill>
                </a:rPr>
                <a:t>ồ</a:t>
              </a:r>
              <a:r>
                <a:rPr lang="en-US" altLang="en-US" sz="24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ng</a:t>
              </a:r>
              <a:r>
                <a:rPr lang="en-US" altLang="en-US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</a:rPr>
                <a:t>được</a:t>
              </a:r>
              <a:r>
                <a:rPr lang="en-US" altLang="en-US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22" name="Group 201">
            <a:extLst>
              <a:ext uri="{FF2B5EF4-FFF2-40B4-BE49-F238E27FC236}">
                <a16:creationId xmlns:a16="http://schemas.microsoft.com/office/drawing/2014/main" id="{4726EBAD-09D7-4173-8717-EB65B75DCB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227051" y="1860213"/>
            <a:ext cx="2184852" cy="1219200"/>
            <a:chOff x="190" y="2476"/>
            <a:chExt cx="1440" cy="768"/>
          </a:xfrm>
        </p:grpSpPr>
        <p:sp>
          <p:nvSpPr>
            <p:cNvPr id="23" name="AutoShape 184">
              <a:extLst>
                <a:ext uri="{FF2B5EF4-FFF2-40B4-BE49-F238E27FC236}">
                  <a16:creationId xmlns:a16="http://schemas.microsoft.com/office/drawing/2014/main" id="{9346CE59-477C-48E0-92D8-2B6380AF7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" y="2476"/>
              <a:ext cx="1440" cy="768"/>
            </a:xfrm>
            <a:prstGeom prst="wedgeEllipseCallout">
              <a:avLst>
                <a:gd name="adj1" fmla="val 20984"/>
                <a:gd name="adj2" fmla="val 117319"/>
              </a:avLst>
            </a:prstGeom>
            <a:solidFill>
              <a:srgbClr val="D3FFC5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 sz="1400"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185">
              <a:extLst>
                <a:ext uri="{FF2B5EF4-FFF2-40B4-BE49-F238E27FC236}">
                  <a16:creationId xmlns:a16="http://schemas.microsoft.com/office/drawing/2014/main" id="{0EA78C4D-FD57-4B13-B04C-55E5A627BF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" y="2644"/>
              <a:ext cx="1296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</a:t>
              </a:r>
              <a:r>
                <a:rPr lang="en-US" altLang="en-US" sz="2400" b="1" dirty="0" err="1">
                  <a:solidFill>
                    <a:srgbClr val="002060"/>
                  </a:solidFill>
                </a:rPr>
                <a:t>ớ</a:t>
              </a:r>
              <a:r>
                <a:rPr lang="en-US" altLang="en-US" sz="24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p</a:t>
              </a:r>
              <a:r>
                <a:rPr lang="en-US" altLang="en-US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5C </a:t>
              </a:r>
              <a:r>
                <a:rPr lang="en-US" altLang="en-US" sz="24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tr</a:t>
              </a:r>
              <a:r>
                <a:rPr lang="en-US" altLang="en-US" sz="2400" b="1" dirty="0" err="1">
                  <a:solidFill>
                    <a:srgbClr val="002060"/>
                  </a:solidFill>
                </a:rPr>
                <a:t>ồ</a:t>
              </a:r>
              <a:r>
                <a:rPr lang="en-US" altLang="en-US" sz="24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ng</a:t>
              </a:r>
              <a:r>
                <a:rPr lang="en-US" altLang="en-US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</a:rPr>
                <a:t>được</a:t>
              </a:r>
              <a:r>
                <a:rPr lang="en-US" altLang="en-US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1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261820-025D-43EC-8C3F-8333A7CF6F04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8FACDB-1DEE-4BBA-9ADD-1E88BA956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588" y="678784"/>
            <a:ext cx="7685315" cy="5895742"/>
          </a:xfrm>
          <a:prstGeom prst="rect">
            <a:avLst/>
          </a:prstGeom>
        </p:spPr>
      </p:pic>
      <p:sp>
        <p:nvSpPr>
          <p:cNvPr id="26" name="Text Box 5">
            <a:extLst>
              <a:ext uri="{FF2B5EF4-FFF2-40B4-BE49-F238E27FC236}">
                <a16:creationId xmlns:a16="http://schemas.microsoft.com/office/drawing/2014/main" id="{D32E4D73-1E83-4439-B2D9-D8C6D5DC2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998" y="344434"/>
            <a:ext cx="81384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SỐ CÂY CỦA KHỐI LỚP BỐN VÀ KHỐI LỚP NĂM ĐÃ TRỒNG.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C5A1A2-C780-4FF3-884C-A94548F719C8}"/>
              </a:ext>
            </a:extLst>
          </p:cNvPr>
          <p:cNvGrpSpPr/>
          <p:nvPr/>
        </p:nvGrpSpPr>
        <p:grpSpPr>
          <a:xfrm>
            <a:off x="492495" y="1982450"/>
            <a:ext cx="3285036" cy="1725822"/>
            <a:chOff x="390895" y="817165"/>
            <a:chExt cx="3285036" cy="172582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F0AD7A8-F262-49C0-A83A-C5F646B47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29" r="68061" b="84081"/>
            <a:stretch/>
          </p:blipFill>
          <p:spPr>
            <a:xfrm>
              <a:off x="390895" y="1553300"/>
              <a:ext cx="575204" cy="989687"/>
            </a:xfrm>
            <a:prstGeom prst="rect">
              <a:avLst/>
            </a:prstGeom>
          </p:spPr>
        </p:pic>
        <p:sp>
          <p:nvSpPr>
            <p:cNvPr id="29" name="Text Box 5">
              <a:extLst>
                <a:ext uri="{FF2B5EF4-FFF2-40B4-BE49-F238E27FC236}">
                  <a16:creationId xmlns:a16="http://schemas.microsoft.com/office/drawing/2014/main" id="{9C95E9E1-933C-40FE-B754-E0F16B6DB7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473" y="817165"/>
              <a:ext cx="2967458" cy="1692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Khối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lớp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Năm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mấy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lớp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tham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gia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trồng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cây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là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những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lớp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Group 201">
            <a:extLst>
              <a:ext uri="{FF2B5EF4-FFF2-40B4-BE49-F238E27FC236}">
                <a16:creationId xmlns:a16="http://schemas.microsoft.com/office/drawing/2014/main" id="{0C4B5412-06A3-4B65-AAA7-443BC1A850A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312402" y="4079705"/>
            <a:ext cx="2782652" cy="1219200"/>
            <a:chOff x="-204" y="2476"/>
            <a:chExt cx="1834" cy="768"/>
          </a:xfrm>
        </p:grpSpPr>
        <p:sp>
          <p:nvSpPr>
            <p:cNvPr id="31" name="AutoShape 184">
              <a:extLst>
                <a:ext uri="{FF2B5EF4-FFF2-40B4-BE49-F238E27FC236}">
                  <a16:creationId xmlns:a16="http://schemas.microsoft.com/office/drawing/2014/main" id="{97C4147F-B6CC-44C0-8D00-12EB1A043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4" y="2476"/>
              <a:ext cx="1834" cy="768"/>
            </a:xfrm>
            <a:prstGeom prst="wedgeEllipseCallout">
              <a:avLst>
                <a:gd name="adj1" fmla="val 20984"/>
                <a:gd name="adj2" fmla="val 117319"/>
              </a:avLst>
            </a:prstGeom>
            <a:solidFill>
              <a:srgbClr val="FDE9F3"/>
            </a:solidFill>
            <a:ln w="9525">
              <a:solidFill>
                <a:srgbClr val="F581B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 Box 185">
              <a:extLst>
                <a:ext uri="{FF2B5EF4-FFF2-40B4-BE49-F238E27FC236}">
                  <a16:creationId xmlns:a16="http://schemas.microsoft.com/office/drawing/2014/main" id="{2448D7AA-9DD2-473C-9011-06486982A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04" y="2598"/>
              <a:ext cx="1708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Các</a:t>
              </a:r>
              <a:r>
                <a:rPr lang="en-US" altLang="en-US" sz="2400" b="1" dirty="0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lớp</a:t>
              </a:r>
              <a:r>
                <a:rPr lang="en-US" altLang="en-US" sz="2400" b="1" dirty="0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khối</a:t>
              </a:r>
              <a:r>
                <a:rPr lang="en-US" altLang="en-US" sz="2400" b="1" dirty="0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Năm</a:t>
              </a:r>
              <a:r>
                <a:rPr lang="en-US" altLang="en-US" sz="2400" b="1" dirty="0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tham</a:t>
              </a:r>
              <a:r>
                <a:rPr lang="en-US" altLang="en-US" sz="2400" b="1" dirty="0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gia</a:t>
              </a:r>
              <a:r>
                <a:rPr lang="en-US" altLang="en-US" sz="2400" b="1" dirty="0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trồng</a:t>
              </a:r>
              <a:r>
                <a:rPr lang="en-US" altLang="en-US" sz="2400" b="1" dirty="0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cây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 Normal"/>
                <a:cs typeface="Arial" panose="020B0604020202020204" pitchFamily="34" charset="0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D5BEB0D-6FEA-4630-B092-51E1732C9092}"/>
              </a:ext>
            </a:extLst>
          </p:cNvPr>
          <p:cNvSpPr/>
          <p:nvPr/>
        </p:nvSpPr>
        <p:spPr>
          <a:xfrm>
            <a:off x="7335520" y="6075680"/>
            <a:ext cx="2651760" cy="325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8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261820-025D-43EC-8C3F-8333A7CF6F04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9085E3-6ACC-4BDD-A691-BAEF83B70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588" y="678784"/>
            <a:ext cx="7685315" cy="5895742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5CB721C9-4342-4453-8390-32D5D6120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998" y="344434"/>
            <a:ext cx="81384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SỐ CÂY CỦA KHỐI LỚP BỐN VÀ KHỐI LỚP NĂM ĐÃ TRỒNG.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78268C-3B72-4F5D-BC59-2AEE3A048F1D}"/>
              </a:ext>
            </a:extLst>
          </p:cNvPr>
          <p:cNvGrpSpPr/>
          <p:nvPr/>
        </p:nvGrpSpPr>
        <p:grpSpPr>
          <a:xfrm>
            <a:off x="612358" y="1746018"/>
            <a:ext cx="2864463" cy="2092881"/>
            <a:chOff x="390895" y="1110148"/>
            <a:chExt cx="2864463" cy="20928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FF5D38-15D3-444D-8BE3-D65C6ACA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29" r="68061" b="84081"/>
            <a:stretch/>
          </p:blipFill>
          <p:spPr>
            <a:xfrm>
              <a:off x="390895" y="1553300"/>
              <a:ext cx="575204" cy="989687"/>
            </a:xfrm>
            <a:prstGeom prst="rect">
              <a:avLst/>
            </a:prstGeom>
          </p:spPr>
        </p:pic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D601C683-2EA4-4AC2-ACAE-5CF61851A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690" y="1110148"/>
              <a:ext cx="2334668" cy="209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mấy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lớp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trồng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được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trên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30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cây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là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những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lớp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95309-C900-4D85-87DF-CEB7BDCDFDEF}"/>
              </a:ext>
            </a:extLst>
          </p:cNvPr>
          <p:cNvSpPr/>
          <p:nvPr/>
        </p:nvSpPr>
        <p:spPr>
          <a:xfrm>
            <a:off x="5252720" y="2437418"/>
            <a:ext cx="762000" cy="39532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6A8A4A-4F34-4187-A0EE-DC07A6682327}"/>
              </a:ext>
            </a:extLst>
          </p:cNvPr>
          <p:cNvSpPr/>
          <p:nvPr/>
        </p:nvSpPr>
        <p:spPr>
          <a:xfrm>
            <a:off x="7317227" y="1452389"/>
            <a:ext cx="658373" cy="49382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AF19ED-8157-46C0-9D37-085CAEEB599B}"/>
              </a:ext>
            </a:extLst>
          </p:cNvPr>
          <p:cNvSpPr/>
          <p:nvPr/>
        </p:nvSpPr>
        <p:spPr>
          <a:xfrm>
            <a:off x="8333227" y="1899920"/>
            <a:ext cx="658373" cy="4507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739F43-599C-4221-A18C-69FA9C83C834}"/>
              </a:ext>
            </a:extLst>
          </p:cNvPr>
          <p:cNvGrpSpPr/>
          <p:nvPr/>
        </p:nvGrpSpPr>
        <p:grpSpPr>
          <a:xfrm>
            <a:off x="630679" y="3861016"/>
            <a:ext cx="2901558" cy="2224932"/>
            <a:chOff x="609350" y="3891388"/>
            <a:chExt cx="2901558" cy="2224932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98A43E47-EB4D-4F27-9EB8-9F181EAF5578}"/>
                </a:ext>
              </a:extLst>
            </p:cNvPr>
            <p:cNvSpPr/>
            <p:nvPr/>
          </p:nvSpPr>
          <p:spPr>
            <a:xfrm>
              <a:off x="683084" y="3891388"/>
              <a:ext cx="2827824" cy="2224932"/>
            </a:xfrm>
            <a:prstGeom prst="wedgeRoundRectCallout">
              <a:avLst>
                <a:gd name="adj1" fmla="val 60683"/>
                <a:gd name="adj2" fmla="val 17893"/>
                <a:gd name="adj3" fmla="val 16667"/>
              </a:avLst>
            </a:prstGeom>
            <a:solidFill>
              <a:srgbClr val="DCF0F4"/>
            </a:solidFill>
            <a:ln w="19050">
              <a:solidFill>
                <a:srgbClr val="2689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E0A6213B-C6F3-43CC-B8BE-AB621250C6CD}"/>
                </a:ext>
              </a:extLst>
            </p:cNvPr>
            <p:cNvSpPr txBox="1"/>
            <p:nvPr/>
          </p:nvSpPr>
          <p:spPr>
            <a:xfrm>
              <a:off x="609350" y="4095913"/>
              <a:ext cx="282782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 err="1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Có</a:t>
              </a:r>
              <a:r>
                <a:rPr lang="en-US" altLang="zh-CN" sz="28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3 </a:t>
              </a:r>
              <a:r>
                <a:rPr lang="en-US" altLang="zh-CN" sz="2800" b="1" dirty="0" err="1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lớp</a:t>
              </a:r>
              <a:r>
                <a:rPr lang="en-US" altLang="zh-CN" sz="28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trồng</a:t>
              </a:r>
              <a:r>
                <a:rPr lang="en-US" altLang="zh-CN" sz="28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được</a:t>
              </a:r>
              <a:r>
                <a:rPr lang="en-US" altLang="zh-CN" sz="28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trên</a:t>
              </a:r>
              <a:r>
                <a:rPr lang="en-US" altLang="zh-CN" sz="28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30 </a:t>
              </a:r>
              <a:r>
                <a:rPr lang="en-US" altLang="zh-CN" sz="2800" b="1" dirty="0" err="1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cây</a:t>
              </a:r>
              <a:r>
                <a:rPr lang="en-US" altLang="zh-CN" sz="28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2800" b="1" dirty="0" err="1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đó</a:t>
              </a:r>
              <a:r>
                <a:rPr lang="en-US" altLang="zh-CN" sz="28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là</a:t>
              </a:r>
              <a:r>
                <a:rPr lang="en-US" altLang="zh-CN" sz="28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4A, 5A </a:t>
              </a:r>
              <a:r>
                <a:rPr lang="en-US" altLang="zh-CN" sz="2800" b="1" dirty="0" err="1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2800" b="1" dirty="0"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5B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8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261820-025D-43EC-8C3F-8333A7CF6F04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11F697-FCFD-4BBD-8A20-0F9D102C7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588" y="678784"/>
            <a:ext cx="7685315" cy="5895742"/>
          </a:xfrm>
          <a:prstGeom prst="rect">
            <a:avLst/>
          </a:prstGeom>
        </p:spPr>
      </p:pic>
      <p:sp>
        <p:nvSpPr>
          <p:cNvPr id="24" name="Text Box 5">
            <a:extLst>
              <a:ext uri="{FF2B5EF4-FFF2-40B4-BE49-F238E27FC236}">
                <a16:creationId xmlns:a16="http://schemas.microsoft.com/office/drawing/2014/main" id="{8CE8D0D9-D1FC-464D-9494-445DB1AD5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998" y="344434"/>
            <a:ext cx="81384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SỐ CÂY CỦA KHỐI LỚP BỐN VÀ KHỐI LỚP NĂM ĐÃ TRỒNG.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BC62CA-4F7F-48BD-90BE-E2C34AAE43B6}"/>
              </a:ext>
            </a:extLst>
          </p:cNvPr>
          <p:cNvGrpSpPr/>
          <p:nvPr/>
        </p:nvGrpSpPr>
        <p:grpSpPr>
          <a:xfrm>
            <a:off x="500046" y="2382559"/>
            <a:ext cx="3185298" cy="2092881"/>
            <a:chOff x="390895" y="1217274"/>
            <a:chExt cx="3185298" cy="209288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86EF066-BF54-45C1-8187-4D08BBD87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29" r="68061" b="84081"/>
            <a:stretch/>
          </p:blipFill>
          <p:spPr>
            <a:xfrm>
              <a:off x="390895" y="1553300"/>
              <a:ext cx="575204" cy="989687"/>
            </a:xfrm>
            <a:prstGeom prst="rect">
              <a:avLst/>
            </a:prstGeom>
          </p:spPr>
        </p:pic>
        <p:sp>
          <p:nvSpPr>
            <p:cNvPr id="27" name="Text Box 5">
              <a:extLst>
                <a:ext uri="{FF2B5EF4-FFF2-40B4-BE49-F238E27FC236}">
                  <a16:creationId xmlns:a16="http://schemas.microsoft.com/office/drawing/2014/main" id="{0FCA634D-9924-46F9-BC39-FE7D9103D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1386" y="1217274"/>
              <a:ext cx="2674807" cy="209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Lớp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trồng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nhiều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cây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nhất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Lớp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trồng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ít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cây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nhất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8" name="Group 201">
            <a:extLst>
              <a:ext uri="{FF2B5EF4-FFF2-40B4-BE49-F238E27FC236}">
                <a16:creationId xmlns:a16="http://schemas.microsoft.com/office/drawing/2014/main" id="{62C427CF-EEBA-4616-A799-0CCBDC07A3F2}"/>
              </a:ext>
            </a:extLst>
          </p:cNvPr>
          <p:cNvGrpSpPr>
            <a:grpSpLocks/>
          </p:cNvGrpSpPr>
          <p:nvPr/>
        </p:nvGrpSpPr>
        <p:grpSpPr bwMode="auto">
          <a:xfrm>
            <a:off x="4386128" y="628294"/>
            <a:ext cx="2286000" cy="1219200"/>
            <a:chOff x="190" y="2476"/>
            <a:chExt cx="1440" cy="768"/>
          </a:xfrm>
        </p:grpSpPr>
        <p:sp>
          <p:nvSpPr>
            <p:cNvPr id="29" name="AutoShape 184">
              <a:extLst>
                <a:ext uri="{FF2B5EF4-FFF2-40B4-BE49-F238E27FC236}">
                  <a16:creationId xmlns:a16="http://schemas.microsoft.com/office/drawing/2014/main" id="{047C03B3-A82C-4AAE-90B9-C2E07F18F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" y="2476"/>
              <a:ext cx="1440" cy="768"/>
            </a:xfrm>
            <a:prstGeom prst="wedgeEllipseCallout">
              <a:avLst>
                <a:gd name="adj1" fmla="val 89445"/>
                <a:gd name="adj2" fmla="val 48152"/>
              </a:avLst>
            </a:prstGeom>
            <a:solidFill>
              <a:srgbClr val="ECD9FF"/>
            </a:solidFill>
            <a:ln w="9525">
              <a:solidFill>
                <a:srgbClr val="CC99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 Box 185">
              <a:extLst>
                <a:ext uri="{FF2B5EF4-FFF2-40B4-BE49-F238E27FC236}">
                  <a16:creationId xmlns:a16="http://schemas.microsoft.com/office/drawing/2014/main" id="{435E6280-D0C0-46FE-9C42-734B58034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" y="2581"/>
              <a:ext cx="144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思源黑体 CN Normal"/>
                  <a:cs typeface="Arial" panose="020B0604020202020204" pitchFamily="34" charset="0"/>
                </a:rPr>
                <a:t>Lớ</a:t>
              </a:r>
              <a:r>
                <a:rPr lang="en-US" altLang="en-US" sz="2400" b="1" dirty="0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p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trồng</a:t>
              </a:r>
              <a:r>
                <a:rPr lang="en-US" altLang="en-US" sz="2400" b="1" dirty="0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được</a:t>
              </a:r>
              <a:r>
                <a:rPr lang="en-US" altLang="en-US" sz="2400" b="1" dirty="0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nhiều</a:t>
              </a:r>
              <a:r>
                <a:rPr lang="en-US" altLang="en-US" sz="2400" b="1" dirty="0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cây</a:t>
              </a:r>
              <a:r>
                <a:rPr lang="en-US" altLang="en-US" sz="2400" b="1" dirty="0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思源黑体 CN Normal"/>
                  <a:cs typeface="Arial" panose="020B0604020202020204" pitchFamily="34" charset="0"/>
                </a:rPr>
                <a:t>nhất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 Normal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201">
            <a:extLst>
              <a:ext uri="{FF2B5EF4-FFF2-40B4-BE49-F238E27FC236}">
                <a16:creationId xmlns:a16="http://schemas.microsoft.com/office/drawing/2014/main" id="{822B697F-93BB-432D-BBBF-C61833C6A65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227051" y="1860213"/>
            <a:ext cx="2233405" cy="1219200"/>
            <a:chOff x="158" y="2476"/>
            <a:chExt cx="1472" cy="768"/>
          </a:xfrm>
        </p:grpSpPr>
        <p:sp>
          <p:nvSpPr>
            <p:cNvPr id="32" name="AutoShape 184">
              <a:extLst>
                <a:ext uri="{FF2B5EF4-FFF2-40B4-BE49-F238E27FC236}">
                  <a16:creationId xmlns:a16="http://schemas.microsoft.com/office/drawing/2014/main" id="{042325D8-D53E-4801-907C-DBBE54B02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" y="2476"/>
              <a:ext cx="1440" cy="768"/>
            </a:xfrm>
            <a:prstGeom prst="wedgeEllipseCallout">
              <a:avLst>
                <a:gd name="adj1" fmla="val 20984"/>
                <a:gd name="adj2" fmla="val 117319"/>
              </a:avLst>
            </a:prstGeom>
            <a:solidFill>
              <a:srgbClr val="D3FFC5"/>
            </a:solidFill>
            <a:ln w="9525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 Box 185">
              <a:extLst>
                <a:ext uri="{FF2B5EF4-FFF2-40B4-BE49-F238E27FC236}">
                  <a16:creationId xmlns:a16="http://schemas.microsoft.com/office/drawing/2014/main" id="{8D0AAEF0-678C-4B4D-9F4C-28D26B735E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2653"/>
              <a:ext cx="146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思源黑体 CN Normal"/>
                  <a:cs typeface="Arial" panose="020B0604020202020204" pitchFamily="34" charset="0"/>
                </a:rPr>
                <a:t>Lớp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思源黑体 CN Normal"/>
                  <a:cs typeface="Arial" panose="020B0604020202020204" pitchFamily="34" charset="0"/>
                </a:rPr>
                <a:t>trồng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思源黑体 CN Normal"/>
                  <a:cs typeface="Arial" panose="020B0604020202020204" pitchFamily="34" charset="0"/>
                </a:rPr>
                <a:t>được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思源黑体 CN Normal"/>
                  <a:cs typeface="Arial" panose="020B0604020202020204" pitchFamily="34" charset="0"/>
                </a:rPr>
                <a:t>ít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思源黑体 CN Normal"/>
                  <a:cs typeface="Arial" panose="020B0604020202020204" pitchFamily="34" charset="0"/>
                </a:rPr>
                <a:t>cây</a:t>
              </a: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思源黑体 CN Normal"/>
                  <a:cs typeface="Arial" panose="020B0604020202020204" pitchFamily="34" charset="0"/>
                </a:rPr>
                <a:t> </a:t>
              </a:r>
              <a:r>
                <a:rPr kumimoji="0" lang="en-US" alt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思源黑体 CN Normal"/>
                  <a:cs typeface="Arial" panose="020B0604020202020204" pitchFamily="34" charset="0"/>
                </a:rPr>
                <a:t>nhất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 Normal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2B826A9-0B07-4258-8ABA-65E9E1510877}"/>
              </a:ext>
            </a:extLst>
          </p:cNvPr>
          <p:cNvSpPr/>
          <p:nvPr/>
        </p:nvSpPr>
        <p:spPr>
          <a:xfrm>
            <a:off x="7331668" y="1454688"/>
            <a:ext cx="658373" cy="49664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C9A60C-C8F7-4598-B26D-7FA115265D9E}"/>
              </a:ext>
            </a:extLst>
          </p:cNvPr>
          <p:cNvSpPr/>
          <p:nvPr/>
        </p:nvSpPr>
        <p:spPr>
          <a:xfrm>
            <a:off x="9320197" y="3556000"/>
            <a:ext cx="658373" cy="28457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2">
            <a:extLst>
              <a:ext uri="{FF2B5EF4-FFF2-40B4-BE49-F238E27FC236}">
                <a16:creationId xmlns:a16="http://schemas.microsoft.com/office/drawing/2014/main" id="{56EDE742-D42A-4F5A-AEB8-BFF520F0E3D0}"/>
              </a:ext>
            </a:extLst>
          </p:cNvPr>
          <p:cNvGrpSpPr/>
          <p:nvPr/>
        </p:nvGrpSpPr>
        <p:grpSpPr>
          <a:xfrm>
            <a:off x="-837052" y="3651895"/>
            <a:ext cx="9622964" cy="2083080"/>
            <a:chOff x="-7460828" y="873043"/>
            <a:chExt cx="12976861" cy="2083080"/>
          </a:xfrm>
        </p:grpSpPr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C981D710-974E-46E2-A455-0D2CC8102276}"/>
                </a:ext>
              </a:extLst>
            </p:cNvPr>
            <p:cNvGrpSpPr/>
            <p:nvPr/>
          </p:nvGrpSpPr>
          <p:grpSpPr>
            <a:xfrm>
              <a:off x="-7460828" y="1051494"/>
              <a:ext cx="12976861" cy="1904629"/>
              <a:chOff x="-6293973" y="1203032"/>
              <a:chExt cx="12976861" cy="1904629"/>
            </a:xfrm>
          </p:grpSpPr>
          <p:sp>
            <p:nvSpPr>
              <p:cNvPr id="14" name="矩形 7">
                <a:extLst>
                  <a:ext uri="{FF2B5EF4-FFF2-40B4-BE49-F238E27FC236}">
                    <a16:creationId xmlns:a16="http://schemas.microsoft.com/office/drawing/2014/main" id="{6D9AED91-38F1-4F65-ACB2-152EDA861604}"/>
                  </a:ext>
                </a:extLst>
              </p:cNvPr>
              <p:cNvSpPr/>
              <p:nvPr/>
            </p:nvSpPr>
            <p:spPr>
              <a:xfrm>
                <a:off x="-6293973" y="1203032"/>
                <a:ext cx="12976861" cy="1862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baseline="0" noProof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+mn-cs"/>
                  </a:rPr>
                  <a:t>TẠM BIỆT</a:t>
                </a:r>
                <a:endParaRPr kumimoji="0" lang="zh-CN" altLang="en-US" sz="115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5" name="矩形 8">
                <a:extLst>
                  <a:ext uri="{FF2B5EF4-FFF2-40B4-BE49-F238E27FC236}">
                    <a16:creationId xmlns:a16="http://schemas.microsoft.com/office/drawing/2014/main" id="{0151A0FF-1D0F-4A9A-89CC-07AC415F6632}"/>
                  </a:ext>
                </a:extLst>
              </p:cNvPr>
              <p:cNvSpPr/>
              <p:nvPr/>
            </p:nvSpPr>
            <p:spPr>
              <a:xfrm>
                <a:off x="-5562743" y="1245613"/>
                <a:ext cx="11514401" cy="1862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1" i="0" u="none" strike="noStrike" kern="1200" cap="none" spc="0" normalizeH="0" baseline="0" noProof="0">
                    <a:ln>
                      <a:noFill/>
                    </a:ln>
                    <a:gradFill>
                      <a:gsLst>
                        <a:gs pos="59000">
                          <a:srgbClr val="4998C4"/>
                        </a:gs>
                        <a:gs pos="22000">
                          <a:srgbClr val="4472C4">
                            <a:lumMod val="75000"/>
                          </a:srgbClr>
                        </a:gs>
                        <a:gs pos="60000">
                          <a:srgbClr val="4EA6CD"/>
                        </a:gs>
                        <a:gs pos="83000">
                          <a:srgbClr val="4472C4">
                            <a:lumMod val="75000"/>
                          </a:srgbClr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UTM Showcard" panose="02040603050506020204" pitchFamily="18" charset="0"/>
                    <a:ea typeface="等线" panose="02010600030101010101" pitchFamily="2" charset="-122"/>
                    <a:cs typeface="+mn-cs"/>
                  </a:rPr>
                  <a:t>TẠM BIỆT</a:t>
                </a:r>
                <a:endParaRPr kumimoji="0" lang="zh-CN" altLang="en-US" sz="115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9000">
                        <a:srgbClr val="4998C4"/>
                      </a:gs>
                      <a:gs pos="22000">
                        <a:srgbClr val="4472C4">
                          <a:lumMod val="75000"/>
                        </a:srgbClr>
                      </a:gs>
                      <a:gs pos="60000">
                        <a:srgbClr val="4EA6CD"/>
                      </a:gs>
                      <a:gs pos="83000">
                        <a:srgbClr val="4472C4">
                          <a:lumMod val="75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1" name="组合 9">
              <a:extLst>
                <a:ext uri="{FF2B5EF4-FFF2-40B4-BE49-F238E27FC236}">
                  <a16:creationId xmlns:a16="http://schemas.microsoft.com/office/drawing/2014/main" id="{821CCED6-6380-40B8-A062-785668DDF437}"/>
                </a:ext>
              </a:extLst>
            </p:cNvPr>
            <p:cNvGrpSpPr/>
            <p:nvPr/>
          </p:nvGrpSpPr>
          <p:grpSpPr>
            <a:xfrm>
              <a:off x="3583560" y="873043"/>
              <a:ext cx="249115" cy="1460151"/>
              <a:chOff x="3771007" y="1083236"/>
              <a:chExt cx="249115" cy="1460151"/>
            </a:xfrm>
          </p:grpSpPr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AE018595-9565-4FB8-9808-05B19C3FD802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249115" cy="1446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Guanine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3" name="矩形 11">
                <a:extLst>
                  <a:ext uri="{FF2B5EF4-FFF2-40B4-BE49-F238E27FC236}">
                    <a16:creationId xmlns:a16="http://schemas.microsoft.com/office/drawing/2014/main" id="{97634648-6CE4-4997-8AA6-A341187F9A9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249115" cy="1446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Guanine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457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29ACBB-05F2-8089-8692-8E991F60642D}"/>
              </a:ext>
            </a:extLst>
          </p:cNvPr>
          <p:cNvSpPr/>
          <p:nvPr/>
        </p:nvSpPr>
        <p:spPr>
          <a:xfrm>
            <a:off x="396240" y="477520"/>
            <a:ext cx="11419840" cy="6065520"/>
          </a:xfrm>
          <a:prstGeom prst="roundRect">
            <a:avLst>
              <a:gd name="adj" fmla="val 5612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C20FB-02A8-B3E5-2FF2-F8968EBBEB2B}"/>
              </a:ext>
            </a:extLst>
          </p:cNvPr>
          <p:cNvSpPr/>
          <p:nvPr/>
        </p:nvSpPr>
        <p:spPr>
          <a:xfrm>
            <a:off x="730883" y="1011202"/>
            <a:ext cx="4365773" cy="1132392"/>
          </a:xfrm>
          <a:prstGeom prst="roundRect">
            <a:avLst/>
          </a:prstGeom>
          <a:solidFill>
            <a:srgbClr val="FFFFCC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biểu đồ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B493B2-6E95-FA81-5349-4393B33B5178}"/>
              </a:ext>
            </a:extLst>
          </p:cNvPr>
          <p:cNvGrpSpPr/>
          <p:nvPr/>
        </p:nvGrpSpPr>
        <p:grpSpPr>
          <a:xfrm>
            <a:off x="6825220" y="4805506"/>
            <a:ext cx="3998982" cy="963151"/>
            <a:chOff x="2576319" y="2751892"/>
            <a:chExt cx="3998982" cy="92060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ED2BBBD-B90A-FFC6-C3F4-3243A6D603A1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2C948D-6D94-F08A-280E-25B8B4A606B0}"/>
                </a:ext>
              </a:extLst>
            </p:cNvPr>
            <p:cNvSpPr txBox="1"/>
            <p:nvPr/>
          </p:nvSpPr>
          <p:spPr>
            <a:xfrm>
              <a:off x="2576319" y="2904418"/>
              <a:ext cx="3962406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C.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Biểu đồ tranh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B2A6F9-B108-32B5-EFDF-791CD4B62E01}"/>
              </a:ext>
            </a:extLst>
          </p:cNvPr>
          <p:cNvGrpSpPr/>
          <p:nvPr/>
        </p:nvGrpSpPr>
        <p:grpSpPr>
          <a:xfrm>
            <a:off x="6872005" y="3067973"/>
            <a:ext cx="3986790" cy="963151"/>
            <a:chOff x="2588511" y="2751892"/>
            <a:chExt cx="3986790" cy="92060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3EEB49E-DE52-D9C7-091F-CD632F3C5923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885E22-6211-7B37-51B8-C3BD8FE34E2A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Biểu đồ cột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E5AAAC-175A-4800-D2D5-303BCC1E1D16}"/>
              </a:ext>
            </a:extLst>
          </p:cNvPr>
          <p:cNvGrpSpPr/>
          <p:nvPr/>
        </p:nvGrpSpPr>
        <p:grpSpPr>
          <a:xfrm>
            <a:off x="6872005" y="1519208"/>
            <a:ext cx="3986790" cy="963151"/>
            <a:chOff x="2588511" y="2751892"/>
            <a:chExt cx="3986790" cy="92060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9E40A87-1D67-6C8F-016C-73D8824D6795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19B372-FCF1-C0CF-9218-DD7FB700670E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A.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Biểu đồ số liệu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E88510F-D548-488A-BCD1-38D4C034B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25" y="2314288"/>
            <a:ext cx="4604263" cy="39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91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29ACBB-05F2-8089-8692-8E991F60642D}"/>
              </a:ext>
            </a:extLst>
          </p:cNvPr>
          <p:cNvSpPr/>
          <p:nvPr/>
        </p:nvSpPr>
        <p:spPr>
          <a:xfrm>
            <a:off x="396240" y="477520"/>
            <a:ext cx="11419840" cy="6065520"/>
          </a:xfrm>
          <a:prstGeom prst="roundRect">
            <a:avLst>
              <a:gd name="adj" fmla="val 5612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6C20FB-02A8-B3E5-2FF2-F8968EBBEB2B}"/>
              </a:ext>
            </a:extLst>
          </p:cNvPr>
          <p:cNvSpPr/>
          <p:nvPr/>
        </p:nvSpPr>
        <p:spPr>
          <a:xfrm>
            <a:off x="730883" y="1011202"/>
            <a:ext cx="4365773" cy="1132392"/>
          </a:xfrm>
          <a:prstGeom prst="roundRect">
            <a:avLst/>
          </a:prstGeom>
          <a:solidFill>
            <a:srgbClr val="FFFFCC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 là biểu đồ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B493B2-6E95-FA81-5349-4393B33B5178}"/>
              </a:ext>
            </a:extLst>
          </p:cNvPr>
          <p:cNvGrpSpPr/>
          <p:nvPr/>
        </p:nvGrpSpPr>
        <p:grpSpPr>
          <a:xfrm>
            <a:off x="6811045" y="1577398"/>
            <a:ext cx="3998982" cy="963151"/>
            <a:chOff x="2576319" y="2751892"/>
            <a:chExt cx="3998982" cy="92060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ED2BBBD-B90A-FFC6-C3F4-3243A6D603A1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2C948D-6D94-F08A-280E-25B8B4A606B0}"/>
                </a:ext>
              </a:extLst>
            </p:cNvPr>
            <p:cNvSpPr txBox="1"/>
            <p:nvPr/>
          </p:nvSpPr>
          <p:spPr>
            <a:xfrm>
              <a:off x="2576319" y="2904418"/>
              <a:ext cx="3962406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A.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Biểu đồ cột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B2A6F9-B108-32B5-EFDF-791CD4B62E01}"/>
              </a:ext>
            </a:extLst>
          </p:cNvPr>
          <p:cNvGrpSpPr/>
          <p:nvPr/>
        </p:nvGrpSpPr>
        <p:grpSpPr>
          <a:xfrm>
            <a:off x="6872005" y="3067973"/>
            <a:ext cx="3986790" cy="963151"/>
            <a:chOff x="2588511" y="2751892"/>
            <a:chExt cx="3986790" cy="92060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3EEB49E-DE52-D9C7-091F-CD632F3C5923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885E22-6211-7B37-51B8-C3BD8FE34E2A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Biểu đồ số liệu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3E5AAAC-175A-4800-D2D5-303BCC1E1D16}"/>
              </a:ext>
            </a:extLst>
          </p:cNvPr>
          <p:cNvGrpSpPr/>
          <p:nvPr/>
        </p:nvGrpSpPr>
        <p:grpSpPr>
          <a:xfrm>
            <a:off x="6835429" y="4697123"/>
            <a:ext cx="3986790" cy="963151"/>
            <a:chOff x="2588511" y="2751892"/>
            <a:chExt cx="3986790" cy="92060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9E40A87-1D67-6C8F-016C-73D8824D6795}"/>
                </a:ext>
              </a:extLst>
            </p:cNvPr>
            <p:cNvSpPr/>
            <p:nvPr/>
          </p:nvSpPr>
          <p:spPr>
            <a:xfrm>
              <a:off x="2588511" y="2751892"/>
              <a:ext cx="3986790" cy="9206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19B372-FCF1-C0CF-9218-DD7FB700670E}"/>
                </a:ext>
              </a:extLst>
            </p:cNvPr>
            <p:cNvSpPr txBox="1"/>
            <p:nvPr/>
          </p:nvSpPr>
          <p:spPr>
            <a:xfrm>
              <a:off x="2588511" y="2904418"/>
              <a:ext cx="3950214" cy="5883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6585C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C.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Biểu đồ tranh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364038A-532D-4005-94D2-D90F9C3C5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96" y="2314485"/>
            <a:ext cx="5506064" cy="422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52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EF4A6-68D4-4FC4-B482-170046615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81" y="5002444"/>
            <a:ext cx="2283585" cy="2283585"/>
          </a:xfrm>
          <a:prstGeom prst="rect">
            <a:avLst/>
          </a:prstGeom>
        </p:spPr>
      </p:pic>
      <p:pic>
        <p:nvPicPr>
          <p:cNvPr id="7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82000976-D9BD-4AB3-B165-DC2FAD6D7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7424" y="2539143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9FB9E9-D134-4D52-AE6C-85DDDA9A71A5}"/>
              </a:ext>
            </a:extLst>
          </p:cNvPr>
          <p:cNvSpPr txBox="1"/>
          <p:nvPr/>
        </p:nvSpPr>
        <p:spPr>
          <a:xfrm>
            <a:off x="1200447" y="1427215"/>
            <a:ext cx="6656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VF Bellissima Script Pro" panose="02000505000000020002" pitchFamily="50" charset="0"/>
                <a:ea typeface="+mn-ea"/>
                <a:cs typeface="+mn-cs"/>
              </a:rPr>
              <a:t>Bài 17- Tiết 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VF Bellissima Script Pro" panose="02000505000000020002" pitchFamily="50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91F0D4-201C-40B3-88BB-2794112C7D14}"/>
              </a:ext>
            </a:extLst>
          </p:cNvPr>
          <p:cNvGrpSpPr/>
          <p:nvPr/>
        </p:nvGrpSpPr>
        <p:grpSpPr>
          <a:xfrm>
            <a:off x="572746" y="2471220"/>
            <a:ext cx="8030205" cy="1355045"/>
            <a:chOff x="3560900" y="2691800"/>
            <a:chExt cx="5023501" cy="135504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D52941-4D6C-4E5B-8FD7-D67445737579}"/>
                </a:ext>
              </a:extLst>
            </p:cNvPr>
            <p:cNvSpPr txBox="1"/>
            <p:nvPr/>
          </p:nvSpPr>
          <p:spPr>
            <a:xfrm>
              <a:off x="3560901" y="2723406"/>
              <a:ext cx="50235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BIỂU ĐỒ CỘT</a:t>
              </a:r>
              <a:endParaRPr kumimoji="0" lang="en-US" sz="80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660BFB-EB07-471C-9DA5-BBA6F5FE4BDE}"/>
                </a:ext>
              </a:extLst>
            </p:cNvPr>
            <p:cNvSpPr txBox="1"/>
            <p:nvPr/>
          </p:nvSpPr>
          <p:spPr>
            <a:xfrm>
              <a:off x="3560900" y="2691800"/>
              <a:ext cx="50235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noFill/>
                  </a:ln>
                  <a:gradFill flip="none" rotWithShape="1">
                    <a:gsLst>
                      <a:gs pos="57000">
                        <a:srgbClr val="F9A5A5"/>
                      </a:gs>
                      <a:gs pos="24000">
                        <a:srgbClr val="D10505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BIỂU ĐỒ CỘT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7000">
                      <a:srgbClr val="F9A5A5"/>
                    </a:gs>
                    <a:gs pos="24000">
                      <a:srgbClr val="D1050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00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75E038-DED9-4F34-B982-816688769FB1}"/>
              </a:ext>
            </a:extLst>
          </p:cNvPr>
          <p:cNvGrpSpPr/>
          <p:nvPr/>
        </p:nvGrpSpPr>
        <p:grpSpPr>
          <a:xfrm>
            <a:off x="3870961" y="904240"/>
            <a:ext cx="7591400" cy="5560353"/>
            <a:chOff x="-780345" y="-896306"/>
            <a:chExt cx="7240451" cy="5400627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5DFDDCF4-9B9D-467C-9D4B-97616C0DA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42" b="-3980"/>
            <a:stretch/>
          </p:blipFill>
          <p:spPr>
            <a:xfrm>
              <a:off x="-780345" y="-896306"/>
              <a:ext cx="7240451" cy="540062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E5BAB5-1908-4F71-B81A-C62B1F3F8632}"/>
                </a:ext>
              </a:extLst>
            </p:cNvPr>
            <p:cNvSpPr txBox="1"/>
            <p:nvPr/>
          </p:nvSpPr>
          <p:spPr>
            <a:xfrm>
              <a:off x="507272" y="761276"/>
              <a:ext cx="4665216" cy="8968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THỰC </a:t>
              </a: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HÀNH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1DEBB61-9942-49B8-A6A6-061ADC61C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76" y="904240"/>
            <a:ext cx="3764314" cy="571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7FABE-14E0-46DA-99AC-2C8DEE986D03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6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7900" y="362395"/>
            <a:ext cx="1095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bảng thống kê số học sinh theo các khối lớp của một trường tiểu học.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F715F-3C9E-4234-88F4-3B447D9B6952}"/>
              </a:ext>
            </a:extLst>
          </p:cNvPr>
          <p:cNvSpPr txBox="1"/>
          <p:nvPr/>
        </p:nvSpPr>
        <p:spPr>
          <a:xfrm>
            <a:off x="676069" y="1887245"/>
            <a:ext cx="852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 cột sau thể hiện các số liệu trên.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4FA005-6684-4F22-8CB7-63F0356C69E1}"/>
              </a:ext>
            </a:extLst>
          </p:cNvPr>
          <p:cNvSpPr txBox="1"/>
          <p:nvPr/>
        </p:nvSpPr>
        <p:spPr>
          <a:xfrm>
            <a:off x="5476144" y="2616265"/>
            <a:ext cx="60662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sz="3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Biểu đồ cột ở bên biểu diễn gì?</a:t>
            </a:r>
          </a:p>
          <a:p>
            <a:pPr lvl="0" algn="just">
              <a:defRPr/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3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thiện biểu đồ bên.</a:t>
            </a:r>
            <a:endParaRPr lang="en-US" sz="3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vi-VN" sz="3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số liệu trên biểu đồ rồi so sánh số học sinh các khối lớp.(Dùng các từ </a:t>
            </a:r>
            <a:r>
              <a:rPr lang="vi-VN" sz="3000" i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hơn, ít hơn, bằng, nhiều nhất, ít nhất.</a:t>
            </a:r>
            <a:r>
              <a:rPr lang="vi-VN" sz="3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tên các khối lớp theo thứ tự số học sinh từ ít đến nhiều.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56437-B0F1-4C93-B5ED-9E678AF0D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0" y="2348910"/>
            <a:ext cx="4696800" cy="4245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C0737-7BBE-4BCF-BA37-8C2DB743F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68" y="845593"/>
            <a:ext cx="8426188" cy="95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71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7FABE-14E0-46DA-99AC-2C8DEE986D03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839D89-6EA2-4F4D-81CF-901585878AFA}"/>
              </a:ext>
            </a:extLst>
          </p:cNvPr>
          <p:cNvSpPr/>
          <p:nvPr/>
        </p:nvSpPr>
        <p:spPr>
          <a:xfrm>
            <a:off x="1349115" y="2261364"/>
            <a:ext cx="3132944" cy="67523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87900" y="362395"/>
            <a:ext cx="1095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bảng thống kê số học sinh theo các khối lớp của một trường tiểu học.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F715F-3C9E-4234-88F4-3B447D9B6952}"/>
              </a:ext>
            </a:extLst>
          </p:cNvPr>
          <p:cNvSpPr txBox="1"/>
          <p:nvPr/>
        </p:nvSpPr>
        <p:spPr>
          <a:xfrm>
            <a:off x="676069" y="1887245"/>
            <a:ext cx="852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 đồ cột sau thể hiện các số liệu trên.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4FA005-6684-4F22-8CB7-63F0356C69E1}"/>
              </a:ext>
            </a:extLst>
          </p:cNvPr>
          <p:cNvSpPr txBox="1"/>
          <p:nvPr/>
        </p:nvSpPr>
        <p:spPr>
          <a:xfrm>
            <a:off x="5476144" y="2470142"/>
            <a:ext cx="6066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 đồ cột ở bên biểu diễn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56437-B0F1-4C93-B5ED-9E678AF0D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0" y="2348910"/>
            <a:ext cx="4696800" cy="4245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C0737-7BBE-4BCF-BA37-8C2DB743F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68" y="845593"/>
            <a:ext cx="8426188" cy="954106"/>
          </a:xfrm>
          <a:prstGeom prst="rect">
            <a:avLst/>
          </a:prstGeom>
        </p:spPr>
      </p:pic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4362553E-E143-45E3-963C-E6643C973BD5}"/>
              </a:ext>
            </a:extLst>
          </p:cNvPr>
          <p:cNvSpPr/>
          <p:nvPr/>
        </p:nvSpPr>
        <p:spPr>
          <a:xfrm>
            <a:off x="5284700" y="3222885"/>
            <a:ext cx="811300" cy="899410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4EF36-37DE-44EB-87E6-32213557AB75}"/>
              </a:ext>
            </a:extLst>
          </p:cNvPr>
          <p:cNvSpPr txBox="1"/>
          <p:nvPr/>
        </p:nvSpPr>
        <p:spPr>
          <a:xfrm>
            <a:off x="5476144" y="4308865"/>
            <a:ext cx="6066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Biểu đồ cột ở bên biểu diễn số</a:t>
            </a:r>
            <a:r>
              <a:rPr kumimoji="0" lang="en-US" sz="3000" b="0" i="0" u="none" strike="noStrike" kern="1200" cap="none" spc="0" normalizeH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học sinh các khối lớp </a:t>
            </a:r>
            <a:r>
              <a:rPr lang="vi-VN" sz="3000">
                <a:solidFill>
                  <a:srgbClr val="00B0F0"/>
                </a:solidFill>
                <a:cs typeface="Arial" panose="020B0604020202020204" pitchFamily="34" charset="0"/>
              </a:rPr>
              <a:t>của trường em: khối một, hai, ba, bốn, năm.</a:t>
            </a:r>
          </a:p>
        </p:txBody>
      </p:sp>
    </p:spTree>
    <p:extLst>
      <p:ext uri="{BB962C8B-B14F-4D97-AF65-F5344CB8AC3E}">
        <p14:creationId xmlns:p14="http://schemas.microsoft.com/office/powerpoint/2010/main" val="2332836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3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C7FABE-14E0-46DA-99AC-2C8DEE986D03}"/>
              </a:ext>
            </a:extLst>
          </p:cNvPr>
          <p:cNvSpPr/>
          <p:nvPr/>
        </p:nvSpPr>
        <p:spPr>
          <a:xfrm>
            <a:off x="194872" y="224852"/>
            <a:ext cx="11782269" cy="652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7900" y="362395"/>
            <a:ext cx="1095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bảng thống kê số học sinh theo các khối lớp của một trường tiểu học.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F715F-3C9E-4234-88F4-3B447D9B6952}"/>
              </a:ext>
            </a:extLst>
          </p:cNvPr>
          <p:cNvSpPr txBox="1"/>
          <p:nvPr/>
        </p:nvSpPr>
        <p:spPr>
          <a:xfrm>
            <a:off x="676069" y="1887245"/>
            <a:ext cx="852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 đồ cột sau thể hiện các số liệu trên.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4FA005-6684-4F22-8CB7-63F0356C69E1}"/>
              </a:ext>
            </a:extLst>
          </p:cNvPr>
          <p:cNvSpPr txBox="1"/>
          <p:nvPr/>
        </p:nvSpPr>
        <p:spPr>
          <a:xfrm>
            <a:off x="5476144" y="2470142"/>
            <a:ext cx="6066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3000">
                <a:solidFill>
                  <a:sysClr val="windowText" lastClr="000000"/>
                </a:solidFill>
                <a:cs typeface="Arial" panose="020B0604020202020204" pitchFamily="34" charset="0"/>
              </a:rPr>
              <a:t>Hoàn thiện biểu đồ bên.</a:t>
            </a:r>
            <a:endParaRPr lang="en-US" sz="3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56437-B0F1-4C93-B5ED-9E678AF0D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0" y="2348910"/>
            <a:ext cx="4696800" cy="4245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C0737-7BBE-4BCF-BA37-8C2DB743F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68" y="845593"/>
            <a:ext cx="8426188" cy="95410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839D89-6EA2-4F4D-81CF-901585878AFA}"/>
              </a:ext>
            </a:extLst>
          </p:cNvPr>
          <p:cNvSpPr/>
          <p:nvPr/>
        </p:nvSpPr>
        <p:spPr>
          <a:xfrm>
            <a:off x="1469034" y="3532676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200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E3E2D8-55A2-4435-B218-6934F999897B}"/>
              </a:ext>
            </a:extLst>
          </p:cNvPr>
          <p:cNvSpPr/>
          <p:nvPr/>
        </p:nvSpPr>
        <p:spPr>
          <a:xfrm>
            <a:off x="2068641" y="3226570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C00000"/>
                </a:solidFill>
                <a:latin typeface="等线" panose="020F0502020204030204"/>
              </a:rPr>
              <a:t>224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E8F70C2-4699-4888-9EEE-4A79A85A55BA}"/>
              </a:ext>
            </a:extLst>
          </p:cNvPr>
          <p:cNvSpPr/>
          <p:nvPr/>
        </p:nvSpPr>
        <p:spPr>
          <a:xfrm>
            <a:off x="2615782" y="2989375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C00000"/>
                </a:solidFill>
                <a:latin typeface="等线" panose="020F0502020204030204"/>
              </a:rPr>
              <a:t>250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A08C23-E3A7-4533-A109-2C6E254DF6EF}"/>
              </a:ext>
            </a:extLst>
          </p:cNvPr>
          <p:cNvSpPr/>
          <p:nvPr/>
        </p:nvSpPr>
        <p:spPr>
          <a:xfrm>
            <a:off x="3192903" y="3122119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C00000"/>
                </a:solidFill>
                <a:latin typeface="等线" panose="020F0502020204030204"/>
              </a:rPr>
              <a:t>238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97960A-DFE5-436F-86FA-5F1B09E9D502}"/>
              </a:ext>
            </a:extLst>
          </p:cNvPr>
          <p:cNvSpPr/>
          <p:nvPr/>
        </p:nvSpPr>
        <p:spPr>
          <a:xfrm>
            <a:off x="3676668" y="3526979"/>
            <a:ext cx="599607" cy="404860"/>
          </a:xfrm>
          <a:prstGeom prst="roundRect">
            <a:avLst/>
          </a:prstGeom>
          <a:solidFill>
            <a:srgbClr val="FFFEF2"/>
          </a:solidFill>
          <a:ln>
            <a:solidFill>
              <a:srgbClr val="FFFE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C00000"/>
                </a:solidFill>
                <a:latin typeface="等线" panose="020F0502020204030204"/>
              </a:rPr>
              <a:t>200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480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220</TotalTime>
  <Words>1096</Words>
  <PresentationFormat>Widescreen</PresentationFormat>
  <Paragraphs>140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UTM Guanine</vt:lpstr>
      <vt:lpstr>Times New Roman</vt:lpstr>
      <vt:lpstr>Arial</vt:lpstr>
      <vt:lpstr>SVN-Newton</vt:lpstr>
      <vt:lpstr>思源黑体 CN Normal</vt:lpstr>
      <vt:lpstr>Calibri Light</vt:lpstr>
      <vt:lpstr>UVF Bellissima Script Pro</vt:lpstr>
      <vt:lpstr>Calibri</vt:lpstr>
      <vt:lpstr>UTM Avo</vt:lpstr>
      <vt:lpstr>思源黑体 CN Medium</vt:lpstr>
      <vt:lpstr>UTM Showcard</vt:lpstr>
      <vt:lpstr>#9Slide07 HoneyCream</vt:lpstr>
      <vt:lpstr>UVN Bach Tuyet Nang</vt:lpstr>
      <vt:lpstr>UVN Minh Map</vt:lpstr>
      <vt:lpstr>.VnTime</vt:lpstr>
      <vt:lpstr>UTM Avenida</vt:lpstr>
      <vt:lpstr>Microsoft YaHei</vt:lpstr>
      <vt:lpstr>等线</vt:lpstr>
      <vt:lpstr>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2022-06-01T01:02:37Z</dcterms:created>
  <dcterms:modified xsi:type="dcterms:W3CDTF">2023-06-21T13:55:38Z</dcterms:modified>
</cp:coreProperties>
</file>