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257" r:id="rId5"/>
    <p:sldId id="292" r:id="rId6"/>
    <p:sldId id="293" r:id="rId7"/>
    <p:sldId id="295" r:id="rId8"/>
    <p:sldId id="297" r:id="rId9"/>
    <p:sldId id="296" r:id="rId10"/>
    <p:sldId id="511" r:id="rId11"/>
    <p:sldId id="308" r:id="rId12"/>
    <p:sldId id="512" r:id="rId13"/>
    <p:sldId id="513" r:id="rId14"/>
    <p:sldId id="514" r:id="rId15"/>
    <p:sldId id="515" r:id="rId16"/>
    <p:sldId id="516" r:id="rId17"/>
    <p:sldId id="517" r:id="rId18"/>
    <p:sldId id="518" r:id="rId19"/>
    <p:sldId id="519" r:id="rId20"/>
    <p:sldId id="520" r:id="rId21"/>
    <p:sldId id="521" r:id="rId22"/>
    <p:sldId id="523" r:id="rId23"/>
    <p:sldId id="522" r:id="rId24"/>
    <p:sldId id="524" r:id="rId25"/>
    <p:sldId id="525" r:id="rId26"/>
    <p:sldId id="526" r:id="rId27"/>
    <p:sldId id="527" r:id="rId28"/>
    <p:sldId id="528" r:id="rId29"/>
    <p:sldId id="529" r:id="rId30"/>
    <p:sldId id="530" r:id="rId31"/>
    <p:sldId id="531" r:id="rId32"/>
    <p:sldId id="532" r:id="rId33"/>
    <p:sldId id="533" r:id="rId34"/>
    <p:sldId id="535" r:id="rId35"/>
    <p:sldId id="534" r:id="rId36"/>
    <p:sldId id="536" r:id="rId37"/>
    <p:sldId id="537" r:id="rId38"/>
    <p:sldId id="538" r:id="rId39"/>
    <p:sldId id="539" r:id="rId40"/>
    <p:sldId id="305" r:id="rId41"/>
    <p:sldId id="291" r:id="rId4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Diệu Hiền_GV" initials="NTDH" lastIdx="1" clrIdx="0">
    <p:extLst>
      <p:ext uri="{19B8F6BF-5375-455C-9EA6-DF929625EA0E}">
        <p15:presenceInfo xmlns="" xmlns:p15="http://schemas.microsoft.com/office/powerpoint/2012/main" userId="Nguyễn Thị Diệu Hiền_G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6631"/>
    <a:srgbClr val="FB89B7"/>
    <a:srgbClr val="A52066"/>
    <a:srgbClr val="23D3A9"/>
    <a:srgbClr val="95D4F3"/>
    <a:srgbClr val="FEDEEB"/>
    <a:srgbClr val="FEE075"/>
    <a:srgbClr val="FBECC6"/>
    <a:srgbClr val="E8B57C"/>
    <a:srgbClr val="C1E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02" autoAdjust="0"/>
  </p:normalViewPr>
  <p:slideViewPr>
    <p:cSldViewPr snapToGrid="0" showGuides="1">
      <p:cViewPr>
        <p:scale>
          <a:sx n="90" d="100"/>
          <a:sy n="90" d="100"/>
        </p:scale>
        <p:origin x="-144" y="5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F9D12-8430-4978-90ED-44DF95E2EF84}"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FEEDB-9482-4925-903A-11F56345960E}" type="slidenum">
              <a:rPr lang="en-US" smtClean="0"/>
              <a:t>‹#›</a:t>
            </a:fld>
            <a:endParaRPr lang="en-US"/>
          </a:p>
        </p:txBody>
      </p:sp>
    </p:spTree>
    <p:extLst>
      <p:ext uri="{BB962C8B-B14F-4D97-AF65-F5344CB8AC3E}">
        <p14:creationId xmlns:p14="http://schemas.microsoft.com/office/powerpoint/2010/main" val="372819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2832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52B65-FB76-426B-9D97-F61AE3D51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4384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52B65-FB76-426B-9D97-F61AE3D51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26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6286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88545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927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427811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3427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7653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43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4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6558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2982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52B65-FB76-426B-9D97-F61AE3D51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065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9009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966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3403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60363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680336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0472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5095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87353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0079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52B65-FB76-426B-9D97-F61AE3D51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50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6072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8440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7064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516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315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4093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819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B0ACB-03B5-48BD-9186-B463A0B9B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8CA6FFA-1F2D-4E59-9F03-5582A1266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4F825A9-39B3-421A-AA88-6D83D74C2C66}"/>
              </a:ext>
            </a:extLst>
          </p:cNvPr>
          <p:cNvSpPr>
            <a:spLocks noGrp="1"/>
          </p:cNvSpPr>
          <p:nvPr>
            <p:ph type="dt" sz="half" idx="10"/>
          </p:nvPr>
        </p:nvSpPr>
        <p:spPr/>
        <p:txBody>
          <a:bodyPr/>
          <a:lstStyle/>
          <a:p>
            <a:fld id="{A02D5873-6696-4EE0-B765-90B210B469DD}" type="datetimeFigureOut">
              <a:rPr lang="vi-VN" smtClean="0"/>
              <a:t>18/10/2024</a:t>
            </a:fld>
            <a:endParaRPr lang="vi-VN"/>
          </a:p>
        </p:txBody>
      </p:sp>
      <p:sp>
        <p:nvSpPr>
          <p:cNvPr id="5" name="Footer Placeholder 4">
            <a:extLst>
              <a:ext uri="{FF2B5EF4-FFF2-40B4-BE49-F238E27FC236}">
                <a16:creationId xmlns="" xmlns:a16="http://schemas.microsoft.com/office/drawing/2014/main" id="{82836F47-B750-48F1-A5AE-A645B147F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6367836-4DB5-4801-B9E6-FF72D868CD7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67561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B0ACB-03B5-48BD-9186-B463A0B9B3F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8CA6FFA-1F2D-4E59-9F03-5582A126605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4F825A9-39B3-421A-AA88-6D83D74C2C66}"/>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18/10/2024</a:t>
            </a:fld>
            <a:endParaRPr lang="vi-VN"/>
          </a:p>
        </p:txBody>
      </p:sp>
      <p:sp>
        <p:nvSpPr>
          <p:cNvPr id="5" name="Footer Placeholder 4">
            <a:extLst>
              <a:ext uri="{FF2B5EF4-FFF2-40B4-BE49-F238E27FC236}">
                <a16:creationId xmlns="" xmlns:a16="http://schemas.microsoft.com/office/drawing/2014/main" id="{82836F47-B750-48F1-A5AE-A645B147F61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 xmlns:a16="http://schemas.microsoft.com/office/drawing/2014/main" id="{96367836-4DB5-4801-B9E6-FF72D868CD79}"/>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988095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5062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6351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81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1770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346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59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0326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10076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96DAC541-7B7A-43D3-8B79-37D633B846F1}">
                <asvg:svgBlip xmlns="" xmlns:asvg="http://schemas.microsoft.com/office/drawing/2016/SVG/main" r:embed="rId16"/>
              </a:ext>
            </a:extLst>
          </a:blip>
          <a:srcRect/>
          <a:tile tx="0" ty="0" sx="100000" sy="100000" flip="none" algn="tl"/>
        </a:blipFill>
        <a:effectLst/>
      </p:bgPr>
    </p:bg>
    <p:spTree>
      <p:nvGrpSpPr>
        <p:cNvPr id="1" name=""/>
        <p:cNvGrpSpPr/>
        <p:nvPr/>
      </p:nvGrpSpPr>
      <p:grpSpPr>
        <a:xfrm>
          <a:off x="0" y="0"/>
          <a:ext cx="0" cy="0"/>
          <a:chOff x="0" y="0"/>
          <a:chExt cx="0" cy="0"/>
        </a:xfrm>
      </p:grpSpPr>
      <p:sp>
        <p:nvSpPr>
          <p:cNvPr id="14" name="9Slide.vn - 2019">
            <a:extLst>
              <a:ext uri="{FF2B5EF4-FFF2-40B4-BE49-F238E27FC236}">
                <a16:creationId xmlns="" xmlns:a16="http://schemas.microsoft.com/office/drawing/2014/main" id="{D3B1909E-F588-4107-914F-EFC26E9CE16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 xmlns:a16="http://schemas.microsoft.com/office/drawing/2014/main" id="{30D07289-7D63-49D7-8BE0-CA93FD24CAD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1529000" y="5384800"/>
            <a:ext cx="6858000" cy="6858000"/>
          </a:xfrm>
          <a:prstGeom prst="rect">
            <a:avLst/>
          </a:prstGeom>
        </p:spPr>
      </p:pic>
    </p:spTree>
    <p:extLst>
      <p:ext uri="{BB962C8B-B14F-4D97-AF65-F5344CB8AC3E}">
        <p14:creationId xmlns:p14="http://schemas.microsoft.com/office/powerpoint/2010/main" val="3211708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16.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 xmlns:a16="http://schemas.microsoft.com/office/drawing/2014/main" id="{08DACB6D-9409-4682-80AE-689AD2149199}"/>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12525864" y="2182572"/>
            <a:ext cx="8771137" cy="4678422"/>
          </a:xfrm>
          <a:prstGeom prst="rect">
            <a:avLst/>
          </a:prstGeom>
        </p:spPr>
      </p:pic>
      <p:sp>
        <p:nvSpPr>
          <p:cNvPr id="7" name="TextBox 6">
            <a:extLst>
              <a:ext uri="{FF2B5EF4-FFF2-40B4-BE49-F238E27FC236}">
                <a16:creationId xmlns="" xmlns:a16="http://schemas.microsoft.com/office/drawing/2014/main" id="{BB2A4B82-E755-4C0E-ACB3-060D317990D6}"/>
              </a:ext>
            </a:extLst>
          </p:cNvPr>
          <p:cNvSpPr txBox="1"/>
          <p:nvPr/>
        </p:nvSpPr>
        <p:spPr>
          <a:xfrm>
            <a:off x="2725977" y="635124"/>
            <a:ext cx="60545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9525">
                  <a:solidFill>
                    <a:prstClr val="white"/>
                  </a:solidFill>
                  <a:prstDash val="solid"/>
                </a:ln>
                <a:solidFill>
                  <a:srgbClr val="00B050"/>
                </a:solidFill>
                <a:effectLst>
                  <a:outerShdw blurRad="12700" dist="38100" dir="2700000" algn="tl" rotWithShape="0">
                    <a:srgbClr val="70AD47">
                      <a:lumMod val="60000"/>
                      <a:lumOff val="40000"/>
                    </a:srgbClr>
                  </a:outerShdw>
                </a:effectLst>
                <a:latin typeface="UTM Cookies" panose="02040603050506020204" pitchFamily="18" charset="0"/>
              </a:rPr>
              <a:t>KHOA HỌC</a:t>
            </a:r>
            <a:endParaRPr kumimoji="0" lang="vi-VN" sz="60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srgbClr val="70AD47">
                    <a:lumMod val="60000"/>
                    <a:lumOff val="40000"/>
                  </a:srgbClr>
                </a:outerShdw>
              </a:effectLst>
              <a:uLnTx/>
              <a:uFillTx/>
              <a:latin typeface="Arial" panose="020B0604020202020204" pitchFamily="34" charset="0"/>
              <a:ea typeface="+mn-ea"/>
              <a:cs typeface="+mn-cs"/>
            </a:endParaRPr>
          </a:p>
        </p:txBody>
      </p:sp>
      <p:sp>
        <p:nvSpPr>
          <p:cNvPr id="8" name="TextBox 7">
            <a:extLst>
              <a:ext uri="{FF2B5EF4-FFF2-40B4-BE49-F238E27FC236}">
                <a16:creationId xmlns="" xmlns:a16="http://schemas.microsoft.com/office/drawing/2014/main" id="{34F1E24F-63F4-44CD-AF71-DF765646D4AD}"/>
              </a:ext>
            </a:extLst>
          </p:cNvPr>
          <p:cNvSpPr txBox="1"/>
          <p:nvPr/>
        </p:nvSpPr>
        <p:spPr>
          <a:xfrm>
            <a:off x="3072809" y="1650787"/>
            <a:ext cx="482718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4472C4">
                    <a:lumMod val="75000"/>
                  </a:srgbClr>
                </a:solidFill>
                <a:effectLst>
                  <a:outerShdw blurRad="12700" dist="38100" dir="2700000" algn="tl" rotWithShape="0">
                    <a:prstClr val="white">
                      <a:lumMod val="50000"/>
                    </a:prstClr>
                  </a:outerShdw>
                </a:effectLst>
                <a:uLnTx/>
                <a:uFillTx/>
                <a:latin typeface="#9Slide05 SVNClementine" panose="020F0502020204030203" pitchFamily="34" charset="0"/>
                <a:ea typeface="+mn-ea"/>
                <a:cs typeface="+mn-cs"/>
              </a:rPr>
              <a:t>Chủ</a:t>
            </a:r>
            <a:r>
              <a:rPr kumimoji="0" lang="en-US" sz="5400" b="1" i="0" u="none" strike="noStrike" kern="1200" cap="none" spc="0" normalizeH="0" baseline="0" noProof="0" dirty="0">
                <a:ln w="9525">
                  <a:solidFill>
                    <a:prstClr val="white"/>
                  </a:solidFill>
                  <a:prstDash val="solid"/>
                </a:ln>
                <a:solidFill>
                  <a:srgbClr val="4472C4">
                    <a:lumMod val="75000"/>
                  </a:srgbClr>
                </a:solidFill>
                <a:effectLst>
                  <a:outerShdw blurRad="12700" dist="38100" dir="2700000" algn="tl" rotWithShape="0">
                    <a:prstClr val="white">
                      <a:lumMod val="50000"/>
                    </a:prstClr>
                  </a:outerShdw>
                </a:effectLst>
                <a:uLnTx/>
                <a:uFillTx/>
                <a:latin typeface="#9Slide05 SVNClementine" panose="020F0502020204030203" pitchFamily="34" charset="0"/>
                <a:ea typeface="+mn-ea"/>
                <a:cs typeface="+mn-cs"/>
              </a:rPr>
              <a:t> </a:t>
            </a:r>
            <a:r>
              <a:rPr kumimoji="0" lang="en-US" sz="5400" b="1" i="0" u="none" strike="noStrike" kern="1200" cap="none" spc="0" normalizeH="0" baseline="0" noProof="0" dirty="0" err="1">
                <a:ln w="9525">
                  <a:solidFill>
                    <a:prstClr val="white"/>
                  </a:solidFill>
                  <a:prstDash val="solid"/>
                </a:ln>
                <a:solidFill>
                  <a:srgbClr val="4472C4">
                    <a:lumMod val="75000"/>
                  </a:srgbClr>
                </a:solidFill>
                <a:effectLst>
                  <a:outerShdw blurRad="12700" dist="38100" dir="2700000" algn="tl" rotWithShape="0">
                    <a:prstClr val="white">
                      <a:lumMod val="50000"/>
                    </a:prstClr>
                  </a:outerShdw>
                </a:effectLst>
                <a:uLnTx/>
                <a:uFillTx/>
                <a:latin typeface="#9Slide05 SVNClementine" panose="020F0502020204030203" pitchFamily="34" charset="0"/>
                <a:ea typeface="+mn-ea"/>
                <a:cs typeface="+mn-cs"/>
              </a:rPr>
              <a:t>đề</a:t>
            </a:r>
            <a:r>
              <a:rPr kumimoji="0" lang="en-US" sz="5400" b="1" i="0" u="none" strike="noStrike" kern="1200" cap="none" spc="0" normalizeH="0" baseline="0" noProof="0" dirty="0">
                <a:ln w="9525">
                  <a:solidFill>
                    <a:prstClr val="white"/>
                  </a:solidFill>
                  <a:prstDash val="solid"/>
                </a:ln>
                <a:solidFill>
                  <a:srgbClr val="4472C4">
                    <a:lumMod val="75000"/>
                  </a:srgbClr>
                </a:solidFill>
                <a:effectLst>
                  <a:outerShdw blurRad="12700" dist="38100" dir="2700000" algn="tl" rotWithShape="0">
                    <a:prstClr val="white">
                      <a:lumMod val="50000"/>
                    </a:prstClr>
                  </a:outerShdw>
                </a:effectLst>
                <a:uLnTx/>
                <a:uFillTx/>
                <a:latin typeface="#9Slide05 SVNClementine" panose="020F0502020204030203" pitchFamily="34" charset="0"/>
                <a:ea typeface="+mn-ea"/>
                <a:cs typeface="+mn-cs"/>
              </a:rPr>
              <a:t> 2:</a:t>
            </a:r>
            <a:endParaRPr kumimoji="0" lang="vi-VN" sz="5400" b="1" i="0" u="none" strike="noStrike" kern="1200" cap="none" spc="0" normalizeH="0" baseline="0" noProof="0" dirty="0">
              <a:ln w="9525">
                <a:solidFill>
                  <a:prstClr val="white"/>
                </a:solidFill>
                <a:prstDash val="solid"/>
              </a:ln>
              <a:solidFill>
                <a:srgbClr val="4472C4">
                  <a:lumMod val="75000"/>
                </a:srgbClr>
              </a:solidFill>
              <a:effectLst>
                <a:outerShdw blurRad="12700" dist="38100" dir="2700000" algn="tl" rotWithShape="0">
                  <a:prstClr val="white">
                    <a:lumMod val="50000"/>
                  </a:prstClr>
                </a:outerShdw>
              </a:effectLst>
              <a:uLnTx/>
              <a:uFillTx/>
              <a:latin typeface="Arial" panose="020B0604020202020204" pitchFamily="34" charset="0"/>
              <a:ea typeface="+mn-ea"/>
              <a:cs typeface="+mn-cs"/>
            </a:endParaRPr>
          </a:p>
        </p:txBody>
      </p:sp>
      <p:sp>
        <p:nvSpPr>
          <p:cNvPr id="9" name="TextBox 8">
            <a:extLst>
              <a:ext uri="{FF2B5EF4-FFF2-40B4-BE49-F238E27FC236}">
                <a16:creationId xmlns="" xmlns:a16="http://schemas.microsoft.com/office/drawing/2014/main" id="{2C60D44B-C865-4410-BBAA-106ACAEBFD21}"/>
              </a:ext>
            </a:extLst>
          </p:cNvPr>
          <p:cNvSpPr txBox="1"/>
          <p:nvPr/>
        </p:nvSpPr>
        <p:spPr>
          <a:xfrm>
            <a:off x="1316752" y="2574117"/>
            <a:ext cx="88730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iCiel Crocante" panose="02000000000000000000" pitchFamily="50" charset="-93"/>
                <a:ea typeface="+mn-ea"/>
                <a:cs typeface="+mn-cs"/>
              </a:rPr>
              <a:t>NĂNG LƯỢNG</a:t>
            </a:r>
            <a:endParaRPr kumimoji="0" lang="vi-VN"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iCiel Crocante" panose="02000000000000000000" pitchFamily="50" charset="-93"/>
              <a:ea typeface="+mn-ea"/>
              <a:cs typeface="+mn-cs"/>
            </a:endParaRPr>
          </a:p>
        </p:txBody>
      </p:sp>
    </p:spTree>
    <p:extLst>
      <p:ext uri="{BB962C8B-B14F-4D97-AF65-F5344CB8AC3E}">
        <p14:creationId xmlns:p14="http://schemas.microsoft.com/office/powerpoint/2010/main" val="3092616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00195 0.00301 L -0.74557 -0.00602 " pathEditMode="relative" rAng="0" ptsTypes="AA">
                                      <p:cBhvr>
                                        <p:cTn id="6" dur="2000" fill="hold"/>
                                        <p:tgtEl>
                                          <p:spTgt spid="6"/>
                                        </p:tgtEl>
                                        <p:attrNameLst>
                                          <p:attrName>ppt_x</p:attrName>
                                          <p:attrName>ppt_y</p:attrName>
                                        </p:attrNameLst>
                                      </p:cBhvr>
                                      <p:rCtr x="-37187" y="-463"/>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384027" y="231787"/>
            <a:ext cx="11423945" cy="2518828"/>
            <a:chOff x="1686002" y="597788"/>
            <a:chExt cx="8507637" cy="1991690"/>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2" y="597788"/>
              <a:ext cx="8507637" cy="1954163"/>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815498" y="812911"/>
              <a:ext cx="8311568" cy="17765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Quan</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sát</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các</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hình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dưới</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đây</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và</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cho</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biết</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Chúng</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ta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có</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thể</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nhìn</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rõ</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cảnh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hình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3a hay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hình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3b?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Vì</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sao</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Vật nào trong hình là vật phát sáng, vật nào là vật được chiếu sáng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grpSp>
      <p:grpSp>
        <p:nvGrpSpPr>
          <p:cNvPr id="10" name="Group 9">
            <a:extLst>
              <a:ext uri="{FF2B5EF4-FFF2-40B4-BE49-F238E27FC236}">
                <a16:creationId xmlns="" xmlns:a16="http://schemas.microsoft.com/office/drawing/2014/main" id="{BD88B6FB-5A1F-4E23-A785-B66527FA0ED1}"/>
              </a:ext>
            </a:extLst>
          </p:cNvPr>
          <p:cNvGrpSpPr/>
          <p:nvPr/>
        </p:nvGrpSpPr>
        <p:grpSpPr>
          <a:xfrm>
            <a:off x="595746" y="2832725"/>
            <a:ext cx="10868427" cy="3318552"/>
            <a:chOff x="595746" y="2794913"/>
            <a:chExt cx="10868427" cy="3318552"/>
          </a:xfrm>
        </p:grpSpPr>
        <p:sp>
          <p:nvSpPr>
            <p:cNvPr id="3" name="Rectangle: Rounded Corners 2">
              <a:extLst>
                <a:ext uri="{FF2B5EF4-FFF2-40B4-BE49-F238E27FC236}">
                  <a16:creationId xmlns="" xmlns:a16="http://schemas.microsoft.com/office/drawing/2014/main" id="{FEDA4464-4BD3-4B90-8523-801812EF4854}"/>
                </a:ext>
              </a:extLst>
            </p:cNvPr>
            <p:cNvSpPr/>
            <p:nvPr/>
          </p:nvSpPr>
          <p:spPr>
            <a:xfrm>
              <a:off x="595746" y="2794913"/>
              <a:ext cx="10868427" cy="3318552"/>
            </a:xfrm>
            <a:prstGeom prst="roundRect">
              <a:avLst/>
            </a:prstGeom>
            <a:solidFill>
              <a:schemeClr val="bg1"/>
            </a:solidFill>
            <a:ln w="28575">
              <a:solidFill>
                <a:srgbClr val="FB8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97E8A11C-76A1-497C-81CD-6617577CB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767" y="3060921"/>
              <a:ext cx="4442939" cy="2754622"/>
            </a:xfrm>
            <a:prstGeom prst="rect">
              <a:avLst/>
            </a:prstGeom>
          </p:spPr>
        </p:pic>
        <p:pic>
          <p:nvPicPr>
            <p:cNvPr id="8" name="Picture 7">
              <a:extLst>
                <a:ext uri="{FF2B5EF4-FFF2-40B4-BE49-F238E27FC236}">
                  <a16:creationId xmlns="" xmlns:a16="http://schemas.microsoft.com/office/drawing/2014/main" id="{185B73C9-33A5-44DC-BE60-30276AE5DB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3704" y="3135580"/>
              <a:ext cx="4309501" cy="2652001"/>
            </a:xfrm>
            <a:prstGeom prst="rect">
              <a:avLst/>
            </a:prstGeom>
          </p:spPr>
        </p:pic>
      </p:grpSp>
    </p:spTree>
    <p:extLst>
      <p:ext uri="{BB962C8B-B14F-4D97-AF65-F5344CB8AC3E}">
        <p14:creationId xmlns:p14="http://schemas.microsoft.com/office/powerpoint/2010/main" val="26664932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9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6604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925243" y="4202088"/>
            <a:ext cx="10774527" cy="2358152"/>
            <a:chOff x="1676209" y="870893"/>
            <a:chExt cx="8821026" cy="1874810"/>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76209" y="870893"/>
              <a:ext cx="8821026" cy="1874810"/>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870861" y="1057489"/>
              <a:ext cx="8626374" cy="14436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Chúng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có</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thể</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nhìn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rõ</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cảnh</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hình</a:t>
              </a:r>
              <a:r>
                <a:rPr kumimoji="0" lang="en-US" sz="2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hình</a:t>
              </a:r>
              <a:r>
                <a:rPr kumimoji="0" lang="en-US" sz="2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3b</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Vì</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cảnh</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hình</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được</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chiếu</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sáng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mặt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trời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được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chiếu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cảnh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xung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quanh</a:t>
              </a:r>
              <a:r>
                <a:rPr lang="en-US" sz="2800" dirty="0">
                  <a:solidFill>
                    <a:srgbClr val="C00000"/>
                  </a:solidFill>
                  <a:latin typeface="Times New Roman" pitchFamily="18" charset="0"/>
                  <a:cs typeface="Times New Roman" pitchFamily="18" charset="0"/>
                </a:rPr>
                <a:t> ( </a:t>
              </a:r>
              <a:r>
                <a:rPr lang="en-US" sz="2800" dirty="0" err="1">
                  <a:solidFill>
                    <a:srgbClr val="C00000"/>
                  </a:solidFill>
                  <a:latin typeface="Times New Roman" pitchFamily="18" charset="0"/>
                  <a:cs typeface="Times New Roman" pitchFamily="18" charset="0"/>
                </a:rPr>
                <a:t>cánh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đồng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lúa</a:t>
              </a:r>
              <a:r>
                <a:rPr lang="en-US" sz="2800" dirty="0">
                  <a:solidFill>
                    <a:srgbClr val="C00000"/>
                  </a:solidFill>
                  <a:latin typeface="Times New Roman" pitchFamily="18" charset="0"/>
                  <a:cs typeface="Times New Roman" pitchFamily="18" charset="0"/>
                </a:rPr>
                <a:t> , </a:t>
              </a:r>
              <a:r>
                <a:rPr lang="en-US" sz="2800" dirty="0" err="1">
                  <a:solidFill>
                    <a:srgbClr val="C00000"/>
                  </a:solidFill>
                  <a:latin typeface="Times New Roman" pitchFamily="18" charset="0"/>
                  <a:cs typeface="Times New Roman" pitchFamily="18" charset="0"/>
                </a:rPr>
                <a:t>ngôi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cây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cối</a:t>
              </a:r>
              <a:r>
                <a:rPr lang="en-US" sz="2800" dirty="0">
                  <a:solidFill>
                    <a:srgbClr val="C00000"/>
                  </a:solidFill>
                  <a:latin typeface="Times New Roman" pitchFamily="18" charset="0"/>
                  <a:cs typeface="Times New Roman" pitchFamily="18" charset="0"/>
                </a:rPr>
                <a:t>...).</a:t>
              </a:r>
              <a:endPar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grpSp>
      <p:grpSp>
        <p:nvGrpSpPr>
          <p:cNvPr id="10" name="Group 9">
            <a:extLst>
              <a:ext uri="{FF2B5EF4-FFF2-40B4-BE49-F238E27FC236}">
                <a16:creationId xmlns="" xmlns:a16="http://schemas.microsoft.com/office/drawing/2014/main" id="{BD88B6FB-5A1F-4E23-A785-B66527FA0ED1}"/>
              </a:ext>
            </a:extLst>
          </p:cNvPr>
          <p:cNvGrpSpPr/>
          <p:nvPr/>
        </p:nvGrpSpPr>
        <p:grpSpPr>
          <a:xfrm>
            <a:off x="831344" y="707999"/>
            <a:ext cx="10868427" cy="3318552"/>
            <a:chOff x="595746" y="2794913"/>
            <a:chExt cx="10868427" cy="3318552"/>
          </a:xfrm>
        </p:grpSpPr>
        <p:sp>
          <p:nvSpPr>
            <p:cNvPr id="3" name="Rectangle: Rounded Corners 2">
              <a:extLst>
                <a:ext uri="{FF2B5EF4-FFF2-40B4-BE49-F238E27FC236}">
                  <a16:creationId xmlns="" xmlns:a16="http://schemas.microsoft.com/office/drawing/2014/main" id="{FEDA4464-4BD3-4B90-8523-801812EF4854}"/>
                </a:ext>
              </a:extLst>
            </p:cNvPr>
            <p:cNvSpPr/>
            <p:nvPr/>
          </p:nvSpPr>
          <p:spPr>
            <a:xfrm>
              <a:off x="595746" y="2794913"/>
              <a:ext cx="10868427" cy="3318552"/>
            </a:xfrm>
            <a:prstGeom prst="roundRect">
              <a:avLst/>
            </a:prstGeom>
            <a:solidFill>
              <a:schemeClr val="bg1"/>
            </a:solidFill>
            <a:ln w="28575">
              <a:solidFill>
                <a:srgbClr val="FB8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97E8A11C-76A1-497C-81CD-6617577CB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767" y="3060921"/>
              <a:ext cx="4442939" cy="2754622"/>
            </a:xfrm>
            <a:prstGeom prst="rect">
              <a:avLst/>
            </a:prstGeom>
          </p:spPr>
        </p:pic>
        <p:pic>
          <p:nvPicPr>
            <p:cNvPr id="8" name="Picture 7">
              <a:extLst>
                <a:ext uri="{FF2B5EF4-FFF2-40B4-BE49-F238E27FC236}">
                  <a16:creationId xmlns="" xmlns:a16="http://schemas.microsoft.com/office/drawing/2014/main" id="{185B73C9-33A5-44DC-BE60-30276AE5DB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3704" y="3135580"/>
              <a:ext cx="4309501" cy="2652001"/>
            </a:xfrm>
            <a:prstGeom prst="rect">
              <a:avLst/>
            </a:prstGeom>
          </p:spPr>
        </p:pic>
      </p:grpSp>
      <p:sp>
        <p:nvSpPr>
          <p:cNvPr id="13" name="Arrow: Curved Right 12">
            <a:extLst>
              <a:ext uri="{FF2B5EF4-FFF2-40B4-BE49-F238E27FC236}">
                <a16:creationId xmlns="" xmlns:a16="http://schemas.microsoft.com/office/drawing/2014/main" id="{EAC31EF8-072F-4784-9D1F-C7098C7D5273}"/>
              </a:ext>
            </a:extLst>
          </p:cNvPr>
          <p:cNvSpPr/>
          <p:nvPr/>
        </p:nvSpPr>
        <p:spPr>
          <a:xfrm>
            <a:off x="203286" y="4734550"/>
            <a:ext cx="682845" cy="975100"/>
          </a:xfrm>
          <a:prstGeom prst="curvedRightArrow">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loud 16">
            <a:extLst>
              <a:ext uri="{FF2B5EF4-FFF2-40B4-BE49-F238E27FC236}">
                <a16:creationId xmlns="" xmlns:a16="http://schemas.microsoft.com/office/drawing/2014/main" id="{776A9613-FEDB-431A-925C-C0A3CD7099A3}"/>
              </a:ext>
            </a:extLst>
          </p:cNvPr>
          <p:cNvSpPr/>
          <p:nvPr/>
        </p:nvSpPr>
        <p:spPr>
          <a:xfrm>
            <a:off x="83023" y="53754"/>
            <a:ext cx="2273002" cy="1349012"/>
          </a:xfrm>
          <a:prstGeom prst="cloud">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9722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9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903549A6-83E9-4E11-B9E3-7240771DC351}"/>
              </a:ext>
            </a:extLst>
          </p:cNvPr>
          <p:cNvSpPr txBox="1"/>
          <p:nvPr/>
        </p:nvSpPr>
        <p:spPr>
          <a:xfrm>
            <a:off x="639138" y="520985"/>
            <a:ext cx="1091372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ln w="22225">
                  <a:solidFill>
                    <a:srgbClr val="ED7D31">
                      <a:lumMod val="60000"/>
                      <a:lumOff val="40000"/>
                    </a:srgbClr>
                  </a:solidFill>
                  <a:prstDash val="solid"/>
                </a:ln>
                <a:solidFill>
                  <a:srgbClr val="002060"/>
                </a:solidFill>
                <a:latin typeface="SVN-Kitten" pitchFamily="50" charset="-93"/>
              </a:rPr>
              <a:t>Nêu</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ví</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dụ</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về</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nguồn</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sáng</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tự</a:t>
            </a:r>
            <a:r>
              <a:rPr lang="en-US" sz="4400" b="1" dirty="0">
                <a:ln w="22225">
                  <a:solidFill>
                    <a:srgbClr val="ED7D31">
                      <a:lumMod val="60000"/>
                      <a:lumOff val="40000"/>
                    </a:srgbClr>
                  </a:solidFill>
                  <a:prstDash val="solid"/>
                </a:ln>
                <a:solidFill>
                  <a:srgbClr val="002060"/>
                </a:solidFill>
                <a:latin typeface="SVN-Kitten" pitchFamily="50" charset="-93"/>
              </a:rPr>
              <a:t> </a:t>
            </a:r>
            <a:r>
              <a:rPr lang="en-US" sz="4400" b="1" dirty="0" err="1">
                <a:ln w="22225">
                  <a:solidFill>
                    <a:srgbClr val="ED7D31">
                      <a:lumMod val="60000"/>
                      <a:lumOff val="40000"/>
                    </a:srgbClr>
                  </a:solidFill>
                  <a:prstDash val="solid"/>
                </a:ln>
                <a:solidFill>
                  <a:srgbClr val="002060"/>
                </a:solidFill>
                <a:latin typeface="SVN-Kitten" pitchFamily="50" charset="-93"/>
              </a:rPr>
              <a:t>nhiên</a:t>
            </a:r>
            <a:endParaRPr kumimoji="0" lang="vi-VN" sz="44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SVN-Kitten" pitchFamily="50" charset="-93"/>
            </a:endParaRPr>
          </a:p>
        </p:txBody>
      </p:sp>
      <p:pic>
        <p:nvPicPr>
          <p:cNvPr id="1026" name="Picture 2" descr="Mặt Trời Mọc Trên Cánh Đồng Ngô Hình ảnh Sẵn có - Tải xuống Hình ảnh Ngay  bây giờ - Mặt trời mọc - Bình minh, Cây ngô, Ngô - Rau - iStock">
            <a:extLst>
              <a:ext uri="{FF2B5EF4-FFF2-40B4-BE49-F238E27FC236}">
                <a16:creationId xmlns="" xmlns:a16="http://schemas.microsoft.com/office/drawing/2014/main" id="{0E2E1807-BEC8-40C9-BBEE-3A3B9CD7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28" y="1766462"/>
            <a:ext cx="2746839" cy="1880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ại sao đom đóm có thể nhấp nháy? - VnExpress">
            <a:extLst>
              <a:ext uri="{FF2B5EF4-FFF2-40B4-BE49-F238E27FC236}">
                <a16:creationId xmlns="" xmlns:a16="http://schemas.microsoft.com/office/drawing/2014/main" id="{54D27D4E-95AE-4EEF-A3C0-C9422FF356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4096452"/>
            <a:ext cx="3086429" cy="2028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tStation - Cá Lồng Đèn">
            <a:extLst>
              <a:ext uri="{FF2B5EF4-FFF2-40B4-BE49-F238E27FC236}">
                <a16:creationId xmlns="" xmlns:a16="http://schemas.microsoft.com/office/drawing/2014/main" id="{CE5CFE97-BA51-436C-AA07-A36ED02B44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489" y="1789590"/>
            <a:ext cx="3374943" cy="18984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ải thích hiện tượng sấm sét, tia chớp là gì?">
            <a:extLst>
              <a:ext uri="{FF2B5EF4-FFF2-40B4-BE49-F238E27FC236}">
                <a16:creationId xmlns="" xmlns:a16="http://schemas.microsoft.com/office/drawing/2014/main" id="{89CB6FEB-265E-4384-9478-2B2BAF8DC9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8318" y="1789590"/>
            <a:ext cx="3343283" cy="18805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hững lần núi lửa phun trào làm chết nhiều người nhất ở châu Á">
            <a:extLst>
              <a:ext uri="{FF2B5EF4-FFF2-40B4-BE49-F238E27FC236}">
                <a16:creationId xmlns="" xmlns:a16="http://schemas.microsoft.com/office/drawing/2014/main" id="{9960BC6E-2320-4D4A-AC7B-3958675D53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386" y="4066174"/>
            <a:ext cx="3086430" cy="205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32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9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additive="base">
                                        <p:cTn id="18" dur="500" fill="hold"/>
                                        <p:tgtEl>
                                          <p:spTgt spid="1032"/>
                                        </p:tgtEl>
                                        <p:attrNameLst>
                                          <p:attrName>ppt_x</p:attrName>
                                        </p:attrNameLst>
                                      </p:cBhvr>
                                      <p:tavLst>
                                        <p:tav tm="0">
                                          <p:val>
                                            <p:strVal val="#ppt_x"/>
                                          </p:val>
                                        </p:tav>
                                        <p:tav tm="100000">
                                          <p:val>
                                            <p:strVal val="#ppt_x"/>
                                          </p:val>
                                        </p:tav>
                                      </p:tavLst>
                                    </p:anim>
                                    <p:anim calcmode="lin" valueType="num">
                                      <p:cBhvr additive="base">
                                        <p:cTn id="19"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additive="base">
                                        <p:cTn id="24" dur="500" fill="hold"/>
                                        <p:tgtEl>
                                          <p:spTgt spid="1030"/>
                                        </p:tgtEl>
                                        <p:attrNameLst>
                                          <p:attrName>ppt_x</p:attrName>
                                        </p:attrNameLst>
                                      </p:cBhvr>
                                      <p:tavLst>
                                        <p:tav tm="0">
                                          <p:val>
                                            <p:strVal val="#ppt_x"/>
                                          </p:val>
                                        </p:tav>
                                        <p:tav tm="100000">
                                          <p:val>
                                            <p:strVal val="#ppt_x"/>
                                          </p:val>
                                        </p:tav>
                                      </p:tavLst>
                                    </p:anim>
                                    <p:anim calcmode="lin" valueType="num">
                                      <p:cBhvr additive="base">
                                        <p:cTn id="2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additive="base">
                                        <p:cTn id="36" dur="500" fill="hold"/>
                                        <p:tgtEl>
                                          <p:spTgt spid="1034"/>
                                        </p:tgtEl>
                                        <p:attrNameLst>
                                          <p:attrName>ppt_x</p:attrName>
                                        </p:attrNameLst>
                                      </p:cBhvr>
                                      <p:tavLst>
                                        <p:tav tm="0">
                                          <p:val>
                                            <p:strVal val="#ppt_x"/>
                                          </p:val>
                                        </p:tav>
                                        <p:tav tm="100000">
                                          <p:val>
                                            <p:strVal val="#ppt_x"/>
                                          </p:val>
                                        </p:tav>
                                      </p:tavLst>
                                    </p:anim>
                                    <p:anim calcmode="lin" valueType="num">
                                      <p:cBhvr additive="base">
                                        <p:cTn id="37"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9700">
              <a:srgbClr val="FEDEEB"/>
            </a:gs>
            <a:gs pos="0">
              <a:srgbClr val="FB89B7"/>
            </a:gs>
            <a:gs pos="100000">
              <a:srgbClr val="FB89B7"/>
            </a:gs>
          </a:gsLst>
          <a:lin ang="5400000" scaled="1"/>
        </a:gra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BF6603C9-A1C8-479C-8C16-DD08DF27F5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091" t="29953" r="18371" b="4322"/>
          <a:stretch/>
        </p:blipFill>
        <p:spPr>
          <a:xfrm>
            <a:off x="-66040" y="0"/>
            <a:ext cx="12324080" cy="6858000"/>
          </a:xfrm>
          <a:prstGeom prst="rect">
            <a:avLst/>
          </a:prstGeom>
        </p:spPr>
      </p:pic>
      <p:sp>
        <p:nvSpPr>
          <p:cNvPr id="18" name="Hình chữ nhật: Góc Tròn 17">
            <a:extLst>
              <a:ext uri="{FF2B5EF4-FFF2-40B4-BE49-F238E27FC236}">
                <a16:creationId xmlns="" xmlns:a16="http://schemas.microsoft.com/office/drawing/2014/main" id="{A6F3EB97-D54D-4F34-9DE2-728D1D916F2F}"/>
              </a:ext>
            </a:extLst>
          </p:cNvPr>
          <p:cNvSpPr/>
          <p:nvPr/>
        </p:nvSpPr>
        <p:spPr>
          <a:xfrm>
            <a:off x="748376" y="1808251"/>
            <a:ext cx="10695248" cy="3553338"/>
          </a:xfrm>
          <a:prstGeom prst="roundRect">
            <a:avLst>
              <a:gd name="adj" fmla="val 9693"/>
            </a:avLst>
          </a:prstGeom>
          <a:solidFill>
            <a:srgbClr val="FEDEE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TextBox 34">
            <a:extLst>
              <a:ext uri="{FF2B5EF4-FFF2-40B4-BE49-F238E27FC236}">
                <a16:creationId xmlns="" xmlns:a16="http://schemas.microsoft.com/office/drawing/2014/main" id="{D7CA0D1A-4CC5-4C26-A710-20CC4B0763CB}"/>
              </a:ext>
            </a:extLst>
          </p:cNvPr>
          <p:cNvSpPr txBox="1"/>
          <p:nvPr/>
        </p:nvSpPr>
        <p:spPr>
          <a:xfrm>
            <a:off x="1080594" y="3005651"/>
            <a:ext cx="964371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Chúng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ta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chỉ</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có</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thể</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nhìn</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thấy</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khi</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có</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ánh</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sáng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phát</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ra</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từ</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hoặc</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khi</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được</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chiếu</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sáng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endParaRPr kumimoji="0" lang="en-US" sz="4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30E8EB46-2C76-4636-96C1-F1ED2CB85CB1}"/>
              </a:ext>
            </a:extLst>
          </p:cNvPr>
          <p:cNvSpPr txBox="1"/>
          <p:nvPr/>
        </p:nvSpPr>
        <p:spPr>
          <a:xfrm>
            <a:off x="4074556" y="1939168"/>
            <a:ext cx="5042410" cy="1015663"/>
          </a:xfrm>
          <a:prstGeom prst="rect">
            <a:avLst/>
          </a:prstGeom>
          <a:noFill/>
        </p:spPr>
        <p:txBody>
          <a:bodyPr wrap="square">
            <a:spAutoFit/>
          </a:bodyPr>
          <a:lstStyle/>
          <a:p>
            <a:r>
              <a:rPr kumimoji="0" lang="en-US" sz="6000" b="0" i="0" u="none" strike="noStrike" kern="1200" cap="none" spc="0" normalizeH="0" baseline="0" noProof="0" dirty="0">
                <a:ln>
                  <a:solidFill>
                    <a:srgbClr val="E7E6E6">
                      <a:lumMod val="10000"/>
                    </a:srgbClr>
                  </a:solidFill>
                </a:ln>
                <a:solidFill>
                  <a:srgbClr val="FFC000"/>
                </a:solidFill>
                <a:effectLst/>
                <a:uLnTx/>
                <a:uFillTx/>
                <a:latin typeface="Times New Roman" pitchFamily="18" charset="0"/>
                <a:ea typeface="LNTH-LuoLuoNotangYuanTi 1" pitchFamily="2" charset="-128"/>
                <a:cs typeface="Times New Roman" pitchFamily="18" charset="0"/>
              </a:rPr>
              <a:t>KẾT LUẬN</a:t>
            </a:r>
            <a:endParaRPr lang="en-US" sz="2000"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720204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sp>
        <p:nvSpPr>
          <p:cNvPr id="12" name="TextBox 11">
            <a:extLst>
              <a:ext uri="{FF2B5EF4-FFF2-40B4-BE49-F238E27FC236}">
                <a16:creationId xmlns="" xmlns:a16="http://schemas.microsoft.com/office/drawing/2014/main" id="{F2B3510B-354A-491D-BCFD-0B0CA7273B4E}"/>
              </a:ext>
            </a:extLst>
          </p:cNvPr>
          <p:cNvSpPr txBox="1"/>
          <p:nvPr/>
        </p:nvSpPr>
        <p:spPr>
          <a:xfrm>
            <a:off x="1626781" y="1927359"/>
            <a:ext cx="929285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Tìm</a:t>
            </a:r>
            <a:r>
              <a:rPr kumimoji="0" lang="en-US" sz="48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một</a:t>
            </a:r>
            <a:r>
              <a:rPr kumimoji="0" lang="en-US" sz="48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số</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vật</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phát</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sáng</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và</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vật</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được</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chiếu</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sáng</a:t>
            </a:r>
            <a:r>
              <a:rPr kumimoji="0" lang="en-US"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48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SVN-Kitten" pitchFamily="50" charset="-93"/>
              </a:rPr>
              <a:t>trong</a:t>
            </a:r>
            <a:r>
              <a:rPr kumimoji="0" lang="en-US" sz="48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SVN-Kitten" pitchFamily="50" charset="-93"/>
              </a:rPr>
              <a:t> </a:t>
            </a:r>
            <a:r>
              <a:rPr kumimoji="0" lang="en-US" sz="48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SVN-Kitten" pitchFamily="50" charset="-93"/>
              </a:rPr>
              <a:t>lớp</a:t>
            </a:r>
            <a:r>
              <a:rPr kumimoji="0" lang="en-US" sz="48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SVN-Kitten" pitchFamily="50" charset="-93"/>
              </a:rPr>
              <a:t> </a:t>
            </a:r>
            <a:r>
              <a:rPr kumimoji="0" lang="en-US" sz="48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SVN-Kitten" pitchFamily="50" charset="-93"/>
              </a:rPr>
              <a:t>học</a:t>
            </a:r>
            <a:endParaRPr kumimoji="0" lang="vi-VN" sz="48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SVN-Kitten" pitchFamily="50" charset="-93"/>
            </a:endParaRPr>
          </a:p>
        </p:txBody>
      </p:sp>
      <p:sp>
        <p:nvSpPr>
          <p:cNvPr id="9" name="TextBox 8">
            <a:extLst>
              <a:ext uri="{FF2B5EF4-FFF2-40B4-BE49-F238E27FC236}">
                <a16:creationId xmlns="" xmlns:a16="http://schemas.microsoft.com/office/drawing/2014/main" id="{E1E06445-C084-4990-8417-AC388D69F28B}"/>
              </a:ext>
            </a:extLst>
          </p:cNvPr>
          <p:cNvSpPr txBox="1"/>
          <p:nvPr/>
        </p:nvSpPr>
        <p:spPr>
          <a:xfrm>
            <a:off x="4944140" y="1109586"/>
            <a:ext cx="56033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Hoạt</a:t>
            </a:r>
            <a:r>
              <a:rPr kumimoji="0" lang="en-US" sz="54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a:t>
            </a:r>
            <a:r>
              <a:rPr kumimoji="0" lang="en-US" sz="54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động</a:t>
            </a:r>
            <a:r>
              <a:rPr kumimoji="0" lang="en-US" sz="54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a:t>
            </a:r>
            <a:r>
              <a:rPr kumimoji="0" lang="en-US" sz="5400" b="0" i="0" u="none" strike="noStrike" kern="1200" cap="none" spc="0" normalizeH="0" baseline="0" noProof="0" dirty="0">
                <a:ln>
                  <a:solidFill>
                    <a:srgbClr val="E7E6E6">
                      <a:lumMod val="10000"/>
                    </a:srgbClr>
                  </a:solidFill>
                </a:ln>
                <a:solidFill>
                  <a:srgbClr val="ED7D31">
                    <a:lumMod val="50000"/>
                  </a:srgbClr>
                </a:solidFill>
                <a:effectLst/>
                <a:uLnTx/>
                <a:uFillTx/>
                <a:latin typeface="LNTH-LuoLuoNotangYuanTi 1" pitchFamily="2" charset="-128"/>
                <a:ea typeface="LNTH-LuoLuoNotangYuanTi 1" pitchFamily="2" charset="-128"/>
                <a:cs typeface="LNTH-LuoLuoNotangYuanTi 1" pitchFamily="2" charset="-128"/>
              </a:rPr>
              <a:t>2</a:t>
            </a:r>
            <a:endParaRPr kumimoji="0" lang="vi-VN" sz="5400" b="0" i="0" u="none" strike="noStrike" kern="1200" cap="none" spc="0" normalizeH="0" baseline="0" noProof="0" dirty="0">
              <a:ln>
                <a:solidFill>
                  <a:srgbClr val="E7E6E6">
                    <a:lumMod val="10000"/>
                  </a:srgbClr>
                </a:solidFill>
              </a:ln>
              <a:solidFill>
                <a:srgbClr val="ED7D31">
                  <a:lumMod val="50000"/>
                </a:srgbClr>
              </a:solidFill>
              <a:effectLst/>
              <a:uLnTx/>
              <a:uFillTx/>
              <a:latin typeface="LNTH-LuoLuoNotangYuanTi 1" pitchFamily="2" charset="-128"/>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967457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 xmlns:a16="http://schemas.microsoft.com/office/drawing/2014/main" id="{8F247952-EA9E-9AA6-BB56-FA10F07FF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91" y="4892536"/>
            <a:ext cx="2541991" cy="2541991"/>
          </a:xfrm>
          <a:prstGeom prst="rect">
            <a:avLst/>
          </a:prstGeom>
        </p:spPr>
      </p:pic>
      <p:sp>
        <p:nvSpPr>
          <p:cNvPr id="7" name="TextBox 6">
            <a:extLst>
              <a:ext uri="{FF2B5EF4-FFF2-40B4-BE49-F238E27FC236}">
                <a16:creationId xmlns="" xmlns:a16="http://schemas.microsoft.com/office/drawing/2014/main" id="{4EBF37C3-BB5D-4882-B27C-9A1B276F2209}"/>
              </a:ext>
            </a:extLst>
          </p:cNvPr>
          <p:cNvSpPr txBox="1"/>
          <p:nvPr/>
        </p:nvSpPr>
        <p:spPr>
          <a:xfrm>
            <a:off x="650697" y="1180634"/>
            <a:ext cx="106386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THẢO LUẬN NHÓM 4</a:t>
            </a:r>
            <a:endParaRPr kumimoji="0" lang="vi-VN" sz="6000" b="0" i="0" u="none" strike="noStrike" kern="1200" cap="none" spc="0" normalizeH="0" baseline="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endParaRPr>
          </a:p>
        </p:txBody>
      </p:sp>
      <p:pic>
        <p:nvPicPr>
          <p:cNvPr id="5" name="Picture 2" descr="Đọc: Học thầy, học bạn (Nguyễn Thanh Tú) - Hoc24">
            <a:extLst>
              <a:ext uri="{FF2B5EF4-FFF2-40B4-BE49-F238E27FC236}">
                <a16:creationId xmlns="" xmlns:a16="http://schemas.microsoft.com/office/drawing/2014/main" id="{B3E88196-3AE0-451D-87D9-8D7E417B5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431" y="2445382"/>
            <a:ext cx="5423157" cy="207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0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3.33333E-6 -4.07407E-6 L -3.33333E-6 -0.07222 " pathEditMode="relative" rAng="0" ptsTypes="AA">
                                      <p:cBhvr>
                                        <p:cTn id="10" dur="250" accel="50000" decel="50000" autoRev="1" fill="hold">
                                          <p:stCondLst>
                                            <p:cond delay="0"/>
                                          </p:stCondLst>
                                        </p:cTn>
                                        <p:tgtEl>
                                          <p:spTgt spid="7"/>
                                        </p:tgtEl>
                                        <p:attrNameLst>
                                          <p:attrName>ppt_x</p:attrName>
                                          <p:attrName>ppt_y</p:attrName>
                                        </p:attrNameLst>
                                      </p:cBhvr>
                                      <p:rCtr x="0" y="-3611"/>
                                    </p:animMotion>
                                    <p:animRot by="1500000">
                                      <p:cBhvr>
                                        <p:cTn id="11" dur="125" fill="hold">
                                          <p:stCondLst>
                                            <p:cond delay="0"/>
                                          </p:stCondLst>
                                        </p:cTn>
                                        <p:tgtEl>
                                          <p:spTgt spid="7"/>
                                        </p:tgtEl>
                                        <p:attrNameLst>
                                          <p:attrName>r</p:attrName>
                                        </p:attrNameLst>
                                      </p:cBhvr>
                                    </p:animRot>
                                    <p:animRot by="-1500000">
                                      <p:cBhvr>
                                        <p:cTn id="12" dur="125" fill="hold">
                                          <p:stCondLst>
                                            <p:cond delay="125"/>
                                          </p:stCondLst>
                                        </p:cTn>
                                        <p:tgtEl>
                                          <p:spTgt spid="7"/>
                                        </p:tgtEl>
                                        <p:attrNameLst>
                                          <p:attrName>r</p:attrName>
                                        </p:attrNameLst>
                                      </p:cBhvr>
                                    </p:animRot>
                                    <p:animRot by="-1500000">
                                      <p:cBhvr>
                                        <p:cTn id="13" dur="125" fill="hold">
                                          <p:stCondLst>
                                            <p:cond delay="250"/>
                                          </p:stCondLst>
                                        </p:cTn>
                                        <p:tgtEl>
                                          <p:spTgt spid="7"/>
                                        </p:tgtEl>
                                        <p:attrNameLst>
                                          <p:attrName>r</p:attrName>
                                        </p:attrNameLst>
                                      </p:cBhvr>
                                    </p:animRot>
                                    <p:animRot by="1500000">
                                      <p:cBhvr>
                                        <p:cTn id="14"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937757" y="590018"/>
            <a:ext cx="10404320" cy="1583892"/>
            <a:chOff x="1686002" y="870893"/>
            <a:chExt cx="8687019" cy="2162452"/>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2" y="870893"/>
              <a:ext cx="8687019" cy="2162452"/>
            </a:xfrm>
            <a:prstGeom prst="roundRect">
              <a:avLst/>
            </a:prstGeom>
            <a:solidFill>
              <a:schemeClr val="bg1"/>
            </a:solidFill>
            <a:ln w="28575">
              <a:solidFill>
                <a:srgbClr val="EB66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817526" y="1111566"/>
              <a:ext cx="8423971" cy="16387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Hãy kể tên một số vật phát sáng và vật được chiếu sáng trong lớp học </a:t>
              </a:r>
              <a:r>
                <a:rPr kumimoji="0" lang="en-US" sz="3600" b="0" i="0" u="none" strike="noStrike" kern="1200" cap="none" spc="0" normalizeH="0" baseline="0" noProof="0" dirty="0" err="1">
                  <a:ln>
                    <a:noFill/>
                  </a:ln>
                  <a:solidFill>
                    <a:srgbClr val="002060"/>
                  </a:solidFill>
                  <a:effectLst/>
                  <a:uLnTx/>
                  <a:uFillTx/>
                  <a:latin typeface="+mj-lt"/>
                  <a:ea typeface="+mn-ea"/>
                  <a:cs typeface="Arial" panose="020B0604020202020204" pitchFamily="34" charset="0"/>
                </a:rPr>
                <a:t>rồi</a:t>
              </a:r>
              <a:r>
                <a:rPr kumimoji="0" lang="en-US" sz="36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mj-lt"/>
                  <a:ea typeface="+mn-ea"/>
                  <a:cs typeface="Arial" panose="020B0604020202020204" pitchFamily="34" charset="0"/>
                </a:rPr>
                <a:t>điền</a:t>
              </a:r>
              <a:r>
                <a:rPr kumimoji="0" lang="en-US" sz="36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mj-lt"/>
                  <a:ea typeface="+mn-ea"/>
                  <a:cs typeface="Arial" panose="020B0604020202020204" pitchFamily="34" charset="0"/>
                </a:rPr>
                <a:t>vào</a:t>
              </a:r>
              <a:r>
                <a:rPr kumimoji="0" lang="en-US" sz="36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mj-lt"/>
                  <a:ea typeface="+mn-ea"/>
                  <a:cs typeface="Arial" panose="020B0604020202020204" pitchFamily="34" charset="0"/>
                </a:rPr>
                <a:t>bảng</a:t>
              </a:r>
              <a:r>
                <a:rPr kumimoji="0" lang="en-US" sz="36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mj-lt"/>
                  <a:ea typeface="+mn-ea"/>
                  <a:cs typeface="Arial" panose="020B0604020202020204" pitchFamily="34" charset="0"/>
                </a:rPr>
                <a:t>sau</a:t>
              </a:r>
              <a:r>
                <a:rPr kumimoji="0" lang="en-US" sz="3600" b="0" i="0" u="none" strike="noStrike" kern="1200" cap="none" spc="0" normalizeH="0" baseline="0" noProof="0" dirty="0">
                  <a:ln>
                    <a:noFill/>
                  </a:ln>
                  <a:solidFill>
                    <a:srgbClr val="002060"/>
                  </a:solidFill>
                  <a:effectLst/>
                  <a:uLnTx/>
                  <a:uFillTx/>
                  <a:latin typeface="+mj-lt"/>
                  <a:ea typeface="+mn-ea"/>
                  <a:cs typeface="Arial" panose="020B0604020202020204" pitchFamily="34" charset="0"/>
                </a:rPr>
                <a:t> </a:t>
              </a:r>
            </a:p>
          </p:txBody>
        </p:sp>
      </p:grpSp>
      <p:grpSp>
        <p:nvGrpSpPr>
          <p:cNvPr id="22" name="Group 21">
            <a:extLst>
              <a:ext uri="{FF2B5EF4-FFF2-40B4-BE49-F238E27FC236}">
                <a16:creationId xmlns="" xmlns:a16="http://schemas.microsoft.com/office/drawing/2014/main" id="{9B9B9BC2-5321-4BAF-B209-E8A5CDEBFE5C}"/>
              </a:ext>
            </a:extLst>
          </p:cNvPr>
          <p:cNvGrpSpPr/>
          <p:nvPr/>
        </p:nvGrpSpPr>
        <p:grpSpPr>
          <a:xfrm>
            <a:off x="1095281" y="2577940"/>
            <a:ext cx="9287839" cy="3513761"/>
            <a:chOff x="1554736" y="2754220"/>
            <a:chExt cx="9287839" cy="3513761"/>
          </a:xfrm>
        </p:grpSpPr>
        <p:sp>
          <p:nvSpPr>
            <p:cNvPr id="2" name="Rectangle 1">
              <a:extLst>
                <a:ext uri="{FF2B5EF4-FFF2-40B4-BE49-F238E27FC236}">
                  <a16:creationId xmlns="" xmlns:a16="http://schemas.microsoft.com/office/drawing/2014/main" id="{5540C415-4D4D-4190-BF0E-4780B11BCA03}"/>
                </a:ext>
              </a:extLst>
            </p:cNvPr>
            <p:cNvSpPr/>
            <p:nvPr/>
          </p:nvSpPr>
          <p:spPr>
            <a:xfrm>
              <a:off x="1554736" y="2754220"/>
              <a:ext cx="9287839" cy="351376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6" name="Straight Connector 5">
              <a:extLst>
                <a:ext uri="{FF2B5EF4-FFF2-40B4-BE49-F238E27FC236}">
                  <a16:creationId xmlns="" xmlns:a16="http://schemas.microsoft.com/office/drawing/2014/main" id="{63052271-5E7F-488A-8647-24534FA30DF0}"/>
                </a:ext>
              </a:extLst>
            </p:cNvPr>
            <p:cNvCxnSpPr>
              <a:cxnSpLocks/>
              <a:stCxn id="2" idx="0"/>
            </p:cNvCxnSpPr>
            <p:nvPr/>
          </p:nvCxnSpPr>
          <p:spPr>
            <a:xfrm>
              <a:off x="6198656" y="2754220"/>
              <a:ext cx="0" cy="35137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FA739D5-4EDF-4DB5-9A1B-8AAA1213AD7A}"/>
                </a:ext>
              </a:extLst>
            </p:cNvPr>
            <p:cNvCxnSpPr>
              <a:cxnSpLocks/>
            </p:cNvCxnSpPr>
            <p:nvPr/>
          </p:nvCxnSpPr>
          <p:spPr>
            <a:xfrm flipH="1">
              <a:off x="1554737" y="3460569"/>
              <a:ext cx="928783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4A4AD15-6298-4B60-B117-BD95CA1FDC0C}"/>
                </a:ext>
              </a:extLst>
            </p:cNvPr>
            <p:cNvCxnSpPr>
              <a:cxnSpLocks/>
            </p:cNvCxnSpPr>
            <p:nvPr/>
          </p:nvCxnSpPr>
          <p:spPr>
            <a:xfrm flipH="1">
              <a:off x="1554737" y="4148938"/>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ACBCDFB-F5EF-4BAC-B494-39F297EACE23}"/>
                </a:ext>
              </a:extLst>
            </p:cNvPr>
            <p:cNvCxnSpPr>
              <a:cxnSpLocks/>
            </p:cNvCxnSpPr>
            <p:nvPr/>
          </p:nvCxnSpPr>
          <p:spPr>
            <a:xfrm flipH="1">
              <a:off x="1554736" y="4888677"/>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7F9F8960-3E5A-49C1-9A0B-2E43EC00E202}"/>
                </a:ext>
              </a:extLst>
            </p:cNvPr>
            <p:cNvCxnSpPr>
              <a:cxnSpLocks/>
            </p:cNvCxnSpPr>
            <p:nvPr/>
          </p:nvCxnSpPr>
          <p:spPr>
            <a:xfrm flipH="1">
              <a:off x="1554737" y="5587320"/>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F26EE913-739B-4FBA-B78D-CFF37333FBF8}"/>
                </a:ext>
              </a:extLst>
            </p:cNvPr>
            <p:cNvSpPr txBox="1"/>
            <p:nvPr/>
          </p:nvSpPr>
          <p:spPr>
            <a:xfrm>
              <a:off x="2419107" y="2846688"/>
              <a:ext cx="3093961" cy="523220"/>
            </a:xfrm>
            <a:prstGeom prst="rect">
              <a:avLst/>
            </a:prstGeom>
            <a:noFill/>
          </p:spPr>
          <p:txBody>
            <a:bodyPr wrap="square" rtlCol="0">
              <a:spAutoFit/>
            </a:bodyPr>
            <a:lstStyle/>
            <a:p>
              <a:r>
                <a:rPr lang="en-US" sz="2800" b="1" dirty="0" err="1">
                  <a:solidFill>
                    <a:srgbClr val="0070C0"/>
                  </a:solidFill>
                  <a:latin typeface="Times New Roman" pitchFamily="18" charset="0"/>
                  <a:cs typeface="Times New Roman" pitchFamily="18" charset="0"/>
                </a:rPr>
                <a:t>Vật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phát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sáng</a:t>
              </a:r>
              <a:endParaRPr lang="en-US" sz="2800" b="1" dirty="0">
                <a:solidFill>
                  <a:srgbClr val="0070C0"/>
                </a:solidFill>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ABF955BB-2E94-4B24-88F2-ED54EFCB8694}"/>
                </a:ext>
              </a:extLst>
            </p:cNvPr>
            <p:cNvSpPr txBox="1"/>
            <p:nvPr/>
          </p:nvSpPr>
          <p:spPr>
            <a:xfrm>
              <a:off x="7097273" y="2846688"/>
              <a:ext cx="2883611" cy="523220"/>
            </a:xfrm>
            <a:prstGeom prst="rect">
              <a:avLst/>
            </a:prstGeom>
            <a:noFill/>
          </p:spPr>
          <p:txBody>
            <a:bodyPr wrap="square" rtlCol="0">
              <a:spAutoFit/>
            </a:bodyPr>
            <a:lstStyle/>
            <a:p>
              <a:r>
                <a:rPr lang="en-US" sz="2800" b="1" dirty="0" err="1">
                  <a:solidFill>
                    <a:srgbClr val="0070C0"/>
                  </a:solidFill>
                  <a:latin typeface="Times New Roman" pitchFamily="18" charset="0"/>
                  <a:cs typeface="Times New Roman" pitchFamily="18" charset="0"/>
                </a:rPr>
                <a:t>Vật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chiếu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sáng</a:t>
              </a:r>
              <a:endParaRPr lang="en-US" sz="2800" b="1" dirty="0">
                <a:solidFill>
                  <a:srgbClr val="0070C0"/>
                </a:solidFill>
                <a:latin typeface="Times New Roman" pitchFamily="18" charset="0"/>
                <a:cs typeface="Times New Roman" pitchFamily="18" charset="0"/>
              </a:endParaRPr>
            </a:p>
          </p:txBody>
        </p:sp>
        <p:sp>
          <p:nvSpPr>
            <p:cNvPr id="25" name="TextBox 24">
              <a:extLst>
                <a:ext uri="{FF2B5EF4-FFF2-40B4-BE49-F238E27FC236}">
                  <a16:creationId xmlns="" xmlns:a16="http://schemas.microsoft.com/office/drawing/2014/main" id="{A2DD91D9-59A2-44CB-8975-A47FDB209A3B}"/>
                </a:ext>
              </a:extLst>
            </p:cNvPr>
            <p:cNvSpPr txBox="1"/>
            <p:nvPr/>
          </p:nvSpPr>
          <p:spPr>
            <a:xfrm>
              <a:off x="3382868" y="3562789"/>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 xmlns:a16="http://schemas.microsoft.com/office/drawing/2014/main" id="{65EAA420-5794-4DF1-883B-14A2A7FFDF0B}"/>
                </a:ext>
              </a:extLst>
            </p:cNvPr>
            <p:cNvSpPr txBox="1"/>
            <p:nvPr/>
          </p:nvSpPr>
          <p:spPr>
            <a:xfrm>
              <a:off x="2862981" y="5630463"/>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 xmlns:a16="http://schemas.microsoft.com/office/drawing/2014/main" id="{98306029-398A-436C-AD19-744998AB46A7}"/>
                </a:ext>
              </a:extLst>
            </p:cNvPr>
            <p:cNvSpPr txBox="1"/>
            <p:nvPr/>
          </p:nvSpPr>
          <p:spPr>
            <a:xfrm>
              <a:off x="3365745" y="5085672"/>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 xmlns:a16="http://schemas.microsoft.com/office/drawing/2014/main" id="{4C374538-42DC-4861-8BE0-75F7771986F2}"/>
                </a:ext>
              </a:extLst>
            </p:cNvPr>
            <p:cNvSpPr txBox="1"/>
            <p:nvPr/>
          </p:nvSpPr>
          <p:spPr>
            <a:xfrm>
              <a:off x="3382868" y="4245641"/>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 xmlns:a16="http://schemas.microsoft.com/office/drawing/2014/main" id="{C077E023-DC48-4BC4-A293-E42B844C7D50}"/>
                </a:ext>
              </a:extLst>
            </p:cNvPr>
            <p:cNvSpPr txBox="1"/>
            <p:nvPr/>
          </p:nvSpPr>
          <p:spPr>
            <a:xfrm>
              <a:off x="8175392" y="3553037"/>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6" name="TextBox 35">
              <a:extLst>
                <a:ext uri="{FF2B5EF4-FFF2-40B4-BE49-F238E27FC236}">
                  <a16:creationId xmlns="" xmlns:a16="http://schemas.microsoft.com/office/drawing/2014/main" id="{05B3A04C-BC74-4D1C-B5B8-A4AEEC02E765}"/>
                </a:ext>
              </a:extLst>
            </p:cNvPr>
            <p:cNvSpPr txBox="1"/>
            <p:nvPr/>
          </p:nvSpPr>
          <p:spPr>
            <a:xfrm>
              <a:off x="8175391" y="5053826"/>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7" name="TextBox 36">
              <a:extLst>
                <a:ext uri="{FF2B5EF4-FFF2-40B4-BE49-F238E27FC236}">
                  <a16:creationId xmlns="" xmlns:a16="http://schemas.microsoft.com/office/drawing/2014/main" id="{E6DBD370-B8E9-4B6D-9265-DB85D1F61550}"/>
                </a:ext>
              </a:extLst>
            </p:cNvPr>
            <p:cNvSpPr txBox="1"/>
            <p:nvPr/>
          </p:nvSpPr>
          <p:spPr>
            <a:xfrm>
              <a:off x="8175392" y="4306762"/>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 xmlns:a16="http://schemas.microsoft.com/office/drawing/2014/main" id="{25CE0BA4-A01C-4470-B0A9-0B3D4C35336B}"/>
                </a:ext>
              </a:extLst>
            </p:cNvPr>
            <p:cNvSpPr txBox="1"/>
            <p:nvPr/>
          </p:nvSpPr>
          <p:spPr>
            <a:xfrm>
              <a:off x="7656915" y="5666040"/>
              <a:ext cx="2383603"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17407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9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13347" y="0"/>
            <a:ext cx="12324080" cy="6858000"/>
          </a:xfrm>
          <a:prstGeom prst="rect">
            <a:avLst/>
          </a:prstGeom>
        </p:spPr>
      </p:pic>
      <p:grpSp>
        <p:nvGrpSpPr>
          <p:cNvPr id="22" name="Group 21">
            <a:extLst>
              <a:ext uri="{FF2B5EF4-FFF2-40B4-BE49-F238E27FC236}">
                <a16:creationId xmlns="" xmlns:a16="http://schemas.microsoft.com/office/drawing/2014/main" id="{9B9B9BC2-5321-4BAF-B209-E8A5CDEBFE5C}"/>
              </a:ext>
            </a:extLst>
          </p:cNvPr>
          <p:cNvGrpSpPr/>
          <p:nvPr/>
        </p:nvGrpSpPr>
        <p:grpSpPr>
          <a:xfrm>
            <a:off x="1291757" y="1807394"/>
            <a:ext cx="9287839" cy="3513761"/>
            <a:chOff x="1554736" y="2754220"/>
            <a:chExt cx="9287839" cy="3513761"/>
          </a:xfrm>
        </p:grpSpPr>
        <p:sp>
          <p:nvSpPr>
            <p:cNvPr id="2" name="Rectangle 1">
              <a:extLst>
                <a:ext uri="{FF2B5EF4-FFF2-40B4-BE49-F238E27FC236}">
                  <a16:creationId xmlns="" xmlns:a16="http://schemas.microsoft.com/office/drawing/2014/main" id="{5540C415-4D4D-4190-BF0E-4780B11BCA03}"/>
                </a:ext>
              </a:extLst>
            </p:cNvPr>
            <p:cNvSpPr/>
            <p:nvPr/>
          </p:nvSpPr>
          <p:spPr>
            <a:xfrm>
              <a:off x="1554736" y="2754220"/>
              <a:ext cx="9287839" cy="351376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cxnSp>
          <p:nvCxnSpPr>
            <p:cNvPr id="6" name="Straight Connector 5">
              <a:extLst>
                <a:ext uri="{FF2B5EF4-FFF2-40B4-BE49-F238E27FC236}">
                  <a16:creationId xmlns="" xmlns:a16="http://schemas.microsoft.com/office/drawing/2014/main" id="{63052271-5E7F-488A-8647-24534FA30DF0}"/>
                </a:ext>
              </a:extLst>
            </p:cNvPr>
            <p:cNvCxnSpPr>
              <a:cxnSpLocks/>
              <a:stCxn id="2" idx="0"/>
            </p:cNvCxnSpPr>
            <p:nvPr/>
          </p:nvCxnSpPr>
          <p:spPr>
            <a:xfrm>
              <a:off x="6198656" y="2754220"/>
              <a:ext cx="0" cy="35137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FA739D5-4EDF-4DB5-9A1B-8AAA1213AD7A}"/>
                </a:ext>
              </a:extLst>
            </p:cNvPr>
            <p:cNvCxnSpPr>
              <a:cxnSpLocks/>
            </p:cNvCxnSpPr>
            <p:nvPr/>
          </p:nvCxnSpPr>
          <p:spPr>
            <a:xfrm flipH="1">
              <a:off x="1554737" y="3460569"/>
              <a:ext cx="928783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4A4AD15-6298-4B60-B117-BD95CA1FDC0C}"/>
                </a:ext>
              </a:extLst>
            </p:cNvPr>
            <p:cNvCxnSpPr>
              <a:cxnSpLocks/>
            </p:cNvCxnSpPr>
            <p:nvPr/>
          </p:nvCxnSpPr>
          <p:spPr>
            <a:xfrm flipH="1">
              <a:off x="1554737" y="4148938"/>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ACBCDFB-F5EF-4BAC-B494-39F297EACE23}"/>
                </a:ext>
              </a:extLst>
            </p:cNvPr>
            <p:cNvCxnSpPr>
              <a:cxnSpLocks/>
            </p:cNvCxnSpPr>
            <p:nvPr/>
          </p:nvCxnSpPr>
          <p:spPr>
            <a:xfrm flipH="1">
              <a:off x="1554736" y="4888677"/>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7F9F8960-3E5A-49C1-9A0B-2E43EC00E202}"/>
                </a:ext>
              </a:extLst>
            </p:cNvPr>
            <p:cNvCxnSpPr>
              <a:cxnSpLocks/>
            </p:cNvCxnSpPr>
            <p:nvPr/>
          </p:nvCxnSpPr>
          <p:spPr>
            <a:xfrm flipH="1">
              <a:off x="1554737" y="5587320"/>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F26EE913-739B-4FBA-B78D-CFF37333FBF8}"/>
                </a:ext>
              </a:extLst>
            </p:cNvPr>
            <p:cNvSpPr txBox="1"/>
            <p:nvPr/>
          </p:nvSpPr>
          <p:spPr>
            <a:xfrm>
              <a:off x="2429051" y="2863031"/>
              <a:ext cx="28274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Vật</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phát</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endPar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ABF955BB-2E94-4B24-88F2-ED54EFCB8694}"/>
                </a:ext>
              </a:extLst>
            </p:cNvPr>
            <p:cNvSpPr txBox="1"/>
            <p:nvPr/>
          </p:nvSpPr>
          <p:spPr>
            <a:xfrm>
              <a:off x="7097274" y="2871317"/>
              <a:ext cx="2883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Vật</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chiếu</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endPar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5" name="TextBox 24">
              <a:extLst>
                <a:ext uri="{FF2B5EF4-FFF2-40B4-BE49-F238E27FC236}">
                  <a16:creationId xmlns="" xmlns:a16="http://schemas.microsoft.com/office/drawing/2014/main" id="{A2DD91D9-59A2-44CB-8975-A47FDB209A3B}"/>
                </a:ext>
              </a:extLst>
            </p:cNvPr>
            <p:cNvSpPr txBox="1"/>
            <p:nvPr/>
          </p:nvSpPr>
          <p:spPr>
            <a:xfrm>
              <a:off x="2379006" y="4262881"/>
              <a:ext cx="29761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70C0"/>
                  </a:solidFill>
                  <a:latin typeface="Times New Roman" pitchFamily="18" charset="0"/>
                  <a:cs typeface="Times New Roman" pitchFamily="18" charset="0"/>
                </a:rPr>
                <a:t>Bóng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đèn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điện</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4" name="TextBox 33">
              <a:extLst>
                <a:ext uri="{FF2B5EF4-FFF2-40B4-BE49-F238E27FC236}">
                  <a16:creationId xmlns="" xmlns:a16="http://schemas.microsoft.com/office/drawing/2014/main" id="{4C374538-42DC-4861-8BE0-75F7771986F2}"/>
                </a:ext>
              </a:extLst>
            </p:cNvPr>
            <p:cNvSpPr txBox="1"/>
            <p:nvPr/>
          </p:nvSpPr>
          <p:spPr>
            <a:xfrm>
              <a:off x="2862981" y="3543691"/>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Mặt</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trời</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5" name="TextBox 34">
              <a:extLst>
                <a:ext uri="{FF2B5EF4-FFF2-40B4-BE49-F238E27FC236}">
                  <a16:creationId xmlns="" xmlns:a16="http://schemas.microsoft.com/office/drawing/2014/main" id="{C077E023-DC48-4BC4-A293-E42B844C7D50}"/>
                </a:ext>
              </a:extLst>
            </p:cNvPr>
            <p:cNvSpPr txBox="1"/>
            <p:nvPr/>
          </p:nvSpPr>
          <p:spPr>
            <a:xfrm>
              <a:off x="7716479" y="3513205"/>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Bảng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6" name="TextBox 35">
              <a:extLst>
                <a:ext uri="{FF2B5EF4-FFF2-40B4-BE49-F238E27FC236}">
                  <a16:creationId xmlns="" xmlns:a16="http://schemas.microsoft.com/office/drawing/2014/main" id="{05B3A04C-BC74-4D1C-B5B8-A4AEEC02E765}"/>
                </a:ext>
              </a:extLst>
            </p:cNvPr>
            <p:cNvSpPr txBox="1"/>
            <p:nvPr/>
          </p:nvSpPr>
          <p:spPr>
            <a:xfrm>
              <a:off x="7491825" y="4991254"/>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Bàn</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ghế</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7" name="TextBox 36">
              <a:extLst>
                <a:ext uri="{FF2B5EF4-FFF2-40B4-BE49-F238E27FC236}">
                  <a16:creationId xmlns="" xmlns:a16="http://schemas.microsoft.com/office/drawing/2014/main" id="{E6DBD370-B8E9-4B6D-9265-DB85D1F61550}"/>
                </a:ext>
              </a:extLst>
            </p:cNvPr>
            <p:cNvSpPr txBox="1"/>
            <p:nvPr/>
          </p:nvSpPr>
          <p:spPr>
            <a:xfrm>
              <a:off x="7528405" y="4236178"/>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70C0"/>
                  </a:solidFill>
                  <a:latin typeface="Times New Roman" pitchFamily="18" charset="0"/>
                  <a:cs typeface="Times New Roman" pitchFamily="18" charset="0"/>
                </a:rPr>
                <a:t>Sách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vở</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8" name="TextBox 37">
              <a:extLst>
                <a:ext uri="{FF2B5EF4-FFF2-40B4-BE49-F238E27FC236}">
                  <a16:creationId xmlns="" xmlns:a16="http://schemas.microsoft.com/office/drawing/2014/main" id="{25CE0BA4-A01C-4470-B0A9-0B3D4C35336B}"/>
                </a:ext>
              </a:extLst>
            </p:cNvPr>
            <p:cNvSpPr txBox="1"/>
            <p:nvPr/>
          </p:nvSpPr>
          <p:spPr>
            <a:xfrm>
              <a:off x="7603761" y="5657670"/>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Cửa</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sổ</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grpSp>
      <p:grpSp>
        <p:nvGrpSpPr>
          <p:cNvPr id="26" name="Group 25">
            <a:extLst>
              <a:ext uri="{FF2B5EF4-FFF2-40B4-BE49-F238E27FC236}">
                <a16:creationId xmlns="" xmlns:a16="http://schemas.microsoft.com/office/drawing/2014/main" id="{1C8D9A7B-0F0A-4BEF-831D-CE1D014ED969}"/>
              </a:ext>
            </a:extLst>
          </p:cNvPr>
          <p:cNvGrpSpPr/>
          <p:nvPr/>
        </p:nvGrpSpPr>
        <p:grpSpPr>
          <a:xfrm>
            <a:off x="297585" y="593834"/>
            <a:ext cx="2770934" cy="1349012"/>
            <a:chOff x="83023" y="53754"/>
            <a:chExt cx="2770934" cy="1349012"/>
          </a:xfrm>
        </p:grpSpPr>
        <p:sp>
          <p:nvSpPr>
            <p:cNvPr id="27" name="Cloud 26">
              <a:extLst>
                <a:ext uri="{FF2B5EF4-FFF2-40B4-BE49-F238E27FC236}">
                  <a16:creationId xmlns="" xmlns:a16="http://schemas.microsoft.com/office/drawing/2014/main" id="{135B1202-4199-4885-AD16-12E5E87D79C7}"/>
                </a:ext>
              </a:extLst>
            </p:cNvPr>
            <p:cNvSpPr/>
            <p:nvPr/>
          </p:nvSpPr>
          <p:spPr>
            <a:xfrm>
              <a:off x="83023" y="53754"/>
              <a:ext cx="2273002" cy="1349012"/>
            </a:xfrm>
            <a:prstGeom prst="cloud">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9FAD6950-4EA6-4040-9899-712F92DF758A}"/>
                </a:ext>
              </a:extLst>
            </p:cNvPr>
            <p:cNvSpPr txBox="1"/>
            <p:nvPr/>
          </p:nvSpPr>
          <p:spPr>
            <a:xfrm>
              <a:off x="408707" y="233738"/>
              <a:ext cx="2445250" cy="830997"/>
            </a:xfrm>
            <a:prstGeom prst="rect">
              <a:avLst/>
            </a:prstGeom>
            <a:noFill/>
          </p:spPr>
          <p:txBody>
            <a:bodyPr wrap="square">
              <a:spAutoFit/>
            </a:bodyPr>
            <a:lstStyle/>
            <a:p>
              <a:r>
                <a:rPr lang="en-US" sz="4800">
                  <a:ln>
                    <a:solidFill>
                      <a:srgbClr val="E7E6E6">
                        <a:lumMod val="10000"/>
                      </a:srgbClr>
                    </a:solidFill>
                  </a:ln>
                  <a:solidFill>
                    <a:srgbClr val="FFC000"/>
                  </a:solidFill>
                  <a:latin typeface="LNTH-LuoLuoNotangYuanTi 1" pitchFamily="2" charset="-128"/>
                  <a:ea typeface="LNTH-LuoLuoNotangYuanTi 1" pitchFamily="2" charset="-128"/>
                  <a:cs typeface="LNTH-LuoLuoNotangYuanTi 1" pitchFamily="2" charset="-128"/>
                </a:rPr>
                <a:t>Gợi ý</a:t>
              </a:r>
              <a:endParaRPr lang="en-US" sz="1600">
                <a:solidFill>
                  <a:srgbClr val="FFC000"/>
                </a:solidFill>
              </a:endParaRPr>
            </a:p>
          </p:txBody>
        </p:sp>
      </p:grpSp>
    </p:spTree>
    <p:extLst>
      <p:ext uri="{BB962C8B-B14F-4D97-AF65-F5344CB8AC3E}">
        <p14:creationId xmlns:p14="http://schemas.microsoft.com/office/powerpoint/2010/main" val="24489715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843329" y="978936"/>
            <a:ext cx="10505341" cy="1159726"/>
            <a:chOff x="1686001" y="870894"/>
            <a:chExt cx="8879326" cy="730491"/>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1" y="870894"/>
              <a:ext cx="8879326" cy="730491"/>
            </a:xfrm>
            <a:prstGeom prst="roundRect">
              <a:avLst/>
            </a:prstGeom>
            <a:solidFill>
              <a:schemeClr val="bg1"/>
            </a:solidFill>
            <a:ln w="28575">
              <a:solidFill>
                <a:srgbClr val="FB89B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2706969" y="928853"/>
              <a:ext cx="7706799" cy="614572"/>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Chúng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ta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làm</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thế</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nào</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để</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thể</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kiểm</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chứng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là</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một</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khả</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năng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tự</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phát</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hay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được</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chiếu</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p>
          </p:txBody>
        </p:sp>
      </p:grpSp>
      <p:sp>
        <p:nvSpPr>
          <p:cNvPr id="2" name="Arrow: Curved Right 1">
            <a:extLst>
              <a:ext uri="{FF2B5EF4-FFF2-40B4-BE49-F238E27FC236}">
                <a16:creationId xmlns="" xmlns:a16="http://schemas.microsoft.com/office/drawing/2014/main" id="{F3BE58B8-0C53-48FC-ACF0-3A543716CAF7}"/>
              </a:ext>
            </a:extLst>
          </p:cNvPr>
          <p:cNvSpPr/>
          <p:nvPr/>
        </p:nvSpPr>
        <p:spPr>
          <a:xfrm>
            <a:off x="250410" y="3366102"/>
            <a:ext cx="788936" cy="1445734"/>
          </a:xfrm>
          <a:prstGeom prst="curvedRightArrow">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F8859574-7D8C-4B5A-8134-9B3983BC71A9}"/>
              </a:ext>
            </a:extLst>
          </p:cNvPr>
          <p:cNvGrpSpPr/>
          <p:nvPr/>
        </p:nvGrpSpPr>
        <p:grpSpPr>
          <a:xfrm>
            <a:off x="1433814" y="3223543"/>
            <a:ext cx="10336341" cy="2665599"/>
            <a:chOff x="1676209" y="870893"/>
            <a:chExt cx="8816615" cy="2565562"/>
          </a:xfrm>
        </p:grpSpPr>
        <p:sp>
          <p:nvSpPr>
            <p:cNvPr id="19" name="Rectangle: Rounded Corners 18">
              <a:extLst>
                <a:ext uri="{FF2B5EF4-FFF2-40B4-BE49-F238E27FC236}">
                  <a16:creationId xmlns="" xmlns:a16="http://schemas.microsoft.com/office/drawing/2014/main" id="{CE6EBFD6-32DA-499C-81BF-A680AB4AA485}"/>
                </a:ext>
              </a:extLst>
            </p:cNvPr>
            <p:cNvSpPr/>
            <p:nvPr/>
          </p:nvSpPr>
          <p:spPr>
            <a:xfrm>
              <a:off x="1676209" y="870893"/>
              <a:ext cx="8626374" cy="2565562"/>
            </a:xfrm>
            <a:prstGeom prst="roundRect">
              <a:avLst/>
            </a:prstGeom>
            <a:solidFill>
              <a:schemeClr val="bg1"/>
            </a:solid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 xmlns:a16="http://schemas.microsoft.com/office/drawing/2014/main" id="{DC75235D-2EDF-479E-801A-915F3C244B72}"/>
                </a:ext>
              </a:extLst>
            </p:cNvPr>
            <p:cNvSpPr txBox="1"/>
            <p:nvPr/>
          </p:nvSpPr>
          <p:spPr>
            <a:xfrm>
              <a:off x="1866450" y="1042826"/>
              <a:ext cx="8626374" cy="1806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Times New Roman" pitchFamily="18" charset="0"/>
                  <a:cs typeface="Times New Roman" pitchFamily="18" charset="0"/>
                </a:rPr>
                <a:t>Đ</a:t>
              </a:r>
              <a:r>
                <a:rPr kumimoji="0" lang="vi-VN"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ể có thể kiểm chứng một vật có khả năng tự phát sáng hay được chiếu sáng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chúng</a:t>
              </a:r>
              <a:r>
                <a:rPr lang="en-US" sz="2800" dirty="0">
                  <a:solidFill>
                    <a:srgbClr val="C00000"/>
                  </a:solidFill>
                  <a:latin typeface="Times New Roman" pitchFamily="18" charset="0"/>
                  <a:cs typeface="Times New Roman" pitchFamily="18" charset="0"/>
                </a:rPr>
                <a:t> ta </a:t>
              </a:r>
              <a:r>
                <a:rPr lang="en-US" sz="2800" dirty="0" err="1">
                  <a:solidFill>
                    <a:srgbClr val="C00000"/>
                  </a:solidFill>
                  <a:latin typeface="Times New Roman" pitchFamily="18" charset="0"/>
                  <a:cs typeface="Times New Roman" pitchFamily="18" charset="0"/>
                </a:rPr>
                <a:t>đặt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một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phòng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tối</a:t>
              </a:r>
              <a:r>
                <a:rPr lang="en-US" sz="2800" dirty="0">
                  <a:solidFill>
                    <a:srgbClr val="C00000"/>
                  </a:solidFill>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Times New Roman" pitchFamily="18" charset="0"/>
                  <a:cs typeface="Times New Roman" pitchFamily="18" charset="0"/>
                </a:rPr>
                <a:t>  + </a:t>
              </a:r>
              <a:r>
                <a:rPr lang="en-US" sz="2800" dirty="0" err="1">
                  <a:solidFill>
                    <a:srgbClr val="C00000"/>
                  </a:solidFill>
                  <a:latin typeface="Times New Roman" pitchFamily="18" charset="0"/>
                  <a:cs typeface="Times New Roman" pitchFamily="18" charset="0"/>
                </a:rPr>
                <a:t>Nếu</a:t>
              </a:r>
              <a:r>
                <a:rPr lang="en-US" sz="2800" dirty="0">
                  <a:solidFill>
                    <a:srgbClr val="C00000"/>
                  </a:solidFill>
                  <a:latin typeface="Times New Roman" pitchFamily="18" charset="0"/>
                  <a:cs typeface="Times New Roman" pitchFamily="18" charset="0"/>
                </a:rPr>
                <a:t> ta </a:t>
              </a:r>
              <a:r>
                <a:rPr lang="en-US" sz="2800" dirty="0" err="1">
                  <a:solidFill>
                    <a:srgbClr val="C00000"/>
                  </a:solidFill>
                  <a:latin typeface="Times New Roman" pitchFamily="18" charset="0"/>
                  <a:cs typeface="Times New Roman" pitchFamily="18" charset="0"/>
                </a:rPr>
                <a:t>không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thể</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nhìn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thấy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vật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chiếu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sáng</a:t>
              </a:r>
              <a:endParaRPr lang="en-US" sz="2800" b="1" dirty="0">
                <a:solidFill>
                  <a:srgbClr val="002060"/>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 </a:t>
              </a:r>
              <a:r>
                <a:rPr kumimoji="0" lang="en-US" sz="280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Nếu</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ta </a:t>
              </a:r>
              <a:r>
                <a:rPr kumimoji="0" 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nhìn</a:t>
              </a:r>
              <a:r>
                <a:rPr kumimoji="0" 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thấy</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thì</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này</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là</a:t>
              </a:r>
              <a:r>
                <a:rPr kumimoji="0" lang="en-US" sz="280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320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vật</a:t>
              </a:r>
              <a:r>
                <a:rPr kumimoji="0" lang="en-US" sz="320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phát</a:t>
              </a:r>
              <a:r>
                <a:rPr kumimoji="0" lang="en-US" sz="320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sáng</a:t>
              </a:r>
              <a:endParaRPr kumimoji="0" lang="en-US" sz="280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567463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9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9700">
              <a:srgbClr val="FEDEEB"/>
            </a:gs>
            <a:gs pos="0">
              <a:srgbClr val="FB89B7"/>
            </a:gs>
            <a:gs pos="100000">
              <a:srgbClr val="FB89B7"/>
            </a:gs>
          </a:gsLst>
          <a:lin ang="5400000" scaled="1"/>
        </a:gra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BF6603C9-A1C8-479C-8C16-DD08DF27F5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091" t="29953" r="18371" b="4322"/>
          <a:stretch/>
        </p:blipFill>
        <p:spPr>
          <a:xfrm>
            <a:off x="-66040" y="0"/>
            <a:ext cx="12324080" cy="6858000"/>
          </a:xfrm>
          <a:prstGeom prst="rect">
            <a:avLst/>
          </a:prstGeom>
        </p:spPr>
      </p:pic>
      <p:sp>
        <p:nvSpPr>
          <p:cNvPr id="18" name="Hình chữ nhật: Góc Tròn 17">
            <a:extLst>
              <a:ext uri="{FF2B5EF4-FFF2-40B4-BE49-F238E27FC236}">
                <a16:creationId xmlns="" xmlns:a16="http://schemas.microsoft.com/office/drawing/2014/main" id="{A6F3EB97-D54D-4F34-9DE2-728D1D916F2F}"/>
              </a:ext>
            </a:extLst>
          </p:cNvPr>
          <p:cNvSpPr/>
          <p:nvPr/>
        </p:nvSpPr>
        <p:spPr>
          <a:xfrm>
            <a:off x="600820" y="1458930"/>
            <a:ext cx="10752123" cy="3846889"/>
          </a:xfrm>
          <a:prstGeom prst="roundRect">
            <a:avLst>
              <a:gd name="adj" fmla="val 9693"/>
            </a:avLst>
          </a:prstGeom>
          <a:solidFill>
            <a:srgbClr val="FEDEE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TextBox 34">
            <a:extLst>
              <a:ext uri="{FF2B5EF4-FFF2-40B4-BE49-F238E27FC236}">
                <a16:creationId xmlns="" xmlns:a16="http://schemas.microsoft.com/office/drawing/2014/main" id="{D7CA0D1A-4CC5-4C26-A710-20CC4B0763CB}"/>
              </a:ext>
            </a:extLst>
          </p:cNvPr>
          <p:cNvSpPr txBox="1"/>
          <p:nvPr/>
        </p:nvSpPr>
        <p:spPr>
          <a:xfrm>
            <a:off x="945496" y="2354531"/>
            <a:ext cx="9875240"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002060"/>
                </a:solidFill>
                <a:effectLst/>
                <a:uLnTx/>
                <a:uFillTx/>
                <a:latin typeface="#9Slide03 Montserrat Black" panose="00000A00000000000000" pitchFamily="2"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Có</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những</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tự</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phát</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sáng</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và</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có</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những</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được</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chiếu</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sáng</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Ta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chỉ</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thấy</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được</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những</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vật</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tự</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sáng</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phát</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và</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những</a:t>
            </a:r>
            <a:r>
              <a:rPr kumimoji="0" lang="en-US" altLang="en-US" sz="36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vật</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được</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chiếu</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sáng</a:t>
            </a:r>
            <a:r>
              <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endParaRPr kumimoji="0" lang="en-US" sz="36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30E8EB46-2C76-4636-96C1-F1ED2CB85CB1}"/>
              </a:ext>
            </a:extLst>
          </p:cNvPr>
          <p:cNvSpPr txBox="1"/>
          <p:nvPr/>
        </p:nvSpPr>
        <p:spPr>
          <a:xfrm>
            <a:off x="4138771" y="1495547"/>
            <a:ext cx="504241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rgbClr val="E7E6E6">
                      <a:lumMod val="10000"/>
                    </a:srgbClr>
                  </a:solidFill>
                </a:ln>
                <a:solidFill>
                  <a:srgbClr val="FFC000"/>
                </a:solidFill>
                <a:effectLst/>
                <a:uLnTx/>
                <a:uFillTx/>
                <a:latin typeface="Times New Roman" pitchFamily="18" charset="0"/>
                <a:ea typeface="LNTH-LuoLuoNotangYuanTi 1" pitchFamily="2" charset="-128"/>
                <a:cs typeface="Times New Roman" pitchFamily="18" charset="0"/>
              </a:rPr>
              <a:t>KẾT LUẬN</a:t>
            </a:r>
            <a:endParaRPr kumimoji="0" lang="en-US" sz="2000" b="0" i="0" u="none" strike="noStrike" kern="1200" cap="none" spc="0" normalizeH="0" baseline="0" noProof="0" dirty="0">
              <a:ln>
                <a:noFill/>
              </a:ln>
              <a:solidFill>
                <a:srgbClr val="FFC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174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E25FA412-72C3-46E4-BE16-87757182B6D1}"/>
              </a:ext>
            </a:extLst>
          </p:cNvPr>
          <p:cNvSpPr txBox="1"/>
          <p:nvPr/>
        </p:nvSpPr>
        <p:spPr>
          <a:xfrm>
            <a:off x="3581380" y="468498"/>
            <a:ext cx="52373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ln w="0">
                  <a:noFill/>
                </a:ln>
                <a:solidFill>
                  <a:srgbClr val="ED7D31">
                    <a:lumMod val="75000"/>
                  </a:srgbClr>
                </a:solidFill>
                <a:effectLst>
                  <a:outerShdw blurRad="38100" dist="19050" dir="2700000" algn="tl" rotWithShape="0">
                    <a:prstClr val="black">
                      <a:alpha val="40000"/>
                    </a:prstClr>
                  </a:outerShdw>
                </a:effectLst>
                <a:latin typeface="Times New Roman" pitchFamily="18" charset="0"/>
                <a:ea typeface="Tahoma" pitchFamily="34" charset="0"/>
                <a:cs typeface="Times New Roman" pitchFamily="18" charset="0"/>
              </a:rPr>
              <a:t>KHOA </a:t>
            </a:r>
            <a:r>
              <a:rPr lang="en-US" sz="5400" dirty="0" smtClean="0">
                <a:ln w="0">
                  <a:noFill/>
                </a:ln>
                <a:solidFill>
                  <a:srgbClr val="ED7D31">
                    <a:lumMod val="75000"/>
                  </a:srgbClr>
                </a:solidFill>
                <a:effectLst>
                  <a:outerShdw blurRad="38100" dist="19050" dir="2700000" algn="tl" rotWithShape="0">
                    <a:prstClr val="black">
                      <a:alpha val="40000"/>
                    </a:prstClr>
                  </a:outerShdw>
                </a:effectLst>
                <a:latin typeface="Times New Roman" pitchFamily="18" charset="0"/>
                <a:ea typeface="Tahoma" pitchFamily="34" charset="0"/>
                <a:cs typeface="Times New Roman" pitchFamily="18" charset="0"/>
              </a:rPr>
              <a:t>HỌC</a:t>
            </a:r>
            <a:endParaRPr kumimoji="0" lang="vi-VN" sz="5400" b="0" i="0" u="none" strike="noStrike" kern="1200" cap="none" spc="0" normalizeH="0" baseline="0" noProof="0" dirty="0">
              <a:ln w="0">
                <a:noFill/>
              </a:ln>
              <a:solidFill>
                <a:srgbClr val="ED7D31">
                  <a:lumMod val="75000"/>
                </a:srgbClr>
              </a:solidFill>
              <a:effectLst>
                <a:outerShdw blurRad="38100" dist="19050" dir="2700000" algn="tl" rotWithShape="0">
                  <a:prstClr val="black">
                    <a:alpha val="40000"/>
                  </a:prstClr>
                </a:outerShdw>
              </a:effectLst>
              <a:uLnTx/>
              <a:uFillTx/>
              <a:latin typeface="Times New Roman" pitchFamily="18" charset="0"/>
              <a:ea typeface="Tahoma" pitchFamily="34" charset="0"/>
              <a:cs typeface="Times New Roman" pitchFamily="18" charset="0"/>
            </a:endParaRPr>
          </a:p>
        </p:txBody>
      </p:sp>
      <p:sp>
        <p:nvSpPr>
          <p:cNvPr id="35" name="TextBox 34">
            <a:extLst>
              <a:ext uri="{FF2B5EF4-FFF2-40B4-BE49-F238E27FC236}">
                <a16:creationId xmlns="" xmlns:a16="http://schemas.microsoft.com/office/drawing/2014/main" id="{5AF6FB5A-BDC5-46F1-B184-387AEFA68477}"/>
              </a:ext>
            </a:extLst>
          </p:cNvPr>
          <p:cNvSpPr txBox="1"/>
          <p:nvPr/>
        </p:nvSpPr>
        <p:spPr>
          <a:xfrm>
            <a:off x="3230506" y="1305379"/>
            <a:ext cx="523737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22225">
                  <a:solidFill>
                    <a:srgbClr val="70AD47">
                      <a:lumMod val="75000"/>
                    </a:srgbClr>
                  </a:solidFill>
                  <a:prstDash val="solid"/>
                </a:ln>
                <a:solidFill>
                  <a:srgbClr val="99FF33"/>
                </a:solidFill>
                <a:latin typeface="Times New Roman" pitchFamily="18" charset="0"/>
                <a:cs typeface="Times New Roman" pitchFamily="18" charset="0"/>
              </a:rPr>
              <a:t>NGUỒN SÁNG VÀ SỰ TRUYỀN ÁNH SÁNG</a:t>
            </a:r>
            <a:endParaRPr kumimoji="0" lang="vi-VN" sz="4800" b="1" i="0" u="none" strike="noStrike" kern="1200" cap="none" spc="0" normalizeH="0" baseline="0" noProof="0" dirty="0">
              <a:ln w="22225">
                <a:solidFill>
                  <a:srgbClr val="70AD47">
                    <a:lumMod val="75000"/>
                  </a:srgbClr>
                </a:solidFill>
                <a:prstDash val="solid"/>
              </a:ln>
              <a:solidFill>
                <a:srgbClr val="99FF33"/>
              </a:solidFill>
              <a:effectLst/>
              <a:uLnTx/>
              <a:uFillTx/>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411F8E15-C090-436A-99DF-99C7BE26CD37}"/>
              </a:ext>
            </a:extLst>
          </p:cNvPr>
          <p:cNvSpPr/>
          <p:nvPr/>
        </p:nvSpPr>
        <p:spPr>
          <a:xfrm>
            <a:off x="7963773" y="2873514"/>
            <a:ext cx="302735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F87410"/>
                </a:solidFill>
                <a:effectLst/>
                <a:uLnTx/>
                <a:uFillTx/>
                <a:latin typeface="Times New Roman" pitchFamily="18" charset="0"/>
                <a:ea typeface="LNTH-LuoLuoNotangYuanTi 1" panose="020B0604020202020204" charset="-128"/>
                <a:cs typeface="Times New Roman" pitchFamily="18" charset="0"/>
              </a:rPr>
              <a:t>Tiết</a:t>
            </a:r>
            <a:r>
              <a:rPr kumimoji="0" lang="en-US" sz="4000" b="1" i="0" u="none" strike="noStrike" kern="1200" cap="none" spc="0" normalizeH="0" baseline="0" noProof="0" dirty="0" smtClean="0">
                <a:ln>
                  <a:noFill/>
                </a:ln>
                <a:solidFill>
                  <a:srgbClr val="F87410"/>
                </a:solidFill>
                <a:effectLst/>
                <a:uLnTx/>
                <a:uFillTx/>
                <a:latin typeface="Times New Roman" pitchFamily="18" charset="0"/>
                <a:ea typeface="LNTH-LuoLuoNotangYuanTi 1" panose="020B0604020202020204" charset="-128"/>
                <a:cs typeface="Times New Roman" pitchFamily="18" charset="0"/>
              </a:rPr>
              <a:t> </a:t>
            </a:r>
            <a:r>
              <a:rPr kumimoji="0" lang="en-US" sz="4000" b="1" i="0" u="none" strike="noStrike" kern="1200" cap="none" spc="0" normalizeH="0" baseline="0" noProof="0" dirty="0">
                <a:ln>
                  <a:noFill/>
                </a:ln>
                <a:solidFill>
                  <a:srgbClr val="F87410"/>
                </a:solidFill>
                <a:effectLst/>
                <a:uLnTx/>
                <a:uFillTx/>
                <a:latin typeface="Times New Roman" pitchFamily="18" charset="0"/>
                <a:ea typeface="LNTH-LuoLuoNotangYuanTi 1" panose="020B0604020202020204" charset="-128"/>
                <a:cs typeface="Times New Roman" pitchFamily="18" charset="0"/>
              </a:rPr>
              <a:t>1</a:t>
            </a:r>
          </a:p>
        </p:txBody>
      </p:sp>
      <p:sp>
        <p:nvSpPr>
          <p:cNvPr id="39" name="AutoShape 3">
            <a:extLst>
              <a:ext uri="{FF2B5EF4-FFF2-40B4-BE49-F238E27FC236}">
                <a16:creationId xmlns="" xmlns:a16="http://schemas.microsoft.com/office/drawing/2014/main" id="{99CAABE2-3DBF-4BE0-8522-24B8E17872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9472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p:tgtEl>
                                          <p:spTgt spid="35"/>
                                        </p:tgtEl>
                                        <p:attrNameLst>
                                          <p:attrName>ppt_y</p:attrName>
                                        </p:attrNameLst>
                                      </p:cBhvr>
                                      <p:tavLst>
                                        <p:tav tm="0">
                                          <p:val>
                                            <p:strVal val="#ppt_y+#ppt_h*1.125000"/>
                                          </p:val>
                                        </p:tav>
                                        <p:tav tm="100000">
                                          <p:val>
                                            <p:strVal val="#ppt_y"/>
                                          </p:val>
                                        </p:tav>
                                      </p:tavLst>
                                    </p:anim>
                                    <p:animEffect transition="in" filter="wipe(up)">
                                      <p:cBhvr>
                                        <p:cTn id="12" dur="500"/>
                                        <p:tgtEl>
                                          <p:spTgt spid="3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26" presetClass="emph" presetSubtype="0" fill="hold" grpId="1" nodeType="withEffect">
                                  <p:stCondLst>
                                    <p:cond delay="0"/>
                                  </p:stCondLst>
                                  <p:childTnLst>
                                    <p:animEffect transition="out" filter="fade">
                                      <p:cBhvr>
                                        <p:cTn id="19" dur="500" tmFilter="0, 0; .2, .5; .8, .5; 1, 0"/>
                                        <p:tgtEl>
                                          <p:spTgt spid="36"/>
                                        </p:tgtEl>
                                      </p:cBhvr>
                                    </p:animEffect>
                                    <p:animScale>
                                      <p:cBhvr>
                                        <p:cTn id="20"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227773" y="-95693"/>
            <a:ext cx="12324080" cy="6858000"/>
          </a:xfrm>
          <a:prstGeom prst="rect">
            <a:avLst/>
          </a:prstGeom>
        </p:spPr>
      </p:pic>
      <p:sp>
        <p:nvSpPr>
          <p:cNvPr id="12" name="TextBox 11">
            <a:extLst>
              <a:ext uri="{FF2B5EF4-FFF2-40B4-BE49-F238E27FC236}">
                <a16:creationId xmlns="" xmlns:a16="http://schemas.microsoft.com/office/drawing/2014/main" id="{F2B3510B-354A-491D-BCFD-0B0CA7273B4E}"/>
              </a:ext>
            </a:extLst>
          </p:cNvPr>
          <p:cNvSpPr txBox="1"/>
          <p:nvPr/>
        </p:nvSpPr>
        <p:spPr>
          <a:xfrm>
            <a:off x="1190847" y="1954223"/>
            <a:ext cx="1000523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Vật</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cho</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ánh</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sáng</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truyền</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qua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và</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vật</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cản</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ánh</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sáng</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endParaRPr kumimoji="0" lang="vi-VN" sz="54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1E06445-C084-4990-8417-AC388D69F28B}"/>
              </a:ext>
            </a:extLst>
          </p:cNvPr>
          <p:cNvSpPr txBox="1"/>
          <p:nvPr/>
        </p:nvSpPr>
        <p:spPr>
          <a:xfrm>
            <a:off x="4468746" y="1041153"/>
            <a:ext cx="36880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Hoạt</a:t>
            </a:r>
            <a:r>
              <a:rPr kumimoji="0" lang="en-US" sz="54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a:t>
            </a:r>
            <a:r>
              <a:rPr kumimoji="0" lang="en-US" sz="54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động</a:t>
            </a:r>
            <a:r>
              <a:rPr kumimoji="0" lang="en-US" sz="54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a:t>
            </a:r>
            <a:r>
              <a:rPr kumimoji="0" lang="en-US" sz="5400" b="0" i="0" u="none" strike="noStrike" kern="1200" cap="none" spc="0" normalizeH="0" baseline="0" noProof="0" dirty="0">
                <a:ln>
                  <a:solidFill>
                    <a:srgbClr val="E7E6E6">
                      <a:lumMod val="10000"/>
                    </a:srgbClr>
                  </a:solidFill>
                </a:ln>
                <a:solidFill>
                  <a:srgbClr val="ED7D31">
                    <a:lumMod val="50000"/>
                  </a:srgbClr>
                </a:solidFill>
                <a:effectLst/>
                <a:uLnTx/>
                <a:uFillTx/>
                <a:latin typeface="LNTH-LuoLuoNotangYuanTi 1" pitchFamily="2" charset="-128"/>
                <a:ea typeface="LNTH-LuoLuoNotangYuanTi 1" pitchFamily="2" charset="-128"/>
                <a:cs typeface="LNTH-LuoLuoNotangYuanTi 1" pitchFamily="2" charset="-128"/>
              </a:rPr>
              <a:t>3</a:t>
            </a:r>
            <a:endParaRPr kumimoji="0" lang="vi-VN" sz="5400" b="0" i="0" u="none" strike="noStrike" kern="1200" cap="none" spc="0" normalizeH="0" baseline="0" noProof="0" dirty="0">
              <a:ln>
                <a:solidFill>
                  <a:srgbClr val="E7E6E6">
                    <a:lumMod val="10000"/>
                  </a:srgbClr>
                </a:solidFill>
              </a:ln>
              <a:solidFill>
                <a:srgbClr val="ED7D31">
                  <a:lumMod val="50000"/>
                </a:srgbClr>
              </a:solidFill>
              <a:effectLst/>
              <a:uLnTx/>
              <a:uFillTx/>
              <a:latin typeface="LNTH-LuoLuoNotangYuanTi 1" pitchFamily="2" charset="-128"/>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5913424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sp>
        <p:nvSpPr>
          <p:cNvPr id="21" name="Rectangle: Rounded Corners 20">
            <a:extLst>
              <a:ext uri="{FF2B5EF4-FFF2-40B4-BE49-F238E27FC236}">
                <a16:creationId xmlns="" xmlns:a16="http://schemas.microsoft.com/office/drawing/2014/main" id="{76F98F20-1C8D-4ECA-A047-1B0888F6E5C2}"/>
              </a:ext>
            </a:extLst>
          </p:cNvPr>
          <p:cNvSpPr/>
          <p:nvPr/>
        </p:nvSpPr>
        <p:spPr>
          <a:xfrm>
            <a:off x="650716" y="886121"/>
            <a:ext cx="7842835" cy="2158737"/>
          </a:xfrm>
          <a:prstGeom prst="roundRect">
            <a:avLst/>
          </a:prstGeom>
          <a:solidFill>
            <a:schemeClr val="bg1"/>
          </a:solidFill>
          <a:ln w="28575">
            <a:solidFill>
              <a:srgbClr val="EB66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958525" y="1055803"/>
            <a:ext cx="72993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vi-VN"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Ánh sáng sẽ truyền qua được cuốn sách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hay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tấm</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kính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Hãy</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đề</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xuất</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cách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thực</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hiện</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thí</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nghiệm</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để</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kiểm</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chứng</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dự</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đoán</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của</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em</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r>
              <a:rPr kumimoji="0" lang="vi-VN"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endPar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pic>
        <p:nvPicPr>
          <p:cNvPr id="1026" name="Picture 2" descr="Hình ảnh Cô Giáo PNG Miễn Phí Tải Về - Lovepik">
            <a:extLst>
              <a:ext uri="{FF2B5EF4-FFF2-40B4-BE49-F238E27FC236}">
                <a16:creationId xmlns="" xmlns:a16="http://schemas.microsoft.com/office/drawing/2014/main" id="{10DDEAA6-8CED-41FC-BBA2-79C68E2E629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856" b="91205" l="9981" r="89924">
                        <a14:foregroundMark x1="60456" y1="27701" x2="62262" y2="29986"/>
                        <a14:foregroundMark x1="49905" y1="6925" x2="60266" y2="7964"/>
                        <a14:foregroundMark x1="47719" y1="55609" x2="45437" y2="63089"/>
                        <a14:foregroundMark x1="50570" y1="35180" x2="50380" y2="39681"/>
                        <a14:foregroundMark x1="59981" y1="87950" x2="56749" y2="91205"/>
                        <a14:foregroundMark x1="55133" y1="87188" x2="51806" y2="87673"/>
                      </a14:backgroundRemoval>
                    </a14:imgEffect>
                  </a14:imgLayer>
                </a14:imgProps>
              </a:ext>
              <a:ext uri="{28A0092B-C50C-407E-A947-70E740481C1C}">
                <a14:useLocalDpi xmlns:a14="http://schemas.microsoft.com/office/drawing/2010/main" val="0"/>
              </a:ext>
            </a:extLst>
          </a:blip>
          <a:srcRect/>
          <a:stretch>
            <a:fillRect/>
          </a:stretch>
        </p:blipFill>
        <p:spPr bwMode="auto">
          <a:xfrm>
            <a:off x="7535269" y="616912"/>
            <a:ext cx="4656731" cy="63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3859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barn(inVertical)">
                                      <p:cBhvr>
                                        <p:cTn id="2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2208283" y="303074"/>
            <a:ext cx="9983715" cy="1071179"/>
            <a:chOff x="1686002" y="786512"/>
            <a:chExt cx="8515835" cy="1030980"/>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2" y="786512"/>
              <a:ext cx="6818624" cy="667493"/>
            </a:xfrm>
            <a:prstGeom prst="roundRect">
              <a:avLst/>
            </a:prstGeom>
            <a:solidFill>
              <a:srgbClr val="FFFF00"/>
            </a:solid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890269" y="899191"/>
              <a:ext cx="8311568" cy="9183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Bố</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trí</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và</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thực</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hành</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thí</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nghiệm</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để</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trả</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lời</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câu</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hỏi</a:t>
              </a:r>
              <a:r>
                <a:rPr kumimoji="0" lang="en-US"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endParaRPr kumimoji="0" lang="vi-VN" sz="28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grpSp>
      <p:sp>
        <p:nvSpPr>
          <p:cNvPr id="3" name="Rectangle: Rounded Corners 2">
            <a:extLst>
              <a:ext uri="{FF2B5EF4-FFF2-40B4-BE49-F238E27FC236}">
                <a16:creationId xmlns="" xmlns:a16="http://schemas.microsoft.com/office/drawing/2014/main" id="{FEDA4464-4BD3-4B90-8523-801812EF4854}"/>
              </a:ext>
            </a:extLst>
          </p:cNvPr>
          <p:cNvSpPr/>
          <p:nvPr/>
        </p:nvSpPr>
        <p:spPr>
          <a:xfrm>
            <a:off x="584579" y="1090411"/>
            <a:ext cx="10890761" cy="547612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B6B23724-79DB-4A84-9986-95F050AE3EFF}"/>
              </a:ext>
            </a:extLst>
          </p:cNvPr>
          <p:cNvSpPr txBox="1"/>
          <p:nvPr/>
        </p:nvSpPr>
        <p:spPr>
          <a:xfrm>
            <a:off x="896880" y="1381650"/>
            <a:ext cx="6535025" cy="4893647"/>
          </a:xfrm>
          <a:prstGeom prst="rect">
            <a:avLst/>
          </a:prstGeom>
          <a:noFill/>
        </p:spPr>
        <p:txBody>
          <a:bodyPr wrap="square" rtlCol="0">
            <a:spAutoFit/>
          </a:bodyPr>
          <a:lstStyle/>
          <a:p>
            <a:pPr algn="just"/>
            <a:r>
              <a:rPr lang="vi-VN" sz="2400" i="1" dirty="0">
                <a:solidFill>
                  <a:srgbClr val="FB89B7"/>
                </a:solidFill>
              </a:rPr>
              <a:t>Chuẩn bị</a:t>
            </a:r>
            <a:r>
              <a:rPr lang="vi-VN" sz="2400" dirty="0"/>
              <a:t>: Một tấm kính trong, một cuốn sách, một đèn pin.</a:t>
            </a:r>
            <a:endParaRPr lang="en-US" sz="2400" dirty="0"/>
          </a:p>
          <a:p>
            <a:pPr algn="just"/>
            <a:r>
              <a:rPr lang="vi-VN" sz="2400" i="1" dirty="0">
                <a:solidFill>
                  <a:srgbClr val="FB89B7"/>
                </a:solidFill>
              </a:rPr>
              <a:t>Thực hiện</a:t>
            </a:r>
            <a:r>
              <a:rPr lang="vi-VN" sz="2400" dirty="0">
                <a:solidFill>
                  <a:srgbClr val="FB89B7"/>
                </a:solidFill>
              </a:rPr>
              <a:t>:</a:t>
            </a:r>
            <a:endParaRPr lang="en-US" sz="2400" dirty="0">
              <a:solidFill>
                <a:srgbClr val="FB89B7"/>
              </a:solidFill>
            </a:endParaRPr>
          </a:p>
          <a:p>
            <a:pPr algn="just"/>
            <a:r>
              <a:rPr lang="en-US" sz="2400" dirty="0"/>
              <a:t>-</a:t>
            </a:r>
            <a:r>
              <a:rPr lang="vi-VN" sz="2400" dirty="0"/>
              <a:t>Chiếu đèn pin để tạo vệt sáng trên mặt bàn. </a:t>
            </a:r>
            <a:endParaRPr lang="en-US" sz="2400" dirty="0"/>
          </a:p>
          <a:p>
            <a:pPr algn="just"/>
            <a:r>
              <a:rPr lang="en-US" sz="2400" dirty="0"/>
              <a:t>- </a:t>
            </a:r>
            <a:r>
              <a:rPr lang="vi-VN" sz="2400" dirty="0"/>
              <a:t>Lần </a:t>
            </a:r>
            <a:r>
              <a:rPr lang="vi-VN" sz="2400" dirty="0">
                <a:latin typeface="+mj-lt"/>
              </a:rPr>
              <a:t>lượt</a:t>
            </a:r>
            <a:r>
              <a:rPr lang="vi-VN" sz="2400" dirty="0"/>
              <a:t> lấy tấm kính và cuốn sách chắn trước đèn pin (hình </a:t>
            </a:r>
            <a:r>
              <a:rPr lang="en-US" sz="2400" dirty="0"/>
              <a:t>4</a:t>
            </a:r>
            <a:r>
              <a:rPr lang="vi-VN" sz="2400" dirty="0"/>
              <a:t>a và </a:t>
            </a:r>
            <a:r>
              <a:rPr lang="en-US" sz="2400" dirty="0"/>
              <a:t>4</a:t>
            </a:r>
            <a:r>
              <a:rPr lang="vi-VN" sz="2400" dirty="0"/>
              <a:t>b).</a:t>
            </a:r>
            <a:endParaRPr lang="en-US" sz="2400" dirty="0"/>
          </a:p>
          <a:p>
            <a:pPr algn="just"/>
            <a:r>
              <a:rPr lang="en-US" sz="2400" i="1" dirty="0">
                <a:solidFill>
                  <a:srgbClr val="FB89B7"/>
                </a:solidFill>
                <a:latin typeface="Arial" panose="020B0604020202020204" pitchFamily="34" charset="0"/>
                <a:cs typeface="Arial" panose="020B0604020202020204" pitchFamily="34" charset="0"/>
              </a:rPr>
              <a:t>T</a:t>
            </a:r>
            <a:r>
              <a:rPr lang="vi-VN" sz="2400" i="1" dirty="0">
                <a:solidFill>
                  <a:srgbClr val="FB89B7"/>
                </a:solidFill>
              </a:rPr>
              <a:t>hảo luận:</a:t>
            </a:r>
            <a:endParaRPr lang="en-US" sz="2400" i="1" dirty="0">
              <a:solidFill>
                <a:srgbClr val="FB89B7"/>
              </a:solidFill>
            </a:endParaRPr>
          </a:p>
          <a:p>
            <a:pPr algn="just"/>
            <a:r>
              <a:rPr lang="en-US" sz="2400" dirty="0"/>
              <a:t>- </a:t>
            </a:r>
            <a:r>
              <a:rPr lang="vi-VN" sz="2400" dirty="0"/>
              <a:t>Khi dùng tấm kính chắn trước đèn pin, em thấy gì trên mặt bàn? Vì sao?</a:t>
            </a:r>
            <a:endParaRPr lang="en-US" sz="2400" dirty="0"/>
          </a:p>
          <a:p>
            <a:pPr algn="just"/>
            <a:r>
              <a:rPr lang="en-US" sz="2400" dirty="0"/>
              <a:t>- </a:t>
            </a:r>
            <a:r>
              <a:rPr lang="vi-VN" sz="2400" dirty="0"/>
              <a:t>Điều gì xảy ra khi dùng cuốn sách chắn trước đèn pin</a:t>
            </a:r>
            <a:r>
              <a:rPr lang="en-US" sz="2400" dirty="0"/>
              <a:t>?</a:t>
            </a:r>
          </a:p>
          <a:p>
            <a:pPr algn="just"/>
            <a:r>
              <a:rPr lang="en-US" sz="2400" dirty="0"/>
              <a:t>- </a:t>
            </a:r>
            <a:r>
              <a:rPr lang="vi-VN" sz="2400" dirty="0"/>
              <a:t>Kết luận được gì về sự truyền của ánh sáng qua tấm kính và qua cuốn sách? </a:t>
            </a:r>
            <a:endParaRPr lang="en-US" sz="2400" dirty="0"/>
          </a:p>
        </p:txBody>
      </p:sp>
      <p:pic>
        <p:nvPicPr>
          <p:cNvPr id="6" name="Picture 5">
            <a:extLst>
              <a:ext uri="{FF2B5EF4-FFF2-40B4-BE49-F238E27FC236}">
                <a16:creationId xmlns="" xmlns:a16="http://schemas.microsoft.com/office/drawing/2014/main" id="{A84F8A22-2190-40D8-B0B0-12D8403B0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607" y="1463936"/>
            <a:ext cx="3349474" cy="2318867"/>
          </a:xfrm>
          <a:prstGeom prst="rect">
            <a:avLst/>
          </a:prstGeom>
        </p:spPr>
      </p:pic>
      <p:pic>
        <p:nvPicPr>
          <p:cNvPr id="9" name="Picture 8">
            <a:extLst>
              <a:ext uri="{FF2B5EF4-FFF2-40B4-BE49-F238E27FC236}">
                <a16:creationId xmlns="" xmlns:a16="http://schemas.microsoft.com/office/drawing/2014/main" id="{C395592E-1101-43A8-AE76-89E35A970D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1540" y="3962130"/>
            <a:ext cx="3276676" cy="2267273"/>
          </a:xfrm>
          <a:prstGeom prst="rect">
            <a:avLst/>
          </a:prstGeom>
        </p:spPr>
      </p:pic>
    </p:spTree>
    <p:extLst>
      <p:ext uri="{BB962C8B-B14F-4D97-AF65-F5344CB8AC3E}">
        <p14:creationId xmlns:p14="http://schemas.microsoft.com/office/powerpoint/2010/main" val="3326409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900"/>
                                        <p:tgtEl>
                                          <p:spTgt spid="16"/>
                                        </p:tgtEl>
                                      </p:cBhvr>
                                    </p:animEffect>
                                  </p:childTnLst>
                                </p:cTn>
                              </p:par>
                            </p:childTnLst>
                          </p:cTn>
                        </p:par>
                        <p:par>
                          <p:cTn id="8" fill="hold">
                            <p:stCondLst>
                              <p:cond delay="9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down)">
                                      <p:cBhvr>
                                        <p:cTn id="21" dur="500"/>
                                        <p:tgtEl>
                                          <p:spTgt spid="2">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fade">
                                      <p:cBhvr>
                                        <p:cTn id="51" dur="1000"/>
                                        <p:tgtEl>
                                          <p:spTgt spid="2">
                                            <p:txEl>
                                              <p:pRg st="5" end="5"/>
                                            </p:txEl>
                                          </p:spTgt>
                                        </p:tgtEl>
                                      </p:cBhvr>
                                    </p:animEffect>
                                    <p:anim calcmode="lin" valueType="num">
                                      <p:cBhvr>
                                        <p:cTn id="5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1000"/>
                                        <p:tgtEl>
                                          <p:spTgt spid="2">
                                            <p:txEl>
                                              <p:pRg st="6" end="6"/>
                                            </p:txEl>
                                          </p:spTgt>
                                        </p:tgtEl>
                                      </p:cBhvr>
                                    </p:animEffect>
                                    <p:anim calcmode="lin" valueType="num">
                                      <p:cBhvr>
                                        <p:cTn id="5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42" presetClass="entr" presetSubtype="0" fill="hold" nodeType="after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sp>
        <p:nvSpPr>
          <p:cNvPr id="3" name="Rectangle: Rounded Corners 2">
            <a:extLst>
              <a:ext uri="{FF2B5EF4-FFF2-40B4-BE49-F238E27FC236}">
                <a16:creationId xmlns="" xmlns:a16="http://schemas.microsoft.com/office/drawing/2014/main" id="{FEDA4464-4BD3-4B90-8523-801812EF4854}"/>
              </a:ext>
            </a:extLst>
          </p:cNvPr>
          <p:cNvSpPr/>
          <p:nvPr/>
        </p:nvSpPr>
        <p:spPr>
          <a:xfrm>
            <a:off x="532779" y="536149"/>
            <a:ext cx="10890761" cy="5785701"/>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B6B23724-79DB-4A84-9986-95F050AE3EFF}"/>
              </a:ext>
            </a:extLst>
          </p:cNvPr>
          <p:cNvSpPr txBox="1"/>
          <p:nvPr/>
        </p:nvSpPr>
        <p:spPr>
          <a:xfrm>
            <a:off x="958525" y="740079"/>
            <a:ext cx="653502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a:t>
            </a:r>
            <a:r>
              <a:rPr kumimoji="0" lang="vi-VN" sz="2400" b="0" i="1" u="none" strike="noStrike" kern="1200" cap="none" spc="0" normalizeH="0" baseline="0" noProof="0">
                <a:ln>
                  <a:noFill/>
                </a:ln>
                <a:solidFill>
                  <a:srgbClr val="FF0000"/>
                </a:solidFill>
                <a:effectLst/>
                <a:uLnTx/>
                <a:uFillTx/>
                <a:latin typeface="Arial" panose="020B0604020202020204" pitchFamily="34" charset="0"/>
                <a:ea typeface="+mn-ea"/>
              </a:rPr>
              <a:t>hảo luận:</a:t>
            </a:r>
            <a:endParaRPr kumimoji="0" lang="en-US" sz="2400" b="0" i="1" u="none" strike="noStrike" kern="1200" cap="none" spc="0" normalizeH="0" baseline="0" noProof="0">
              <a:ln>
                <a:noFill/>
              </a:ln>
              <a:solidFill>
                <a:srgbClr val="FF0000"/>
              </a:solidFill>
              <a:effectLst/>
              <a:uLnTx/>
              <a:uFillTx/>
              <a:latin typeface="Calibri" panose="020F0502020204030204"/>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rPr>
              <a:t>Khi dùng tấm kính chắn trước đèn pin, em thấy gì trên mặt bàn? Vì sao?</a:t>
            </a:r>
            <a:endParaRPr kumimoji="0" lang="en-US" sz="2400" b="0" i="0" u="none" strike="noStrike" kern="1200" cap="none" spc="0" normalizeH="0" baseline="0" noProof="0">
              <a:ln>
                <a:noFill/>
              </a:ln>
              <a:solidFill>
                <a:prstClr val="black"/>
              </a:solidFill>
              <a:effectLst/>
              <a:uLnTx/>
              <a:uFillTx/>
              <a:latin typeface="Calibri" panose="020F0502020204030204"/>
              <a:ea typeface="+mn-ea"/>
            </a:endParaRPr>
          </a:p>
        </p:txBody>
      </p:sp>
      <p:pic>
        <p:nvPicPr>
          <p:cNvPr id="6" name="Picture 5">
            <a:extLst>
              <a:ext uri="{FF2B5EF4-FFF2-40B4-BE49-F238E27FC236}">
                <a16:creationId xmlns="" xmlns:a16="http://schemas.microsoft.com/office/drawing/2014/main" id="{A84F8A22-2190-40D8-B0B0-12D8403B0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2019" y="970777"/>
            <a:ext cx="3349474" cy="2318867"/>
          </a:xfrm>
          <a:prstGeom prst="rect">
            <a:avLst/>
          </a:prstGeom>
        </p:spPr>
      </p:pic>
      <p:pic>
        <p:nvPicPr>
          <p:cNvPr id="9" name="Picture 8">
            <a:extLst>
              <a:ext uri="{FF2B5EF4-FFF2-40B4-BE49-F238E27FC236}">
                <a16:creationId xmlns="" xmlns:a16="http://schemas.microsoft.com/office/drawing/2014/main" id="{C395592E-1101-43A8-AE76-89E35A970D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216" y="3681438"/>
            <a:ext cx="3276676" cy="2267273"/>
          </a:xfrm>
          <a:prstGeom prst="rect">
            <a:avLst/>
          </a:prstGeom>
        </p:spPr>
      </p:pic>
      <p:sp>
        <p:nvSpPr>
          <p:cNvPr id="4" name="Arrow: Right 3">
            <a:extLst>
              <a:ext uri="{FF2B5EF4-FFF2-40B4-BE49-F238E27FC236}">
                <a16:creationId xmlns="" xmlns:a16="http://schemas.microsoft.com/office/drawing/2014/main" id="{3291D3F3-47E9-4E0D-A03D-8F137DBD926A}"/>
              </a:ext>
            </a:extLst>
          </p:cNvPr>
          <p:cNvSpPr/>
          <p:nvPr/>
        </p:nvSpPr>
        <p:spPr>
          <a:xfrm>
            <a:off x="768460" y="2578756"/>
            <a:ext cx="708917" cy="318499"/>
          </a:xfrm>
          <a:prstGeom prst="rightArrow">
            <a:avLst/>
          </a:prstGeom>
          <a:solidFill>
            <a:srgbClr val="FFFF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3BAD7AE-A3AD-46B4-8C9E-DAFEA1229CDE}"/>
              </a:ext>
            </a:extLst>
          </p:cNvPr>
          <p:cNvSpPr txBox="1"/>
          <p:nvPr/>
        </p:nvSpPr>
        <p:spPr>
          <a:xfrm>
            <a:off x="1625815" y="1995238"/>
            <a:ext cx="5777766" cy="1569660"/>
          </a:xfrm>
          <a:prstGeom prst="rect">
            <a:avLst/>
          </a:prstGeom>
          <a:noFill/>
        </p:spPr>
        <p:txBody>
          <a:bodyPr wrap="square" rtlCol="0">
            <a:spAutoFit/>
          </a:bodyPr>
          <a:lstStyle/>
          <a:p>
            <a:pPr algn="just"/>
            <a:r>
              <a:rPr lang="vi-VN" sz="2400" dirty="0">
                <a:solidFill>
                  <a:srgbClr val="C00000"/>
                </a:solidFill>
                <a:latin typeface="+mj-lt"/>
              </a:rPr>
              <a:t>- Khi dùng tấp kính chắn trước đèn pin, em thấy ánh sáng xuyên qua tâm kính chiếu trên mặt bàn vì ánh sáng chiếu qua được vật trong suốt như tấm kính.</a:t>
            </a:r>
            <a:endParaRPr lang="en-US" sz="2400" dirty="0">
              <a:solidFill>
                <a:srgbClr val="C00000"/>
              </a:solidFill>
              <a:latin typeface="+mj-lt"/>
            </a:endParaRPr>
          </a:p>
        </p:txBody>
      </p:sp>
      <p:sp>
        <p:nvSpPr>
          <p:cNvPr id="7" name="TextBox 6">
            <a:extLst>
              <a:ext uri="{FF2B5EF4-FFF2-40B4-BE49-F238E27FC236}">
                <a16:creationId xmlns="" xmlns:a16="http://schemas.microsoft.com/office/drawing/2014/main" id="{BA427168-192D-4793-A907-10C36019E97B}"/>
              </a:ext>
            </a:extLst>
          </p:cNvPr>
          <p:cNvSpPr txBox="1"/>
          <p:nvPr/>
        </p:nvSpPr>
        <p:spPr>
          <a:xfrm>
            <a:off x="983279" y="3681438"/>
            <a:ext cx="6568739" cy="830997"/>
          </a:xfrm>
          <a:prstGeom prst="rect">
            <a:avLst/>
          </a:prstGeom>
          <a:noFill/>
        </p:spPr>
        <p:txBody>
          <a:bodyPr wrap="square" rtlCol="0">
            <a:spAutoFit/>
          </a:bodyPr>
          <a:lstStyle/>
          <a:p>
            <a:r>
              <a:rPr lang="vi-VN" sz="2400" dirty="0">
                <a:latin typeface="+mj-lt"/>
              </a:rPr>
              <a:t>- Điều gì xảy ra khi dùng cuốn sách chắn trước đèn pin?</a:t>
            </a:r>
          </a:p>
        </p:txBody>
      </p:sp>
      <p:sp>
        <p:nvSpPr>
          <p:cNvPr id="13" name="Arrow: Right 12">
            <a:extLst>
              <a:ext uri="{FF2B5EF4-FFF2-40B4-BE49-F238E27FC236}">
                <a16:creationId xmlns="" xmlns:a16="http://schemas.microsoft.com/office/drawing/2014/main" id="{D8BFDC74-9C86-430E-8A42-19737453CDF2}"/>
              </a:ext>
            </a:extLst>
          </p:cNvPr>
          <p:cNvSpPr/>
          <p:nvPr/>
        </p:nvSpPr>
        <p:spPr>
          <a:xfrm>
            <a:off x="755146" y="5048584"/>
            <a:ext cx="708917" cy="318499"/>
          </a:xfrm>
          <a:prstGeom prst="rightArrow">
            <a:avLst/>
          </a:prstGeom>
          <a:solidFill>
            <a:srgbClr val="FFFF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8189331C-9BA3-452D-AEEB-B673C30CA0FB}"/>
              </a:ext>
            </a:extLst>
          </p:cNvPr>
          <p:cNvSpPr txBox="1"/>
          <p:nvPr/>
        </p:nvSpPr>
        <p:spPr>
          <a:xfrm>
            <a:off x="1625815" y="4748382"/>
            <a:ext cx="5777766" cy="1200329"/>
          </a:xfrm>
          <a:prstGeom prst="rect">
            <a:avLst/>
          </a:prstGeom>
          <a:noFill/>
        </p:spPr>
        <p:txBody>
          <a:bodyPr wrap="square" rtlCol="0">
            <a:spAutoFit/>
          </a:bodyPr>
          <a:lstStyle/>
          <a:p>
            <a:pPr algn="just"/>
            <a:r>
              <a:rPr lang="vi-VN" sz="2400" dirty="0">
                <a:solidFill>
                  <a:srgbClr val="C00000"/>
                </a:solidFill>
              </a:rPr>
              <a:t>- </a:t>
            </a:r>
            <a:r>
              <a:rPr lang="vi-VN" sz="2400" dirty="0">
                <a:solidFill>
                  <a:srgbClr val="C00000"/>
                </a:solidFill>
                <a:latin typeface="+mj-lt"/>
              </a:rPr>
              <a:t>Khi dùng cuốn sách chắn trước đèn pin thì ta không còn thấy ánh sáng chiếu trên mặt bàn nữa.</a:t>
            </a:r>
            <a:endParaRPr lang="en-US" sz="3200" dirty="0">
              <a:solidFill>
                <a:srgbClr val="C00000"/>
              </a:solidFill>
              <a:latin typeface="+mj-lt"/>
            </a:endParaRPr>
          </a:p>
        </p:txBody>
      </p:sp>
    </p:spTree>
    <p:extLst>
      <p:ext uri="{BB962C8B-B14F-4D97-AF65-F5344CB8AC3E}">
        <p14:creationId xmlns:p14="http://schemas.microsoft.com/office/powerpoint/2010/main" val="343493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1" presetClass="entr" presetSubtype="1"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1" presetClass="entr" presetSubtype="1"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1233486" y="625130"/>
            <a:ext cx="9440376" cy="1676341"/>
            <a:chOff x="2015770" y="648038"/>
            <a:chExt cx="8754722" cy="1055898"/>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2015770" y="648038"/>
              <a:ext cx="8754722" cy="1055898"/>
            </a:xfrm>
            <a:prstGeom prst="roundRect">
              <a:avLst/>
            </a:prstGeom>
            <a:solidFill>
              <a:schemeClr val="bg1"/>
            </a:solidFill>
            <a:ln w="28575">
              <a:solidFill>
                <a:srgbClr val="FB89B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2610477" y="845021"/>
              <a:ext cx="8160015" cy="75606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rgbClr val="0070C0"/>
                  </a:solidFill>
                  <a:latin typeface="Times New Roman" pitchFamily="18" charset="0"/>
                  <a:cs typeface="Times New Roman" pitchFamily="18" charset="0"/>
                </a:rPr>
                <a:t>Em</a:t>
              </a:r>
              <a:r>
                <a:rPr kumimoji="0" lang="vi-VN" sz="36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k</a:t>
              </a:r>
              <a:r>
                <a:rPr kumimoji="0" lang="vi-VN" sz="36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ết luận được gì về sự truyền của ánh sáng qua tấm kính và qua cuốn sách? </a:t>
              </a:r>
            </a:p>
          </p:txBody>
        </p:sp>
      </p:grpSp>
      <p:sp>
        <p:nvSpPr>
          <p:cNvPr id="2" name="Arrow: Curved Right 1">
            <a:extLst>
              <a:ext uri="{FF2B5EF4-FFF2-40B4-BE49-F238E27FC236}">
                <a16:creationId xmlns="" xmlns:a16="http://schemas.microsoft.com/office/drawing/2014/main" id="{F3BE58B8-0C53-48FC-ACF0-3A543716CAF7}"/>
              </a:ext>
            </a:extLst>
          </p:cNvPr>
          <p:cNvSpPr/>
          <p:nvPr/>
        </p:nvSpPr>
        <p:spPr>
          <a:xfrm>
            <a:off x="628538" y="3338605"/>
            <a:ext cx="886616" cy="1159726"/>
          </a:xfrm>
          <a:prstGeom prst="curvedRightArrow">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F8859574-7D8C-4B5A-8134-9B3983BC71A9}"/>
              </a:ext>
            </a:extLst>
          </p:cNvPr>
          <p:cNvGrpSpPr/>
          <p:nvPr/>
        </p:nvGrpSpPr>
        <p:grpSpPr>
          <a:xfrm>
            <a:off x="1911082" y="3132603"/>
            <a:ext cx="8378118" cy="2906006"/>
            <a:chOff x="1676209" y="870893"/>
            <a:chExt cx="8539617" cy="1177355"/>
          </a:xfrm>
        </p:grpSpPr>
        <p:sp>
          <p:nvSpPr>
            <p:cNvPr id="19" name="Rectangle: Rounded Corners 18">
              <a:extLst>
                <a:ext uri="{FF2B5EF4-FFF2-40B4-BE49-F238E27FC236}">
                  <a16:creationId xmlns="" xmlns:a16="http://schemas.microsoft.com/office/drawing/2014/main" id="{CE6EBFD6-32DA-499C-81BF-A680AB4AA485}"/>
                </a:ext>
              </a:extLst>
            </p:cNvPr>
            <p:cNvSpPr/>
            <p:nvPr/>
          </p:nvSpPr>
          <p:spPr>
            <a:xfrm>
              <a:off x="1676209" y="870893"/>
              <a:ext cx="8539617" cy="1177355"/>
            </a:xfrm>
            <a:prstGeom prst="roundRect">
              <a:avLst/>
            </a:prstGeom>
            <a:solidFill>
              <a:schemeClr val="bg1"/>
            </a:solid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 xmlns:a16="http://schemas.microsoft.com/office/drawing/2014/main" id="{DC75235D-2EDF-479E-801A-915F3C244B72}"/>
                </a:ext>
              </a:extLst>
            </p:cNvPr>
            <p:cNvSpPr txBox="1"/>
            <p:nvPr/>
          </p:nvSpPr>
          <p:spPr>
            <a:xfrm>
              <a:off x="1946295" y="941522"/>
              <a:ext cx="7856378" cy="1034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Ánh sáng truyền qua được những chất trong suốt như tấm kính, thủy tính còn không truyền qua được quyển sách.</a:t>
              </a:r>
              <a:r>
                <a:rPr kumimoji="0" lang="en-US" sz="40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p>
          </p:txBody>
        </p:sp>
      </p:grpSp>
    </p:spTree>
    <p:extLst>
      <p:ext uri="{BB962C8B-B14F-4D97-AF65-F5344CB8AC3E}">
        <p14:creationId xmlns:p14="http://schemas.microsoft.com/office/powerpoint/2010/main" val="41619681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9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9700">
              <a:srgbClr val="FEDEEB"/>
            </a:gs>
            <a:gs pos="0">
              <a:srgbClr val="FB89B7"/>
            </a:gs>
            <a:gs pos="100000">
              <a:srgbClr val="FB89B7"/>
            </a:gs>
          </a:gsLst>
          <a:lin ang="5400000" scaled="1"/>
        </a:gra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BF6603C9-A1C8-479C-8C16-DD08DF27F5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091" t="29953" r="18371" b="4322"/>
          <a:stretch/>
        </p:blipFill>
        <p:spPr>
          <a:xfrm>
            <a:off x="-66040" y="0"/>
            <a:ext cx="12324080" cy="6858000"/>
          </a:xfrm>
          <a:prstGeom prst="rect">
            <a:avLst/>
          </a:prstGeom>
        </p:spPr>
      </p:pic>
      <p:sp>
        <p:nvSpPr>
          <p:cNvPr id="18" name="Hình chữ nhật: Góc Tròn 17">
            <a:extLst>
              <a:ext uri="{FF2B5EF4-FFF2-40B4-BE49-F238E27FC236}">
                <a16:creationId xmlns="" xmlns:a16="http://schemas.microsoft.com/office/drawing/2014/main" id="{A6F3EB97-D54D-4F34-9DE2-728D1D916F2F}"/>
              </a:ext>
            </a:extLst>
          </p:cNvPr>
          <p:cNvSpPr/>
          <p:nvPr/>
        </p:nvSpPr>
        <p:spPr>
          <a:xfrm>
            <a:off x="600820" y="1458930"/>
            <a:ext cx="10752123" cy="3846889"/>
          </a:xfrm>
          <a:prstGeom prst="roundRect">
            <a:avLst>
              <a:gd name="adj" fmla="val 9693"/>
            </a:avLst>
          </a:prstGeom>
          <a:solidFill>
            <a:srgbClr val="FEDEE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TextBox 34">
            <a:extLst>
              <a:ext uri="{FF2B5EF4-FFF2-40B4-BE49-F238E27FC236}">
                <a16:creationId xmlns="" xmlns:a16="http://schemas.microsoft.com/office/drawing/2014/main" id="{D7CA0D1A-4CC5-4C26-A710-20CC4B0763CB}"/>
              </a:ext>
            </a:extLst>
          </p:cNvPr>
          <p:cNvSpPr txBox="1"/>
          <p:nvPr/>
        </p:nvSpPr>
        <p:spPr>
          <a:xfrm>
            <a:off x="950628" y="2624448"/>
            <a:ext cx="987524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chemeClr val="tx1">
                    <a:lumMod val="95000"/>
                    <a:lumOff val="5000"/>
                  </a:schemeClr>
                </a:solidFill>
                <a:effectLst/>
                <a:uLnTx/>
                <a:uFillTx/>
                <a:latin typeface="#9Slide03 Montserrat Black" panose="00000A00000000000000" pitchFamily="2"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chemeClr val="tx1">
                    <a:lumMod val="95000"/>
                    <a:lumOff val="5000"/>
                  </a:schemeClr>
                </a:solidFill>
                <a:effectLst/>
                <a:uLnTx/>
                <a:uFillTx/>
                <a:latin typeface="Times New Roman" pitchFamily="18" charset="0"/>
                <a:cs typeface="Times New Roman" pitchFamily="18" charset="0"/>
              </a:rPr>
              <a:t>Vật</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cản</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ánh</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sáng</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không</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cho</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ta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thấy</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phía</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sau</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vật</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Vật</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cho</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ánh</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sáng</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truyền</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qua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cho</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ta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thấy</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phía</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sau</a:t>
            </a:r>
            <a:r>
              <a:rPr kumimoji="0" lang="en-US" altLang="en-US" sz="4000" b="1"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vật</a:t>
            </a:r>
            <a:endParaRPr kumimoji="0" lang="en-US" sz="4000" b="0" i="0" u="none" strike="noStrike" kern="1200" cap="none" spc="0" normalizeH="0" baseline="0" noProof="0" dirty="0">
              <a:ln>
                <a:noFill/>
              </a:ln>
              <a:solidFill>
                <a:schemeClr val="tx1">
                  <a:lumMod val="95000"/>
                  <a:lumOff val="5000"/>
                </a:schemeClr>
              </a:solidFill>
              <a:effectLst/>
              <a:uLnTx/>
              <a:uFillTx/>
              <a:latin typeface="Times New Roman" pitchFamily="18" charset="0"/>
              <a:cs typeface="Times New Roman" pitchFamily="18" charset="0"/>
            </a:endParaRPr>
          </a:p>
        </p:txBody>
      </p:sp>
      <p:pic>
        <p:nvPicPr>
          <p:cNvPr id="14" name="Picture 2">
            <a:extLst>
              <a:ext uri="{FF2B5EF4-FFF2-40B4-BE49-F238E27FC236}">
                <a16:creationId xmlns="" xmlns:a16="http://schemas.microsoft.com/office/drawing/2014/main" id="{F57CFE83-1BF8-4B3C-945F-BFC055F67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9858">
            <a:off x="10690490" y="4750965"/>
            <a:ext cx="1109709" cy="11097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30E8EB46-2C76-4636-96C1-F1ED2CB85CB1}"/>
              </a:ext>
            </a:extLst>
          </p:cNvPr>
          <p:cNvSpPr txBox="1"/>
          <p:nvPr/>
        </p:nvSpPr>
        <p:spPr>
          <a:xfrm>
            <a:off x="4138771" y="1608785"/>
            <a:ext cx="504241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rgbClr val="E7E6E6">
                      <a:lumMod val="10000"/>
                    </a:srgbClr>
                  </a:solidFill>
                </a:ln>
                <a:solidFill>
                  <a:srgbClr val="FFC000"/>
                </a:solidFill>
                <a:effectLst/>
                <a:uLnTx/>
                <a:uFillTx/>
                <a:latin typeface="Times New Roman" pitchFamily="18" charset="0"/>
                <a:ea typeface="LNTH-LuoLuoNotangYuanTi 1" pitchFamily="2" charset="-128"/>
                <a:cs typeface="Times New Roman" pitchFamily="18" charset="0"/>
              </a:rPr>
              <a:t>KẾT LUẬN</a:t>
            </a:r>
            <a:endParaRPr kumimoji="0" lang="en-US" sz="2000" b="0" i="0" u="none" strike="noStrike" kern="1200" cap="none" spc="0" normalizeH="0" baseline="0" noProof="0" dirty="0">
              <a:ln>
                <a:noFill/>
              </a:ln>
              <a:solidFill>
                <a:srgbClr val="FFC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696065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sp>
        <p:nvSpPr>
          <p:cNvPr id="12" name="TextBox 11">
            <a:extLst>
              <a:ext uri="{FF2B5EF4-FFF2-40B4-BE49-F238E27FC236}">
                <a16:creationId xmlns="" xmlns:a16="http://schemas.microsoft.com/office/drawing/2014/main" id="{F2B3510B-354A-491D-BCFD-0B0CA7273B4E}"/>
              </a:ext>
            </a:extLst>
          </p:cNvPr>
          <p:cNvSpPr txBox="1"/>
          <p:nvPr/>
        </p:nvSpPr>
        <p:spPr>
          <a:xfrm>
            <a:off x="1587588" y="2731524"/>
            <a:ext cx="938801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Cùng</a:t>
            </a:r>
            <a:r>
              <a:rPr kumimoji="0" lang="en-US" sz="96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96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thảo</a:t>
            </a:r>
            <a:r>
              <a:rPr kumimoji="0" lang="en-US" sz="96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96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luận</a:t>
            </a:r>
            <a:endParaRPr kumimoji="0" lang="vi-VN" sz="96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1E06445-C084-4990-8417-AC388D69F28B}"/>
              </a:ext>
            </a:extLst>
          </p:cNvPr>
          <p:cNvSpPr txBox="1"/>
          <p:nvPr/>
        </p:nvSpPr>
        <p:spPr>
          <a:xfrm>
            <a:off x="3991523" y="1465741"/>
            <a:ext cx="452102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Hoạt</a:t>
            </a:r>
            <a:r>
              <a:rPr kumimoji="0" lang="en-US" sz="66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a:t>
            </a:r>
            <a:r>
              <a:rPr kumimoji="0" lang="en-US" sz="66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động</a:t>
            </a:r>
            <a:r>
              <a:rPr kumimoji="0" lang="en-US" sz="66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4</a:t>
            </a:r>
            <a:endParaRPr kumimoji="0" lang="vi-VN" sz="66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endParaRPr>
          </a:p>
        </p:txBody>
      </p:sp>
    </p:spTree>
    <p:extLst>
      <p:ext uri="{BB962C8B-B14F-4D97-AF65-F5344CB8AC3E}">
        <p14:creationId xmlns:p14="http://schemas.microsoft.com/office/powerpoint/2010/main" val="4991554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 xmlns:a16="http://schemas.microsoft.com/office/drawing/2014/main" id="{8F247952-EA9E-9AA6-BB56-FA10F07FF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91" y="4892536"/>
            <a:ext cx="2541991" cy="2541991"/>
          </a:xfrm>
          <a:prstGeom prst="rect">
            <a:avLst/>
          </a:prstGeom>
        </p:spPr>
      </p:pic>
      <p:sp>
        <p:nvSpPr>
          <p:cNvPr id="7" name="TextBox 6">
            <a:extLst>
              <a:ext uri="{FF2B5EF4-FFF2-40B4-BE49-F238E27FC236}">
                <a16:creationId xmlns="" xmlns:a16="http://schemas.microsoft.com/office/drawing/2014/main" id="{4EBF37C3-BB5D-4882-B27C-9A1B276F2209}"/>
              </a:ext>
            </a:extLst>
          </p:cNvPr>
          <p:cNvSpPr txBox="1"/>
          <p:nvPr/>
        </p:nvSpPr>
        <p:spPr>
          <a:xfrm>
            <a:off x="1046301" y="1379087"/>
            <a:ext cx="100993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THẢO LUẬN NHÓM 4</a:t>
            </a:r>
            <a:endParaRPr kumimoji="0" lang="vi-VN" sz="6000" b="0" i="0" u="none" strike="noStrike" kern="1200" cap="none" spc="0" normalizeH="0" baseline="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endParaRPr>
          </a:p>
        </p:txBody>
      </p:sp>
      <p:pic>
        <p:nvPicPr>
          <p:cNvPr id="5" name="Picture 2" descr="Đọc: Học thầy, học bạn (Nguyễn Thanh Tú) - Hoc24">
            <a:extLst>
              <a:ext uri="{FF2B5EF4-FFF2-40B4-BE49-F238E27FC236}">
                <a16:creationId xmlns="" xmlns:a16="http://schemas.microsoft.com/office/drawing/2014/main" id="{B3E88196-3AE0-451D-87D9-8D7E417B5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983" y="2445381"/>
            <a:ext cx="5423157" cy="244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9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0 7.40741E-7 L 0 -0.07222 " pathEditMode="relative" rAng="0" ptsTypes="AA">
                                      <p:cBhvr>
                                        <p:cTn id="10" dur="250" accel="50000" decel="50000" autoRev="1" fill="hold">
                                          <p:stCondLst>
                                            <p:cond delay="0"/>
                                          </p:stCondLst>
                                        </p:cTn>
                                        <p:tgtEl>
                                          <p:spTgt spid="7"/>
                                        </p:tgtEl>
                                        <p:attrNameLst>
                                          <p:attrName>ppt_x</p:attrName>
                                          <p:attrName>ppt_y</p:attrName>
                                        </p:attrNameLst>
                                      </p:cBhvr>
                                      <p:rCtr x="0" y="-3611"/>
                                    </p:animMotion>
                                    <p:animRot by="1500000">
                                      <p:cBhvr>
                                        <p:cTn id="11" dur="125" fill="hold">
                                          <p:stCondLst>
                                            <p:cond delay="0"/>
                                          </p:stCondLst>
                                        </p:cTn>
                                        <p:tgtEl>
                                          <p:spTgt spid="7"/>
                                        </p:tgtEl>
                                        <p:attrNameLst>
                                          <p:attrName>r</p:attrName>
                                        </p:attrNameLst>
                                      </p:cBhvr>
                                    </p:animRot>
                                    <p:animRot by="-1500000">
                                      <p:cBhvr>
                                        <p:cTn id="12" dur="125" fill="hold">
                                          <p:stCondLst>
                                            <p:cond delay="125"/>
                                          </p:stCondLst>
                                        </p:cTn>
                                        <p:tgtEl>
                                          <p:spTgt spid="7"/>
                                        </p:tgtEl>
                                        <p:attrNameLst>
                                          <p:attrName>r</p:attrName>
                                        </p:attrNameLst>
                                      </p:cBhvr>
                                    </p:animRot>
                                    <p:animRot by="-1500000">
                                      <p:cBhvr>
                                        <p:cTn id="13" dur="125" fill="hold">
                                          <p:stCondLst>
                                            <p:cond delay="250"/>
                                          </p:stCondLst>
                                        </p:cTn>
                                        <p:tgtEl>
                                          <p:spTgt spid="7"/>
                                        </p:tgtEl>
                                        <p:attrNameLst>
                                          <p:attrName>r</p:attrName>
                                        </p:attrNameLst>
                                      </p:cBhvr>
                                    </p:animRot>
                                    <p:animRot by="1500000">
                                      <p:cBhvr>
                                        <p:cTn id="14"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16" name="Group 15">
            <a:extLst>
              <a:ext uri="{FF2B5EF4-FFF2-40B4-BE49-F238E27FC236}">
                <a16:creationId xmlns="" xmlns:a16="http://schemas.microsoft.com/office/drawing/2014/main" id="{B658A7DA-07D2-4A6E-960D-C5336882606C}"/>
              </a:ext>
            </a:extLst>
          </p:cNvPr>
          <p:cNvGrpSpPr/>
          <p:nvPr/>
        </p:nvGrpSpPr>
        <p:grpSpPr>
          <a:xfrm>
            <a:off x="637953" y="590019"/>
            <a:ext cx="10204622" cy="1259329"/>
            <a:chOff x="1423059" y="870893"/>
            <a:chExt cx="8949962" cy="2162452"/>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2" y="870893"/>
              <a:ext cx="8687019" cy="2162452"/>
            </a:xfrm>
            <a:prstGeom prst="roundRect">
              <a:avLst/>
            </a:prstGeom>
            <a:solidFill>
              <a:schemeClr val="accent4">
                <a:lumMod val="40000"/>
                <a:lumOff val="60000"/>
              </a:schemeClr>
            </a:solidFill>
            <a:ln w="28575">
              <a:solidFill>
                <a:srgbClr val="EB66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423059" y="989847"/>
              <a:ext cx="8818437" cy="11098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rgbClr val="7030A0"/>
                  </a:solidFill>
                  <a:latin typeface="Times New Roman" pitchFamily="18" charset="0"/>
                  <a:cs typeface="Times New Roman" pitchFamily="18" charset="0"/>
                </a:rPr>
                <a:t>Thảo</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luận</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nhóm</a:t>
              </a:r>
              <a:r>
                <a:rPr lang="en-US" sz="3600" dirty="0">
                  <a:solidFill>
                    <a:srgbClr val="7030A0"/>
                  </a:solidFill>
                  <a:latin typeface="Times New Roman" pitchFamily="18" charset="0"/>
                  <a:cs typeface="Times New Roman" pitchFamily="18" charset="0"/>
                </a:rPr>
                <a:t> 4 </a:t>
              </a:r>
              <a:r>
                <a:rPr lang="en-US" sz="3600" dirty="0" err="1">
                  <a:solidFill>
                    <a:srgbClr val="7030A0"/>
                  </a:solidFill>
                  <a:latin typeface="Times New Roman" pitchFamily="18" charset="0"/>
                  <a:cs typeface="Times New Roman" pitchFamily="18" charset="0"/>
                </a:rPr>
                <a:t>để</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hoàn</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thành</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nội</a:t>
              </a:r>
              <a:r>
                <a:rPr lang="en-US" sz="3600" dirty="0">
                  <a:solidFill>
                    <a:srgbClr val="7030A0"/>
                  </a:solidFill>
                  <a:latin typeface="Times New Roman" pitchFamily="18" charset="0"/>
                  <a:cs typeface="Times New Roman" pitchFamily="18" charset="0"/>
                </a:rPr>
                <a:t> dung </a:t>
              </a:r>
              <a:r>
                <a:rPr lang="en-US" sz="3600" dirty="0" err="1">
                  <a:solidFill>
                    <a:srgbClr val="7030A0"/>
                  </a:solidFill>
                  <a:latin typeface="Times New Roman" pitchFamily="18" charset="0"/>
                  <a:cs typeface="Times New Roman" pitchFamily="18" charset="0"/>
                </a:rPr>
                <a:t>bảng</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sau</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grpSp>
      <p:grpSp>
        <p:nvGrpSpPr>
          <p:cNvPr id="22" name="Group 21">
            <a:extLst>
              <a:ext uri="{FF2B5EF4-FFF2-40B4-BE49-F238E27FC236}">
                <a16:creationId xmlns="" xmlns:a16="http://schemas.microsoft.com/office/drawing/2014/main" id="{9B9B9BC2-5321-4BAF-B209-E8A5CDEBFE5C}"/>
              </a:ext>
            </a:extLst>
          </p:cNvPr>
          <p:cNvGrpSpPr/>
          <p:nvPr/>
        </p:nvGrpSpPr>
        <p:grpSpPr>
          <a:xfrm>
            <a:off x="807988" y="2618986"/>
            <a:ext cx="11549624" cy="3627523"/>
            <a:chOff x="1495215" y="2654700"/>
            <a:chExt cx="9744239" cy="3513761"/>
          </a:xfrm>
        </p:grpSpPr>
        <p:sp>
          <p:nvSpPr>
            <p:cNvPr id="2" name="Rectangle 1">
              <a:extLst>
                <a:ext uri="{FF2B5EF4-FFF2-40B4-BE49-F238E27FC236}">
                  <a16:creationId xmlns="" xmlns:a16="http://schemas.microsoft.com/office/drawing/2014/main" id="{5540C415-4D4D-4190-BF0E-4780B11BCA03}"/>
                </a:ext>
              </a:extLst>
            </p:cNvPr>
            <p:cNvSpPr/>
            <p:nvPr/>
          </p:nvSpPr>
          <p:spPr>
            <a:xfrm>
              <a:off x="1523631" y="2654700"/>
              <a:ext cx="9287839" cy="351376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cxnSp>
          <p:nvCxnSpPr>
            <p:cNvPr id="6" name="Straight Connector 5">
              <a:extLst>
                <a:ext uri="{FF2B5EF4-FFF2-40B4-BE49-F238E27FC236}">
                  <a16:creationId xmlns="" xmlns:a16="http://schemas.microsoft.com/office/drawing/2014/main" id="{63052271-5E7F-488A-8647-24534FA30DF0}"/>
                </a:ext>
              </a:extLst>
            </p:cNvPr>
            <p:cNvCxnSpPr>
              <a:cxnSpLocks/>
            </p:cNvCxnSpPr>
            <p:nvPr/>
          </p:nvCxnSpPr>
          <p:spPr>
            <a:xfrm>
              <a:off x="7656915" y="2654700"/>
              <a:ext cx="0" cy="35137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FA739D5-4EDF-4DB5-9A1B-8AAA1213AD7A}"/>
                </a:ext>
              </a:extLst>
            </p:cNvPr>
            <p:cNvCxnSpPr>
              <a:cxnSpLocks/>
            </p:cNvCxnSpPr>
            <p:nvPr/>
          </p:nvCxnSpPr>
          <p:spPr>
            <a:xfrm flipH="1">
              <a:off x="1495215" y="3550310"/>
              <a:ext cx="928783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4A4AD15-6298-4B60-B117-BD95CA1FDC0C}"/>
                </a:ext>
              </a:extLst>
            </p:cNvPr>
            <p:cNvCxnSpPr>
              <a:cxnSpLocks/>
            </p:cNvCxnSpPr>
            <p:nvPr/>
          </p:nvCxnSpPr>
          <p:spPr>
            <a:xfrm flipH="1">
              <a:off x="1554737" y="4148938"/>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ACBCDFB-F5EF-4BAC-B494-39F297EACE23}"/>
                </a:ext>
              </a:extLst>
            </p:cNvPr>
            <p:cNvCxnSpPr>
              <a:cxnSpLocks/>
            </p:cNvCxnSpPr>
            <p:nvPr/>
          </p:nvCxnSpPr>
          <p:spPr>
            <a:xfrm flipH="1">
              <a:off x="1495215" y="4812812"/>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7F9F8960-3E5A-49C1-9A0B-2E43EC00E202}"/>
                </a:ext>
              </a:extLst>
            </p:cNvPr>
            <p:cNvCxnSpPr>
              <a:cxnSpLocks/>
            </p:cNvCxnSpPr>
            <p:nvPr/>
          </p:nvCxnSpPr>
          <p:spPr>
            <a:xfrm flipH="1">
              <a:off x="1503883" y="5474419"/>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F26EE913-739B-4FBA-B78D-CFF37333FBF8}"/>
                </a:ext>
              </a:extLst>
            </p:cNvPr>
            <p:cNvSpPr txBox="1"/>
            <p:nvPr/>
          </p:nvSpPr>
          <p:spPr>
            <a:xfrm>
              <a:off x="1705653" y="2799880"/>
              <a:ext cx="2883611" cy="506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rgbClr val="0070C0"/>
                  </a:solidFill>
                  <a:latin typeface="Times New Roman" pitchFamily="18" charset="0"/>
                  <a:cs typeface="Times New Roman" pitchFamily="18" charset="0"/>
                </a:rPr>
                <a:t>Đồ</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vật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hoặc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chất</a:t>
              </a:r>
              <a:endParaRPr kumimoji="0" lang="en-US" sz="2800" b="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4" name="TextBox 23">
              <a:extLst>
                <a:ext uri="{FF2B5EF4-FFF2-40B4-BE49-F238E27FC236}">
                  <a16:creationId xmlns="" xmlns:a16="http://schemas.microsoft.com/office/drawing/2014/main" id="{ABF955BB-2E94-4B24-88F2-ED54EFCB8694}"/>
                </a:ext>
              </a:extLst>
            </p:cNvPr>
            <p:cNvSpPr txBox="1"/>
            <p:nvPr/>
          </p:nvSpPr>
          <p:spPr>
            <a:xfrm>
              <a:off x="4722257" y="2671759"/>
              <a:ext cx="2606904" cy="924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Cho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ánh</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truyền</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qua</a:t>
              </a:r>
            </a:p>
          </p:txBody>
        </p:sp>
        <p:sp>
          <p:nvSpPr>
            <p:cNvPr id="25" name="TextBox 24">
              <a:extLst>
                <a:ext uri="{FF2B5EF4-FFF2-40B4-BE49-F238E27FC236}">
                  <a16:creationId xmlns="" xmlns:a16="http://schemas.microsoft.com/office/drawing/2014/main" id="{A2DD91D9-59A2-44CB-8975-A47FDB209A3B}"/>
                </a:ext>
              </a:extLst>
            </p:cNvPr>
            <p:cNvSpPr txBox="1"/>
            <p:nvPr/>
          </p:nvSpPr>
          <p:spPr>
            <a:xfrm>
              <a:off x="1810643" y="3560073"/>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Bức</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tường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gạch</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2" name="TextBox 31">
              <a:extLst>
                <a:ext uri="{FF2B5EF4-FFF2-40B4-BE49-F238E27FC236}">
                  <a16:creationId xmlns="" xmlns:a16="http://schemas.microsoft.com/office/drawing/2014/main" id="{65EAA420-5794-4DF1-883B-14A2A7FFDF0B}"/>
                </a:ext>
              </a:extLst>
            </p:cNvPr>
            <p:cNvSpPr txBox="1"/>
            <p:nvPr/>
          </p:nvSpPr>
          <p:spPr>
            <a:xfrm>
              <a:off x="2147175" y="5548363"/>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Mảnh gỗ</a:t>
              </a:r>
            </a:p>
          </p:txBody>
        </p:sp>
        <p:sp>
          <p:nvSpPr>
            <p:cNvPr id="33" name="TextBox 32">
              <a:extLst>
                <a:ext uri="{FF2B5EF4-FFF2-40B4-BE49-F238E27FC236}">
                  <a16:creationId xmlns="" xmlns:a16="http://schemas.microsoft.com/office/drawing/2014/main" id="{98306029-398A-436C-AD19-744998AB46A7}"/>
                </a:ext>
              </a:extLst>
            </p:cNvPr>
            <p:cNvSpPr txBox="1"/>
            <p:nvPr/>
          </p:nvSpPr>
          <p:spPr>
            <a:xfrm>
              <a:off x="2118758" y="4911392"/>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Nước</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trong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4" name="TextBox 33">
              <a:extLst>
                <a:ext uri="{FF2B5EF4-FFF2-40B4-BE49-F238E27FC236}">
                  <a16:creationId xmlns="" xmlns:a16="http://schemas.microsoft.com/office/drawing/2014/main" id="{4C374538-42DC-4861-8BE0-75F7771986F2}"/>
                </a:ext>
              </a:extLst>
            </p:cNvPr>
            <p:cNvSpPr txBox="1"/>
            <p:nvPr/>
          </p:nvSpPr>
          <p:spPr>
            <a:xfrm>
              <a:off x="2205661" y="4255892"/>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Kính</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trong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5" name="TextBox 34">
              <a:extLst>
                <a:ext uri="{FF2B5EF4-FFF2-40B4-BE49-F238E27FC236}">
                  <a16:creationId xmlns="" xmlns:a16="http://schemas.microsoft.com/office/drawing/2014/main" id="{C077E023-DC48-4BC4-A293-E42B844C7D50}"/>
                </a:ext>
              </a:extLst>
            </p:cNvPr>
            <p:cNvSpPr txBox="1"/>
            <p:nvPr/>
          </p:nvSpPr>
          <p:spPr>
            <a:xfrm>
              <a:off x="5638366" y="4858444"/>
              <a:ext cx="636525" cy="506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a:t>
              </a:r>
            </a:p>
          </p:txBody>
        </p:sp>
        <p:sp>
          <p:nvSpPr>
            <p:cNvPr id="36" name="TextBox 35">
              <a:extLst>
                <a:ext uri="{FF2B5EF4-FFF2-40B4-BE49-F238E27FC236}">
                  <a16:creationId xmlns="" xmlns:a16="http://schemas.microsoft.com/office/drawing/2014/main" id="{05B3A04C-BC74-4D1C-B5B8-A4AEEC02E765}"/>
                </a:ext>
              </a:extLst>
            </p:cNvPr>
            <p:cNvSpPr txBox="1"/>
            <p:nvPr/>
          </p:nvSpPr>
          <p:spPr>
            <a:xfrm>
              <a:off x="9035980" y="4886309"/>
              <a:ext cx="613125" cy="506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a:t>
              </a:r>
            </a:p>
          </p:txBody>
        </p:sp>
        <p:sp>
          <p:nvSpPr>
            <p:cNvPr id="37" name="TextBox 36">
              <a:extLst>
                <a:ext uri="{FF2B5EF4-FFF2-40B4-BE49-F238E27FC236}">
                  <a16:creationId xmlns="" xmlns:a16="http://schemas.microsoft.com/office/drawing/2014/main" id="{E6DBD370-B8E9-4B6D-9265-DB85D1F61550}"/>
                </a:ext>
              </a:extLst>
            </p:cNvPr>
            <p:cNvSpPr txBox="1"/>
            <p:nvPr/>
          </p:nvSpPr>
          <p:spPr>
            <a:xfrm>
              <a:off x="5676402" y="5583584"/>
              <a:ext cx="1220218" cy="506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t>
              </a:r>
            </a:p>
          </p:txBody>
        </p:sp>
        <p:sp>
          <p:nvSpPr>
            <p:cNvPr id="38" name="TextBox 37">
              <a:extLst>
                <a:ext uri="{FF2B5EF4-FFF2-40B4-BE49-F238E27FC236}">
                  <a16:creationId xmlns="" xmlns:a16="http://schemas.microsoft.com/office/drawing/2014/main" id="{25CE0BA4-A01C-4470-B0A9-0B3D4C35336B}"/>
                </a:ext>
              </a:extLst>
            </p:cNvPr>
            <p:cNvSpPr txBox="1"/>
            <p:nvPr/>
          </p:nvSpPr>
          <p:spPr>
            <a:xfrm>
              <a:off x="5464760" y="3628876"/>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Không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cxnSp>
          <p:nvCxnSpPr>
            <p:cNvPr id="26" name="Straight Connector 25">
              <a:extLst>
                <a:ext uri="{FF2B5EF4-FFF2-40B4-BE49-F238E27FC236}">
                  <a16:creationId xmlns="" xmlns:a16="http://schemas.microsoft.com/office/drawing/2014/main" id="{EA0BC3A2-E7BC-4166-9BCF-FBCF71EE0A59}"/>
                </a:ext>
              </a:extLst>
            </p:cNvPr>
            <p:cNvCxnSpPr>
              <a:cxnSpLocks/>
            </p:cNvCxnSpPr>
            <p:nvPr/>
          </p:nvCxnSpPr>
          <p:spPr>
            <a:xfrm>
              <a:off x="4473695" y="2654700"/>
              <a:ext cx="0" cy="35137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63622F00-EE1B-4160-A9C7-7DAC03545A5E}"/>
                </a:ext>
              </a:extLst>
            </p:cNvPr>
            <p:cNvSpPr txBox="1"/>
            <p:nvPr/>
          </p:nvSpPr>
          <p:spPr>
            <a:xfrm>
              <a:off x="7921326" y="2880607"/>
              <a:ext cx="2606904" cy="5068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Cản</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ánh</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endPar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4B12BB8E-1426-4BB9-A220-BCCC9B7C4779}"/>
                </a:ext>
              </a:extLst>
            </p:cNvPr>
            <p:cNvSpPr txBox="1"/>
            <p:nvPr/>
          </p:nvSpPr>
          <p:spPr>
            <a:xfrm>
              <a:off x="9035980" y="5572514"/>
              <a:ext cx="826204" cy="506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t>
              </a:r>
            </a:p>
          </p:txBody>
        </p:sp>
        <p:sp>
          <p:nvSpPr>
            <p:cNvPr id="29" name="TextBox 28">
              <a:extLst>
                <a:ext uri="{FF2B5EF4-FFF2-40B4-BE49-F238E27FC236}">
                  <a16:creationId xmlns="" xmlns:a16="http://schemas.microsoft.com/office/drawing/2014/main" id="{F3A1DCE9-0741-40A6-AC9F-CC53BE0D183D}"/>
                </a:ext>
              </a:extLst>
            </p:cNvPr>
            <p:cNvSpPr txBox="1"/>
            <p:nvPr/>
          </p:nvSpPr>
          <p:spPr>
            <a:xfrm>
              <a:off x="8690580" y="4211026"/>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Không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0" name="TextBox 29">
              <a:extLst>
                <a:ext uri="{FF2B5EF4-FFF2-40B4-BE49-F238E27FC236}">
                  <a16:creationId xmlns="" xmlns:a16="http://schemas.microsoft.com/office/drawing/2014/main" id="{03A03490-9714-472B-AAA7-583C88D872E9}"/>
                </a:ext>
              </a:extLst>
            </p:cNvPr>
            <p:cNvSpPr txBox="1"/>
            <p:nvPr/>
          </p:nvSpPr>
          <p:spPr>
            <a:xfrm>
              <a:off x="8855851" y="3635720"/>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31" name="TextBox 30">
              <a:extLst>
                <a:ext uri="{FF2B5EF4-FFF2-40B4-BE49-F238E27FC236}">
                  <a16:creationId xmlns="" xmlns:a16="http://schemas.microsoft.com/office/drawing/2014/main" id="{AC5DACA4-8950-4450-B286-E3AF3A3F6B97}"/>
                </a:ext>
              </a:extLst>
            </p:cNvPr>
            <p:cNvSpPr txBox="1"/>
            <p:nvPr/>
          </p:nvSpPr>
          <p:spPr>
            <a:xfrm>
              <a:off x="5522466" y="4242004"/>
              <a:ext cx="2383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ahoma" pitchFamily="34" charset="0"/>
                  <a:ea typeface="Tahoma" pitchFamily="34" charset="0"/>
                  <a:cs typeface="Tahoma" pitchFamily="34" charset="0"/>
                </a:rPr>
                <a:t>Có</a:t>
              </a:r>
              <a:endParaRPr kumimoji="0" lang="en-US" sz="2800" b="0"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357621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9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 xmlns:a16="http://schemas.microsoft.com/office/drawing/2014/main" id="{9FAD6950-4EA6-4040-9899-712F92DF758A}"/>
              </a:ext>
            </a:extLst>
          </p:cNvPr>
          <p:cNvSpPr txBox="1"/>
          <p:nvPr/>
        </p:nvSpPr>
        <p:spPr>
          <a:xfrm>
            <a:off x="623269" y="773818"/>
            <a:ext cx="244525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nvGrpSpPr>
          <p:cNvPr id="21" name="Group 20">
            <a:extLst>
              <a:ext uri="{FF2B5EF4-FFF2-40B4-BE49-F238E27FC236}">
                <a16:creationId xmlns="" xmlns:a16="http://schemas.microsoft.com/office/drawing/2014/main" id="{84F1C1CD-88C5-48A6-9BBA-0CC2E20216CC}"/>
              </a:ext>
            </a:extLst>
          </p:cNvPr>
          <p:cNvGrpSpPr/>
          <p:nvPr/>
        </p:nvGrpSpPr>
        <p:grpSpPr>
          <a:xfrm>
            <a:off x="623269" y="773819"/>
            <a:ext cx="11587464" cy="5232338"/>
            <a:chOff x="1495215" y="2654700"/>
            <a:chExt cx="9776164" cy="3513761"/>
          </a:xfrm>
        </p:grpSpPr>
        <p:sp>
          <p:nvSpPr>
            <p:cNvPr id="23" name="Rectangle 22">
              <a:extLst>
                <a:ext uri="{FF2B5EF4-FFF2-40B4-BE49-F238E27FC236}">
                  <a16:creationId xmlns="" xmlns:a16="http://schemas.microsoft.com/office/drawing/2014/main" id="{FB0237B1-40ED-4BE0-BA50-C99D0990D2B5}"/>
                </a:ext>
              </a:extLst>
            </p:cNvPr>
            <p:cNvSpPr/>
            <p:nvPr/>
          </p:nvSpPr>
          <p:spPr>
            <a:xfrm>
              <a:off x="1523631" y="2654700"/>
              <a:ext cx="9287839" cy="351376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cxnSp>
          <p:nvCxnSpPr>
            <p:cNvPr id="29" name="Straight Connector 28">
              <a:extLst>
                <a:ext uri="{FF2B5EF4-FFF2-40B4-BE49-F238E27FC236}">
                  <a16:creationId xmlns="" xmlns:a16="http://schemas.microsoft.com/office/drawing/2014/main" id="{67F1406B-5051-4AB9-B810-1752625BA6D6}"/>
                </a:ext>
              </a:extLst>
            </p:cNvPr>
            <p:cNvCxnSpPr>
              <a:cxnSpLocks/>
            </p:cNvCxnSpPr>
            <p:nvPr/>
          </p:nvCxnSpPr>
          <p:spPr>
            <a:xfrm>
              <a:off x="7656915" y="2654700"/>
              <a:ext cx="0" cy="35137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6BEDCCF4-1C82-4F38-A464-5AED14106B7C}"/>
                </a:ext>
              </a:extLst>
            </p:cNvPr>
            <p:cNvCxnSpPr>
              <a:cxnSpLocks/>
            </p:cNvCxnSpPr>
            <p:nvPr/>
          </p:nvCxnSpPr>
          <p:spPr>
            <a:xfrm flipH="1">
              <a:off x="1495215" y="3550310"/>
              <a:ext cx="928783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141747B6-8FA9-4FCF-AC8F-C7F8D713DDAE}"/>
                </a:ext>
              </a:extLst>
            </p:cNvPr>
            <p:cNvCxnSpPr>
              <a:cxnSpLocks/>
            </p:cNvCxnSpPr>
            <p:nvPr/>
          </p:nvCxnSpPr>
          <p:spPr>
            <a:xfrm flipH="1">
              <a:off x="1554737" y="4148938"/>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91A2373E-726A-4037-96EF-F66B79637C13}"/>
                </a:ext>
              </a:extLst>
            </p:cNvPr>
            <p:cNvCxnSpPr>
              <a:cxnSpLocks/>
            </p:cNvCxnSpPr>
            <p:nvPr/>
          </p:nvCxnSpPr>
          <p:spPr>
            <a:xfrm flipH="1">
              <a:off x="1495215" y="4812812"/>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4B816072-E742-48AE-8188-1D7527C09DC9}"/>
                </a:ext>
              </a:extLst>
            </p:cNvPr>
            <p:cNvCxnSpPr>
              <a:cxnSpLocks/>
            </p:cNvCxnSpPr>
            <p:nvPr/>
          </p:nvCxnSpPr>
          <p:spPr>
            <a:xfrm flipH="1">
              <a:off x="1503883" y="5474419"/>
              <a:ext cx="928783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96B2227B-EB56-4DF0-9872-3D64C422FACD}"/>
                </a:ext>
              </a:extLst>
            </p:cNvPr>
            <p:cNvSpPr txBox="1"/>
            <p:nvPr/>
          </p:nvSpPr>
          <p:spPr>
            <a:xfrm>
              <a:off x="1705653" y="2799880"/>
              <a:ext cx="2883611"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rgbClr val="0070C0"/>
                  </a:solidFill>
                  <a:latin typeface="Times New Roman" pitchFamily="18" charset="0"/>
                  <a:cs typeface="Times New Roman" pitchFamily="18" charset="0"/>
                </a:rPr>
                <a:t>Đồ</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vật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hoặc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chất</a:t>
              </a:r>
              <a:endParaRPr kumimoji="0" lang="en-US" sz="2800" b="1"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40" name="TextBox 39">
              <a:extLst>
                <a:ext uri="{FF2B5EF4-FFF2-40B4-BE49-F238E27FC236}">
                  <a16:creationId xmlns="" xmlns:a16="http://schemas.microsoft.com/office/drawing/2014/main" id="{1ADEEEFE-A993-4EAD-9B94-7EA1CBE96BED}"/>
                </a:ext>
              </a:extLst>
            </p:cNvPr>
            <p:cNvSpPr txBox="1"/>
            <p:nvPr/>
          </p:nvSpPr>
          <p:spPr>
            <a:xfrm>
              <a:off x="4722257" y="2671759"/>
              <a:ext cx="2606904" cy="6407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Cho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ánh</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truyền</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qua</a:t>
              </a:r>
            </a:p>
          </p:txBody>
        </p:sp>
        <p:sp>
          <p:nvSpPr>
            <p:cNvPr id="41" name="TextBox 40">
              <a:extLst>
                <a:ext uri="{FF2B5EF4-FFF2-40B4-BE49-F238E27FC236}">
                  <a16:creationId xmlns="" xmlns:a16="http://schemas.microsoft.com/office/drawing/2014/main" id="{5F87B596-6892-4FF8-82AA-D16EEE2ABB8A}"/>
                </a:ext>
              </a:extLst>
            </p:cNvPr>
            <p:cNvSpPr txBox="1"/>
            <p:nvPr/>
          </p:nvSpPr>
          <p:spPr>
            <a:xfrm>
              <a:off x="1810643" y="3560073"/>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Bức</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tường</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gạch</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42" name="TextBox 41">
              <a:extLst>
                <a:ext uri="{FF2B5EF4-FFF2-40B4-BE49-F238E27FC236}">
                  <a16:creationId xmlns="" xmlns:a16="http://schemas.microsoft.com/office/drawing/2014/main" id="{C8FFFBB9-50CE-4E68-92F9-4F442AC805FA}"/>
                </a:ext>
              </a:extLst>
            </p:cNvPr>
            <p:cNvSpPr txBox="1"/>
            <p:nvPr/>
          </p:nvSpPr>
          <p:spPr>
            <a:xfrm>
              <a:off x="2147175" y="5548363"/>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Mảnh</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gỗ</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43" name="TextBox 42">
              <a:extLst>
                <a:ext uri="{FF2B5EF4-FFF2-40B4-BE49-F238E27FC236}">
                  <a16:creationId xmlns="" xmlns:a16="http://schemas.microsoft.com/office/drawing/2014/main" id="{8C9EC978-D28B-4668-9740-B89FD5519D91}"/>
                </a:ext>
              </a:extLst>
            </p:cNvPr>
            <p:cNvSpPr txBox="1"/>
            <p:nvPr/>
          </p:nvSpPr>
          <p:spPr>
            <a:xfrm>
              <a:off x="2118758" y="4911392"/>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Nước</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trong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44" name="TextBox 43">
              <a:extLst>
                <a:ext uri="{FF2B5EF4-FFF2-40B4-BE49-F238E27FC236}">
                  <a16:creationId xmlns="" xmlns:a16="http://schemas.microsoft.com/office/drawing/2014/main" id="{0AE81A5A-4156-40D0-9E04-6C357AFC875A}"/>
                </a:ext>
              </a:extLst>
            </p:cNvPr>
            <p:cNvSpPr txBox="1"/>
            <p:nvPr/>
          </p:nvSpPr>
          <p:spPr>
            <a:xfrm>
              <a:off x="2205661" y="4255892"/>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Kính</a:t>
              </a:r>
              <a:r>
                <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trong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48" name="TextBox 47">
              <a:extLst>
                <a:ext uri="{FF2B5EF4-FFF2-40B4-BE49-F238E27FC236}">
                  <a16:creationId xmlns="" xmlns:a16="http://schemas.microsoft.com/office/drawing/2014/main" id="{DE57EB3B-4C8C-4917-9816-CD050877884A}"/>
                </a:ext>
              </a:extLst>
            </p:cNvPr>
            <p:cNvSpPr txBox="1"/>
            <p:nvPr/>
          </p:nvSpPr>
          <p:spPr>
            <a:xfrm>
              <a:off x="5464760" y="3628876"/>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Không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cxnSp>
          <p:nvCxnSpPr>
            <p:cNvPr id="49" name="Straight Connector 48">
              <a:extLst>
                <a:ext uri="{FF2B5EF4-FFF2-40B4-BE49-F238E27FC236}">
                  <a16:creationId xmlns="" xmlns:a16="http://schemas.microsoft.com/office/drawing/2014/main" id="{B4CF2CB2-325D-4F9A-B98F-0968C12C955D}"/>
                </a:ext>
              </a:extLst>
            </p:cNvPr>
            <p:cNvCxnSpPr>
              <a:cxnSpLocks/>
            </p:cNvCxnSpPr>
            <p:nvPr/>
          </p:nvCxnSpPr>
          <p:spPr>
            <a:xfrm>
              <a:off x="4473695" y="2654700"/>
              <a:ext cx="0" cy="35137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03861036-89F3-486E-AAC6-CAB42CF84238}"/>
                </a:ext>
              </a:extLst>
            </p:cNvPr>
            <p:cNvSpPr txBox="1"/>
            <p:nvPr/>
          </p:nvSpPr>
          <p:spPr>
            <a:xfrm>
              <a:off x="7921326" y="2880607"/>
              <a:ext cx="2606904" cy="3513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Cản</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ánh</a:t>
              </a:r>
              <a:r>
                <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sáng</a:t>
              </a:r>
              <a:endParaRPr kumimoji="0" lang="en-US" sz="2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2" name="TextBox 51">
              <a:extLst>
                <a:ext uri="{FF2B5EF4-FFF2-40B4-BE49-F238E27FC236}">
                  <a16:creationId xmlns="" xmlns:a16="http://schemas.microsoft.com/office/drawing/2014/main" id="{3E86DE7E-29BD-41F3-A339-28838F614AA5}"/>
                </a:ext>
              </a:extLst>
            </p:cNvPr>
            <p:cNvSpPr txBox="1"/>
            <p:nvPr/>
          </p:nvSpPr>
          <p:spPr>
            <a:xfrm>
              <a:off x="8690580" y="4211026"/>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Không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3" name="TextBox 52">
              <a:extLst>
                <a:ext uri="{FF2B5EF4-FFF2-40B4-BE49-F238E27FC236}">
                  <a16:creationId xmlns="" xmlns:a16="http://schemas.microsoft.com/office/drawing/2014/main" id="{A37B5C83-5723-4725-9A13-6EED4E3ACD12}"/>
                </a:ext>
              </a:extLst>
            </p:cNvPr>
            <p:cNvSpPr txBox="1"/>
            <p:nvPr/>
          </p:nvSpPr>
          <p:spPr>
            <a:xfrm>
              <a:off x="8855851" y="3635720"/>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4" name="TextBox 53">
              <a:extLst>
                <a:ext uri="{FF2B5EF4-FFF2-40B4-BE49-F238E27FC236}">
                  <a16:creationId xmlns="" xmlns:a16="http://schemas.microsoft.com/office/drawing/2014/main" id="{84D0F0CE-0175-4107-A880-F183BFBB2135}"/>
                </a:ext>
              </a:extLst>
            </p:cNvPr>
            <p:cNvSpPr txBox="1"/>
            <p:nvPr/>
          </p:nvSpPr>
          <p:spPr>
            <a:xfrm>
              <a:off x="5522466" y="4242004"/>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5" name="TextBox 54">
              <a:extLst>
                <a:ext uri="{FF2B5EF4-FFF2-40B4-BE49-F238E27FC236}">
                  <a16:creationId xmlns="" xmlns:a16="http://schemas.microsoft.com/office/drawing/2014/main" id="{C0FAB209-1B4C-4550-AF40-3FC83D1A3891}"/>
                </a:ext>
              </a:extLst>
            </p:cNvPr>
            <p:cNvSpPr txBox="1"/>
            <p:nvPr/>
          </p:nvSpPr>
          <p:spPr>
            <a:xfrm>
              <a:off x="5537723" y="4889112"/>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6" name="TextBox 55">
              <a:extLst>
                <a:ext uri="{FF2B5EF4-FFF2-40B4-BE49-F238E27FC236}">
                  <a16:creationId xmlns="" xmlns:a16="http://schemas.microsoft.com/office/drawing/2014/main" id="{78880E32-EA7B-4934-8AF7-844B18EBE2BC}"/>
                </a:ext>
              </a:extLst>
            </p:cNvPr>
            <p:cNvSpPr txBox="1"/>
            <p:nvPr/>
          </p:nvSpPr>
          <p:spPr>
            <a:xfrm>
              <a:off x="8887776" y="5547881"/>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Có</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7" name="TextBox 56">
              <a:extLst>
                <a:ext uri="{FF2B5EF4-FFF2-40B4-BE49-F238E27FC236}">
                  <a16:creationId xmlns="" xmlns:a16="http://schemas.microsoft.com/office/drawing/2014/main" id="{93B3180A-7CFA-432C-8FF2-A994397D71C1}"/>
                </a:ext>
              </a:extLst>
            </p:cNvPr>
            <p:cNvSpPr txBox="1"/>
            <p:nvPr/>
          </p:nvSpPr>
          <p:spPr>
            <a:xfrm>
              <a:off x="8681138" y="4868041"/>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Không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8" name="TextBox 57">
              <a:extLst>
                <a:ext uri="{FF2B5EF4-FFF2-40B4-BE49-F238E27FC236}">
                  <a16:creationId xmlns="" xmlns:a16="http://schemas.microsoft.com/office/drawing/2014/main" id="{66EB53B8-2735-47A5-BE92-923C1E1BB99F}"/>
                </a:ext>
              </a:extLst>
            </p:cNvPr>
            <p:cNvSpPr txBox="1"/>
            <p:nvPr/>
          </p:nvSpPr>
          <p:spPr>
            <a:xfrm>
              <a:off x="5464760" y="5559830"/>
              <a:ext cx="2383603" cy="35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itchFamily="18" charset="0"/>
                  <a:cs typeface="Times New Roman" pitchFamily="18" charset="0"/>
                </a:rPr>
                <a:t>Không</a:t>
              </a:r>
              <a:endParaRPr kumimoji="0" lang="en-US" sz="28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9427911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7860" b="4322"/>
          <a:stretch/>
        </p:blipFill>
        <p:spPr>
          <a:xfrm>
            <a:off x="-132080" y="0"/>
            <a:ext cx="12425680" cy="6858000"/>
          </a:xfrm>
          <a:prstGeom prst="rect">
            <a:avLst/>
          </a:prstGeom>
        </p:spPr>
      </p:pic>
      <p:sp>
        <p:nvSpPr>
          <p:cNvPr id="4" name="TextBox 3">
            <a:extLst>
              <a:ext uri="{FF2B5EF4-FFF2-40B4-BE49-F238E27FC236}">
                <a16:creationId xmlns="" xmlns:a16="http://schemas.microsoft.com/office/drawing/2014/main" id="{1E0070F9-546E-44FC-BF46-92378A20D2BA}"/>
              </a:ext>
            </a:extLst>
          </p:cNvPr>
          <p:cNvSpPr txBox="1"/>
          <p:nvPr/>
        </p:nvSpPr>
        <p:spPr>
          <a:xfrm rot="211223">
            <a:off x="3011933" y="1687120"/>
            <a:ext cx="7137400" cy="1862048"/>
          </a:xfrm>
          <a:prstGeom prst="rect">
            <a:avLst/>
          </a:prstGeom>
          <a:noFill/>
        </p:spPr>
        <p:txBody>
          <a:bodyPr wrap="square" rtlCol="0">
            <a:prstTxWarp prst="textArchUp">
              <a:avLst>
                <a:gd name="adj" fmla="val 11109192"/>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38100">
                  <a:solidFill>
                    <a:srgbClr val="FFFCED"/>
                  </a:solidFill>
                  <a:prstDash val="solid"/>
                </a:ln>
                <a:solidFill>
                  <a:srgbClr val="FD646F"/>
                </a:solidFill>
                <a:effectLst/>
                <a:uLnTx/>
                <a:uFillTx/>
                <a:latin typeface="Times New Roman" pitchFamily="18" charset="0"/>
                <a:cs typeface="Times New Roman" pitchFamily="18" charset="0"/>
              </a:rPr>
              <a:t>KHỞI ĐỘNG</a:t>
            </a:r>
            <a:endParaRPr kumimoji="0" lang="vi-VN" sz="6600" b="1" i="0" u="none" strike="noStrike" kern="1200" cap="none" spc="0" normalizeH="0" baseline="0" noProof="0" dirty="0">
              <a:ln w="38100">
                <a:solidFill>
                  <a:srgbClr val="FFFCED"/>
                </a:solidFill>
                <a:prstDash val="solid"/>
              </a:ln>
              <a:solidFill>
                <a:srgbClr val="FD646F"/>
              </a:solidFill>
              <a:effectLst/>
              <a:uLnTx/>
              <a:uFillTx/>
              <a:latin typeface="Times New Roman" pitchFamily="18" charset="0"/>
              <a:cs typeface="Times New Roman" pitchFamily="18" charset="0"/>
            </a:endParaRPr>
          </a:p>
        </p:txBody>
      </p:sp>
      <p:pic>
        <p:nvPicPr>
          <p:cNvPr id="16" name="Picture 15">
            <a:extLst>
              <a:ext uri="{FF2B5EF4-FFF2-40B4-BE49-F238E27FC236}">
                <a16:creationId xmlns="" xmlns:a16="http://schemas.microsoft.com/office/drawing/2014/main" id="{02CEF437-1D1D-46FD-B3CD-AEB471CAF464}"/>
              </a:ext>
            </a:extLst>
          </p:cNvPr>
          <p:cNvPicPr>
            <a:picLocks noChangeAspect="1"/>
          </p:cNvPicPr>
          <p:nvPr/>
        </p:nvPicPr>
        <p:blipFill>
          <a:blip r:embed="rId5"/>
          <a:stretch>
            <a:fillRect/>
          </a:stretch>
        </p:blipFill>
        <p:spPr>
          <a:xfrm>
            <a:off x="6159271" y="6193057"/>
            <a:ext cx="6220968" cy="658049"/>
          </a:xfrm>
          <a:prstGeom prst="rect">
            <a:avLst/>
          </a:prstGeom>
        </p:spPr>
      </p:pic>
      <p:pic>
        <p:nvPicPr>
          <p:cNvPr id="17" name="Picture 16">
            <a:extLst>
              <a:ext uri="{FF2B5EF4-FFF2-40B4-BE49-F238E27FC236}">
                <a16:creationId xmlns="" xmlns:a16="http://schemas.microsoft.com/office/drawing/2014/main" id="{707A097F-0421-44C9-A8D0-E43C0356E701}"/>
              </a:ext>
            </a:extLst>
          </p:cNvPr>
          <p:cNvPicPr>
            <a:picLocks noChangeAspect="1"/>
          </p:cNvPicPr>
          <p:nvPr/>
        </p:nvPicPr>
        <p:blipFill>
          <a:blip r:embed="rId5"/>
          <a:stretch>
            <a:fillRect/>
          </a:stretch>
        </p:blipFill>
        <p:spPr>
          <a:xfrm>
            <a:off x="-61697" y="6203087"/>
            <a:ext cx="6220968" cy="658049"/>
          </a:xfrm>
          <a:prstGeom prst="rect">
            <a:avLst/>
          </a:prstGeom>
        </p:spPr>
      </p:pic>
    </p:spTree>
    <p:extLst>
      <p:ext uri="{BB962C8B-B14F-4D97-AF65-F5344CB8AC3E}">
        <p14:creationId xmlns:p14="http://schemas.microsoft.com/office/powerpoint/2010/main" val="784195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4">
                                            <p:txEl>
                                              <p:pRg st="0" end="0"/>
                                            </p:txEl>
                                          </p:spTgt>
                                        </p:tgtEl>
                                      </p:cBhvr>
                                    </p:animEffect>
                                    <p:animScale>
                                      <p:cBhvr>
                                        <p:cTn id="10"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2" name="Group 1">
            <a:extLst>
              <a:ext uri="{FF2B5EF4-FFF2-40B4-BE49-F238E27FC236}">
                <a16:creationId xmlns="" xmlns:a16="http://schemas.microsoft.com/office/drawing/2014/main" id="{D26DD314-18E8-4B09-AC74-1701408AE20A}"/>
              </a:ext>
            </a:extLst>
          </p:cNvPr>
          <p:cNvGrpSpPr/>
          <p:nvPr/>
        </p:nvGrpSpPr>
        <p:grpSpPr>
          <a:xfrm>
            <a:off x="3905110" y="723223"/>
            <a:ext cx="7756059" cy="1650108"/>
            <a:chOff x="4069496" y="723223"/>
            <a:chExt cx="7756059" cy="1650108"/>
          </a:xfrm>
          <a:solidFill>
            <a:schemeClr val="bg1"/>
          </a:solidFill>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4069496" y="723223"/>
              <a:ext cx="7756059" cy="1650108"/>
            </a:xfrm>
            <a:prstGeom prst="roundRect">
              <a:avLst/>
            </a:prstGeom>
            <a:grp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4323972" y="871276"/>
              <a:ext cx="7299356" cy="1384995"/>
            </a:xfrm>
            <a:prstGeom prst="rect">
              <a:avLst/>
            </a:prstGeom>
            <a:grpFill/>
          </p:spPr>
          <p:txBody>
            <a:bodyPr wrap="square" rtlCol="0">
              <a:spAutoFit/>
            </a:bodyPr>
            <a:lstStyle/>
            <a:p>
              <a:pPr lvl="0" algn="just">
                <a:defRPr/>
              </a:pPr>
              <a:r>
                <a:rPr kumimoji="0" lang="en-US" sz="2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lang="vi-VN" sz="2800">
                  <a:cs typeface="Arial" panose="020B0604020202020204" pitchFamily="34" charset="0"/>
                </a:rPr>
                <a:t>Vì sao ta có thể nhìn thấy những ngôi sao lấp lánh trên bầu trời vào những đêm bầu trời trong và không có mây? </a:t>
              </a:r>
              <a:endParaRPr kumimoji="0" lang="en-US" sz="2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 xmlns:a16="http://schemas.microsoft.com/office/drawing/2014/main" id="{444F8940-855C-4996-846D-21897F82FF84}"/>
              </a:ext>
            </a:extLst>
          </p:cNvPr>
          <p:cNvGrpSpPr/>
          <p:nvPr/>
        </p:nvGrpSpPr>
        <p:grpSpPr>
          <a:xfrm>
            <a:off x="1818168" y="1004645"/>
            <a:ext cx="9943046" cy="1166705"/>
            <a:chOff x="4012632" y="1065141"/>
            <a:chExt cx="7807453" cy="1166705"/>
          </a:xfrm>
          <a:solidFill>
            <a:schemeClr val="bg1"/>
          </a:solidFill>
        </p:grpSpPr>
        <p:sp>
          <p:nvSpPr>
            <p:cNvPr id="12" name="Rectangle: Rounded Corners 11">
              <a:extLst>
                <a:ext uri="{FF2B5EF4-FFF2-40B4-BE49-F238E27FC236}">
                  <a16:creationId xmlns="" xmlns:a16="http://schemas.microsoft.com/office/drawing/2014/main" id="{324CA26C-393D-4438-B657-FCEB41177447}"/>
                </a:ext>
              </a:extLst>
            </p:cNvPr>
            <p:cNvSpPr/>
            <p:nvPr/>
          </p:nvSpPr>
          <p:spPr>
            <a:xfrm>
              <a:off x="4012632" y="1065141"/>
              <a:ext cx="7807453" cy="1166705"/>
            </a:xfrm>
            <a:prstGeom prst="roundRect">
              <a:avLst/>
            </a:prstGeom>
            <a:grp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3" name="TextBox 12">
              <a:extLst>
                <a:ext uri="{FF2B5EF4-FFF2-40B4-BE49-F238E27FC236}">
                  <a16:creationId xmlns="" xmlns:a16="http://schemas.microsoft.com/office/drawing/2014/main" id="{54B8EB1F-D5E2-43E4-A823-CA4B00D56826}"/>
                </a:ext>
              </a:extLst>
            </p:cNvPr>
            <p:cNvSpPr txBox="1"/>
            <p:nvPr/>
          </p:nvSpPr>
          <p:spPr>
            <a:xfrm>
              <a:off x="4286908" y="1144495"/>
              <a:ext cx="7299356" cy="954107"/>
            </a:xfrm>
            <a:prstGeom prst="rect">
              <a:avLst/>
            </a:prstGeom>
            <a:grpFill/>
          </p:spPr>
          <p:txBody>
            <a:bodyPr wrap="square" rtlCol="0">
              <a:spAutoFit/>
            </a:bodyPr>
            <a:lstStyle/>
            <a:p>
              <a:pPr lvl="0" algn="just">
                <a:defRPr/>
              </a:pPr>
              <a: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vi-VN" sz="2800" dirty="0">
                  <a:latin typeface="+mj-lt"/>
                  <a:cs typeface="Arial" panose="020B0604020202020204" pitchFamily="34" charset="0"/>
                </a:rPr>
                <a:t>Vì sao vào ban ngày, mặc dù trời sáng nhưng đôi khi ta không</a:t>
              </a:r>
              <a:r>
                <a:rPr lang="en-US" sz="2800" dirty="0">
                  <a:latin typeface="+mj-lt"/>
                  <a:cs typeface="Arial" panose="020B0604020202020204" pitchFamily="34" charset="0"/>
                </a:rPr>
                <a:t> </a:t>
              </a:r>
              <a:r>
                <a:rPr lang="en-US" sz="2800" dirty="0" err="1">
                  <a:latin typeface="+mj-lt"/>
                  <a:cs typeface="Arial" panose="020B0604020202020204" pitchFamily="34" charset="0"/>
                </a:rPr>
                <a:t>nhìn</a:t>
              </a:r>
              <a:r>
                <a:rPr lang="en-US" sz="2800" dirty="0">
                  <a:latin typeface="+mj-lt"/>
                  <a:cs typeface="Arial" panose="020B0604020202020204" pitchFamily="34" charset="0"/>
                </a:rPr>
                <a:t> </a:t>
              </a:r>
              <a:r>
                <a:rPr lang="en-US" sz="2800" dirty="0" err="1">
                  <a:latin typeface="+mj-lt"/>
                  <a:cs typeface="Arial" panose="020B0604020202020204" pitchFamily="34" charset="0"/>
                </a:rPr>
                <a:t>thấy</a:t>
              </a:r>
              <a:r>
                <a:rPr lang="en-US" sz="2800" dirty="0">
                  <a:latin typeface="+mj-lt"/>
                  <a:cs typeface="Arial" panose="020B0604020202020204" pitchFamily="34" charset="0"/>
                </a:rPr>
                <a:t> </a:t>
              </a:r>
              <a:r>
                <a:rPr lang="en-US" sz="2800" dirty="0" err="1">
                  <a:latin typeface="+mj-lt"/>
                  <a:cs typeface="Arial" panose="020B0604020202020204" pitchFamily="34" charset="0"/>
                </a:rPr>
                <a:t>Mặt</a:t>
              </a:r>
              <a:r>
                <a:rPr lang="en-US" sz="2800" dirty="0">
                  <a:latin typeface="+mj-lt"/>
                  <a:cs typeface="Arial" panose="020B0604020202020204" pitchFamily="34" charset="0"/>
                </a:rPr>
                <a:t> </a:t>
              </a:r>
              <a:r>
                <a:rPr lang="en-US" sz="2800" dirty="0" err="1">
                  <a:latin typeface="+mj-lt"/>
                  <a:cs typeface="Arial" panose="020B0604020202020204" pitchFamily="34" charset="0"/>
                </a:rPr>
                <a:t>Trời</a:t>
              </a:r>
              <a:r>
                <a:rPr lang="en-US" sz="2800" dirty="0">
                  <a:latin typeface="+mj-lt"/>
                  <a:cs typeface="Arial" panose="020B0604020202020204" pitchFamily="34" charset="0"/>
                </a:rPr>
                <a:t> ?</a:t>
              </a:r>
              <a:endParaRPr kumimoji="0" lang="en-US" sz="2800" b="0" i="0" u="none" strike="noStrike" kern="1200" cap="none" spc="0" normalizeH="0" baseline="0" noProof="0" dirty="0">
                <a:ln>
                  <a:noFill/>
                </a:ln>
                <a:effectLst/>
                <a:uLnTx/>
                <a:uFillTx/>
                <a:latin typeface="+mj-lt"/>
                <a:cs typeface="Arial" panose="020B0604020202020204" pitchFamily="34" charset="0"/>
              </a:endParaRPr>
            </a:p>
          </p:txBody>
        </p:sp>
      </p:grpSp>
      <p:pic>
        <p:nvPicPr>
          <p:cNvPr id="14" name="Picture 13">
            <a:extLst>
              <a:ext uri="{FF2B5EF4-FFF2-40B4-BE49-F238E27FC236}">
                <a16:creationId xmlns="" xmlns:a16="http://schemas.microsoft.com/office/drawing/2014/main" id="{04A45AC3-51DF-447D-A31E-437328B7F12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200" b="91200" l="10000" r="90000">
                        <a14:foregroundMark x1="51889" y1="6600" x2="51889" y2="6600"/>
                        <a14:foregroundMark x1="43333" y1="2200" x2="43333" y2="2200"/>
                        <a14:foregroundMark x1="22222" y1="14200" x2="22222" y2="14200"/>
                        <a14:foregroundMark x1="67333" y1="91200" x2="67333" y2="91200"/>
                      </a14:backgroundRemoval>
                    </a14:imgEffect>
                  </a14:imgLayer>
                </a14:imgProps>
              </a:ext>
            </a:extLst>
          </a:blip>
          <a:stretch>
            <a:fillRect/>
          </a:stretch>
        </p:blipFill>
        <p:spPr>
          <a:xfrm rot="5400000" flipV="1">
            <a:off x="647803" y="2984759"/>
            <a:ext cx="2117687" cy="1775873"/>
          </a:xfrm>
          <a:prstGeom prst="rect">
            <a:avLst/>
          </a:prstGeom>
          <a:noFill/>
        </p:spPr>
      </p:pic>
      <p:grpSp>
        <p:nvGrpSpPr>
          <p:cNvPr id="17" name="Group 16">
            <a:extLst>
              <a:ext uri="{FF2B5EF4-FFF2-40B4-BE49-F238E27FC236}">
                <a16:creationId xmlns="" xmlns:a16="http://schemas.microsoft.com/office/drawing/2014/main" id="{7D9A9358-682B-4B70-BF80-20497097E944}"/>
              </a:ext>
            </a:extLst>
          </p:cNvPr>
          <p:cNvGrpSpPr/>
          <p:nvPr/>
        </p:nvGrpSpPr>
        <p:grpSpPr>
          <a:xfrm>
            <a:off x="2966485" y="3453904"/>
            <a:ext cx="8764311" cy="1650109"/>
            <a:chOff x="4069495" y="880606"/>
            <a:chExt cx="7881141" cy="1285769"/>
          </a:xfrm>
          <a:solidFill>
            <a:schemeClr val="bg1"/>
          </a:solidFill>
        </p:grpSpPr>
        <p:sp>
          <p:nvSpPr>
            <p:cNvPr id="18" name="Rectangle: Rounded Corners 17">
              <a:extLst>
                <a:ext uri="{FF2B5EF4-FFF2-40B4-BE49-F238E27FC236}">
                  <a16:creationId xmlns="" xmlns:a16="http://schemas.microsoft.com/office/drawing/2014/main" id="{83CFD7BC-57A9-430B-9A5A-9FDB58551544}"/>
                </a:ext>
              </a:extLst>
            </p:cNvPr>
            <p:cNvSpPr/>
            <p:nvPr/>
          </p:nvSpPr>
          <p:spPr>
            <a:xfrm>
              <a:off x="4069495" y="880606"/>
              <a:ext cx="7636682" cy="1285769"/>
            </a:xfrm>
            <a:prstGeom prst="roundRect">
              <a:avLst/>
            </a:prstGeom>
            <a:grpFill/>
            <a:ln w="28575">
              <a:solidFill>
                <a:srgbClr val="A52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00901DB-F6E3-481D-98CD-9E8E732586B9}"/>
                </a:ext>
              </a:extLst>
            </p:cNvPr>
            <p:cNvSpPr txBox="1"/>
            <p:nvPr/>
          </p:nvSpPr>
          <p:spPr>
            <a:xfrm>
              <a:off x="4194577" y="984665"/>
              <a:ext cx="7756059" cy="1079192"/>
            </a:xfrm>
            <a:prstGeom prst="rect">
              <a:avLst/>
            </a:prstGeom>
            <a:grpFill/>
          </p:spPr>
          <p:txBody>
            <a:bodyPr wrap="square" rtlCol="0">
              <a:spAutoFit/>
            </a:bodyPr>
            <a:lstStyle/>
            <a:p>
              <a:pPr lvl="0" algn="just">
                <a:defRPr/>
              </a:pP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V</a:t>
              </a:r>
              <a:r>
                <a:rPr lang="vi-VN" sz="2800" dirty="0">
                  <a:solidFill>
                    <a:srgbClr val="C00000"/>
                  </a:solidFill>
                  <a:latin typeface="Times New Roman" pitchFamily="18" charset="0"/>
                  <a:cs typeface="Times New Roman" pitchFamily="18" charset="0"/>
                </a:rPr>
                <a:t>ào ban ngày, mặc dù trời sáng nhưng đôi khi ta không nhìn thấy Mặt Trời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ánh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mặt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trời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bị</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cản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bởi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những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đám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mâ</a:t>
              </a:r>
              <a:r>
                <a:rPr lang="en-US" sz="2800" dirty="0" err="1">
                  <a:solidFill>
                    <a:srgbClr val="C00000"/>
                  </a:solidFill>
                  <a:latin typeface="Arial" panose="020B0604020202020204" pitchFamily="34" charset="0"/>
                  <a:cs typeface="Arial" panose="020B0604020202020204" pitchFamily="34" charset="0"/>
                </a:rPr>
                <a:t>y</a:t>
              </a:r>
              <a:endParaRPr kumimoji="0" lang="en-US" sz="2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44102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9700">
              <a:srgbClr val="FEDEEB"/>
            </a:gs>
            <a:gs pos="0">
              <a:srgbClr val="FB89B7"/>
            </a:gs>
            <a:gs pos="100000">
              <a:srgbClr val="FB89B7"/>
            </a:gs>
          </a:gsLst>
          <a:lin ang="5400000" scaled="1"/>
        </a:gra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BF6603C9-A1C8-479C-8C16-DD08DF27F5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091" t="29953" r="18371" b="4322"/>
          <a:stretch/>
        </p:blipFill>
        <p:spPr>
          <a:xfrm>
            <a:off x="-66040" y="0"/>
            <a:ext cx="12324080" cy="6858000"/>
          </a:xfrm>
          <a:prstGeom prst="rect">
            <a:avLst/>
          </a:prstGeom>
        </p:spPr>
      </p:pic>
      <p:sp>
        <p:nvSpPr>
          <p:cNvPr id="18" name="Hình chữ nhật: Góc Tròn 17">
            <a:extLst>
              <a:ext uri="{FF2B5EF4-FFF2-40B4-BE49-F238E27FC236}">
                <a16:creationId xmlns="" xmlns:a16="http://schemas.microsoft.com/office/drawing/2014/main" id="{A6F3EB97-D54D-4F34-9DE2-728D1D916F2F}"/>
              </a:ext>
            </a:extLst>
          </p:cNvPr>
          <p:cNvSpPr/>
          <p:nvPr/>
        </p:nvSpPr>
        <p:spPr>
          <a:xfrm>
            <a:off x="699915" y="1529787"/>
            <a:ext cx="10752123" cy="3846889"/>
          </a:xfrm>
          <a:prstGeom prst="roundRect">
            <a:avLst>
              <a:gd name="adj" fmla="val 9693"/>
            </a:avLst>
          </a:prstGeom>
          <a:solidFill>
            <a:srgbClr val="FEDEE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TextBox 34">
            <a:extLst>
              <a:ext uri="{FF2B5EF4-FFF2-40B4-BE49-F238E27FC236}">
                <a16:creationId xmlns="" xmlns:a16="http://schemas.microsoft.com/office/drawing/2014/main" id="{D7CA0D1A-4CC5-4C26-A710-20CC4B0763CB}"/>
              </a:ext>
            </a:extLst>
          </p:cNvPr>
          <p:cNvSpPr txBox="1"/>
          <p:nvPr/>
        </p:nvSpPr>
        <p:spPr>
          <a:xfrm>
            <a:off x="1158380" y="2461589"/>
            <a:ext cx="987524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002060"/>
                </a:solidFill>
                <a:effectLst/>
                <a:uLnTx/>
                <a:uFillTx/>
                <a:latin typeface="#9Slide03 Montserrat Black" panose="00000A00000000000000" pitchFamily="2"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Vật</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cản</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ánh</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sáng</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bức</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tường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gạch</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mảnh</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gỗ</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mây</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Vật</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cho</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ánh</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sáng</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truyền</a:t>
            </a:r>
            <a:r>
              <a:rPr kumimoji="0" lang="en-US" alt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qua: </a:t>
            </a:r>
            <a:r>
              <a:rPr kumimoji="0" lang="en-US" altLang="en-US" sz="40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kính</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trong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nước</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trong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không</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khí</a:t>
            </a:r>
            <a:r>
              <a:rPr kumimoji="0" lang="en-US" altLang="en-US" sz="40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40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trong</a:t>
            </a:r>
            <a:endParaRPr kumimoji="0" lang="en-US" sz="4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14" name="Picture 2">
            <a:extLst>
              <a:ext uri="{FF2B5EF4-FFF2-40B4-BE49-F238E27FC236}">
                <a16:creationId xmlns="" xmlns:a16="http://schemas.microsoft.com/office/drawing/2014/main" id="{F57CFE83-1BF8-4B3C-945F-BFC055F67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9858">
            <a:off x="10690490" y="4750965"/>
            <a:ext cx="1109709" cy="11097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30E8EB46-2C76-4636-96C1-F1ED2CB85CB1}"/>
              </a:ext>
            </a:extLst>
          </p:cNvPr>
          <p:cNvSpPr txBox="1"/>
          <p:nvPr/>
        </p:nvSpPr>
        <p:spPr>
          <a:xfrm>
            <a:off x="4354620" y="1529787"/>
            <a:ext cx="504241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rgbClr val="E7E6E6">
                      <a:lumMod val="10000"/>
                    </a:srgbClr>
                  </a:solidFill>
                </a:ln>
                <a:solidFill>
                  <a:srgbClr val="FFC000"/>
                </a:solidFill>
                <a:effectLst/>
                <a:uLnTx/>
                <a:uFillTx/>
                <a:latin typeface="Times New Roman" pitchFamily="18" charset="0"/>
                <a:ea typeface="LNTH-LuoLuoNotangYuanTi 1" pitchFamily="2" charset="-128"/>
                <a:cs typeface="Times New Roman" pitchFamily="18" charset="0"/>
              </a:rPr>
              <a:t>KẾT LUẬN</a:t>
            </a:r>
            <a:endParaRPr kumimoji="0" lang="en-US" sz="2000" b="0" i="0" u="none" strike="noStrike" kern="1200" cap="none" spc="0" normalizeH="0" baseline="0" noProof="0" dirty="0">
              <a:ln>
                <a:noFill/>
              </a:ln>
              <a:solidFill>
                <a:srgbClr val="FFC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99564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76319" y="0"/>
            <a:ext cx="12324080" cy="6858000"/>
          </a:xfrm>
          <a:prstGeom prst="rect">
            <a:avLst/>
          </a:prstGeom>
        </p:spPr>
      </p:pic>
      <p:sp>
        <p:nvSpPr>
          <p:cNvPr id="12" name="TextBox 11">
            <a:extLst>
              <a:ext uri="{FF2B5EF4-FFF2-40B4-BE49-F238E27FC236}">
                <a16:creationId xmlns="" xmlns:a16="http://schemas.microsoft.com/office/drawing/2014/main" id="{F2B3510B-354A-491D-BCFD-0B0CA7273B4E}"/>
              </a:ext>
            </a:extLst>
          </p:cNvPr>
          <p:cNvSpPr txBox="1"/>
          <p:nvPr/>
        </p:nvSpPr>
        <p:spPr>
          <a:xfrm>
            <a:off x="3247738" y="3262804"/>
            <a:ext cx="5675967"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ln w="22225">
                  <a:solidFill>
                    <a:srgbClr val="ED7D31">
                      <a:lumMod val="60000"/>
                      <a:lumOff val="40000"/>
                    </a:srgbClr>
                  </a:solidFill>
                  <a:prstDash val="solid"/>
                </a:ln>
                <a:solidFill>
                  <a:srgbClr val="002060"/>
                </a:solidFill>
                <a:latin typeface="Times New Roman" pitchFamily="18" charset="0"/>
                <a:cs typeface="Times New Roman" pitchFamily="18" charset="0"/>
              </a:rPr>
              <a:t>Đố</a:t>
            </a:r>
            <a:r>
              <a:rPr lang="en-US" sz="11500" b="1" dirty="0">
                <a:ln w="22225">
                  <a:solidFill>
                    <a:srgbClr val="ED7D31">
                      <a:lumMod val="60000"/>
                      <a:lumOff val="40000"/>
                    </a:srgbClr>
                  </a:solidFill>
                  <a:prstDash val="solid"/>
                </a:ln>
                <a:solidFill>
                  <a:srgbClr val="002060"/>
                </a:solidFill>
                <a:latin typeface="Times New Roman" pitchFamily="18" charset="0"/>
                <a:cs typeface="Times New Roman" pitchFamily="18" charset="0"/>
              </a:rPr>
              <a:t> </a:t>
            </a:r>
            <a:r>
              <a:rPr lang="en-US" sz="11500" b="1" dirty="0" err="1">
                <a:ln w="22225">
                  <a:solidFill>
                    <a:srgbClr val="ED7D31">
                      <a:lumMod val="60000"/>
                      <a:lumOff val="40000"/>
                    </a:srgbClr>
                  </a:solidFill>
                  <a:prstDash val="solid"/>
                </a:ln>
                <a:solidFill>
                  <a:srgbClr val="002060"/>
                </a:solidFill>
                <a:latin typeface="Times New Roman" pitchFamily="18" charset="0"/>
                <a:cs typeface="Times New Roman" pitchFamily="18" charset="0"/>
              </a:rPr>
              <a:t>em</a:t>
            </a:r>
            <a:endParaRPr kumimoji="0" lang="vi-VN" sz="115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1E06445-C084-4990-8417-AC388D69F28B}"/>
              </a:ext>
            </a:extLst>
          </p:cNvPr>
          <p:cNvSpPr txBox="1"/>
          <p:nvPr/>
        </p:nvSpPr>
        <p:spPr>
          <a:xfrm>
            <a:off x="1587587" y="1953414"/>
            <a:ext cx="88642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Hoạt</a:t>
            </a:r>
            <a:r>
              <a:rPr kumimoji="0" lang="en-US" sz="72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a:t>
            </a:r>
            <a:r>
              <a:rPr kumimoji="0" lang="en-US" sz="7200" b="0" i="0" u="none" strike="noStrike" kern="1200" cap="none" spc="0" normalizeH="0" baseline="0" noProof="0" dirty="0" err="1">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động</a:t>
            </a:r>
            <a:r>
              <a:rPr kumimoji="0" lang="en-US" sz="72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rPr>
              <a:t> 5</a:t>
            </a:r>
            <a:endParaRPr kumimoji="0" lang="vi-VN" sz="7200" b="0" i="0" u="none" strike="noStrike" kern="1200" cap="none" spc="0" normalizeH="0" baseline="0" noProof="0" dirty="0">
              <a:ln>
                <a:solidFill>
                  <a:srgbClr val="E7E6E6">
                    <a:lumMod val="10000"/>
                  </a:srgbClr>
                </a:solidFill>
              </a:ln>
              <a:solidFill>
                <a:srgbClr val="ED7D31">
                  <a:lumMod val="50000"/>
                </a:srgbClr>
              </a:solidFill>
              <a:effectLst/>
              <a:uLnTx/>
              <a:uFillTx/>
              <a:latin typeface="Times New Roman" pitchFamily="18" charset="0"/>
              <a:ea typeface="LNTH-LuoLuoNotangYuanTi 1" pitchFamily="2" charset="-128"/>
              <a:cs typeface="Times New Roman" pitchFamily="18" charset="0"/>
            </a:endParaRPr>
          </a:p>
        </p:txBody>
      </p:sp>
    </p:spTree>
    <p:extLst>
      <p:ext uri="{BB962C8B-B14F-4D97-AF65-F5344CB8AC3E}">
        <p14:creationId xmlns:p14="http://schemas.microsoft.com/office/powerpoint/2010/main" val="13463436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2" name="Group 1">
            <a:extLst>
              <a:ext uri="{FF2B5EF4-FFF2-40B4-BE49-F238E27FC236}">
                <a16:creationId xmlns="" xmlns:a16="http://schemas.microsoft.com/office/drawing/2014/main" id="{D26DD314-18E8-4B09-AC74-1701408AE20A}"/>
              </a:ext>
            </a:extLst>
          </p:cNvPr>
          <p:cNvGrpSpPr/>
          <p:nvPr/>
        </p:nvGrpSpPr>
        <p:grpSpPr>
          <a:xfrm>
            <a:off x="253006" y="1318475"/>
            <a:ext cx="8122189" cy="866788"/>
            <a:chOff x="4069496" y="730649"/>
            <a:chExt cx="8122189" cy="866788"/>
          </a:xfrm>
          <a:solidFill>
            <a:schemeClr val="bg1"/>
          </a:solidFill>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4069496" y="730649"/>
              <a:ext cx="8122189" cy="866788"/>
            </a:xfrm>
            <a:prstGeom prst="roundRect">
              <a:avLst/>
            </a:prstGeom>
            <a:grp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4323971" y="870899"/>
              <a:ext cx="7590311" cy="584775"/>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Rèm cửa thường được dùng để làm gì? </a:t>
              </a:r>
              <a:endParaRPr kumimoji="0" lang="en-US" sz="32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grpSp>
      <p:pic>
        <p:nvPicPr>
          <p:cNvPr id="1026" name="Picture 2" descr="Hình ảnh Cô Giáo PNG Miễn Phí Tải Về - Lovepik">
            <a:extLst>
              <a:ext uri="{FF2B5EF4-FFF2-40B4-BE49-F238E27FC236}">
                <a16:creationId xmlns="" xmlns:a16="http://schemas.microsoft.com/office/drawing/2014/main" id="{10DDEAA6-8CED-41FC-BBA2-79C68E2E629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856" b="91205" l="9981" r="89924">
                        <a14:foregroundMark x1="60456" y1="27701" x2="62262" y2="29986"/>
                        <a14:foregroundMark x1="49905" y1="6925" x2="60266" y2="7964"/>
                        <a14:foregroundMark x1="47719" y1="55609" x2="45437" y2="63089"/>
                        <a14:foregroundMark x1="50570" y1="35180" x2="50380" y2="39681"/>
                        <a14:foregroundMark x1="59981" y1="87950" x2="56749" y2="91205"/>
                        <a14:foregroundMark x1="55133" y1="87188" x2="51806" y2="87673"/>
                      </a14:backgroundRemoval>
                    </a14:imgEffect>
                  </a14:imgLayer>
                </a14:imgProps>
              </a:ext>
              <a:ext uri="{28A0092B-C50C-407E-A947-70E740481C1C}">
                <a14:useLocalDpi xmlns:a14="http://schemas.microsoft.com/office/drawing/2010/main" val="0"/>
              </a:ext>
            </a:extLst>
          </a:blip>
          <a:srcRect/>
          <a:stretch>
            <a:fillRect/>
          </a:stretch>
        </p:blipFill>
        <p:spPr bwMode="auto">
          <a:xfrm>
            <a:off x="7877900" y="228256"/>
            <a:ext cx="4829584" cy="66297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69B492B2-4E7B-4542-B997-870309F611A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200" b="91200" l="10000" r="90000">
                        <a14:foregroundMark x1="51889" y1="6600" x2="51889" y2="6600"/>
                        <a14:foregroundMark x1="43333" y1="2200" x2="43333" y2="2200"/>
                        <a14:foregroundMark x1="22222" y1="14200" x2="22222" y2="14200"/>
                        <a14:foregroundMark x1="67333" y1="91200" x2="67333" y2="91200"/>
                      </a14:backgroundRemoval>
                    </a14:imgEffect>
                  </a14:imgLayer>
                </a14:imgProps>
              </a:ext>
            </a:extLst>
          </a:blip>
          <a:stretch>
            <a:fillRect/>
          </a:stretch>
        </p:blipFill>
        <p:spPr>
          <a:xfrm rot="5400000">
            <a:off x="7481530" y="3746079"/>
            <a:ext cx="2117685" cy="1176491"/>
          </a:xfrm>
          <a:prstGeom prst="rect">
            <a:avLst/>
          </a:prstGeom>
          <a:noFill/>
        </p:spPr>
      </p:pic>
      <p:grpSp>
        <p:nvGrpSpPr>
          <p:cNvPr id="8" name="Group 7">
            <a:extLst>
              <a:ext uri="{FF2B5EF4-FFF2-40B4-BE49-F238E27FC236}">
                <a16:creationId xmlns="" xmlns:a16="http://schemas.microsoft.com/office/drawing/2014/main" id="{2313CE45-4C1E-47C2-B30A-6F75F8A52F26}"/>
              </a:ext>
            </a:extLst>
          </p:cNvPr>
          <p:cNvGrpSpPr/>
          <p:nvPr/>
        </p:nvGrpSpPr>
        <p:grpSpPr>
          <a:xfrm>
            <a:off x="591589" y="3702921"/>
            <a:ext cx="7506203" cy="1836604"/>
            <a:chOff x="4151899" y="812152"/>
            <a:chExt cx="8345368" cy="1431087"/>
          </a:xfrm>
          <a:solidFill>
            <a:schemeClr val="bg1"/>
          </a:solidFill>
        </p:grpSpPr>
        <p:sp>
          <p:nvSpPr>
            <p:cNvPr id="9" name="Rectangle: Rounded Corners 8">
              <a:extLst>
                <a:ext uri="{FF2B5EF4-FFF2-40B4-BE49-F238E27FC236}">
                  <a16:creationId xmlns="" xmlns:a16="http://schemas.microsoft.com/office/drawing/2014/main" id="{9001A476-0002-4F62-A94C-F50502041627}"/>
                </a:ext>
              </a:extLst>
            </p:cNvPr>
            <p:cNvSpPr/>
            <p:nvPr/>
          </p:nvSpPr>
          <p:spPr>
            <a:xfrm>
              <a:off x="4151899" y="812152"/>
              <a:ext cx="8345368" cy="1431087"/>
            </a:xfrm>
            <a:prstGeom prst="roundRect">
              <a:avLst/>
            </a:prstGeom>
            <a:grpFill/>
            <a:ln w="28575">
              <a:solidFill>
                <a:srgbClr val="A52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 xmlns:a16="http://schemas.microsoft.com/office/drawing/2014/main" id="{DB881842-FE88-4FCD-A1D6-93C3F84C159E}"/>
                </a:ext>
              </a:extLst>
            </p:cNvPr>
            <p:cNvSpPr txBox="1"/>
            <p:nvPr/>
          </p:nvSpPr>
          <p:spPr>
            <a:xfrm>
              <a:off x="4292378" y="942244"/>
              <a:ext cx="8008259" cy="1223083"/>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Rèm cửa thường được</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làm</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bằng</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vải</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Vải</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là</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chất</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không</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cho</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ánh</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sáng</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truyền</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qua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nên</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giúp</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che</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en-US" sz="3200" b="0" i="0" u="none" strike="noStrike" kern="1200" cap="none" spc="0" normalizeH="0" baseline="0" noProof="0" dirty="0" err="1">
                  <a:ln>
                    <a:noFill/>
                  </a:ln>
                  <a:solidFill>
                    <a:srgbClr val="C00000"/>
                  </a:solidFill>
                  <a:effectLst/>
                  <a:uLnTx/>
                  <a:uFillTx/>
                  <a:latin typeface="+mj-lt"/>
                  <a:ea typeface="+mn-ea"/>
                  <a:cs typeface="Arial" panose="020B0604020202020204" pitchFamily="34" charset="0"/>
                </a:rPr>
                <a:t>bớt</a:t>
              </a:r>
              <a:r>
                <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a:t>
              </a:r>
              <a:r>
                <a:rPr kumimoji="0" lang="vi-VN"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rPr>
                <a:t> ánh sáng</a:t>
              </a:r>
              <a:endParaRPr kumimoji="0" lang="en-US" sz="3200" b="0" i="0" u="none" strike="noStrike" kern="1200" cap="none" spc="0" normalizeH="0" baseline="0" noProof="0" dirty="0">
                <a:ln>
                  <a:noFill/>
                </a:ln>
                <a:solidFill>
                  <a:srgbClr val="C00000"/>
                </a:solidFill>
                <a:effectLst/>
                <a:uLnTx/>
                <a:uFillTx/>
                <a:latin typeface="+mj-lt"/>
                <a:ea typeface="+mn-ea"/>
                <a:cs typeface="Arial" panose="020B0604020202020204" pitchFamily="34" charset="0"/>
              </a:endParaRPr>
            </a:p>
          </p:txBody>
        </p:sp>
      </p:grpSp>
    </p:spTree>
    <p:extLst>
      <p:ext uri="{BB962C8B-B14F-4D97-AF65-F5344CB8AC3E}">
        <p14:creationId xmlns:p14="http://schemas.microsoft.com/office/powerpoint/2010/main" val="34074590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pic>
        <p:nvPicPr>
          <p:cNvPr id="1026" name="Picture 2" descr="Hình ảnh Cô Giáo PNG Miễn Phí Tải Về - Lovepik">
            <a:extLst>
              <a:ext uri="{FF2B5EF4-FFF2-40B4-BE49-F238E27FC236}">
                <a16:creationId xmlns="" xmlns:a16="http://schemas.microsoft.com/office/drawing/2014/main" id="{10DDEAA6-8CED-41FC-BBA2-79C68E2E629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856" b="91205" l="9981" r="89924">
                        <a14:foregroundMark x1="60456" y1="27701" x2="62262" y2="29986"/>
                        <a14:foregroundMark x1="49905" y1="6925" x2="60266" y2="7964"/>
                        <a14:foregroundMark x1="47719" y1="55609" x2="45437" y2="63089"/>
                        <a14:foregroundMark x1="50570" y1="35180" x2="50380" y2="39681"/>
                        <a14:foregroundMark x1="59981" y1="87950" x2="56749" y2="91205"/>
                        <a14:foregroundMark x1="55133" y1="87188" x2="51806" y2="876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48933" y="188936"/>
            <a:ext cx="4678601" cy="64224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 xmlns:a16="http://schemas.microsoft.com/office/drawing/2014/main" id="{444F8940-855C-4996-846D-21897F82FF84}"/>
              </a:ext>
            </a:extLst>
          </p:cNvPr>
          <p:cNvGrpSpPr/>
          <p:nvPr/>
        </p:nvGrpSpPr>
        <p:grpSpPr>
          <a:xfrm>
            <a:off x="3018205" y="529477"/>
            <a:ext cx="8007349" cy="1607760"/>
            <a:chOff x="4012632" y="1065141"/>
            <a:chExt cx="7807453" cy="1166705"/>
          </a:xfrm>
          <a:solidFill>
            <a:schemeClr val="bg1"/>
          </a:solidFill>
        </p:grpSpPr>
        <p:sp>
          <p:nvSpPr>
            <p:cNvPr id="12" name="Rectangle: Rounded Corners 11">
              <a:extLst>
                <a:ext uri="{FF2B5EF4-FFF2-40B4-BE49-F238E27FC236}">
                  <a16:creationId xmlns="" xmlns:a16="http://schemas.microsoft.com/office/drawing/2014/main" id="{324CA26C-393D-4438-B657-FCEB41177447}"/>
                </a:ext>
              </a:extLst>
            </p:cNvPr>
            <p:cNvSpPr/>
            <p:nvPr/>
          </p:nvSpPr>
          <p:spPr>
            <a:xfrm>
              <a:off x="4012632" y="1065141"/>
              <a:ext cx="7807453" cy="1166705"/>
            </a:xfrm>
            <a:prstGeom prst="roundRect">
              <a:avLst/>
            </a:prstGeom>
            <a:grpFill/>
            <a:ln w="28575">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 xmlns:a16="http://schemas.microsoft.com/office/drawing/2014/main" id="{54B8EB1F-D5E2-43E4-A823-CA4B00D56826}"/>
                </a:ext>
              </a:extLst>
            </p:cNvPr>
            <p:cNvSpPr txBox="1"/>
            <p:nvPr/>
          </p:nvSpPr>
          <p:spPr>
            <a:xfrm>
              <a:off x="4187164" y="1193592"/>
              <a:ext cx="7221426" cy="8710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Bể nuôi cá cảnh thường được làm bằng gì</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Vì sao?</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4" name="Picture 13">
            <a:extLst>
              <a:ext uri="{FF2B5EF4-FFF2-40B4-BE49-F238E27FC236}">
                <a16:creationId xmlns="" xmlns:a16="http://schemas.microsoft.com/office/drawing/2014/main" id="{04A45AC3-51DF-447D-A31E-437328B7F12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200" b="91200" l="10000" r="90000">
                        <a14:foregroundMark x1="51889" y1="6600" x2="51889" y2="6600"/>
                        <a14:foregroundMark x1="43333" y1="2200" x2="43333" y2="2200"/>
                        <a14:foregroundMark x1="22222" y1="14200" x2="22222" y2="14200"/>
                        <a14:foregroundMark x1="67333" y1="91200" x2="67333" y2="91200"/>
                      </a14:backgroundRemoval>
                    </a14:imgEffect>
                  </a14:imgLayer>
                </a14:imgProps>
              </a:ext>
            </a:extLst>
          </a:blip>
          <a:stretch>
            <a:fillRect/>
          </a:stretch>
        </p:blipFill>
        <p:spPr>
          <a:xfrm rot="5400000" flipV="1">
            <a:off x="1718659" y="3722995"/>
            <a:ext cx="2117687" cy="1176492"/>
          </a:xfrm>
          <a:prstGeom prst="rect">
            <a:avLst/>
          </a:prstGeom>
          <a:noFill/>
        </p:spPr>
      </p:pic>
      <p:grpSp>
        <p:nvGrpSpPr>
          <p:cNvPr id="17" name="Group 16">
            <a:extLst>
              <a:ext uri="{FF2B5EF4-FFF2-40B4-BE49-F238E27FC236}">
                <a16:creationId xmlns="" xmlns:a16="http://schemas.microsoft.com/office/drawing/2014/main" id="{7D9A9358-682B-4B70-BF80-20497097E944}"/>
              </a:ext>
            </a:extLst>
          </p:cNvPr>
          <p:cNvGrpSpPr/>
          <p:nvPr/>
        </p:nvGrpSpPr>
        <p:grpSpPr>
          <a:xfrm>
            <a:off x="3291695" y="3070814"/>
            <a:ext cx="7487674" cy="2358518"/>
            <a:chOff x="3987808" y="880606"/>
            <a:chExt cx="8024210" cy="1285769"/>
          </a:xfrm>
          <a:solidFill>
            <a:schemeClr val="bg1"/>
          </a:solidFill>
        </p:grpSpPr>
        <p:sp>
          <p:nvSpPr>
            <p:cNvPr id="18" name="Rectangle: Rounded Corners 17">
              <a:extLst>
                <a:ext uri="{FF2B5EF4-FFF2-40B4-BE49-F238E27FC236}">
                  <a16:creationId xmlns="" xmlns:a16="http://schemas.microsoft.com/office/drawing/2014/main" id="{83CFD7BC-57A9-430B-9A5A-9FDB58551544}"/>
                </a:ext>
              </a:extLst>
            </p:cNvPr>
            <p:cNvSpPr/>
            <p:nvPr/>
          </p:nvSpPr>
          <p:spPr>
            <a:xfrm>
              <a:off x="3987808" y="880606"/>
              <a:ext cx="8024210" cy="1285769"/>
            </a:xfrm>
            <a:prstGeom prst="roundRect">
              <a:avLst/>
            </a:prstGeom>
            <a:grpFill/>
            <a:ln w="28575">
              <a:solidFill>
                <a:srgbClr val="A52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9" name="TextBox 18">
              <a:extLst>
                <a:ext uri="{FF2B5EF4-FFF2-40B4-BE49-F238E27FC236}">
                  <a16:creationId xmlns="" xmlns:a16="http://schemas.microsoft.com/office/drawing/2014/main" id="{D00901DB-F6E3-481D-98CD-9E8E732586B9}"/>
                </a:ext>
              </a:extLst>
            </p:cNvPr>
            <p:cNvSpPr txBox="1"/>
            <p:nvPr/>
          </p:nvSpPr>
          <p:spPr>
            <a:xfrm>
              <a:off x="4320227" y="1052983"/>
              <a:ext cx="7503346" cy="956388"/>
            </a:xfrm>
            <a:prstGeom prst="rect">
              <a:avLst/>
            </a:prstGeom>
            <a:grpFill/>
          </p:spPr>
          <p:txBody>
            <a:bodyPr wrap="square" rtlCol="0">
              <a:spAutoFit/>
            </a:bodyPr>
            <a:lstStyle/>
            <a:p>
              <a:pPr algn="just"/>
              <a:r>
                <a:rPr lang="vi-VN" sz="3600" b="0" i="0" dirty="0">
                  <a:solidFill>
                    <a:srgbClr val="C00000"/>
                  </a:solidFill>
                  <a:effectLst/>
                  <a:latin typeface="+mj-lt"/>
                </a:rPr>
                <a:t>Bể nuôi cá thường làm bằng kính trong suốt để có thể quan sát cá</a:t>
              </a:r>
              <a:r>
                <a:rPr lang="en-US" sz="3600" b="0" i="0" dirty="0">
                  <a:solidFill>
                    <a:srgbClr val="C00000"/>
                  </a:solidFill>
                  <a:effectLst/>
                  <a:latin typeface="+mj-lt"/>
                </a:rPr>
                <a:t> </a:t>
              </a:r>
              <a:r>
                <a:rPr lang="en-US" sz="3600" b="0" i="0" dirty="0" err="1">
                  <a:solidFill>
                    <a:srgbClr val="C00000"/>
                  </a:solidFill>
                  <a:effectLst/>
                  <a:latin typeface="+mj-lt"/>
                </a:rPr>
                <a:t>và</a:t>
              </a:r>
              <a:r>
                <a:rPr lang="en-US" sz="3600" b="0" i="0" dirty="0">
                  <a:solidFill>
                    <a:srgbClr val="C00000"/>
                  </a:solidFill>
                  <a:effectLst/>
                  <a:latin typeface="+mj-lt"/>
                </a:rPr>
                <a:t> </a:t>
              </a:r>
              <a:r>
                <a:rPr lang="en-US" sz="3600" b="0" i="0" dirty="0" err="1">
                  <a:solidFill>
                    <a:srgbClr val="C00000"/>
                  </a:solidFill>
                  <a:effectLst/>
                  <a:latin typeface="+mj-lt"/>
                </a:rPr>
                <a:t>cảnh</a:t>
              </a:r>
              <a:r>
                <a:rPr lang="en-US" sz="3600" b="0" i="0" dirty="0">
                  <a:solidFill>
                    <a:srgbClr val="C00000"/>
                  </a:solidFill>
                  <a:effectLst/>
                  <a:latin typeface="+mj-lt"/>
                </a:rPr>
                <a:t> </a:t>
              </a:r>
              <a:r>
                <a:rPr lang="en-US" sz="3600" b="0" i="0" dirty="0" err="1">
                  <a:solidFill>
                    <a:srgbClr val="C00000"/>
                  </a:solidFill>
                  <a:effectLst/>
                  <a:latin typeface="+mj-lt"/>
                </a:rPr>
                <a:t>vật</a:t>
              </a:r>
              <a:r>
                <a:rPr lang="en-US" sz="3600" b="0" i="0" dirty="0">
                  <a:solidFill>
                    <a:srgbClr val="C00000"/>
                  </a:solidFill>
                  <a:effectLst/>
                  <a:latin typeface="+mj-lt"/>
                </a:rPr>
                <a:t> </a:t>
              </a:r>
              <a:r>
                <a:rPr lang="vi-VN" sz="3600" b="0" i="0" dirty="0">
                  <a:solidFill>
                    <a:srgbClr val="C00000"/>
                  </a:solidFill>
                  <a:effectLst/>
                  <a:latin typeface="+mj-lt"/>
                </a:rPr>
                <a:t> ở bên trong.</a:t>
              </a:r>
            </a:p>
          </p:txBody>
        </p:sp>
      </p:grpSp>
    </p:spTree>
    <p:extLst>
      <p:ext uri="{BB962C8B-B14F-4D97-AF65-F5344CB8AC3E}">
        <p14:creationId xmlns:p14="http://schemas.microsoft.com/office/powerpoint/2010/main" val="4158655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9700">
              <a:srgbClr val="FEDEEB"/>
            </a:gs>
            <a:gs pos="0">
              <a:srgbClr val="FB89B7"/>
            </a:gs>
            <a:gs pos="100000">
              <a:srgbClr val="FB89B7"/>
            </a:gs>
          </a:gsLst>
          <a:lin ang="5400000" scaled="1"/>
        </a:gra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 xmlns:a16="http://schemas.microsoft.com/office/drawing/2014/main" id="{BF6603C9-A1C8-479C-8C16-DD08DF27F52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1091" t="29953" r="18371" b="4322"/>
          <a:stretch/>
        </p:blipFill>
        <p:spPr>
          <a:xfrm>
            <a:off x="-66040" y="0"/>
            <a:ext cx="12324080" cy="6858000"/>
          </a:xfrm>
          <a:prstGeom prst="rect">
            <a:avLst/>
          </a:prstGeom>
        </p:spPr>
      </p:pic>
      <p:sp>
        <p:nvSpPr>
          <p:cNvPr id="18" name="Hình chữ nhật: Góc Tròn 17">
            <a:extLst>
              <a:ext uri="{FF2B5EF4-FFF2-40B4-BE49-F238E27FC236}">
                <a16:creationId xmlns="" xmlns:a16="http://schemas.microsoft.com/office/drawing/2014/main" id="{A6F3EB97-D54D-4F34-9DE2-728D1D916F2F}"/>
              </a:ext>
            </a:extLst>
          </p:cNvPr>
          <p:cNvSpPr/>
          <p:nvPr/>
        </p:nvSpPr>
        <p:spPr>
          <a:xfrm>
            <a:off x="-244549" y="1234869"/>
            <a:ext cx="12695275" cy="4385095"/>
          </a:xfrm>
          <a:prstGeom prst="roundRect">
            <a:avLst>
              <a:gd name="adj" fmla="val 9693"/>
            </a:avLst>
          </a:prstGeom>
          <a:solidFill>
            <a:srgbClr val="FEDEE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35" name="TextBox 34">
            <a:extLst>
              <a:ext uri="{FF2B5EF4-FFF2-40B4-BE49-F238E27FC236}">
                <a16:creationId xmlns="" xmlns:a16="http://schemas.microsoft.com/office/drawing/2014/main" id="{D7CA0D1A-4CC5-4C26-A710-20CC4B0763CB}"/>
              </a:ext>
            </a:extLst>
          </p:cNvPr>
          <p:cNvSpPr txBox="1"/>
          <p:nvPr/>
        </p:nvSpPr>
        <p:spPr>
          <a:xfrm>
            <a:off x="712735" y="2474102"/>
            <a:ext cx="10826265"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9Slide03 Montserrat Black" panose="00000A00000000000000" pitchFamily="2"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Những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lang="en-US" altLang="en-US" sz="2800" b="1" dirty="0">
                <a:solidFill>
                  <a:srgbClr val="002060"/>
                </a:solidFill>
                <a:latin typeface="Times New Roman" pitchFamily="18" charset="0"/>
                <a:cs typeface="Times New Roman" pitchFamily="18" charset="0"/>
              </a:rPr>
              <a:t>v</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ật</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cản</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ánh</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sáng</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hoặc</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cho</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ánh</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sáng</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truyền</a:t>
            </a:r>
            <a:r>
              <a:rPr kumimoji="0" lang="en-US" alt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qua </a:t>
            </a:r>
            <a:r>
              <a:rPr kumimoji="0" lang="en-US" altLang="en-US" sz="28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có</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nhiều</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ứng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dụng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hữu</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ích</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trong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đời</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sống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Tuỳ</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từng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trường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hợp</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và</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nhu</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cầu</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mà</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con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người</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sử</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dụng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cho</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ánh</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sáng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truyền</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qua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và</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vật</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cản</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ánh</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sáng</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sao</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cho</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hợp</a:t>
            </a:r>
            <a:r>
              <a:rPr kumimoji="0" lang="en-US" altLang="en-US" sz="2800" b="1" i="0" u="none" strike="noStrike" kern="1200" cap="none" spc="0" normalizeH="0" noProof="0" dirty="0">
                <a:ln>
                  <a:noFill/>
                </a:ln>
                <a:solidFill>
                  <a:srgbClr val="002060"/>
                </a:solidFill>
                <a:effectLst/>
                <a:uLnTx/>
                <a:uFillTx/>
                <a:latin typeface="Times New Roman" pitchFamily="18" charset="0"/>
                <a:cs typeface="Times New Roman" pitchFamily="18" charset="0"/>
              </a:rPr>
              <a:t> </a:t>
            </a:r>
            <a:r>
              <a:rPr kumimoji="0" lang="en-US" altLang="en-US" sz="2800" b="1" i="0" u="none" strike="noStrike" kern="1200" cap="none" spc="0" normalizeH="0" noProof="0" dirty="0" err="1">
                <a:ln>
                  <a:noFill/>
                </a:ln>
                <a:solidFill>
                  <a:srgbClr val="002060"/>
                </a:solidFill>
                <a:effectLst/>
                <a:uLnTx/>
                <a:uFillTx/>
                <a:latin typeface="Times New Roman" pitchFamily="18" charset="0"/>
                <a:cs typeface="Times New Roman" pitchFamily="18" charset="0"/>
              </a:rPr>
              <a:t>lý</a:t>
            </a:r>
            <a:endParaRPr kumimoji="0" lang="en-US"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14" name="Picture 2">
            <a:extLst>
              <a:ext uri="{FF2B5EF4-FFF2-40B4-BE49-F238E27FC236}">
                <a16:creationId xmlns="" xmlns:a16="http://schemas.microsoft.com/office/drawing/2014/main" id="{F57CFE83-1BF8-4B3C-945F-BFC055F67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9858">
            <a:off x="11017576" y="4877552"/>
            <a:ext cx="1109709" cy="11097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30E8EB46-2C76-4636-96C1-F1ED2CB85CB1}"/>
              </a:ext>
            </a:extLst>
          </p:cNvPr>
          <p:cNvSpPr txBox="1"/>
          <p:nvPr/>
        </p:nvSpPr>
        <p:spPr>
          <a:xfrm>
            <a:off x="4186384" y="1458439"/>
            <a:ext cx="504241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srgbClr val="E7E6E6">
                      <a:lumMod val="10000"/>
                    </a:srgbClr>
                  </a:solidFill>
                </a:ln>
                <a:solidFill>
                  <a:srgbClr val="FFC000"/>
                </a:solidFill>
                <a:effectLst/>
                <a:uLnTx/>
                <a:uFillTx/>
                <a:latin typeface="Times New Roman" pitchFamily="18" charset="0"/>
                <a:ea typeface="LNTH-LuoLuoNotangYuanTi 1" pitchFamily="2" charset="-128"/>
                <a:cs typeface="Times New Roman" pitchFamily="18" charset="0"/>
              </a:rPr>
              <a:t>KẾT LUẬN</a:t>
            </a:r>
            <a:endParaRPr kumimoji="0" lang="en-US" sz="2000" b="0" i="0" u="none" strike="noStrike" kern="1200" cap="none" spc="0" normalizeH="0" baseline="0" noProof="0" dirty="0">
              <a:ln>
                <a:noFill/>
              </a:ln>
              <a:solidFill>
                <a:srgbClr val="FFC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763033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pic>
        <p:nvPicPr>
          <p:cNvPr id="1026" name="Picture 2" descr="Hình ảnh Cô Giáo PNG Miễn Phí Tải Về - Lovepik">
            <a:extLst>
              <a:ext uri="{FF2B5EF4-FFF2-40B4-BE49-F238E27FC236}">
                <a16:creationId xmlns="" xmlns:a16="http://schemas.microsoft.com/office/drawing/2014/main" id="{10DDEAA6-8CED-41FC-BBA2-79C68E2E629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856" b="91205" l="9981" r="89924">
                        <a14:foregroundMark x1="60456" y1="27701" x2="62262" y2="29986"/>
                        <a14:foregroundMark x1="49905" y1="6925" x2="60266" y2="7964"/>
                        <a14:foregroundMark x1="47719" y1="55609" x2="45437" y2="63089"/>
                        <a14:foregroundMark x1="50570" y1="35180" x2="50380" y2="39681"/>
                        <a14:foregroundMark x1="59981" y1="87950" x2="56749" y2="91205"/>
                        <a14:foregroundMark x1="55133" y1="87188" x2="51806" y2="87673"/>
                      </a14:backgroundRemoval>
                    </a14:imgEffect>
                  </a14:imgLayer>
                </a14:imgProps>
              </a:ext>
              <a:ext uri="{28A0092B-C50C-407E-A947-70E740481C1C}">
                <a14:useLocalDpi xmlns:a14="http://schemas.microsoft.com/office/drawing/2010/main" val="0"/>
              </a:ext>
            </a:extLst>
          </a:blip>
          <a:srcRect/>
          <a:stretch>
            <a:fillRect/>
          </a:stretch>
        </p:blipFill>
        <p:spPr bwMode="auto">
          <a:xfrm>
            <a:off x="7888174" y="364734"/>
            <a:ext cx="4829584" cy="66297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827C22F7-7D3D-4EB1-BBED-C80EF0F6C270}"/>
              </a:ext>
            </a:extLst>
          </p:cNvPr>
          <p:cNvSpPr txBox="1"/>
          <p:nvPr/>
        </p:nvSpPr>
        <p:spPr>
          <a:xfrm>
            <a:off x="2213745" y="534255"/>
            <a:ext cx="6056951"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Em</a:t>
            </a:r>
            <a:r>
              <a:rPr kumimoji="0" lang="en-US" sz="6600" b="0" i="0" u="none" strike="noStrike" kern="1200" cap="none" spc="0" normalizeH="0" baseline="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 </a:t>
            </a:r>
            <a:r>
              <a:rPr kumimoji="0" lang="en-US" sz="6600" b="0" i="0" u="none" strike="noStrike" kern="1200" cap="none" spc="0" normalizeH="0" baseline="0" noProof="0" dirty="0" err="1">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đã</a:t>
            </a:r>
            <a:r>
              <a:rPr kumimoji="0" lang="en-US" sz="6600" b="0" i="0" u="none" strike="noStrike" kern="1200" cap="none" spc="0" normalizeH="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 </a:t>
            </a:r>
            <a:r>
              <a:rPr kumimoji="0" lang="en-US" sz="6600" b="0" i="0" u="none" strike="noStrike" kern="1200" cap="none" spc="0" normalizeH="0" noProof="0" dirty="0" err="1">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học</a:t>
            </a:r>
            <a:r>
              <a:rPr kumimoji="0" lang="en-US" sz="6600" b="0" i="0" u="none" strike="noStrike" kern="1200" cap="none" spc="0" normalizeH="0" noProof="0" dirty="0">
                <a:ln>
                  <a:solidFill>
                    <a:srgbClr val="E7E6E6">
                      <a:lumMod val="10000"/>
                    </a:srgbClr>
                  </a:solidFill>
                </a:ln>
                <a:solidFill>
                  <a:srgbClr val="FFFF00"/>
                </a:solidFill>
                <a:effectLst/>
                <a:uLnTx/>
                <a:uFillTx/>
                <a:latin typeface="Times New Roman" pitchFamily="18" charset="0"/>
                <a:ea typeface="LNTH-LuoLuoNotangYuanTi 1" pitchFamily="2" charset="-128"/>
                <a:cs typeface="Times New Roman" pitchFamily="18" charset="0"/>
              </a:rPr>
              <a:t> </a:t>
            </a:r>
            <a:r>
              <a:rPr kumimoji="0" lang="en-US" sz="6600" b="0" i="0" u="none" strike="noStrike" kern="1200" cap="none" spc="0" normalizeH="0" noProof="0" dirty="0" err="1">
                <a:ln>
                  <a:solidFill>
                    <a:srgbClr val="E7E6E6">
                      <a:lumMod val="10000"/>
                    </a:srgbClr>
                  </a:solidFill>
                </a:ln>
                <a:solidFill>
                  <a:srgbClr val="FFFF00"/>
                </a:solidFill>
                <a:effectLst/>
                <a:uLnTx/>
                <a:uFillTx/>
                <a:latin typeface="LNTH-LuoLuoNotangYuanTi 1" pitchFamily="2" charset="-128"/>
                <a:ea typeface="LNTH-LuoLuoNotangYuanTi 1" pitchFamily="2" charset="-128"/>
                <a:cs typeface="LNTH-LuoLuoNotangYuanTi 1" pitchFamily="2" charset="-128"/>
              </a:rPr>
              <a:t>được</a:t>
            </a:r>
            <a:r>
              <a:rPr kumimoji="0" lang="en-US" sz="6600" b="0" i="0" u="none" strike="noStrike" kern="1200" cap="none" spc="0" normalizeH="0" noProof="0" dirty="0">
                <a:ln>
                  <a:solidFill>
                    <a:srgbClr val="E7E6E6">
                      <a:lumMod val="10000"/>
                    </a:srgbClr>
                  </a:solidFill>
                </a:ln>
                <a:solidFill>
                  <a:srgbClr val="FFFF00"/>
                </a:solidFill>
                <a:effectLst/>
                <a:uLnTx/>
                <a:uFillTx/>
                <a:latin typeface="LNTH-LuoLuoNotangYuanTi 1" pitchFamily="2" charset="-128"/>
                <a:ea typeface="LNTH-LuoLuoNotangYuanTi 1" pitchFamily="2" charset="-128"/>
                <a:cs typeface="LNTH-LuoLuoNotangYuanTi 1" pitchFamily="2" charset="-128"/>
              </a:rPr>
              <a:t>:</a:t>
            </a:r>
            <a:endParaRPr kumimoji="0" lang="en-US" sz="2400" b="0" i="0" u="none" strike="noStrike" kern="1200" cap="none" spc="0" normalizeH="0" baseline="0" noProof="0" dirty="0">
              <a:ln>
                <a:noFill/>
              </a:ln>
              <a:solidFill>
                <a:srgbClr val="FFFF00"/>
              </a:solidFill>
              <a:effectLst/>
              <a:uLnTx/>
              <a:uFillTx/>
              <a:latin typeface="Calibri" panose="020F0502020204030204"/>
            </a:endParaRPr>
          </a:p>
        </p:txBody>
      </p:sp>
      <p:sp>
        <p:nvSpPr>
          <p:cNvPr id="6" name="Rectangle: Rounded Corners 5">
            <a:extLst>
              <a:ext uri="{FF2B5EF4-FFF2-40B4-BE49-F238E27FC236}">
                <a16:creationId xmlns="" xmlns:a16="http://schemas.microsoft.com/office/drawing/2014/main" id="{FF7587E1-093D-4528-B736-5375D3785FFA}"/>
              </a:ext>
            </a:extLst>
          </p:cNvPr>
          <p:cNvSpPr/>
          <p:nvPr/>
        </p:nvSpPr>
        <p:spPr>
          <a:xfrm>
            <a:off x="665285" y="1756881"/>
            <a:ext cx="8047200" cy="4736385"/>
          </a:xfrm>
          <a:custGeom>
            <a:avLst/>
            <a:gdLst>
              <a:gd name="connsiteX0" fmla="*/ 0 w 8047200"/>
              <a:gd name="connsiteY0" fmla="*/ 789413 h 4736385"/>
              <a:gd name="connsiteX1" fmla="*/ 789413 w 8047200"/>
              <a:gd name="connsiteY1" fmla="*/ 0 h 4736385"/>
              <a:gd name="connsiteX2" fmla="*/ 7257787 w 8047200"/>
              <a:gd name="connsiteY2" fmla="*/ 0 h 4736385"/>
              <a:gd name="connsiteX3" fmla="*/ 8047200 w 8047200"/>
              <a:gd name="connsiteY3" fmla="*/ 789413 h 4736385"/>
              <a:gd name="connsiteX4" fmla="*/ 8047200 w 8047200"/>
              <a:gd name="connsiteY4" fmla="*/ 3946972 h 4736385"/>
              <a:gd name="connsiteX5" fmla="*/ 7257787 w 8047200"/>
              <a:gd name="connsiteY5" fmla="*/ 4736385 h 4736385"/>
              <a:gd name="connsiteX6" fmla="*/ 789413 w 8047200"/>
              <a:gd name="connsiteY6" fmla="*/ 4736385 h 4736385"/>
              <a:gd name="connsiteX7" fmla="*/ 0 w 8047200"/>
              <a:gd name="connsiteY7" fmla="*/ 3946972 h 4736385"/>
              <a:gd name="connsiteX8" fmla="*/ 0 w 8047200"/>
              <a:gd name="connsiteY8" fmla="*/ 789413 h 47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7200" h="4736385" fill="none" extrusionOk="0">
                <a:moveTo>
                  <a:pt x="0" y="789413"/>
                </a:moveTo>
                <a:cubicBezTo>
                  <a:pt x="3129" y="438130"/>
                  <a:pt x="376850" y="39303"/>
                  <a:pt x="789413" y="0"/>
                </a:cubicBezTo>
                <a:cubicBezTo>
                  <a:pt x="2670649" y="72427"/>
                  <a:pt x="6326883" y="61419"/>
                  <a:pt x="7257787" y="0"/>
                </a:cubicBezTo>
                <a:cubicBezTo>
                  <a:pt x="7687092" y="-45957"/>
                  <a:pt x="8015683" y="343899"/>
                  <a:pt x="8047200" y="789413"/>
                </a:cubicBezTo>
                <a:cubicBezTo>
                  <a:pt x="8148076" y="2259192"/>
                  <a:pt x="7939887" y="3590864"/>
                  <a:pt x="8047200" y="3946972"/>
                </a:cubicBezTo>
                <a:cubicBezTo>
                  <a:pt x="8060900" y="4313423"/>
                  <a:pt x="7651928" y="4689482"/>
                  <a:pt x="7257787" y="4736385"/>
                </a:cubicBezTo>
                <a:cubicBezTo>
                  <a:pt x="5558240" y="4766212"/>
                  <a:pt x="2807092" y="4657079"/>
                  <a:pt x="789413" y="4736385"/>
                </a:cubicBezTo>
                <a:cubicBezTo>
                  <a:pt x="361435" y="4735480"/>
                  <a:pt x="-56098" y="4394046"/>
                  <a:pt x="0" y="3946972"/>
                </a:cubicBezTo>
                <a:cubicBezTo>
                  <a:pt x="50037" y="2867277"/>
                  <a:pt x="770" y="1940579"/>
                  <a:pt x="0" y="789413"/>
                </a:cubicBezTo>
                <a:close/>
              </a:path>
              <a:path w="8047200" h="4736385" stroke="0" extrusionOk="0">
                <a:moveTo>
                  <a:pt x="0" y="789413"/>
                </a:moveTo>
                <a:cubicBezTo>
                  <a:pt x="79677" y="375150"/>
                  <a:pt x="359337" y="12302"/>
                  <a:pt x="789413" y="0"/>
                </a:cubicBezTo>
                <a:cubicBezTo>
                  <a:pt x="3532408" y="123000"/>
                  <a:pt x="4847974" y="-96860"/>
                  <a:pt x="7257787" y="0"/>
                </a:cubicBezTo>
                <a:cubicBezTo>
                  <a:pt x="7627820" y="-50262"/>
                  <a:pt x="8075004" y="297379"/>
                  <a:pt x="8047200" y="789413"/>
                </a:cubicBezTo>
                <a:cubicBezTo>
                  <a:pt x="8050373" y="2303981"/>
                  <a:pt x="8141467" y="2969493"/>
                  <a:pt x="8047200" y="3946972"/>
                </a:cubicBezTo>
                <a:cubicBezTo>
                  <a:pt x="7972813" y="4409902"/>
                  <a:pt x="7680444" y="4734204"/>
                  <a:pt x="7257787" y="4736385"/>
                </a:cubicBezTo>
                <a:cubicBezTo>
                  <a:pt x="4360339" y="4575678"/>
                  <a:pt x="1978197" y="4776052"/>
                  <a:pt x="789413" y="4736385"/>
                </a:cubicBezTo>
                <a:cubicBezTo>
                  <a:pt x="335084" y="4732679"/>
                  <a:pt x="-47928" y="4361240"/>
                  <a:pt x="0" y="3946972"/>
                </a:cubicBezTo>
                <a:cubicBezTo>
                  <a:pt x="32216" y="2703156"/>
                  <a:pt x="57206" y="2338046"/>
                  <a:pt x="0" y="789413"/>
                </a:cubicBezTo>
                <a:close/>
              </a:path>
            </a:pathLst>
          </a:custGeom>
          <a:solidFill>
            <a:schemeClr val="bg1"/>
          </a:solidFill>
          <a:ln w="38100">
            <a:solidFill>
              <a:srgbClr val="FB89B7"/>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59491E7-B912-4823-B4B7-4042D101A6B2}"/>
              </a:ext>
            </a:extLst>
          </p:cNvPr>
          <p:cNvSpPr txBox="1"/>
          <p:nvPr/>
        </p:nvSpPr>
        <p:spPr>
          <a:xfrm>
            <a:off x="857556" y="1922540"/>
            <a:ext cx="7479586" cy="3970318"/>
          </a:xfrm>
          <a:prstGeom prst="rect">
            <a:avLst/>
          </a:prstGeom>
          <a:noFill/>
        </p:spPr>
        <p:txBody>
          <a:bodyPr wrap="square" rtlCol="0">
            <a:spAutoFit/>
          </a:bodyPr>
          <a:lstStyle/>
          <a:p>
            <a:pPr algn="just"/>
            <a:r>
              <a:rPr lang="en-US" sz="2800" dirty="0">
                <a:solidFill>
                  <a:srgbClr val="002060"/>
                </a:solidFill>
              </a:rPr>
              <a:t>	</a:t>
            </a:r>
            <a:r>
              <a:rPr lang="vi-VN" sz="2800" dirty="0">
                <a:solidFill>
                  <a:srgbClr val="002060"/>
                </a:solidFill>
              </a:rPr>
              <a:t>•</a:t>
            </a:r>
            <a:r>
              <a:rPr lang="en-US" sz="2800" dirty="0">
                <a:solidFill>
                  <a:srgbClr val="002060"/>
                </a:solidFill>
              </a:rPr>
              <a:t> </a:t>
            </a:r>
            <a:r>
              <a:rPr lang="vi-VN" sz="2800" dirty="0">
                <a:solidFill>
                  <a:srgbClr val="002060"/>
                </a:solidFill>
                <a:latin typeface="+mj-lt"/>
              </a:rPr>
              <a:t>Ta nhìn thấy được một vật khi vật này phát sáng hoặc được chiếu sáng. Mặt Trời, bóng đèn, ngọn lửa của nến (đèn cầy),... là các vật phát sáng. Vật được chiếu sáng khi nhận được ánh sáng chiếu đến.</a:t>
            </a:r>
          </a:p>
          <a:p>
            <a:pPr algn="just"/>
            <a:r>
              <a:rPr lang="en-US" sz="2800" dirty="0">
                <a:solidFill>
                  <a:srgbClr val="002060"/>
                </a:solidFill>
                <a:latin typeface="+mj-lt"/>
              </a:rPr>
              <a:t>	</a:t>
            </a:r>
            <a:r>
              <a:rPr lang="vi-VN" sz="2800" dirty="0">
                <a:solidFill>
                  <a:srgbClr val="002060"/>
                </a:solidFill>
                <a:latin typeface="+mj-lt"/>
              </a:rPr>
              <a:t>•</a:t>
            </a:r>
            <a:r>
              <a:rPr lang="en-US" sz="2800" dirty="0">
                <a:solidFill>
                  <a:srgbClr val="002060"/>
                </a:solidFill>
                <a:latin typeface="+mj-lt"/>
              </a:rPr>
              <a:t> </a:t>
            </a:r>
            <a:r>
              <a:rPr lang="vi-VN" sz="2800" dirty="0">
                <a:solidFill>
                  <a:srgbClr val="002060"/>
                </a:solidFill>
                <a:latin typeface="+mj-lt"/>
              </a:rPr>
              <a:t>Ánh sáng truyền qua được những chất trong suốt như thuỷ tinh, nước trong, không khí sạch,... Những vật cản ánh sáng như bức tường gạch, miếng gỗ,... không cho ánh sáng truyền qua.</a:t>
            </a:r>
            <a:endParaRPr lang="en-US" sz="2800" dirty="0">
              <a:solidFill>
                <a:srgbClr val="002060"/>
              </a:solidFill>
              <a:latin typeface="+mj-lt"/>
            </a:endParaRPr>
          </a:p>
        </p:txBody>
      </p:sp>
    </p:spTree>
    <p:extLst>
      <p:ext uri="{BB962C8B-B14F-4D97-AF65-F5344CB8AC3E}">
        <p14:creationId xmlns:p14="http://schemas.microsoft.com/office/powerpoint/2010/main" val="41906032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7860" b="4322"/>
          <a:stretch/>
        </p:blipFill>
        <p:spPr>
          <a:xfrm>
            <a:off x="-132080" y="0"/>
            <a:ext cx="12425680" cy="6858000"/>
          </a:xfrm>
          <a:prstGeom prst="rect">
            <a:avLst/>
          </a:prstGeom>
        </p:spPr>
      </p:pic>
      <p:sp>
        <p:nvSpPr>
          <p:cNvPr id="4" name="Rectangle: Rounded Corners 3">
            <a:extLst>
              <a:ext uri="{FF2B5EF4-FFF2-40B4-BE49-F238E27FC236}">
                <a16:creationId xmlns="" xmlns:a16="http://schemas.microsoft.com/office/drawing/2014/main" id="{F75241A7-726D-470E-42CF-5FF0886B3BA3}"/>
              </a:ext>
            </a:extLst>
          </p:cNvPr>
          <p:cNvSpPr/>
          <p:nvPr/>
        </p:nvSpPr>
        <p:spPr>
          <a:xfrm>
            <a:off x="846666" y="2527443"/>
            <a:ext cx="10311070" cy="28896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 xmlns:a16="http://schemas.microsoft.com/office/drawing/2014/main" id="{5C98FEB3-FC9B-75D4-16AB-8F6F8EB8B837}"/>
              </a:ext>
            </a:extLst>
          </p:cNvPr>
          <p:cNvGrpSpPr/>
          <p:nvPr/>
        </p:nvGrpSpPr>
        <p:grpSpPr>
          <a:xfrm>
            <a:off x="2900480" y="585838"/>
            <a:ext cx="6006768" cy="1355768"/>
            <a:chOff x="2885440" y="114256"/>
            <a:chExt cx="6421120" cy="1505753"/>
          </a:xfrm>
        </p:grpSpPr>
        <p:pic>
          <p:nvPicPr>
            <p:cNvPr id="8" name="Picture 7">
              <a:extLst>
                <a:ext uri="{FF2B5EF4-FFF2-40B4-BE49-F238E27FC236}">
                  <a16:creationId xmlns="" xmlns:a16="http://schemas.microsoft.com/office/drawing/2014/main" id="{E3BD1AD1-FD7D-4BDB-D87E-6533B12F150C}"/>
                </a:ext>
              </a:extLst>
            </p:cNvPr>
            <p:cNvPicPr>
              <a:picLocks noChangeAspect="1"/>
            </p:cNvPicPr>
            <p:nvPr/>
          </p:nvPicPr>
          <p:blipFill>
            <a:blip r:embed="rId5">
              <a:extLst>
                <a:ext uri="{BEBA8EAE-BF5A-486C-A8C5-ECC9F3942E4B}">
                  <a14:imgProps xmlns:a14="http://schemas.microsoft.com/office/drawing/2010/main">
                    <a14:imgLayer r:embed="rId6">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sp>
        <p:nvSpPr>
          <p:cNvPr id="9" name="TextBox 8">
            <a:extLst>
              <a:ext uri="{FF2B5EF4-FFF2-40B4-BE49-F238E27FC236}">
                <a16:creationId xmlns="" xmlns:a16="http://schemas.microsoft.com/office/drawing/2014/main" id="{0F9AB1B7-6DB7-42D0-B243-6D6AE7AAF487}"/>
              </a:ext>
            </a:extLst>
          </p:cNvPr>
          <p:cNvSpPr txBox="1"/>
          <p:nvPr/>
        </p:nvSpPr>
        <p:spPr>
          <a:xfrm>
            <a:off x="1531089" y="2851084"/>
            <a:ext cx="9300676" cy="1754326"/>
          </a:xfrm>
          <a:prstGeom prst="rect">
            <a:avLst/>
          </a:prstGeom>
          <a:noFill/>
        </p:spPr>
        <p:txBody>
          <a:bodyPr wrap="square" rtlCol="0">
            <a:spAutoFit/>
          </a:bodyPr>
          <a:lstStyle/>
          <a:p>
            <a:pPr algn="just"/>
            <a:r>
              <a:rPr lang="en-US" sz="3600" dirty="0" err="1">
                <a:solidFill>
                  <a:srgbClr val="EB6631"/>
                </a:solidFill>
                <a:latin typeface="Times New Roman" pitchFamily="18" charset="0"/>
                <a:cs typeface="Times New Roman" pitchFamily="18" charset="0"/>
              </a:rPr>
              <a:t>Về</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nhà</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em</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hãy</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tìm</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thêm</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các</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ví</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dụ</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về</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vật</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phát</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sáng</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vật</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được</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chiếu</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sáng</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vật</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cản</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ánh</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sáng</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vạt</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cho</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ánh</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sáng</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truyền</a:t>
            </a:r>
            <a:r>
              <a:rPr lang="en-US" sz="3600" dirty="0">
                <a:solidFill>
                  <a:srgbClr val="EB6631"/>
                </a:solidFill>
                <a:latin typeface="Times New Roman" pitchFamily="18" charset="0"/>
                <a:cs typeface="Times New Roman" pitchFamily="18" charset="0"/>
              </a:rPr>
              <a:t> qua </a:t>
            </a:r>
            <a:r>
              <a:rPr lang="en-US" sz="3600" dirty="0" err="1">
                <a:solidFill>
                  <a:srgbClr val="EB6631"/>
                </a:solidFill>
                <a:latin typeface="Times New Roman" pitchFamily="18" charset="0"/>
                <a:cs typeface="Times New Roman" pitchFamily="18" charset="0"/>
              </a:rPr>
              <a:t>có</a:t>
            </a:r>
            <a:r>
              <a:rPr lang="en-US" sz="3600" dirty="0">
                <a:solidFill>
                  <a:srgbClr val="EB6631"/>
                </a:solidFill>
                <a:latin typeface="Times New Roman" pitchFamily="18" charset="0"/>
                <a:cs typeface="Times New Roman" pitchFamily="18" charset="0"/>
              </a:rPr>
              <a:t> ở </a:t>
            </a:r>
            <a:r>
              <a:rPr lang="en-US" sz="3600" dirty="0" err="1">
                <a:solidFill>
                  <a:srgbClr val="EB6631"/>
                </a:solidFill>
                <a:latin typeface="Times New Roman" pitchFamily="18" charset="0"/>
                <a:cs typeface="Times New Roman" pitchFamily="18" charset="0"/>
              </a:rPr>
              <a:t>xung</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quanh</a:t>
            </a:r>
            <a:r>
              <a:rPr lang="en-US" sz="3600" dirty="0">
                <a:solidFill>
                  <a:srgbClr val="EB6631"/>
                </a:solidFill>
                <a:latin typeface="Times New Roman" pitchFamily="18" charset="0"/>
                <a:cs typeface="Times New Roman" pitchFamily="18" charset="0"/>
              </a:rPr>
              <a:t> </a:t>
            </a:r>
            <a:r>
              <a:rPr lang="en-US" sz="3600" dirty="0" err="1">
                <a:solidFill>
                  <a:srgbClr val="EB6631"/>
                </a:solidFill>
                <a:latin typeface="Times New Roman" pitchFamily="18" charset="0"/>
                <a:cs typeface="Times New Roman" pitchFamily="18" charset="0"/>
              </a:rPr>
              <a:t>em</a:t>
            </a:r>
            <a:endParaRPr lang="en-US" sz="3600" dirty="0">
              <a:solidFill>
                <a:srgbClr val="EB6631"/>
              </a:solidFill>
              <a:latin typeface="Times New Roman" pitchFamily="18" charset="0"/>
              <a:cs typeface="Times New Roman" pitchFamily="18" charset="0"/>
            </a:endParaRPr>
          </a:p>
        </p:txBody>
      </p:sp>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22" presetClass="entr" presetSubtype="8" fill="hold" grpId="0"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 xmlns:a16="http://schemas.microsoft.com/office/drawing/2014/main" id="{24BADC13-C27F-4D3E-9908-F66FB2CCE906}"/>
              </a:ext>
            </a:extLst>
          </p:cNvPr>
          <p:cNvSpPr txBox="1"/>
          <p:nvPr/>
        </p:nvSpPr>
        <p:spPr>
          <a:xfrm>
            <a:off x="2329790" y="911036"/>
            <a:ext cx="81432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Tạm</a:t>
            </a:r>
            <a:r>
              <a:rPr kumimoji="0" lang="en-US" sz="6000" b="1" i="0" u="none" strike="noStrike" kern="1200" cap="none" spc="0" normalizeH="0" baseline="0" noProof="0" dirty="0">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biệt</a:t>
            </a:r>
            <a:r>
              <a:rPr kumimoji="0" lang="en-US" sz="6000" b="1" i="0" u="none" strike="noStrike" kern="1200" cap="none" spc="0" normalizeH="0" baseline="0" noProof="0" dirty="0">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và</a:t>
            </a:r>
            <a:r>
              <a:rPr kumimoji="0" lang="en-US" sz="6000" b="1" i="0" u="none" strike="noStrike" kern="1200" cap="none" spc="0" normalizeH="0" baseline="0" noProof="0" dirty="0">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hẹn</a:t>
            </a:r>
            <a:r>
              <a:rPr kumimoji="0" lang="en-US" sz="6000" b="1" i="0" u="none" strike="noStrike" kern="1200" cap="none" spc="0" normalizeH="0" baseline="0" noProof="0" dirty="0">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gặp</a:t>
            </a:r>
            <a:r>
              <a:rPr kumimoji="0" lang="en-US" sz="6000" b="1" i="0" u="none" strike="noStrike" kern="1200" cap="none" spc="0" normalizeH="0" baseline="0" noProof="0" dirty="0">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rPr>
              <a:t>lại</a:t>
            </a:r>
            <a:endParaRPr kumimoji="0" lang="vi-VN" sz="6000" b="1" i="0" u="none" strike="noStrike" kern="1200" cap="none" spc="0" normalizeH="0" baseline="0" noProof="0" dirty="0">
              <a:ln w="0"/>
              <a:solidFill>
                <a:srgbClr val="4472C4"/>
              </a:solidFill>
              <a:effectLst>
                <a:outerShdw blurRad="38100" dist="19050" dir="2700000" algn="tl" rotWithShape="0">
                  <a:prstClr val="black">
                    <a:alpha val="40000"/>
                  </a:prstClr>
                </a:outerShdw>
              </a:effectLst>
              <a:uLnTx/>
              <a:uFillTx/>
              <a:latin typeface="Times New Roman" pitchFamily="18" charset="0"/>
              <a:cs typeface="Times New Roman" pitchFamily="18" charset="0"/>
            </a:endParaRPr>
          </a:p>
        </p:txBody>
      </p:sp>
      <p:sp>
        <p:nvSpPr>
          <p:cNvPr id="39" name="AutoShape 3">
            <a:extLst>
              <a:ext uri="{FF2B5EF4-FFF2-40B4-BE49-F238E27FC236}">
                <a16:creationId xmlns="" xmlns:a16="http://schemas.microsoft.com/office/drawing/2014/main" id="{99CAABE2-3DBF-4BE0-8522-24B8E17872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2947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indefinite" fill="hold" grpId="1" nodeType="afterEffect">
                                  <p:stCondLst>
                                    <p:cond delay="0"/>
                                  </p:stCondLst>
                                  <p:childTnLst>
                                    <p:animEffect transition="out" filter="fade">
                                      <p:cBhvr>
                                        <p:cTn id="11" dur="1000" tmFilter="0, 0; .2, .5; .8, .5; 1, 0"/>
                                        <p:tgtEl>
                                          <p:spTgt spid="33"/>
                                        </p:tgtEl>
                                      </p:cBhvr>
                                    </p:animEffect>
                                    <p:animScale>
                                      <p:cBhvr>
                                        <p:cTn id="12"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46DDB39-6C6C-4ACC-BD6D-31BE9BAF2513}"/>
              </a:ext>
            </a:extLst>
          </p:cNvPr>
          <p:cNvGrpSpPr/>
          <p:nvPr/>
        </p:nvGrpSpPr>
        <p:grpSpPr>
          <a:xfrm>
            <a:off x="969429" y="1913691"/>
            <a:ext cx="9686848" cy="4463240"/>
            <a:chOff x="2274690" y="2601055"/>
            <a:chExt cx="7318624" cy="3814468"/>
          </a:xfrm>
        </p:grpSpPr>
        <p:sp>
          <p:nvSpPr>
            <p:cNvPr id="3" name="Rectangle: Rounded Corners 2">
              <a:extLst>
                <a:ext uri="{FF2B5EF4-FFF2-40B4-BE49-F238E27FC236}">
                  <a16:creationId xmlns="" xmlns:a16="http://schemas.microsoft.com/office/drawing/2014/main" id="{FEDA4464-4BD3-4B90-8523-801812EF4854}"/>
                </a:ext>
              </a:extLst>
            </p:cNvPr>
            <p:cNvSpPr/>
            <p:nvPr/>
          </p:nvSpPr>
          <p:spPr>
            <a:xfrm>
              <a:off x="2274690" y="2601055"/>
              <a:ext cx="7318624" cy="3814468"/>
            </a:xfrm>
            <a:custGeom>
              <a:avLst/>
              <a:gdLst>
                <a:gd name="connsiteX0" fmla="*/ 0 w 9686848"/>
                <a:gd name="connsiteY0" fmla="*/ 743888 h 4463240"/>
                <a:gd name="connsiteX1" fmla="*/ 743888 w 9686848"/>
                <a:gd name="connsiteY1" fmla="*/ 0 h 4463240"/>
                <a:gd name="connsiteX2" fmla="*/ 8942960 w 9686848"/>
                <a:gd name="connsiteY2" fmla="*/ 0 h 4463240"/>
                <a:gd name="connsiteX3" fmla="*/ 9686848 w 9686848"/>
                <a:gd name="connsiteY3" fmla="*/ 743888 h 4463240"/>
                <a:gd name="connsiteX4" fmla="*/ 9686848 w 9686848"/>
                <a:gd name="connsiteY4" fmla="*/ 3719352 h 4463240"/>
                <a:gd name="connsiteX5" fmla="*/ 8942960 w 9686848"/>
                <a:gd name="connsiteY5" fmla="*/ 4463240 h 4463240"/>
                <a:gd name="connsiteX6" fmla="*/ 743888 w 9686848"/>
                <a:gd name="connsiteY6" fmla="*/ 4463240 h 4463240"/>
                <a:gd name="connsiteX7" fmla="*/ 0 w 9686848"/>
                <a:gd name="connsiteY7" fmla="*/ 3719352 h 4463240"/>
                <a:gd name="connsiteX8" fmla="*/ 0 w 9686848"/>
                <a:gd name="connsiteY8" fmla="*/ 743888 h 44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848" h="4463240" fill="none" extrusionOk="0">
                  <a:moveTo>
                    <a:pt x="0" y="743888"/>
                  </a:moveTo>
                  <a:cubicBezTo>
                    <a:pt x="1235" y="366478"/>
                    <a:pt x="350836" y="29850"/>
                    <a:pt x="743888" y="0"/>
                  </a:cubicBezTo>
                  <a:cubicBezTo>
                    <a:pt x="4743727" y="72427"/>
                    <a:pt x="5341288" y="61419"/>
                    <a:pt x="8942960" y="0"/>
                  </a:cubicBezTo>
                  <a:cubicBezTo>
                    <a:pt x="9347557" y="-42961"/>
                    <a:pt x="9664846" y="326395"/>
                    <a:pt x="9686848" y="743888"/>
                  </a:cubicBezTo>
                  <a:cubicBezTo>
                    <a:pt x="9787724" y="1077555"/>
                    <a:pt x="9579535" y="2921958"/>
                    <a:pt x="9686848" y="3719352"/>
                  </a:cubicBezTo>
                  <a:cubicBezTo>
                    <a:pt x="9701180" y="4057453"/>
                    <a:pt x="9304309" y="4407762"/>
                    <a:pt x="8942960" y="4463240"/>
                  </a:cubicBezTo>
                  <a:cubicBezTo>
                    <a:pt x="7559802" y="4493067"/>
                    <a:pt x="1630921" y="4383934"/>
                    <a:pt x="743888" y="4463240"/>
                  </a:cubicBezTo>
                  <a:cubicBezTo>
                    <a:pt x="343218" y="4462091"/>
                    <a:pt x="-7944" y="4131761"/>
                    <a:pt x="0" y="3719352"/>
                  </a:cubicBezTo>
                  <a:cubicBezTo>
                    <a:pt x="50037" y="3031597"/>
                    <a:pt x="770" y="1135538"/>
                    <a:pt x="0" y="743888"/>
                  </a:cubicBezTo>
                  <a:close/>
                </a:path>
                <a:path w="9686848" h="4463240" stroke="0" extrusionOk="0">
                  <a:moveTo>
                    <a:pt x="0" y="743888"/>
                  </a:moveTo>
                  <a:cubicBezTo>
                    <a:pt x="55668" y="348224"/>
                    <a:pt x="344613" y="24092"/>
                    <a:pt x="743888" y="0"/>
                  </a:cubicBezTo>
                  <a:cubicBezTo>
                    <a:pt x="4499212" y="123000"/>
                    <a:pt x="6365456" y="-96860"/>
                    <a:pt x="8942960" y="0"/>
                  </a:cubicBezTo>
                  <a:cubicBezTo>
                    <a:pt x="9331660" y="-16872"/>
                    <a:pt x="9709440" y="287504"/>
                    <a:pt x="9686848" y="743888"/>
                  </a:cubicBezTo>
                  <a:cubicBezTo>
                    <a:pt x="9690021" y="1697559"/>
                    <a:pt x="9781115" y="2808956"/>
                    <a:pt x="9686848" y="3719352"/>
                  </a:cubicBezTo>
                  <a:cubicBezTo>
                    <a:pt x="9657853" y="4140694"/>
                    <a:pt x="9293660" y="4453398"/>
                    <a:pt x="8942960" y="4463240"/>
                  </a:cubicBezTo>
                  <a:cubicBezTo>
                    <a:pt x="7020367" y="4302533"/>
                    <a:pt x="4399131" y="4502907"/>
                    <a:pt x="743888" y="4463240"/>
                  </a:cubicBezTo>
                  <a:cubicBezTo>
                    <a:pt x="267226" y="4449945"/>
                    <a:pt x="-70994" y="4098027"/>
                    <a:pt x="0" y="3719352"/>
                  </a:cubicBezTo>
                  <a:cubicBezTo>
                    <a:pt x="32216" y="2251950"/>
                    <a:pt x="57206" y="1403121"/>
                    <a:pt x="0" y="743888"/>
                  </a:cubicBezTo>
                  <a:close/>
                </a:path>
              </a:pathLst>
            </a:custGeom>
            <a:solidFill>
              <a:schemeClr val="bg1"/>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0FDE3C38-1812-481B-BBB0-D7A6BD0D3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5352" y="2935281"/>
              <a:ext cx="5931576" cy="3204994"/>
            </a:xfrm>
            <a:prstGeom prst="rect">
              <a:avLst/>
            </a:prstGeom>
          </p:spPr>
        </p:pic>
      </p:grpSp>
      <p:grpSp>
        <p:nvGrpSpPr>
          <p:cNvPr id="14" name="Group 13">
            <a:extLst>
              <a:ext uri="{FF2B5EF4-FFF2-40B4-BE49-F238E27FC236}">
                <a16:creationId xmlns="" xmlns:a16="http://schemas.microsoft.com/office/drawing/2014/main" id="{7E5EA1AA-A024-41A7-82A4-9848BCA32E33}"/>
              </a:ext>
            </a:extLst>
          </p:cNvPr>
          <p:cNvGrpSpPr/>
          <p:nvPr/>
        </p:nvGrpSpPr>
        <p:grpSpPr>
          <a:xfrm>
            <a:off x="1400911" y="349834"/>
            <a:ext cx="8819997" cy="1428108"/>
            <a:chOff x="1686001" y="870894"/>
            <a:chExt cx="8819997" cy="1428108"/>
          </a:xfrm>
        </p:grpSpPr>
        <p:sp>
          <p:nvSpPr>
            <p:cNvPr id="10" name="Rectangle: Rounded Corners 9">
              <a:extLst>
                <a:ext uri="{FF2B5EF4-FFF2-40B4-BE49-F238E27FC236}">
                  <a16:creationId xmlns="" xmlns:a16="http://schemas.microsoft.com/office/drawing/2014/main" id="{7CA08482-CE89-49E9-9CD5-64B754F9877E}"/>
                </a:ext>
              </a:extLst>
            </p:cNvPr>
            <p:cNvSpPr/>
            <p:nvPr/>
          </p:nvSpPr>
          <p:spPr>
            <a:xfrm>
              <a:off x="1686001" y="870894"/>
              <a:ext cx="8819997" cy="1428108"/>
            </a:xfrm>
            <a:prstGeom prst="roundRect">
              <a:avLst/>
            </a:prstGeom>
            <a:solidFill>
              <a:schemeClr val="accent4">
                <a:lumMod val="40000"/>
                <a:lumOff val="60000"/>
              </a:schemeClr>
            </a:solidFill>
            <a:ln w="28575">
              <a:solidFill>
                <a:srgbClr val="EB66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CC15A756-3655-48B9-AA2B-29103C122B49}"/>
                </a:ext>
              </a:extLst>
            </p:cNvPr>
            <p:cNvSpPr txBox="1"/>
            <p:nvPr/>
          </p:nvSpPr>
          <p:spPr>
            <a:xfrm>
              <a:off x="2750984" y="1022827"/>
              <a:ext cx="7755014" cy="1200329"/>
            </a:xfrm>
            <a:prstGeom prst="rect">
              <a:avLst/>
            </a:prstGeom>
            <a:noFill/>
          </p:spPr>
          <p:txBody>
            <a:bodyPr wrap="square" rtlCol="0">
              <a:spAutoFit/>
            </a:bodyPr>
            <a:lstStyle/>
            <a:p>
              <a:r>
                <a:rPr lang="en-US" sz="3600" dirty="0" err="1">
                  <a:solidFill>
                    <a:srgbClr val="7030A0"/>
                  </a:solidFill>
                  <a:latin typeface="Times New Roman" pitchFamily="18" charset="0"/>
                  <a:cs typeface="Times New Roman" pitchFamily="18" charset="0"/>
                </a:rPr>
                <a:t>Em</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có</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nhận</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xét</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gì</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về</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đường</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đi</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của</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ánh</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sáng</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trong</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hình</a:t>
              </a:r>
              <a:r>
                <a:rPr lang="en-US" sz="3600" dirty="0">
                  <a:solidFill>
                    <a:srgbClr val="7030A0"/>
                  </a:solidFill>
                  <a:latin typeface="Times New Roman" pitchFamily="18" charset="0"/>
                  <a:cs typeface="Times New Roman" pitchFamily="18" charset="0"/>
                </a:rPr>
                <a:t> 1 </a:t>
              </a:r>
              <a:r>
                <a:rPr lang="en-US" sz="3600" dirty="0" err="1">
                  <a:solidFill>
                    <a:srgbClr val="7030A0"/>
                  </a:solidFill>
                  <a:latin typeface="Times New Roman" pitchFamily="18" charset="0"/>
                  <a:cs typeface="Times New Roman" pitchFamily="18" charset="0"/>
                </a:rPr>
                <a:t>dưới</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đây</a:t>
              </a:r>
              <a:r>
                <a:rPr lang="en-US" sz="3600" dirty="0">
                  <a:solidFill>
                    <a:srgbClr val="7030A0"/>
                  </a:solidFill>
                  <a:latin typeface="Times New Roman" pitchFamily="18" charset="0"/>
                  <a:cs typeface="Times New Roman" pitchFamily="18" charset="0"/>
                </a:rPr>
                <a:t> ? </a:t>
              </a:r>
            </a:p>
          </p:txBody>
        </p:sp>
      </p:grpSp>
    </p:spTree>
    <p:extLst>
      <p:ext uri="{BB962C8B-B14F-4D97-AF65-F5344CB8AC3E}">
        <p14:creationId xmlns:p14="http://schemas.microsoft.com/office/powerpoint/2010/main" val="978450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900"/>
                                        <p:tgtEl>
                                          <p:spTgt spid="14"/>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44FC52C-AC47-48D2-973D-31102D59F723}"/>
              </a:ext>
            </a:extLst>
          </p:cNvPr>
          <p:cNvGrpSpPr/>
          <p:nvPr/>
        </p:nvGrpSpPr>
        <p:grpSpPr>
          <a:xfrm>
            <a:off x="2329482" y="733197"/>
            <a:ext cx="7318624" cy="3814468"/>
            <a:chOff x="2256890" y="2393879"/>
            <a:chExt cx="7195335" cy="3611146"/>
          </a:xfrm>
        </p:grpSpPr>
        <p:sp>
          <p:nvSpPr>
            <p:cNvPr id="3" name="Rectangle: Rounded Corners 2">
              <a:extLst>
                <a:ext uri="{FF2B5EF4-FFF2-40B4-BE49-F238E27FC236}">
                  <a16:creationId xmlns="" xmlns:a16="http://schemas.microsoft.com/office/drawing/2014/main" id="{FEDA4464-4BD3-4B90-8523-801812EF4854}"/>
                </a:ext>
              </a:extLst>
            </p:cNvPr>
            <p:cNvSpPr/>
            <p:nvPr/>
          </p:nvSpPr>
          <p:spPr>
            <a:xfrm>
              <a:off x="2256890" y="2393879"/>
              <a:ext cx="7195335" cy="3611146"/>
            </a:xfrm>
            <a:custGeom>
              <a:avLst/>
              <a:gdLst>
                <a:gd name="connsiteX0" fmla="*/ 0 w 7195335"/>
                <a:gd name="connsiteY0" fmla="*/ 601870 h 3611146"/>
                <a:gd name="connsiteX1" fmla="*/ 601870 w 7195335"/>
                <a:gd name="connsiteY1" fmla="*/ 0 h 3611146"/>
                <a:gd name="connsiteX2" fmla="*/ 6593465 w 7195335"/>
                <a:gd name="connsiteY2" fmla="*/ 0 h 3611146"/>
                <a:gd name="connsiteX3" fmla="*/ 7195335 w 7195335"/>
                <a:gd name="connsiteY3" fmla="*/ 601870 h 3611146"/>
                <a:gd name="connsiteX4" fmla="*/ 7195335 w 7195335"/>
                <a:gd name="connsiteY4" fmla="*/ 3009276 h 3611146"/>
                <a:gd name="connsiteX5" fmla="*/ 6593465 w 7195335"/>
                <a:gd name="connsiteY5" fmla="*/ 3611146 h 3611146"/>
                <a:gd name="connsiteX6" fmla="*/ 601870 w 7195335"/>
                <a:gd name="connsiteY6" fmla="*/ 3611146 h 3611146"/>
                <a:gd name="connsiteX7" fmla="*/ 0 w 7195335"/>
                <a:gd name="connsiteY7" fmla="*/ 3009276 h 3611146"/>
                <a:gd name="connsiteX8" fmla="*/ 0 w 7195335"/>
                <a:gd name="connsiteY8" fmla="*/ 601870 h 36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5335" h="3611146" fill="none" extrusionOk="0">
                  <a:moveTo>
                    <a:pt x="0" y="601870"/>
                  </a:moveTo>
                  <a:cubicBezTo>
                    <a:pt x="475" y="282328"/>
                    <a:pt x="272795" y="5586"/>
                    <a:pt x="601870" y="0"/>
                  </a:cubicBezTo>
                  <a:cubicBezTo>
                    <a:pt x="2365112" y="72427"/>
                    <a:pt x="4609004" y="61419"/>
                    <a:pt x="6593465" y="0"/>
                  </a:cubicBezTo>
                  <a:cubicBezTo>
                    <a:pt x="6921783" y="-28129"/>
                    <a:pt x="7149518" y="255608"/>
                    <a:pt x="7195335" y="601870"/>
                  </a:cubicBezTo>
                  <a:cubicBezTo>
                    <a:pt x="7296211" y="1784111"/>
                    <a:pt x="7088022" y="1917143"/>
                    <a:pt x="7195335" y="3009276"/>
                  </a:cubicBezTo>
                  <a:cubicBezTo>
                    <a:pt x="7201371" y="3311044"/>
                    <a:pt x="6922064" y="3606881"/>
                    <a:pt x="6593465" y="3611146"/>
                  </a:cubicBezTo>
                  <a:cubicBezTo>
                    <a:pt x="5409219" y="3640973"/>
                    <a:pt x="2903216" y="3531840"/>
                    <a:pt x="601870" y="3611146"/>
                  </a:cubicBezTo>
                  <a:cubicBezTo>
                    <a:pt x="327468" y="3604589"/>
                    <a:pt x="-40415" y="3349672"/>
                    <a:pt x="0" y="3009276"/>
                  </a:cubicBezTo>
                  <a:cubicBezTo>
                    <a:pt x="50037" y="2466199"/>
                    <a:pt x="770" y="1516923"/>
                    <a:pt x="0" y="601870"/>
                  </a:cubicBezTo>
                  <a:close/>
                </a:path>
                <a:path w="7195335" h="3611146" stroke="0" extrusionOk="0">
                  <a:moveTo>
                    <a:pt x="0" y="601870"/>
                  </a:moveTo>
                  <a:cubicBezTo>
                    <a:pt x="47723" y="282474"/>
                    <a:pt x="274785" y="11082"/>
                    <a:pt x="601870" y="0"/>
                  </a:cubicBezTo>
                  <a:cubicBezTo>
                    <a:pt x="3379799" y="123000"/>
                    <a:pt x="3751413" y="-96860"/>
                    <a:pt x="6593465" y="0"/>
                  </a:cubicBezTo>
                  <a:cubicBezTo>
                    <a:pt x="6885259" y="-30950"/>
                    <a:pt x="7201196" y="257650"/>
                    <a:pt x="7195335" y="601870"/>
                  </a:cubicBezTo>
                  <a:cubicBezTo>
                    <a:pt x="7198508" y="1670275"/>
                    <a:pt x="7289602" y="2691785"/>
                    <a:pt x="7195335" y="3009276"/>
                  </a:cubicBezTo>
                  <a:cubicBezTo>
                    <a:pt x="7143309" y="3360528"/>
                    <a:pt x="6912511" y="3608960"/>
                    <a:pt x="6593465" y="3611146"/>
                  </a:cubicBezTo>
                  <a:cubicBezTo>
                    <a:pt x="3999472" y="3450439"/>
                    <a:pt x="1387041" y="3650813"/>
                    <a:pt x="601870" y="3611146"/>
                  </a:cubicBezTo>
                  <a:cubicBezTo>
                    <a:pt x="220359" y="3601228"/>
                    <a:pt x="-31075" y="3327602"/>
                    <a:pt x="0" y="3009276"/>
                  </a:cubicBezTo>
                  <a:cubicBezTo>
                    <a:pt x="32216" y="2593833"/>
                    <a:pt x="57206" y="953465"/>
                    <a:pt x="0" y="601870"/>
                  </a:cubicBezTo>
                  <a:close/>
                </a:path>
              </a:pathLst>
            </a:custGeom>
            <a:solidFill>
              <a:schemeClr val="bg1"/>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0FDE3C38-1812-481B-BBB0-D7A6BD0D3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928" y="2765602"/>
              <a:ext cx="5831653" cy="3034159"/>
            </a:xfrm>
            <a:prstGeom prst="rect">
              <a:avLst/>
            </a:prstGeom>
          </p:spPr>
        </p:pic>
      </p:grpSp>
      <p:grpSp>
        <p:nvGrpSpPr>
          <p:cNvPr id="14" name="Group 13">
            <a:extLst>
              <a:ext uri="{FF2B5EF4-FFF2-40B4-BE49-F238E27FC236}">
                <a16:creationId xmlns="" xmlns:a16="http://schemas.microsoft.com/office/drawing/2014/main" id="{7E5EA1AA-A024-41A7-82A4-9848BCA32E33}"/>
              </a:ext>
            </a:extLst>
          </p:cNvPr>
          <p:cNvGrpSpPr/>
          <p:nvPr/>
        </p:nvGrpSpPr>
        <p:grpSpPr>
          <a:xfrm>
            <a:off x="1528535" y="4818726"/>
            <a:ext cx="9134929" cy="904629"/>
            <a:chOff x="1686001" y="1059298"/>
            <a:chExt cx="9134929" cy="904629"/>
          </a:xfrm>
        </p:grpSpPr>
        <p:sp>
          <p:nvSpPr>
            <p:cNvPr id="10" name="Rectangle: Rounded Corners 9">
              <a:extLst>
                <a:ext uri="{FF2B5EF4-FFF2-40B4-BE49-F238E27FC236}">
                  <a16:creationId xmlns="" xmlns:a16="http://schemas.microsoft.com/office/drawing/2014/main" id="{7CA08482-CE89-49E9-9CD5-64B754F9877E}"/>
                </a:ext>
              </a:extLst>
            </p:cNvPr>
            <p:cNvSpPr/>
            <p:nvPr/>
          </p:nvSpPr>
          <p:spPr>
            <a:xfrm>
              <a:off x="1686001" y="1059298"/>
              <a:ext cx="9134929" cy="904629"/>
            </a:xfrm>
            <a:prstGeom prst="roundRect">
              <a:avLst/>
            </a:prstGeom>
            <a:solidFill>
              <a:schemeClr val="accent4">
                <a:lumMod val="40000"/>
                <a:lumOff val="60000"/>
              </a:schemeClr>
            </a:solidFill>
            <a:ln w="28575">
              <a:solidFill>
                <a:srgbClr val="EB66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CC15A756-3655-48B9-AA2B-29103C122B49}"/>
                </a:ext>
              </a:extLst>
            </p:cNvPr>
            <p:cNvSpPr txBox="1"/>
            <p:nvPr/>
          </p:nvSpPr>
          <p:spPr>
            <a:xfrm>
              <a:off x="1947715" y="1184339"/>
              <a:ext cx="86238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7030A0"/>
                  </a:solidFill>
                  <a:latin typeface="Arial" panose="020B0604020202020204" pitchFamily="34" charset="0"/>
                  <a:cs typeface="Arial" panose="020B0604020202020204" pitchFamily="34" charset="0"/>
                </a:rPr>
                <a:t>Đường đi của ánh sáng là đường thẳng </a:t>
              </a:r>
              <a:r>
                <a:rPr kumimoji="0" lang="en-US" sz="36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 </a:t>
              </a:r>
            </a:p>
          </p:txBody>
        </p:sp>
      </p:grpSp>
    </p:spTree>
    <p:extLst>
      <p:ext uri="{BB962C8B-B14F-4D97-AF65-F5344CB8AC3E}">
        <p14:creationId xmlns:p14="http://schemas.microsoft.com/office/powerpoint/2010/main" val="51578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900" fill="hold"/>
                                        <p:tgtEl>
                                          <p:spTgt spid="8"/>
                                        </p:tgtEl>
                                        <p:attrNameLst>
                                          <p:attrName>ppt_x</p:attrName>
                                        </p:attrNameLst>
                                      </p:cBhvr>
                                      <p:tavLst>
                                        <p:tav tm="0">
                                          <p:val>
                                            <p:strVal val="#ppt_x"/>
                                          </p:val>
                                        </p:tav>
                                        <p:tav tm="100000">
                                          <p:val>
                                            <p:strVal val="#ppt_x"/>
                                          </p:val>
                                        </p:tav>
                                      </p:tavLst>
                                    </p:anim>
                                    <p:anim calcmode="lin" valueType="num">
                                      <p:cBhvr additive="base">
                                        <p:cTn id="8" dur="9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9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F2B3510B-354A-491D-BCFD-0B0CA7273B4E}"/>
              </a:ext>
            </a:extLst>
          </p:cNvPr>
          <p:cNvSpPr txBox="1"/>
          <p:nvPr/>
        </p:nvSpPr>
        <p:spPr>
          <a:xfrm>
            <a:off x="3391661" y="1904491"/>
            <a:ext cx="584851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Phân</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biệt</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vật</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phát</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sáng</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và</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vật</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được</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chiếu</a:t>
            </a:r>
            <a:r>
              <a:rPr kumimoji="0" lang="en-US" sz="5400" b="1" i="0" u="none" strike="noStrike" kern="1200" cap="none" spc="0" normalizeH="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 </a:t>
            </a:r>
            <a:r>
              <a:rPr kumimoji="0" lang="en-US" sz="5400" b="1" i="0" u="none" strike="noStrike" kern="1200" cap="none" spc="0" normalizeH="0" noProof="0" dirty="0" err="1">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rPr>
              <a:t>sáng</a:t>
            </a:r>
            <a:endParaRPr kumimoji="0" lang="vi-VN" sz="5400" b="1" i="0" u="none" strike="noStrike" kern="1200" cap="none" spc="0" normalizeH="0" baseline="0" noProof="0" dirty="0">
              <a:ln w="22225">
                <a:solidFill>
                  <a:srgbClr val="ED7D31">
                    <a:lumMod val="60000"/>
                    <a:lumOff val="40000"/>
                  </a:srgbClr>
                </a:solidFill>
                <a:prstDash val="solid"/>
              </a:ln>
              <a:solidFill>
                <a:srgbClr val="002060"/>
              </a:solidFill>
              <a:effectLst/>
              <a:uLnTx/>
              <a:uFillTx/>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1E06445-C084-4990-8417-AC388D69F28B}"/>
              </a:ext>
            </a:extLst>
          </p:cNvPr>
          <p:cNvSpPr txBox="1"/>
          <p:nvPr/>
        </p:nvSpPr>
        <p:spPr>
          <a:xfrm>
            <a:off x="3923415" y="856698"/>
            <a:ext cx="55501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E7E6E6">
                      <a:lumMod val="10000"/>
                    </a:srgbClr>
                  </a:solidFill>
                </a:ln>
                <a:solidFill>
                  <a:schemeClr val="accent2">
                    <a:lumMod val="50000"/>
                  </a:schemeClr>
                </a:solidFill>
                <a:effectLst/>
                <a:uLnTx/>
                <a:uFillTx/>
                <a:latin typeface="Times New Roman" pitchFamily="18" charset="0"/>
                <a:ea typeface="LNTH-LuoLuoNotangYuanTi 1" pitchFamily="2" charset="-128"/>
                <a:cs typeface="Times New Roman" pitchFamily="18" charset="0"/>
              </a:rPr>
              <a:t>Hoạt</a:t>
            </a:r>
            <a:r>
              <a:rPr kumimoji="0" lang="en-US" sz="5400" b="0" i="0" u="none" strike="noStrike" kern="1200" cap="none" spc="0" normalizeH="0" baseline="0" noProof="0" dirty="0">
                <a:ln>
                  <a:solidFill>
                    <a:srgbClr val="E7E6E6">
                      <a:lumMod val="10000"/>
                    </a:srgbClr>
                  </a:solidFill>
                </a:ln>
                <a:solidFill>
                  <a:schemeClr val="accent2">
                    <a:lumMod val="50000"/>
                  </a:schemeClr>
                </a:solidFill>
                <a:effectLst/>
                <a:uLnTx/>
                <a:uFillTx/>
                <a:latin typeface="Times New Roman" pitchFamily="18" charset="0"/>
                <a:ea typeface="LNTH-LuoLuoNotangYuanTi 1" pitchFamily="2" charset="-128"/>
                <a:cs typeface="Times New Roman" pitchFamily="18" charset="0"/>
              </a:rPr>
              <a:t> </a:t>
            </a:r>
            <a:r>
              <a:rPr kumimoji="0" lang="en-US" sz="5400" b="0" i="0" u="none" strike="noStrike" kern="1200" cap="none" spc="0" normalizeH="0" baseline="0" noProof="0" dirty="0" err="1">
                <a:ln>
                  <a:solidFill>
                    <a:srgbClr val="E7E6E6">
                      <a:lumMod val="10000"/>
                    </a:srgbClr>
                  </a:solidFill>
                </a:ln>
                <a:solidFill>
                  <a:schemeClr val="accent2">
                    <a:lumMod val="50000"/>
                  </a:schemeClr>
                </a:solidFill>
                <a:effectLst/>
                <a:uLnTx/>
                <a:uFillTx/>
                <a:latin typeface="Times New Roman" pitchFamily="18" charset="0"/>
                <a:ea typeface="LNTH-LuoLuoNotangYuanTi 1" pitchFamily="2" charset="-128"/>
                <a:cs typeface="Times New Roman" pitchFamily="18" charset="0"/>
              </a:rPr>
              <a:t>động</a:t>
            </a:r>
            <a:r>
              <a:rPr kumimoji="0" lang="en-US" sz="5400" b="0" i="0" u="none" strike="noStrike" kern="1200" cap="none" spc="0" normalizeH="0" baseline="0" noProof="0" dirty="0">
                <a:ln>
                  <a:solidFill>
                    <a:srgbClr val="E7E6E6">
                      <a:lumMod val="10000"/>
                    </a:srgbClr>
                  </a:solidFill>
                </a:ln>
                <a:solidFill>
                  <a:schemeClr val="accent2">
                    <a:lumMod val="50000"/>
                  </a:schemeClr>
                </a:solidFill>
                <a:effectLst/>
                <a:uLnTx/>
                <a:uFillTx/>
                <a:latin typeface="Times New Roman" pitchFamily="18" charset="0"/>
                <a:ea typeface="LNTH-LuoLuoNotangYuanTi 1" pitchFamily="2" charset="-128"/>
                <a:cs typeface="Times New Roman" pitchFamily="18" charset="0"/>
              </a:rPr>
              <a:t> </a:t>
            </a:r>
            <a:r>
              <a:rPr kumimoji="0" lang="en-US" sz="5400" b="0" i="0" u="none" strike="noStrike" kern="1200" cap="none" spc="0" normalizeH="0" baseline="0" noProof="0" dirty="0">
                <a:ln>
                  <a:solidFill>
                    <a:srgbClr val="E7E6E6">
                      <a:lumMod val="10000"/>
                    </a:srgbClr>
                  </a:solidFill>
                </a:ln>
                <a:solidFill>
                  <a:schemeClr val="accent2">
                    <a:lumMod val="50000"/>
                  </a:schemeClr>
                </a:solidFill>
                <a:effectLst/>
                <a:uLnTx/>
                <a:uFillTx/>
                <a:latin typeface="LNTH-LuoLuoNotangYuanTi 1" pitchFamily="2" charset="-128"/>
                <a:ea typeface="LNTH-LuoLuoNotangYuanTi 1" pitchFamily="2" charset="-128"/>
                <a:cs typeface="LNTH-LuoLuoNotangYuanTi 1" pitchFamily="2" charset="-128"/>
              </a:rPr>
              <a:t>1</a:t>
            </a:r>
            <a:endParaRPr kumimoji="0" lang="vi-VN" sz="5400" b="0" i="0" u="none" strike="noStrike" kern="1200" cap="none" spc="0" normalizeH="0" baseline="0" noProof="0" dirty="0">
              <a:ln>
                <a:solidFill>
                  <a:srgbClr val="E7E6E6">
                    <a:lumMod val="10000"/>
                  </a:srgbClr>
                </a:solidFill>
              </a:ln>
              <a:solidFill>
                <a:schemeClr val="accent2">
                  <a:lumMod val="50000"/>
                </a:schemeClr>
              </a:solidFill>
              <a:effectLst/>
              <a:uLnTx/>
              <a:uFillTx/>
              <a:latin typeface="LNTH-LuoLuoNotangYuanTi 1" pitchFamily="2" charset="-128"/>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1705393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 xmlns:a16="http://schemas.microsoft.com/office/drawing/2014/main" id="{8F247952-EA9E-9AA6-BB56-FA10F07FF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91" y="4892536"/>
            <a:ext cx="2541991" cy="2541991"/>
          </a:xfrm>
          <a:prstGeom prst="rect">
            <a:avLst/>
          </a:prstGeom>
        </p:spPr>
      </p:pic>
      <p:pic>
        <p:nvPicPr>
          <p:cNvPr id="13" name="Picture 2">
            <a:extLst>
              <a:ext uri="{FF2B5EF4-FFF2-40B4-BE49-F238E27FC236}">
                <a16:creationId xmlns="" xmlns:a16="http://schemas.microsoft.com/office/drawing/2014/main" id="{A79803DB-69A2-4E0E-900A-73A35DDB681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200" b="96400" l="1600" r="95400">
                        <a14:foregroundMark x1="46600" y1="5200" x2="51400" y2="33200"/>
                        <a14:foregroundMark x1="11200" y1="84800" x2="64800" y2="83200"/>
                        <a14:foregroundMark x1="64800" y1="83200" x2="81000" y2="83800"/>
                        <a14:foregroundMark x1="23200" y1="23400" x2="19000" y2="81000"/>
                        <a14:foregroundMark x1="9200" y1="89800" x2="23600" y2="91000"/>
                        <a14:foregroundMark x1="23600" y1="91000" x2="41800" y2="90400"/>
                        <a14:foregroundMark x1="41800" y1="90400" x2="63200" y2="90600"/>
                        <a14:foregroundMark x1="89400" y1="95600" x2="64869" y2="97949"/>
                        <a14:foregroundMark x1="51697" y1="99162" x2="40800" y2="95200"/>
                        <a14:foregroundMark x1="40800" y1="95200" x2="22600" y2="96400"/>
                        <a14:foregroundMark x1="1600" y1="84400" x2="8200" y2="82000"/>
                        <a14:foregroundMark x1="93200" y1="83600" x2="94800" y2="83600"/>
                        <a14:foregroundMark x1="81000" y1="66400" x2="81000" y2="79400"/>
                        <a14:foregroundMark x1="47000" y1="40200" x2="58400" y2="66800"/>
                        <a14:foregroundMark x1="41400" y1="66400" x2="58200" y2="44400"/>
                        <a14:foregroundMark x1="43000" y1="36800" x2="33400" y2="74600"/>
                        <a14:foregroundMark x1="65200" y1="56400" x2="31800" y2="81600"/>
                        <a14:foregroundMark x1="28200" y1="78400" x2="46000" y2="79000"/>
                        <a14:foregroundMark x1="95400" y1="32800" x2="95000" y2="33000"/>
                        <a14:foregroundMark x1="43200" y1="6400" x2="42400" y2="6400"/>
                        <a14:backgroundMark x1="52200" y1="99600" x2="55400" y2="99600"/>
                        <a14:backgroundMark x1="52600" y1="99400" x2="53200" y2="99400"/>
                        <a14:backgroundMark x1="51800" y1="99000" x2="53000" y2="99000"/>
                        <a14:backgroundMark x1="55800" y1="99000" x2="64200"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5977031" y="961938"/>
            <a:ext cx="4934124" cy="4934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EBF37C3-BB5D-4882-B27C-9A1B276F2209}"/>
              </a:ext>
            </a:extLst>
          </p:cNvPr>
          <p:cNvSpPr txBox="1"/>
          <p:nvPr/>
        </p:nvSpPr>
        <p:spPr>
          <a:xfrm>
            <a:off x="650697" y="1414000"/>
            <a:ext cx="5527496" cy="1569660"/>
          </a:xfrm>
          <a:prstGeom prst="rect">
            <a:avLst/>
          </a:prstGeom>
          <a:noFill/>
        </p:spPr>
        <p:txBody>
          <a:bodyPr wrap="square" rtlCol="0">
            <a:spAutoFit/>
          </a:bodyPr>
          <a:lstStyle/>
          <a:p>
            <a:pPr algn="ctr"/>
            <a:r>
              <a:rPr lang="en-US" sz="4800" dirty="0">
                <a:ln>
                  <a:solidFill>
                    <a:srgbClr val="E7E6E6">
                      <a:lumMod val="10000"/>
                    </a:srgbClr>
                  </a:solidFill>
                </a:ln>
                <a:solidFill>
                  <a:srgbClr val="FFFF00"/>
                </a:solidFill>
                <a:latin typeface="Times New Roman" pitchFamily="18" charset="0"/>
                <a:ea typeface="LNTH-LuoLuoNotangYuanTi 1" pitchFamily="2" charset="-128"/>
                <a:cs typeface="Times New Roman" pitchFamily="18" charset="0"/>
              </a:rPr>
              <a:t>THẢO LUẬN NHÓM </a:t>
            </a:r>
            <a:r>
              <a:rPr lang="en-US" sz="4800" dirty="0" smtClean="0">
                <a:ln>
                  <a:solidFill>
                    <a:srgbClr val="E7E6E6">
                      <a:lumMod val="10000"/>
                    </a:srgbClr>
                  </a:solidFill>
                </a:ln>
                <a:solidFill>
                  <a:srgbClr val="FFFF00"/>
                </a:solidFill>
                <a:latin typeface="Times New Roman" pitchFamily="18" charset="0"/>
                <a:ea typeface="LNTH-LuoLuoNotangYuanTi 1" pitchFamily="2" charset="-128"/>
                <a:cs typeface="Times New Roman" pitchFamily="18" charset="0"/>
              </a:rPr>
              <a:t>4</a:t>
            </a:r>
            <a:endParaRPr lang="vi-VN" sz="4800" dirty="0">
              <a:ln>
                <a:solidFill>
                  <a:srgbClr val="E7E6E6">
                    <a:lumMod val="10000"/>
                  </a:srgbClr>
                </a:solidFill>
              </a:ln>
              <a:solidFill>
                <a:srgbClr val="FFFF00"/>
              </a:solidFill>
              <a:latin typeface="Times New Roman" pitchFamily="18" charset="0"/>
              <a:ea typeface="LNTH-LuoLuoNotangYuanTi 1" pitchFamily="2" charset="-128"/>
              <a:cs typeface="Times New Roman" pitchFamily="18" charset="0"/>
            </a:endParaRPr>
          </a:p>
        </p:txBody>
      </p:sp>
    </p:spTree>
    <p:extLst>
      <p:ext uri="{BB962C8B-B14F-4D97-AF65-F5344CB8AC3E}">
        <p14:creationId xmlns:p14="http://schemas.microsoft.com/office/powerpoint/2010/main" val="3936067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7"/>
                                        </p:tgtEl>
                                        <p:attrNameLst>
                                          <p:attrName>ppt_x</p:attrName>
                                          <p:attrName>ppt_y</p:attrName>
                                        </p:attrNameLst>
                                      </p:cBhvr>
                                    </p:animMotion>
                                    <p:animRot by="1500000">
                                      <p:cBhvr>
                                        <p:cTn id="11" dur="125" fill="hold">
                                          <p:stCondLst>
                                            <p:cond delay="0"/>
                                          </p:stCondLst>
                                        </p:cTn>
                                        <p:tgtEl>
                                          <p:spTgt spid="7"/>
                                        </p:tgtEl>
                                        <p:attrNameLst>
                                          <p:attrName>r</p:attrName>
                                        </p:attrNameLst>
                                      </p:cBhvr>
                                    </p:animRot>
                                    <p:animRot by="-1500000">
                                      <p:cBhvr>
                                        <p:cTn id="12" dur="125" fill="hold">
                                          <p:stCondLst>
                                            <p:cond delay="125"/>
                                          </p:stCondLst>
                                        </p:cTn>
                                        <p:tgtEl>
                                          <p:spTgt spid="7"/>
                                        </p:tgtEl>
                                        <p:attrNameLst>
                                          <p:attrName>r</p:attrName>
                                        </p:attrNameLst>
                                      </p:cBhvr>
                                    </p:animRot>
                                    <p:animRot by="-1500000">
                                      <p:cBhvr>
                                        <p:cTn id="13" dur="125" fill="hold">
                                          <p:stCondLst>
                                            <p:cond delay="250"/>
                                          </p:stCondLst>
                                        </p:cTn>
                                        <p:tgtEl>
                                          <p:spTgt spid="7"/>
                                        </p:tgtEl>
                                        <p:attrNameLst>
                                          <p:attrName>r</p:attrName>
                                        </p:attrNameLst>
                                      </p:cBhvr>
                                    </p:animRot>
                                    <p:animRot by="1500000">
                                      <p:cBhvr>
                                        <p:cTn id="14"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9" name="Group 8">
            <a:extLst>
              <a:ext uri="{FF2B5EF4-FFF2-40B4-BE49-F238E27FC236}">
                <a16:creationId xmlns="" xmlns:a16="http://schemas.microsoft.com/office/drawing/2014/main" id="{17BB4354-53C7-4871-87E6-8E07CCF4059D}"/>
              </a:ext>
            </a:extLst>
          </p:cNvPr>
          <p:cNvGrpSpPr/>
          <p:nvPr/>
        </p:nvGrpSpPr>
        <p:grpSpPr>
          <a:xfrm>
            <a:off x="661786" y="3199065"/>
            <a:ext cx="10868427" cy="3318552"/>
            <a:chOff x="595746" y="2794913"/>
            <a:chExt cx="10868427" cy="3318552"/>
          </a:xfrm>
        </p:grpSpPr>
        <p:sp>
          <p:nvSpPr>
            <p:cNvPr id="3" name="Rectangle: Rounded Corners 2">
              <a:extLst>
                <a:ext uri="{FF2B5EF4-FFF2-40B4-BE49-F238E27FC236}">
                  <a16:creationId xmlns="" xmlns:a16="http://schemas.microsoft.com/office/drawing/2014/main" id="{FEDA4464-4BD3-4B90-8523-801812EF4854}"/>
                </a:ext>
              </a:extLst>
            </p:cNvPr>
            <p:cNvSpPr/>
            <p:nvPr/>
          </p:nvSpPr>
          <p:spPr>
            <a:xfrm>
              <a:off x="595746" y="2794913"/>
              <a:ext cx="10868427" cy="3318552"/>
            </a:xfrm>
            <a:prstGeom prst="roundRect">
              <a:avLst/>
            </a:prstGeom>
            <a:solidFill>
              <a:schemeClr val="bg1"/>
            </a:solidFill>
            <a:ln w="28575">
              <a:solidFill>
                <a:srgbClr val="FB8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9402AC1B-B8C9-4C63-A447-120EF4256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845" y="3168758"/>
              <a:ext cx="4362037" cy="2570862"/>
            </a:xfrm>
            <a:prstGeom prst="rect">
              <a:avLst/>
            </a:prstGeom>
          </p:spPr>
        </p:pic>
        <p:pic>
          <p:nvPicPr>
            <p:cNvPr id="7" name="Picture 6">
              <a:extLst>
                <a:ext uri="{FF2B5EF4-FFF2-40B4-BE49-F238E27FC236}">
                  <a16:creationId xmlns="" xmlns:a16="http://schemas.microsoft.com/office/drawing/2014/main" id="{2B3C4F2D-C7A8-4357-AD6B-47622A8526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498" y="3061232"/>
              <a:ext cx="4362037" cy="2662683"/>
            </a:xfrm>
            <a:prstGeom prst="rect">
              <a:avLst/>
            </a:prstGeom>
          </p:spPr>
        </p:pic>
      </p:grpSp>
      <p:grpSp>
        <p:nvGrpSpPr>
          <p:cNvPr id="16" name="Group 15">
            <a:extLst>
              <a:ext uri="{FF2B5EF4-FFF2-40B4-BE49-F238E27FC236}">
                <a16:creationId xmlns="" xmlns:a16="http://schemas.microsoft.com/office/drawing/2014/main" id="{B658A7DA-07D2-4A6E-960D-C5336882606C}"/>
              </a:ext>
            </a:extLst>
          </p:cNvPr>
          <p:cNvGrpSpPr/>
          <p:nvPr/>
        </p:nvGrpSpPr>
        <p:grpSpPr>
          <a:xfrm>
            <a:off x="937757" y="175847"/>
            <a:ext cx="10184406" cy="2659058"/>
            <a:chOff x="1686002" y="870893"/>
            <a:chExt cx="8687019" cy="2162452"/>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2" y="870893"/>
              <a:ext cx="8687019" cy="2162452"/>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873856" y="1035145"/>
              <a:ext cx="8423971" cy="1827162"/>
            </a:xfrm>
            <a:prstGeom prst="rect">
              <a:avLst/>
            </a:prstGeom>
            <a:noFill/>
          </p:spPr>
          <p:txBody>
            <a:bodyPr wrap="square" rtlCol="0">
              <a:spAutoFit/>
            </a:bodyPr>
            <a:lstStyle/>
            <a:p>
              <a:pPr algn="just"/>
              <a:r>
                <a:rPr lang="en-US" sz="2800" dirty="0" err="1">
                  <a:solidFill>
                    <a:srgbClr val="7030A0"/>
                  </a:solidFill>
                  <a:latin typeface="Times New Roman" pitchFamily="18" charset="0"/>
                  <a:cs typeface="Times New Roman" pitchFamily="18" charset="0"/>
                </a:rPr>
                <a:t>Quan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hình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dưới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đây</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và</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cho</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biết</a:t>
              </a:r>
              <a:r>
                <a:rPr lang="en-US" sz="2800" dirty="0">
                  <a:solidFill>
                    <a:srgbClr val="7030A0"/>
                  </a:solidFill>
                  <a:latin typeface="Times New Roman" pitchFamily="18" charset="0"/>
                  <a:cs typeface="Times New Roman" pitchFamily="18" charset="0"/>
                </a:rPr>
                <a:t>:</a:t>
              </a:r>
            </a:p>
            <a:p>
              <a:pPr algn="just"/>
              <a:r>
                <a:rPr lang="en-US" sz="2800" dirty="0">
                  <a:solidFill>
                    <a:srgbClr val="7030A0"/>
                  </a:solidFill>
                  <a:latin typeface="Times New Roman" pitchFamily="18" charset="0"/>
                  <a:cs typeface="Times New Roman" pitchFamily="18" charset="0"/>
                </a:rPr>
                <a:t> - </a:t>
              </a:r>
              <a:r>
                <a:rPr lang="en-US" sz="2800" dirty="0" err="1">
                  <a:solidFill>
                    <a:srgbClr val="7030A0"/>
                  </a:solidFill>
                  <a:latin typeface="Times New Roman" pitchFamily="18" charset="0"/>
                  <a:cs typeface="Times New Roman" pitchFamily="18" charset="0"/>
                </a:rPr>
                <a:t>Trong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hình</a:t>
              </a:r>
              <a:r>
                <a:rPr lang="en-US" sz="2800" dirty="0">
                  <a:solidFill>
                    <a:srgbClr val="7030A0"/>
                  </a:solidFill>
                  <a:latin typeface="Times New Roman" pitchFamily="18" charset="0"/>
                  <a:cs typeface="Times New Roman" pitchFamily="18" charset="0"/>
                </a:rPr>
                <a:t> 2a </a:t>
              </a:r>
              <a:r>
                <a:rPr lang="en-US" sz="2800" dirty="0" err="1">
                  <a:solidFill>
                    <a:srgbClr val="7030A0"/>
                  </a:solidFill>
                  <a:latin typeface="Times New Roman" pitchFamily="18" charset="0"/>
                  <a:cs typeface="Times New Roman" pitchFamily="18" charset="0"/>
                </a:rPr>
                <a:t>bạn</a:t>
              </a:r>
              <a:r>
                <a:rPr lang="en-US" sz="2800" dirty="0">
                  <a:solidFill>
                    <a:srgbClr val="7030A0"/>
                  </a:solidFill>
                  <a:latin typeface="Times New Roman" pitchFamily="18" charset="0"/>
                  <a:cs typeface="Times New Roman" pitchFamily="18" charset="0"/>
                </a:rPr>
                <a:t> An </a:t>
              </a:r>
              <a:r>
                <a:rPr lang="en-US" sz="2800" dirty="0" err="1">
                  <a:solidFill>
                    <a:srgbClr val="7030A0"/>
                  </a:solidFill>
                  <a:latin typeface="Times New Roman" pitchFamily="18" charset="0"/>
                  <a:cs typeface="Times New Roman" pitchFamily="18" charset="0"/>
                </a:rPr>
                <a:t>có</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nhìn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rõ</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mọi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vật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trong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phòng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không</a:t>
              </a:r>
              <a:r>
                <a:rPr lang="en-US" sz="2800" dirty="0">
                  <a:solidFill>
                    <a:srgbClr val="7030A0"/>
                  </a:solidFill>
                  <a:latin typeface="Times New Roman" pitchFamily="18" charset="0"/>
                  <a:cs typeface="Times New Roman" pitchFamily="18" charset="0"/>
                </a:rPr>
                <a:t> ? </a:t>
              </a:r>
              <a:r>
                <a:rPr lang="en-US" sz="2800" dirty="0" err="1">
                  <a:solidFill>
                    <a:srgbClr val="7030A0"/>
                  </a:solidFill>
                  <a:latin typeface="Times New Roman" pitchFamily="18" charset="0"/>
                  <a:cs typeface="Times New Roman" pitchFamily="18" charset="0"/>
                </a:rPr>
                <a:t>Để</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nhìn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rõ</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mọi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vật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bạn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phải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làm</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gì</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Vì</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sao</a:t>
              </a:r>
              <a:r>
                <a:rPr lang="en-US" sz="2800" dirty="0">
                  <a:solidFill>
                    <a:srgbClr val="7030A0"/>
                  </a:solidFill>
                  <a:latin typeface="Times New Roman" pitchFamily="18" charset="0"/>
                  <a:cs typeface="Times New Roman" pitchFamily="18" charset="0"/>
                </a:rPr>
                <a:t>?</a:t>
              </a:r>
            </a:p>
            <a:p>
              <a:pPr algn="just"/>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Vật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nào</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trong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hình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là</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vật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phát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vật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nào</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là</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vật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được</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chiếu</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sáng</a:t>
              </a:r>
              <a:r>
                <a:rPr lang="en-US" sz="2800" dirty="0">
                  <a:solidFill>
                    <a:srgbClr val="7030A0"/>
                  </a:solidFill>
                  <a:latin typeface="Times New Roman" pitchFamily="18" charset="0"/>
                  <a:cs typeface="Times New Roman" pitchFamily="18" charset="0"/>
                </a:rPr>
                <a:t>?</a:t>
              </a:r>
            </a:p>
          </p:txBody>
        </p:sp>
      </p:grpSp>
    </p:spTree>
    <p:extLst>
      <p:ext uri="{BB962C8B-B14F-4D97-AF65-F5344CB8AC3E}">
        <p14:creationId xmlns:p14="http://schemas.microsoft.com/office/powerpoint/2010/main" val="1135869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9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BB34A4F3-2982-4EBC-A721-B09135484AA3}"/>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091" t="29953" r="18371" b="4322"/>
          <a:stretch/>
        </p:blipFill>
        <p:spPr>
          <a:xfrm>
            <a:off x="-132080" y="0"/>
            <a:ext cx="12324080" cy="6858000"/>
          </a:xfrm>
          <a:prstGeom prst="rect">
            <a:avLst/>
          </a:prstGeom>
        </p:spPr>
      </p:pic>
      <p:grpSp>
        <p:nvGrpSpPr>
          <p:cNvPr id="9" name="Group 8">
            <a:extLst>
              <a:ext uri="{FF2B5EF4-FFF2-40B4-BE49-F238E27FC236}">
                <a16:creationId xmlns="" xmlns:a16="http://schemas.microsoft.com/office/drawing/2014/main" id="{17BB4354-53C7-4871-87E6-8E07CCF4059D}"/>
              </a:ext>
            </a:extLst>
          </p:cNvPr>
          <p:cNvGrpSpPr/>
          <p:nvPr/>
        </p:nvGrpSpPr>
        <p:grpSpPr>
          <a:xfrm>
            <a:off x="1031233" y="551070"/>
            <a:ext cx="10868427" cy="3318552"/>
            <a:chOff x="595746" y="2794913"/>
            <a:chExt cx="10868427" cy="3318552"/>
          </a:xfrm>
        </p:grpSpPr>
        <p:sp>
          <p:nvSpPr>
            <p:cNvPr id="3" name="Rectangle: Rounded Corners 2">
              <a:extLst>
                <a:ext uri="{FF2B5EF4-FFF2-40B4-BE49-F238E27FC236}">
                  <a16:creationId xmlns="" xmlns:a16="http://schemas.microsoft.com/office/drawing/2014/main" id="{FEDA4464-4BD3-4B90-8523-801812EF4854}"/>
                </a:ext>
              </a:extLst>
            </p:cNvPr>
            <p:cNvSpPr/>
            <p:nvPr/>
          </p:nvSpPr>
          <p:spPr>
            <a:xfrm>
              <a:off x="595746" y="2794913"/>
              <a:ext cx="10868427" cy="3318552"/>
            </a:xfrm>
            <a:prstGeom prst="roundRect">
              <a:avLst/>
            </a:prstGeom>
            <a:solidFill>
              <a:schemeClr val="bg1"/>
            </a:solidFill>
            <a:ln w="28575">
              <a:solidFill>
                <a:srgbClr val="FB8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9402AC1B-B8C9-4C63-A447-120EF4256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845" y="3168758"/>
              <a:ext cx="4362037" cy="2570862"/>
            </a:xfrm>
            <a:prstGeom prst="rect">
              <a:avLst/>
            </a:prstGeom>
          </p:spPr>
        </p:pic>
        <p:pic>
          <p:nvPicPr>
            <p:cNvPr id="7" name="Picture 6">
              <a:extLst>
                <a:ext uri="{FF2B5EF4-FFF2-40B4-BE49-F238E27FC236}">
                  <a16:creationId xmlns="" xmlns:a16="http://schemas.microsoft.com/office/drawing/2014/main" id="{2B3C4F2D-C7A8-4357-AD6B-47622A8526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498" y="3061232"/>
              <a:ext cx="4362037" cy="2662683"/>
            </a:xfrm>
            <a:prstGeom prst="rect">
              <a:avLst/>
            </a:prstGeom>
          </p:spPr>
        </p:pic>
      </p:grpSp>
      <p:grpSp>
        <p:nvGrpSpPr>
          <p:cNvPr id="16" name="Group 15">
            <a:extLst>
              <a:ext uri="{FF2B5EF4-FFF2-40B4-BE49-F238E27FC236}">
                <a16:creationId xmlns="" xmlns:a16="http://schemas.microsoft.com/office/drawing/2014/main" id="{B658A7DA-07D2-4A6E-960D-C5336882606C}"/>
              </a:ext>
            </a:extLst>
          </p:cNvPr>
          <p:cNvGrpSpPr/>
          <p:nvPr/>
        </p:nvGrpSpPr>
        <p:grpSpPr>
          <a:xfrm>
            <a:off x="1134199" y="4193108"/>
            <a:ext cx="10435147" cy="2611137"/>
            <a:chOff x="1686001" y="870894"/>
            <a:chExt cx="8819997" cy="1428108"/>
          </a:xfrm>
        </p:grpSpPr>
        <p:sp>
          <p:nvSpPr>
            <p:cNvPr id="21" name="Rectangle: Rounded Corners 20">
              <a:extLst>
                <a:ext uri="{FF2B5EF4-FFF2-40B4-BE49-F238E27FC236}">
                  <a16:creationId xmlns="" xmlns:a16="http://schemas.microsoft.com/office/drawing/2014/main" id="{76F98F20-1C8D-4ECA-A047-1B0888F6E5C2}"/>
                </a:ext>
              </a:extLst>
            </p:cNvPr>
            <p:cNvSpPr/>
            <p:nvPr/>
          </p:nvSpPr>
          <p:spPr>
            <a:xfrm>
              <a:off x="1686001" y="870894"/>
              <a:ext cx="8819997" cy="1428108"/>
            </a:xfrm>
            <a:prstGeom prst="roundRect">
              <a:avLst/>
            </a:prstGeom>
            <a:solidFill>
              <a:schemeClr val="bg1"/>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FE1015A0-F704-4BFA-8655-6E7EC46BD401}"/>
                </a:ext>
              </a:extLst>
            </p:cNvPr>
            <p:cNvSpPr txBox="1"/>
            <p:nvPr/>
          </p:nvSpPr>
          <p:spPr>
            <a:xfrm>
              <a:off x="1885927" y="915372"/>
              <a:ext cx="8420144" cy="12288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hình</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2a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bạn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An</a:t>
              </a:r>
              <a:r>
                <a:rPr kumimoji="0" lang="en-US" sz="24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không</a:t>
              </a:r>
              <a:r>
                <a:rPr kumimoji="0" lang="en-US" sz="2800" b="0"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nhìn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rõ</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mọi</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trong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phòng</a:t>
              </a:r>
              <a:endPar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Để</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nhìn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rõ</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mọi</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bạn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phải</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bật</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đèn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phòng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lên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Vì</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khi</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đó</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có</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ánh</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sáng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sẽ</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nhìn</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rõ</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mọi</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vật</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xung</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quanh</a:t>
              </a:r>
              <a:r>
                <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srgbClr val="C0000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Vật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bóng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đèn</a:t>
              </a:r>
              <a:r>
                <a:rPr lang="en-US" sz="2800" dirty="0">
                  <a:solidFill>
                    <a:srgbClr val="C0000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đồ</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vật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trong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phòng</a:t>
              </a:r>
              <a:endParaRPr kumimoji="0" lang="en-US" sz="28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grpSp>
      <p:sp>
        <p:nvSpPr>
          <p:cNvPr id="2" name="Arrow: Curved Right 1">
            <a:extLst>
              <a:ext uri="{FF2B5EF4-FFF2-40B4-BE49-F238E27FC236}">
                <a16:creationId xmlns="" xmlns:a16="http://schemas.microsoft.com/office/drawing/2014/main" id="{F3BE58B8-0C53-48FC-ACF0-3A543716CAF7}"/>
              </a:ext>
            </a:extLst>
          </p:cNvPr>
          <p:cNvSpPr/>
          <p:nvPr/>
        </p:nvSpPr>
        <p:spPr>
          <a:xfrm>
            <a:off x="348388" y="4480134"/>
            <a:ext cx="682845" cy="975100"/>
          </a:xfrm>
          <a:prstGeom prst="curvedRightArrow">
            <a:avLst/>
          </a:prstGeom>
          <a:solidFill>
            <a:srgbClr val="FFFF0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loud 13">
            <a:extLst>
              <a:ext uri="{FF2B5EF4-FFF2-40B4-BE49-F238E27FC236}">
                <a16:creationId xmlns="" xmlns:a16="http://schemas.microsoft.com/office/drawing/2014/main" id="{265EB453-27FD-430D-BD12-131DC5DAA181}"/>
              </a:ext>
            </a:extLst>
          </p:cNvPr>
          <p:cNvSpPr/>
          <p:nvPr/>
        </p:nvSpPr>
        <p:spPr>
          <a:xfrm>
            <a:off x="83023" y="53754"/>
            <a:ext cx="2273002" cy="1349012"/>
          </a:xfrm>
          <a:prstGeom prst="cloud">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449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CFEBA338DEB434BA422FAEF126B94DC" ma:contentTypeVersion="2" ma:contentTypeDescription="Tạo tài liệu mới." ma:contentTypeScope="" ma:versionID="2afdeb36ea66720e467688454f349427">
  <xsd:schema xmlns:xsd="http://www.w3.org/2001/XMLSchema" xmlns:xs="http://www.w3.org/2001/XMLSchema" xmlns:p="http://schemas.microsoft.com/office/2006/metadata/properties" xmlns:ns3="b221849c-0837-4032-b334-05a855e97455" targetNamespace="http://schemas.microsoft.com/office/2006/metadata/properties" ma:root="true" ma:fieldsID="776e2069f66aed6f0832b2f319bf8998" ns3:_="">
    <xsd:import namespace="b221849c-0837-4032-b334-05a855e9745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1849c-0837-4032-b334-05a855e97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43B914-A6FC-4310-A5E7-CBCD64A59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1849c-0837-4032-b334-05a855e97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86F68-72E9-49E9-94A5-EC8A5B9731F9}">
  <ds:schemaRefs>
    <ds:schemaRef ds:uri="http://schemas.microsoft.com/sharepoint/v3/contenttype/forms"/>
  </ds:schemaRefs>
</ds:datastoreItem>
</file>

<file path=customXml/itemProps3.xml><?xml version="1.0" encoding="utf-8"?>
<ds:datastoreItem xmlns:ds="http://schemas.openxmlformats.org/officeDocument/2006/customXml" ds:itemID="{29BD53E1-F021-44D0-B3A6-2736E8B19F7B}">
  <ds:schemaRefs>
    <ds:schemaRef ds:uri="b221849c-0837-4032-b334-05a855e97455"/>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9Slide.vn</Template>
  <TotalTime>1294</TotalTime>
  <Words>1223</Words>
  <Application>Microsoft Office PowerPoint</Application>
  <PresentationFormat>Custom</PresentationFormat>
  <Paragraphs>162</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Windows User</cp:lastModifiedBy>
  <cp:revision>8</cp:revision>
  <dcterms:created xsi:type="dcterms:W3CDTF">2021-11-08T02:17:48Z</dcterms:created>
  <dcterms:modified xsi:type="dcterms:W3CDTF">2024-10-18T13:56:20Z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0x0101009CFEBA338DEB434BA422FAEF126B94DC</vt:lpwstr>
  </property>
</Properties>
</file>