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6.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2"/>
  </p:notesMasterIdLst>
  <p:sldIdLst>
    <p:sldId id="384" r:id="rId4"/>
    <p:sldId id="498" r:id="rId5"/>
    <p:sldId id="500" r:id="rId6"/>
    <p:sldId id="628" r:id="rId7"/>
    <p:sldId id="612" r:id="rId8"/>
    <p:sldId id="573" r:id="rId9"/>
    <p:sldId id="503" r:id="rId10"/>
    <p:sldId id="574" r:id="rId11"/>
    <p:sldId id="613" r:id="rId12"/>
    <p:sldId id="578" r:id="rId13"/>
    <p:sldId id="509" r:id="rId14"/>
    <p:sldId id="579" r:id="rId15"/>
    <p:sldId id="614" r:id="rId16"/>
    <p:sldId id="615" r:id="rId17"/>
    <p:sldId id="616" r:id="rId18"/>
    <p:sldId id="583" r:id="rId19"/>
    <p:sldId id="584" r:id="rId20"/>
    <p:sldId id="621" r:id="rId21"/>
    <p:sldId id="622" r:id="rId22"/>
    <p:sldId id="623" r:id="rId23"/>
    <p:sldId id="515" r:id="rId24"/>
    <p:sldId id="516" r:id="rId25"/>
    <p:sldId id="517" r:id="rId26"/>
    <p:sldId id="588" r:id="rId27"/>
    <p:sldId id="602" r:id="rId28"/>
    <p:sldId id="618" r:id="rId29"/>
    <p:sldId id="598" r:id="rId30"/>
    <p:sldId id="619" r:id="rId31"/>
    <p:sldId id="620" r:id="rId32"/>
    <p:sldId id="624" r:id="rId33"/>
    <p:sldId id="625" r:id="rId34"/>
    <p:sldId id="626" r:id="rId35"/>
    <p:sldId id="599" r:id="rId36"/>
    <p:sldId id="627" r:id="rId37"/>
    <p:sldId id="600" r:id="rId38"/>
    <p:sldId id="593" r:id="rId39"/>
    <p:sldId id="594" r:id="rId40"/>
    <p:sldId id="595" r:id="rId41"/>
    <p:sldId id="596" r:id="rId42"/>
    <p:sldId id="611" r:id="rId43"/>
    <p:sldId id="592" r:id="rId44"/>
    <p:sldId id="589" r:id="rId45"/>
    <p:sldId id="590" r:id="rId46"/>
    <p:sldId id="591" r:id="rId47"/>
    <p:sldId id="551" r:id="rId48"/>
    <p:sldId id="597" r:id="rId49"/>
    <p:sldId id="2631" r:id="rId50"/>
    <p:sldId id="263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FA"/>
    <a:srgbClr val="F9E11D"/>
    <a:srgbClr val="C94C8B"/>
    <a:srgbClr val="EC5A3D"/>
    <a:srgbClr val="D8F197"/>
    <a:srgbClr val="F18382"/>
    <a:srgbClr val="FFFFFF"/>
    <a:srgbClr val="FFFF99"/>
    <a:srgbClr val="8996C0"/>
    <a:srgbClr val="EBA3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67" autoAdjust="0"/>
    <p:restoredTop sz="87680" autoAdjust="0"/>
  </p:normalViewPr>
  <p:slideViewPr>
    <p:cSldViewPr snapToGrid="0" showGuides="1">
      <p:cViewPr varScale="1">
        <p:scale>
          <a:sx n="71" d="100"/>
          <a:sy n="71" d="100"/>
        </p:scale>
        <p:origin x="564" y="96"/>
      </p:cViewPr>
      <p:guideLst>
        <p:guide orient="horz" pos="21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D1ACA-BC1A-4B2B-A493-5E20D3D5A5C5}"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2800-8971-4ECC-AFF1-2656F66E3BCB}" type="slidenum">
              <a:rPr lang="en-US" smtClean="0"/>
              <a:t>‹#›</a:t>
            </a:fld>
            <a:endParaRPr lang="en-US"/>
          </a:p>
        </p:txBody>
      </p:sp>
    </p:spTree>
    <p:extLst>
      <p:ext uri="{BB962C8B-B14F-4D97-AF65-F5344CB8AC3E}">
        <p14:creationId xmlns:p14="http://schemas.microsoft.com/office/powerpoint/2010/main" val="1613934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chuột</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EB82800-8971-4ECC-AFF1-2656F66E3BCB}" type="slidenum">
              <a:rPr lang="en-US" smtClean="0"/>
              <a:t>27</a:t>
            </a:fld>
            <a:endParaRPr lang="en-US"/>
          </a:p>
        </p:txBody>
      </p:sp>
    </p:spTree>
    <p:extLst>
      <p:ext uri="{BB962C8B-B14F-4D97-AF65-F5344CB8AC3E}">
        <p14:creationId xmlns:p14="http://schemas.microsoft.com/office/powerpoint/2010/main" val="3145746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chuột</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82800-8971-4ECC-AFF1-2656F66E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486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chuột</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EB82800-8971-4ECC-AFF1-2656F66E3BCB}" type="slidenum">
              <a:rPr lang="en-US" smtClean="0"/>
              <a:t>33</a:t>
            </a:fld>
            <a:endParaRPr lang="en-US"/>
          </a:p>
        </p:txBody>
      </p:sp>
    </p:spTree>
    <p:extLst>
      <p:ext uri="{BB962C8B-B14F-4D97-AF65-F5344CB8AC3E}">
        <p14:creationId xmlns:p14="http://schemas.microsoft.com/office/powerpoint/2010/main" val="3523879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chuột</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EB82800-8971-4ECC-AFF1-2656F66E3BCB}" type="slidenum">
              <a:rPr lang="en-US" smtClean="0"/>
              <a:t>35</a:t>
            </a:fld>
            <a:endParaRPr lang="en-US"/>
          </a:p>
        </p:txBody>
      </p:sp>
    </p:spTree>
    <p:extLst>
      <p:ext uri="{BB962C8B-B14F-4D97-AF65-F5344CB8AC3E}">
        <p14:creationId xmlns:p14="http://schemas.microsoft.com/office/powerpoint/2010/main" val="3628535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CE54-FEA5-EDAE-8851-1F3BD8C21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D210B-E12D-2B93-9316-44195C156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3659B-50FE-0E6E-4196-1B1E699A1459}"/>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5" name="Footer Placeholder 4">
            <a:extLst>
              <a:ext uri="{FF2B5EF4-FFF2-40B4-BE49-F238E27FC236}">
                <a16:creationId xmlns:a16="http://schemas.microsoft.com/office/drawing/2014/main" id="{2BCB5C71-EFA9-DD27-7345-0049C92C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4B8D3-7404-A2D8-27FC-66304F8727FA}"/>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270989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2D73-F352-75AC-3DEE-1C2FEB2F3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67D63-1CEF-AB04-D44D-FEBEB07CA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97CB7-8708-1818-903C-3D4BE0F27931}"/>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5" name="Footer Placeholder 4">
            <a:extLst>
              <a:ext uri="{FF2B5EF4-FFF2-40B4-BE49-F238E27FC236}">
                <a16:creationId xmlns:a16="http://schemas.microsoft.com/office/drawing/2014/main" id="{F37203C1-F9B3-91F9-13FB-EAC3B1A7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3F48-A2FA-26E5-80F4-B581AE93920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391232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65F43-B0D1-9D34-725B-4E7F03CF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B2E3A-FBA0-47EA-DBB7-1EB719BF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546F2-BCC3-EC5A-5D85-F92CE860A5C7}"/>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5" name="Footer Placeholder 4">
            <a:extLst>
              <a:ext uri="{FF2B5EF4-FFF2-40B4-BE49-F238E27FC236}">
                <a16:creationId xmlns:a16="http://schemas.microsoft.com/office/drawing/2014/main" id="{3C58B3B0-C276-F779-CC82-AC76957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7E2EA-D655-DA06-7A49-246BB4606E3D}"/>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913436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CE54-FEA5-EDAE-8851-1F3BD8C21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D210B-E12D-2B93-9316-44195C156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3659B-50FE-0E6E-4196-1B1E699A1459}"/>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5" name="Footer Placeholder 4">
            <a:extLst>
              <a:ext uri="{FF2B5EF4-FFF2-40B4-BE49-F238E27FC236}">
                <a16:creationId xmlns:a16="http://schemas.microsoft.com/office/drawing/2014/main" id="{2BCB5C71-EFA9-DD27-7345-0049C92C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4B8D3-7404-A2D8-27FC-66304F8727FA}"/>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350717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80B-EE54-496C-EC69-6FCE135F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4384-1B6B-F5B8-D0F2-3F466C8C1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5A784-9F15-1E7A-87BE-AD49F91603A6}"/>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5" name="Footer Placeholder 4">
            <a:extLst>
              <a:ext uri="{FF2B5EF4-FFF2-40B4-BE49-F238E27FC236}">
                <a16:creationId xmlns:a16="http://schemas.microsoft.com/office/drawing/2014/main" id="{E3AC3202-C6E4-9F24-F87D-46374F2F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5F87F-7DD1-BFB8-01F6-2219F624A56E}"/>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567592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05F-925F-71B5-A302-2A675B437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D280F-B3F3-5E4E-2E3E-7D15564C56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D8032-4FD6-3092-03CC-419578B70EBB}"/>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5" name="Footer Placeholder 4">
            <a:extLst>
              <a:ext uri="{FF2B5EF4-FFF2-40B4-BE49-F238E27FC236}">
                <a16:creationId xmlns:a16="http://schemas.microsoft.com/office/drawing/2014/main" id="{F1955C4C-509C-0F00-8EDE-16D1EE2B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5CE0-378F-FD14-3992-474DB4D69A14}"/>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515858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632A-7BD6-D5E6-00A3-C08476A7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40FE0-72B0-9FEB-220B-D45B8A3559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AC575-DD98-08AD-A557-3A806EA9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5DAB8-3570-814D-9E76-D06E49458088}"/>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6" name="Footer Placeholder 5">
            <a:extLst>
              <a:ext uri="{FF2B5EF4-FFF2-40B4-BE49-F238E27FC236}">
                <a16:creationId xmlns:a16="http://schemas.microsoft.com/office/drawing/2014/main" id="{D33868ED-B15F-255E-BD5E-9ABE05D3C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6B65-A3D9-5BCB-FA9A-9DC1B9B0C99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11211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9960-5952-3F0D-F362-79D33D993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AEE2D-8D8B-C6FE-B97F-C4174EF33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A4C30-9739-98D1-E6C2-C5B2DD9D7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BB884-E334-2BEA-580D-452414BD2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21DBE-5BCF-5323-6323-9201DB303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3A8EF-C4B5-BAB3-9811-D05F1844959F}"/>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8" name="Footer Placeholder 7">
            <a:extLst>
              <a:ext uri="{FF2B5EF4-FFF2-40B4-BE49-F238E27FC236}">
                <a16:creationId xmlns:a16="http://schemas.microsoft.com/office/drawing/2014/main" id="{BC745EE9-9790-C79F-2D48-AFA230119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8BCD-F81A-95F7-3F23-143363C0AB5F}"/>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639336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1AFE-DEBE-DB94-8303-690638066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9D125-697F-5873-9D5C-B028BDC90637}"/>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4" name="Footer Placeholder 3">
            <a:extLst>
              <a:ext uri="{FF2B5EF4-FFF2-40B4-BE49-F238E27FC236}">
                <a16:creationId xmlns:a16="http://schemas.microsoft.com/office/drawing/2014/main" id="{95A412B3-5A51-E67F-0F22-E8B48227B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6B123-C6CC-56E6-5B40-6198C71AF32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9841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C52-0012-7B22-131A-586BD1DAC9F2}"/>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3" name="Footer Placeholder 2">
            <a:extLst>
              <a:ext uri="{FF2B5EF4-FFF2-40B4-BE49-F238E27FC236}">
                <a16:creationId xmlns:a16="http://schemas.microsoft.com/office/drawing/2014/main" id="{A1AD1C00-AA6B-0B45-67F0-0FE2084C2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F52C3-F0A9-4A28-2031-F97377E700F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00479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CD5-6323-7D1E-D857-29E9258B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7BA97-C4A9-B862-BDD3-42923B40B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EE1C-7A8D-1FFA-3319-F8893CD1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DF6B-1209-1E6F-E9F4-2E357F89C658}"/>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6" name="Footer Placeholder 5">
            <a:extLst>
              <a:ext uri="{FF2B5EF4-FFF2-40B4-BE49-F238E27FC236}">
                <a16:creationId xmlns:a16="http://schemas.microsoft.com/office/drawing/2014/main" id="{CBD3F099-3AD3-7005-E953-F443B628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E591-F2C3-8A94-C5BA-126892972839}"/>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870004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80B-EE54-496C-EC69-6FCE135F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4384-1B6B-F5B8-D0F2-3F466C8C1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5A784-9F15-1E7A-87BE-AD49F91603A6}"/>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5" name="Footer Placeholder 4">
            <a:extLst>
              <a:ext uri="{FF2B5EF4-FFF2-40B4-BE49-F238E27FC236}">
                <a16:creationId xmlns:a16="http://schemas.microsoft.com/office/drawing/2014/main" id="{E3AC3202-C6E4-9F24-F87D-46374F2F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5F87F-7DD1-BFB8-01F6-2219F624A56E}"/>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284329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CBE-47CF-7B14-5A31-225637C0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BCBA6-E523-5702-DF31-825080B6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85457-1453-042C-4300-7AECCAAC0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A6F78-8E23-A561-5A18-505FBB141908}"/>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6" name="Footer Placeholder 5">
            <a:extLst>
              <a:ext uri="{FF2B5EF4-FFF2-40B4-BE49-F238E27FC236}">
                <a16:creationId xmlns:a16="http://schemas.microsoft.com/office/drawing/2014/main" id="{3A08F995-7701-056A-8941-DEC27DDF6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B1A1B-29F7-8C05-1026-8535CD6B7A70}"/>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455645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2D73-F352-75AC-3DEE-1C2FEB2F3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67D63-1CEF-AB04-D44D-FEBEB07CA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97CB7-8708-1818-903C-3D4BE0F27931}"/>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5" name="Footer Placeholder 4">
            <a:extLst>
              <a:ext uri="{FF2B5EF4-FFF2-40B4-BE49-F238E27FC236}">
                <a16:creationId xmlns:a16="http://schemas.microsoft.com/office/drawing/2014/main" id="{F37203C1-F9B3-91F9-13FB-EAC3B1A7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3F48-A2FA-26E5-80F4-B581AE93920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659685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65F43-B0D1-9D34-725B-4E7F03CF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B2E3A-FBA0-47EA-DBB7-1EB719BF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546F2-BCC3-EC5A-5D85-F92CE860A5C7}"/>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5" name="Footer Placeholder 4">
            <a:extLst>
              <a:ext uri="{FF2B5EF4-FFF2-40B4-BE49-F238E27FC236}">
                <a16:creationId xmlns:a16="http://schemas.microsoft.com/office/drawing/2014/main" id="{3C58B3B0-C276-F779-CC82-AC76957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7E2EA-D655-DA06-7A49-246BB4606E3D}"/>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813066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11/3/2024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80367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11/3/2024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33829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11/3/2024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50479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11/3/2024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39250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11/3/2024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54282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11/3/2024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30245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11/3/2024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83906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05F-925F-71B5-A302-2A675B437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D280F-B3F3-5E4E-2E3E-7D15564C56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D8032-4FD6-3092-03CC-419578B70EBB}"/>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5" name="Footer Placeholder 4">
            <a:extLst>
              <a:ext uri="{FF2B5EF4-FFF2-40B4-BE49-F238E27FC236}">
                <a16:creationId xmlns:a16="http://schemas.microsoft.com/office/drawing/2014/main" id="{F1955C4C-509C-0F00-8EDE-16D1EE2B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5CE0-378F-FD14-3992-474DB4D69A14}"/>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80568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11/3/2024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95651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11/3/2024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48589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11/3/2024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87296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11/3/2024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2040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747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632A-7BD6-D5E6-00A3-C08476A7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40FE0-72B0-9FEB-220B-D45B8A3559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AC575-DD98-08AD-A557-3A806EA9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5DAB8-3570-814D-9E76-D06E49458088}"/>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6" name="Footer Placeholder 5">
            <a:extLst>
              <a:ext uri="{FF2B5EF4-FFF2-40B4-BE49-F238E27FC236}">
                <a16:creationId xmlns:a16="http://schemas.microsoft.com/office/drawing/2014/main" id="{D33868ED-B15F-255E-BD5E-9ABE05D3C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6B65-A3D9-5BCB-FA9A-9DC1B9B0C99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874188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9960-5952-3F0D-F362-79D33D993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AEE2D-8D8B-C6FE-B97F-C4174EF33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A4C30-9739-98D1-E6C2-C5B2DD9D7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BB884-E334-2BEA-580D-452414BD2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21DBE-5BCF-5323-6323-9201DB303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3A8EF-C4B5-BAB3-9811-D05F1844959F}"/>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8" name="Footer Placeholder 7">
            <a:extLst>
              <a:ext uri="{FF2B5EF4-FFF2-40B4-BE49-F238E27FC236}">
                <a16:creationId xmlns:a16="http://schemas.microsoft.com/office/drawing/2014/main" id="{BC745EE9-9790-C79F-2D48-AFA230119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8BCD-F81A-95F7-3F23-143363C0AB5F}"/>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355655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1AFE-DEBE-DB94-8303-690638066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9D125-697F-5873-9D5C-B028BDC90637}"/>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4" name="Footer Placeholder 3">
            <a:extLst>
              <a:ext uri="{FF2B5EF4-FFF2-40B4-BE49-F238E27FC236}">
                <a16:creationId xmlns:a16="http://schemas.microsoft.com/office/drawing/2014/main" id="{95A412B3-5A51-E67F-0F22-E8B48227B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6B123-C6CC-56E6-5B40-6198C71AF32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634819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C52-0012-7B22-131A-586BD1DAC9F2}"/>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3" name="Footer Placeholder 2">
            <a:extLst>
              <a:ext uri="{FF2B5EF4-FFF2-40B4-BE49-F238E27FC236}">
                <a16:creationId xmlns:a16="http://schemas.microsoft.com/office/drawing/2014/main" id="{A1AD1C00-AA6B-0B45-67F0-0FE2084C2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F52C3-F0A9-4A28-2031-F97377E700F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686011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CD5-6323-7D1E-D857-29E9258B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7BA97-C4A9-B862-BDD3-42923B40B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EE1C-7A8D-1FFA-3319-F8893CD1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DF6B-1209-1E6F-E9F4-2E357F89C658}"/>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6" name="Footer Placeholder 5">
            <a:extLst>
              <a:ext uri="{FF2B5EF4-FFF2-40B4-BE49-F238E27FC236}">
                <a16:creationId xmlns:a16="http://schemas.microsoft.com/office/drawing/2014/main" id="{CBD3F099-3AD3-7005-E953-F443B628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E591-F2C3-8A94-C5BA-126892972839}"/>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82707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CBE-47CF-7B14-5A31-225637C0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BCBA6-E523-5702-DF31-825080B6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85457-1453-042C-4300-7AECCAAC0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A6F78-8E23-A561-5A18-505FBB141908}"/>
              </a:ext>
            </a:extLst>
          </p:cNvPr>
          <p:cNvSpPr>
            <a:spLocks noGrp="1"/>
          </p:cNvSpPr>
          <p:nvPr>
            <p:ph type="dt" sz="half" idx="10"/>
          </p:nvPr>
        </p:nvSpPr>
        <p:spPr/>
        <p:txBody>
          <a:bodyPr/>
          <a:lstStyle/>
          <a:p>
            <a:fld id="{D949554F-D7E9-4E3C-B239-3288F5A7AF5C}" type="datetimeFigureOut">
              <a:rPr lang="en-US" smtClean="0"/>
              <a:t>11/3/2024</a:t>
            </a:fld>
            <a:endParaRPr lang="en-US"/>
          </a:p>
        </p:txBody>
      </p:sp>
      <p:sp>
        <p:nvSpPr>
          <p:cNvPr id="6" name="Footer Placeholder 5">
            <a:extLst>
              <a:ext uri="{FF2B5EF4-FFF2-40B4-BE49-F238E27FC236}">
                <a16:creationId xmlns:a16="http://schemas.microsoft.com/office/drawing/2014/main" id="{3A08F995-7701-056A-8941-DEC27DDF6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B1A1B-29F7-8C05-1026-8535CD6B7A70}"/>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066774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98F706-1666-4AF5-BE2D-BE2997840E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4C6C37-1C5E-C53E-100A-CC53A31C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8BD0-5F7B-E359-F00B-AE04CA0A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EF642-B0C4-6F81-178D-150961B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t>11/3/2024</a:t>
            </a:fld>
            <a:endParaRPr lang="en-US"/>
          </a:p>
        </p:txBody>
      </p:sp>
      <p:sp>
        <p:nvSpPr>
          <p:cNvPr id="5" name="Footer Placeholder 4">
            <a:extLst>
              <a:ext uri="{FF2B5EF4-FFF2-40B4-BE49-F238E27FC236}">
                <a16:creationId xmlns:a16="http://schemas.microsoft.com/office/drawing/2014/main" id="{0330BAF6-C46F-11D7-7EF2-CF1839399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A947D9-C211-BB61-8F9D-3360B2281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t>‹#›</a:t>
            </a:fld>
            <a:endParaRPr lang="en-US"/>
          </a:p>
        </p:txBody>
      </p:sp>
    </p:spTree>
    <p:extLst>
      <p:ext uri="{BB962C8B-B14F-4D97-AF65-F5344CB8AC3E}">
        <p14:creationId xmlns:p14="http://schemas.microsoft.com/office/powerpoint/2010/main" val="2187515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D76642A-97F7-1820-2B26-EB423F396D7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4C6C37-1C5E-C53E-100A-CC53A31C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8BD0-5F7B-E359-F00B-AE04CA0A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EF642-B0C4-6F81-178D-150961B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t>11/3/2024</a:t>
            </a:fld>
            <a:endParaRPr lang="en-US"/>
          </a:p>
        </p:txBody>
      </p:sp>
      <p:sp>
        <p:nvSpPr>
          <p:cNvPr id="5" name="Footer Placeholder 4">
            <a:extLst>
              <a:ext uri="{FF2B5EF4-FFF2-40B4-BE49-F238E27FC236}">
                <a16:creationId xmlns:a16="http://schemas.microsoft.com/office/drawing/2014/main" id="{0330BAF6-C46F-11D7-7EF2-CF1839399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A947D9-C211-BB61-8F9D-3360B2281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t>‹#›</a:t>
            </a:fld>
            <a:endParaRPr lang="en-US"/>
          </a:p>
        </p:txBody>
      </p:sp>
    </p:spTree>
    <p:extLst>
      <p:ext uri="{BB962C8B-B14F-4D97-AF65-F5344CB8AC3E}">
        <p14:creationId xmlns:p14="http://schemas.microsoft.com/office/powerpoint/2010/main" val="41555950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94A274A-30F1-85E1-2167-D940366967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11/3/2024</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2842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wmf"/><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wmf"/><Relationship Id="rId2" Type="http://schemas.openxmlformats.org/officeDocument/2006/relationships/slideLayout" Target="../slideLayouts/slideLayout7.xml"/><Relationship Id="rId1" Type="http://schemas.openxmlformats.org/officeDocument/2006/relationships/control" Target="../activeX/activeX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wmf"/><Relationship Id="rId2" Type="http://schemas.openxmlformats.org/officeDocument/2006/relationships/slideLayout" Target="../slideLayouts/slideLayout7.xml"/><Relationship Id="rId1" Type="http://schemas.openxmlformats.org/officeDocument/2006/relationships/control" Target="../activeX/activeX3.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wmf"/><Relationship Id="rId2" Type="http://schemas.openxmlformats.org/officeDocument/2006/relationships/slideLayout" Target="../slideLayouts/slideLayout7.xml"/><Relationship Id="rId1" Type="http://schemas.openxmlformats.org/officeDocument/2006/relationships/control" Target="../activeX/activeX4.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control" Target="../activeX/activeX5.xml"/><Relationship Id="rId6" Type="http://schemas.openxmlformats.org/officeDocument/2006/relationships/image" Target="../media/image26.wmf"/><Relationship Id="rId5" Type="http://schemas.openxmlformats.org/officeDocument/2006/relationships/image" Target="../media/image25.gif"/><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control" Target="../activeX/activeX6.xml"/><Relationship Id="rId6" Type="http://schemas.openxmlformats.org/officeDocument/2006/relationships/image" Target="../media/image27.wmf"/><Relationship Id="rId5" Type="http://schemas.openxmlformats.org/officeDocument/2006/relationships/image" Target="../media/image25.gif"/><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microsoft.com/office/2007/relationships/hdphoto" Target="../media/hdphoto2.wdp"/><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32.jpg"/><Relationship Id="rId5" Type="http://schemas.microsoft.com/office/2007/relationships/hdphoto" Target="../media/hdphoto2.wdp"/><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2057400" y="76201"/>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dirty="0" err="1">
                <a:solidFill>
                  <a:srgbClr val="3333FF"/>
                </a:solidFill>
              </a:rPr>
              <a:t>Thứ</a:t>
            </a:r>
            <a:r>
              <a:rPr lang="en-US" altLang="en-US" sz="4000" dirty="0">
                <a:solidFill>
                  <a:srgbClr val="3333FF"/>
                </a:solidFill>
              </a:rPr>
              <a:t> </a:t>
            </a:r>
            <a:r>
              <a:rPr lang="en-US" altLang="en-US" sz="4000" dirty="0" err="1">
                <a:solidFill>
                  <a:srgbClr val="3333FF"/>
                </a:solidFill>
              </a:rPr>
              <a:t>tư</a:t>
            </a:r>
            <a:r>
              <a:rPr lang="en-US" altLang="en-US" sz="4000" dirty="0">
                <a:solidFill>
                  <a:srgbClr val="3333FF"/>
                </a:solidFill>
              </a:rPr>
              <a:t> </a:t>
            </a:r>
            <a:r>
              <a:rPr lang="en-US" altLang="en-US" sz="4000" dirty="0" err="1">
                <a:solidFill>
                  <a:srgbClr val="3333FF"/>
                </a:solidFill>
              </a:rPr>
              <a:t>ngày</a:t>
            </a:r>
            <a:r>
              <a:rPr lang="en-US" altLang="en-US" sz="4000" dirty="0">
                <a:solidFill>
                  <a:srgbClr val="3333FF"/>
                </a:solidFill>
              </a:rPr>
              <a:t> 13 </a:t>
            </a:r>
            <a:r>
              <a:rPr lang="en-US" altLang="en-US" sz="4000" dirty="0" err="1">
                <a:solidFill>
                  <a:srgbClr val="3333FF"/>
                </a:solidFill>
              </a:rPr>
              <a:t>tháng</a:t>
            </a:r>
            <a:r>
              <a:rPr lang="en-US" altLang="en-US" sz="4000" dirty="0">
                <a:solidFill>
                  <a:srgbClr val="3333FF"/>
                </a:solidFill>
              </a:rPr>
              <a:t> 11 </a:t>
            </a:r>
            <a:r>
              <a:rPr lang="en-US" altLang="en-US" sz="4000" dirty="0" err="1">
                <a:solidFill>
                  <a:srgbClr val="3333FF"/>
                </a:solidFill>
              </a:rPr>
              <a:t>năm</a:t>
            </a:r>
            <a:r>
              <a:rPr lang="en-US" altLang="en-US" sz="4000" dirty="0">
                <a:solidFill>
                  <a:srgbClr val="3333FF"/>
                </a:solidFill>
              </a:rPr>
              <a:t> 2024</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2946400" y="609601"/>
            <a:ext cx="543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Tiếng</a:t>
            </a:r>
            <a:r>
              <a:rPr lang="en-US" altLang="en-US" sz="4000" u="sng" dirty="0">
                <a:solidFill>
                  <a:srgbClr val="FF0000"/>
                </a:solidFill>
              </a:rPr>
              <a:t> </a:t>
            </a:r>
            <a:r>
              <a:rPr lang="en-US" altLang="en-US" sz="4000" u="sng" dirty="0" err="1">
                <a:solidFill>
                  <a:srgbClr val="FF0000"/>
                </a:solidFill>
              </a:rPr>
              <a:t>Việt</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2844800" y="1187825"/>
            <a:ext cx="6070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Mặn</a:t>
            </a:r>
            <a:r>
              <a:rPr lang="en-US" altLang="en-US" sz="4000" b="1" dirty="0">
                <a:solidFill>
                  <a:srgbClr val="3333FF"/>
                </a:solidFill>
              </a:rPr>
              <a:t> </a:t>
            </a:r>
            <a:r>
              <a:rPr lang="en-US" altLang="en-US" sz="4000" b="1" dirty="0" err="1">
                <a:solidFill>
                  <a:srgbClr val="3333FF"/>
                </a:solidFill>
              </a:rPr>
              <a:t>mòi</a:t>
            </a:r>
            <a:r>
              <a:rPr lang="en-US" altLang="en-US" sz="4000" b="1" dirty="0">
                <a:solidFill>
                  <a:srgbClr val="3333FF"/>
                </a:solidFill>
              </a:rPr>
              <a:t> </a:t>
            </a:r>
            <a:r>
              <a:rPr lang="en-US" altLang="en-US" sz="4000" b="1" dirty="0" err="1">
                <a:solidFill>
                  <a:srgbClr val="3333FF"/>
                </a:solidFill>
              </a:rPr>
              <a:t>vị</a:t>
            </a:r>
            <a:r>
              <a:rPr lang="en-US" altLang="en-US" sz="4000" b="1" dirty="0">
                <a:solidFill>
                  <a:srgbClr val="3333FF"/>
                </a:solidFill>
              </a:rPr>
              <a:t> </a:t>
            </a:r>
            <a:r>
              <a:rPr lang="en-US" altLang="en-US" sz="4000" b="1" dirty="0" err="1">
                <a:solidFill>
                  <a:srgbClr val="3333FF"/>
                </a:solidFill>
              </a:rPr>
              <a:t>muối</a:t>
            </a:r>
            <a:r>
              <a:rPr lang="en-US" altLang="en-US" sz="4000" b="1" dirty="0">
                <a:solidFill>
                  <a:srgbClr val="3333FF"/>
                </a:solidFill>
              </a:rPr>
              <a:t> </a:t>
            </a:r>
            <a:r>
              <a:rPr lang="en-US" altLang="en-US" sz="4000" b="1" dirty="0" err="1">
                <a:solidFill>
                  <a:srgbClr val="3333FF"/>
                </a:solidFill>
              </a:rPr>
              <a:t>Bạc</a:t>
            </a:r>
            <a:r>
              <a:rPr lang="en-US" altLang="en-US" sz="4000" b="1" dirty="0">
                <a:solidFill>
                  <a:srgbClr val="3333FF"/>
                </a:solidFill>
              </a:rPr>
              <a:t> </a:t>
            </a:r>
            <a:r>
              <a:rPr lang="en-US" altLang="en-US" sz="4000" b="1" dirty="0" err="1">
                <a:solidFill>
                  <a:srgbClr val="3333FF"/>
                </a:solidFill>
              </a:rPr>
              <a:t>Liêu</a:t>
            </a:r>
            <a:endParaRPr lang="en-US" altLang="en-US" sz="4000" b="1" dirty="0">
              <a:solidFill>
                <a:srgbClr val="3333FF"/>
              </a:solidFill>
            </a:endParaRPr>
          </a:p>
        </p:txBody>
      </p:sp>
    </p:spTree>
    <p:extLst>
      <p:ext uri="{BB962C8B-B14F-4D97-AF65-F5344CB8AC3E}">
        <p14:creationId xmlns:p14="http://schemas.microsoft.com/office/powerpoint/2010/main" val="3311072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2"/>
          <a:stretch>
            <a:fillRect/>
          </a:stretch>
        </p:blipFill>
        <p:spPr>
          <a:xfrm>
            <a:off x="-182881" y="-166552"/>
            <a:ext cx="12784183" cy="7191103"/>
          </a:xfrm>
          <a:prstGeom prst="rect">
            <a:avLst/>
          </a:prstGeom>
        </p:spPr>
      </p:pic>
      <p:sp>
        <p:nvSpPr>
          <p:cNvPr id="15" name="Cloud 14">
            <a:extLst>
              <a:ext uri="{FF2B5EF4-FFF2-40B4-BE49-F238E27FC236}">
                <a16:creationId xmlns:a16="http://schemas.microsoft.com/office/drawing/2014/main" id="{4295B3DA-144A-DA87-6D6A-430EBBD57989}"/>
              </a:ext>
            </a:extLst>
          </p:cNvPr>
          <p:cNvSpPr/>
          <p:nvPr/>
        </p:nvSpPr>
        <p:spPr>
          <a:xfrm>
            <a:off x="4002776" y="341718"/>
            <a:ext cx="8598526" cy="5785304"/>
          </a:xfrm>
          <a:custGeom>
            <a:avLst/>
            <a:gdLst>
              <a:gd name="connsiteX0" fmla="*/ 776255 w 8598526"/>
              <a:gd name="connsiteY0" fmla="*/ 1924417 h 5785304"/>
              <a:gd name="connsiteX1" fmla="*/ 1119201 w 8598526"/>
              <a:gd name="connsiteY1" fmla="*/ 924979 h 5785304"/>
              <a:gd name="connsiteX2" fmla="*/ 2787554 w 8598526"/>
              <a:gd name="connsiteY2" fmla="*/ 696647 h 5785304"/>
              <a:gd name="connsiteX3" fmla="*/ 4469641 w 8598526"/>
              <a:gd name="connsiteY3" fmla="*/ 459610 h 5785304"/>
              <a:gd name="connsiteX4" fmla="*/ 5125079 w 8598526"/>
              <a:gd name="connsiteY4" fmla="*/ 26783 h 5785304"/>
              <a:gd name="connsiteX5" fmla="*/ 5937958 w 8598526"/>
              <a:gd name="connsiteY5" fmla="*/ 332253 h 5785304"/>
              <a:gd name="connsiteX6" fmla="*/ 7058553 w 8598526"/>
              <a:gd name="connsiteY6" fmla="*/ 92404 h 5785304"/>
              <a:gd name="connsiteX7" fmla="*/ 7626812 w 8598526"/>
              <a:gd name="connsiteY7" fmla="*/ 746732 h 5785304"/>
              <a:gd name="connsiteX8" fmla="*/ 8356095 w 8598526"/>
              <a:gd name="connsiteY8" fmla="*/ 1381777 h 5785304"/>
              <a:gd name="connsiteX9" fmla="*/ 8323452 w 8598526"/>
              <a:gd name="connsiteY9" fmla="*/ 2070388 h 5785304"/>
              <a:gd name="connsiteX10" fmla="*/ 8561902 w 8598526"/>
              <a:gd name="connsiteY10" fmla="*/ 3123260 h 5785304"/>
              <a:gd name="connsiteX11" fmla="*/ 7444890 w 8598526"/>
              <a:gd name="connsiteY11" fmla="*/ 4044891 h 5785304"/>
              <a:gd name="connsiteX12" fmla="*/ 7045019 w 8598526"/>
              <a:gd name="connsiteY12" fmla="*/ 4834612 h 5785304"/>
              <a:gd name="connsiteX13" fmla="*/ 5683585 w 8598526"/>
              <a:gd name="connsiteY13" fmla="*/ 4930230 h 5785304"/>
              <a:gd name="connsiteX14" fmla="*/ 4710678 w 8598526"/>
              <a:gd name="connsiteY14" fmla="*/ 5772715 h 5785304"/>
              <a:gd name="connsiteX15" fmla="*/ 3280178 w 8598526"/>
              <a:gd name="connsiteY15" fmla="*/ 5258466 h 5785304"/>
              <a:gd name="connsiteX16" fmla="*/ 1155227 w 8598526"/>
              <a:gd name="connsiteY16" fmla="*/ 4750377 h 5785304"/>
              <a:gd name="connsiteX17" fmla="*/ 220934 w 8598526"/>
              <a:gd name="connsiteY17" fmla="*/ 4184971 h 5785304"/>
              <a:gd name="connsiteX18" fmla="*/ 420571 w 8598526"/>
              <a:gd name="connsiteY18" fmla="*/ 3421766 h 5785304"/>
              <a:gd name="connsiteX19" fmla="*/ -996 w 8598526"/>
              <a:gd name="connsiteY19" fmla="*/ 2638741 h 5785304"/>
              <a:gd name="connsiteX20" fmla="*/ 768891 w 8598526"/>
              <a:gd name="connsiteY20" fmla="*/ 1942764 h 5785304"/>
              <a:gd name="connsiteX21" fmla="*/ 776255 w 8598526"/>
              <a:gd name="connsiteY21" fmla="*/ 1924417 h 5785304"/>
              <a:gd name="connsiteX0" fmla="*/ 934094 w 8598526"/>
              <a:gd name="connsiteY0" fmla="*/ 3505599 h 5785304"/>
              <a:gd name="connsiteX1" fmla="*/ 429926 w 8598526"/>
              <a:gd name="connsiteY1" fmla="*/ 3398866 h 5785304"/>
              <a:gd name="connsiteX2" fmla="*/ 1378948 w 8598526"/>
              <a:gd name="connsiteY2" fmla="*/ 4673641 h 5785304"/>
              <a:gd name="connsiteX3" fmla="*/ 1158412 w 8598526"/>
              <a:gd name="connsiteY3" fmla="*/ 4724664 h 5785304"/>
              <a:gd name="connsiteX4" fmla="*/ 3279780 w 8598526"/>
              <a:gd name="connsiteY4" fmla="*/ 5234896 h 5785304"/>
              <a:gd name="connsiteX5" fmla="*/ 3146821 w 8598526"/>
              <a:gd name="connsiteY5" fmla="*/ 5001877 h 5785304"/>
              <a:gd name="connsiteX6" fmla="*/ 5737724 w 8598526"/>
              <a:gd name="connsiteY6" fmla="*/ 4653821 h 5785304"/>
              <a:gd name="connsiteX7" fmla="*/ 5684581 w 8598526"/>
              <a:gd name="connsiteY7" fmla="*/ 4909473 h 5785304"/>
              <a:gd name="connsiteX8" fmla="*/ 6793034 w 8598526"/>
              <a:gd name="connsiteY8" fmla="*/ 3073978 h 5785304"/>
              <a:gd name="connsiteX9" fmla="*/ 7440113 w 8598526"/>
              <a:gd name="connsiteY9" fmla="*/ 4029624 h 5785304"/>
              <a:gd name="connsiteX10" fmla="*/ 8319471 w 8598526"/>
              <a:gd name="connsiteY10" fmla="*/ 2056193 h 5785304"/>
              <a:gd name="connsiteX11" fmla="*/ 8031262 w 8598526"/>
              <a:gd name="connsiteY11" fmla="*/ 2414560 h 5785304"/>
              <a:gd name="connsiteX12" fmla="*/ 7628007 w 8598526"/>
              <a:gd name="connsiteY12" fmla="*/ 726644 h 5785304"/>
              <a:gd name="connsiteX13" fmla="*/ 7643134 w 8598526"/>
              <a:gd name="connsiteY13" fmla="*/ 895918 h 5785304"/>
              <a:gd name="connsiteX14" fmla="*/ 5787683 w 8598526"/>
              <a:gd name="connsiteY14" fmla="*/ 529248 h 5785304"/>
              <a:gd name="connsiteX15" fmla="*/ 5935371 w 8598526"/>
              <a:gd name="connsiteY15" fmla="*/ 313370 h 5785304"/>
              <a:gd name="connsiteX16" fmla="*/ 4406943 w 8598526"/>
              <a:gd name="connsiteY16" fmla="*/ 632098 h 5785304"/>
              <a:gd name="connsiteX17" fmla="*/ 4478398 w 8598526"/>
              <a:gd name="connsiteY17" fmla="*/ 445950 h 5785304"/>
              <a:gd name="connsiteX18" fmla="*/ 2786559 w 8598526"/>
              <a:gd name="connsiteY18" fmla="*/ 695307 h 5785304"/>
              <a:gd name="connsiteX19" fmla="*/ 3045311 w 8598526"/>
              <a:gd name="connsiteY19" fmla="*/ 875830 h 5785304"/>
              <a:gd name="connsiteX20" fmla="*/ 821437 w 8598526"/>
              <a:gd name="connsiteY20" fmla="*/ 2114448 h 5785304"/>
              <a:gd name="connsiteX21" fmla="*/ 776255 w 8598526"/>
              <a:gd name="connsiteY21" fmla="*/ 1924417 h 578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98526" h="5785304" fill="none" extrusionOk="0">
                <a:moveTo>
                  <a:pt x="776255" y="1924417"/>
                </a:moveTo>
                <a:cubicBezTo>
                  <a:pt x="677353" y="1619696"/>
                  <a:pt x="823903" y="1195231"/>
                  <a:pt x="1119201" y="924979"/>
                </a:cubicBezTo>
                <a:cubicBezTo>
                  <a:pt x="1444022" y="569569"/>
                  <a:pt x="2266421" y="432994"/>
                  <a:pt x="2787554" y="696647"/>
                </a:cubicBezTo>
                <a:cubicBezTo>
                  <a:pt x="3101857" y="142773"/>
                  <a:pt x="3901654" y="-22790"/>
                  <a:pt x="4469641" y="459610"/>
                </a:cubicBezTo>
                <a:cubicBezTo>
                  <a:pt x="4608326" y="240975"/>
                  <a:pt x="4837644" y="-3978"/>
                  <a:pt x="5125079" y="26783"/>
                </a:cubicBezTo>
                <a:cubicBezTo>
                  <a:pt x="5432271" y="-45069"/>
                  <a:pt x="5697551" y="75735"/>
                  <a:pt x="5937958" y="332253"/>
                </a:cubicBezTo>
                <a:cubicBezTo>
                  <a:pt x="6203570" y="97126"/>
                  <a:pt x="6590752" y="-84710"/>
                  <a:pt x="7058553" y="92404"/>
                </a:cubicBezTo>
                <a:cubicBezTo>
                  <a:pt x="7365357" y="205904"/>
                  <a:pt x="7603061" y="502311"/>
                  <a:pt x="7626812" y="746732"/>
                </a:cubicBezTo>
                <a:cubicBezTo>
                  <a:pt x="7927724" y="832231"/>
                  <a:pt x="8251830" y="1060805"/>
                  <a:pt x="8356095" y="1381777"/>
                </a:cubicBezTo>
                <a:cubicBezTo>
                  <a:pt x="8435347" y="1615088"/>
                  <a:pt x="8370764" y="1865875"/>
                  <a:pt x="8323452" y="2070388"/>
                </a:cubicBezTo>
                <a:cubicBezTo>
                  <a:pt x="8557431" y="2309867"/>
                  <a:pt x="8647345" y="2782987"/>
                  <a:pt x="8561902" y="3123260"/>
                </a:cubicBezTo>
                <a:cubicBezTo>
                  <a:pt x="8432405" y="3650702"/>
                  <a:pt x="8087070" y="3941082"/>
                  <a:pt x="7444890" y="4044891"/>
                </a:cubicBezTo>
                <a:cubicBezTo>
                  <a:pt x="7416935" y="4284244"/>
                  <a:pt x="7273967" y="4658512"/>
                  <a:pt x="7045019" y="4834612"/>
                </a:cubicBezTo>
                <a:cubicBezTo>
                  <a:pt x="6590139" y="5185125"/>
                  <a:pt x="6202143" y="5207370"/>
                  <a:pt x="5683585" y="4930230"/>
                </a:cubicBezTo>
                <a:cubicBezTo>
                  <a:pt x="5628082" y="5289362"/>
                  <a:pt x="5159060" y="5748537"/>
                  <a:pt x="4710678" y="5772715"/>
                </a:cubicBezTo>
                <a:cubicBezTo>
                  <a:pt x="4230601" y="5966584"/>
                  <a:pt x="3580158" y="5786179"/>
                  <a:pt x="3280178" y="5258466"/>
                </a:cubicBezTo>
                <a:cubicBezTo>
                  <a:pt x="2411467" y="5695564"/>
                  <a:pt x="1448293" y="5550736"/>
                  <a:pt x="1155227" y="4750377"/>
                </a:cubicBezTo>
                <a:cubicBezTo>
                  <a:pt x="695322" y="4830152"/>
                  <a:pt x="361456" y="4491601"/>
                  <a:pt x="220934" y="4184971"/>
                </a:cubicBezTo>
                <a:cubicBezTo>
                  <a:pt x="141505" y="3872770"/>
                  <a:pt x="213596" y="3644255"/>
                  <a:pt x="420571" y="3421766"/>
                </a:cubicBezTo>
                <a:cubicBezTo>
                  <a:pt x="104193" y="3211325"/>
                  <a:pt x="-101387" y="2978384"/>
                  <a:pt x="-996" y="2638741"/>
                </a:cubicBezTo>
                <a:cubicBezTo>
                  <a:pt x="69964" y="2337182"/>
                  <a:pt x="367217" y="1970106"/>
                  <a:pt x="768891" y="1942764"/>
                </a:cubicBezTo>
                <a:cubicBezTo>
                  <a:pt x="772110" y="1936088"/>
                  <a:pt x="773314" y="1932018"/>
                  <a:pt x="776255" y="1924417"/>
                </a:cubicBezTo>
                <a:close/>
              </a:path>
              <a:path w="8598526" h="5785304" fill="none" extrusionOk="0">
                <a:moveTo>
                  <a:pt x="934094" y="3505599"/>
                </a:moveTo>
                <a:cubicBezTo>
                  <a:pt x="752105" y="3499358"/>
                  <a:pt x="570781" y="3499411"/>
                  <a:pt x="429926" y="3398866"/>
                </a:cubicBezTo>
                <a:moveTo>
                  <a:pt x="1378948" y="4673641"/>
                </a:moveTo>
                <a:cubicBezTo>
                  <a:pt x="1314591" y="4702202"/>
                  <a:pt x="1244010" y="4715635"/>
                  <a:pt x="1158412" y="4724664"/>
                </a:cubicBezTo>
                <a:moveTo>
                  <a:pt x="3279780" y="5234896"/>
                </a:moveTo>
                <a:cubicBezTo>
                  <a:pt x="3220118" y="5167105"/>
                  <a:pt x="3181228" y="5066401"/>
                  <a:pt x="3146821" y="5001877"/>
                </a:cubicBezTo>
                <a:moveTo>
                  <a:pt x="5737724" y="4653821"/>
                </a:moveTo>
                <a:cubicBezTo>
                  <a:pt x="5732100" y="4745825"/>
                  <a:pt x="5702914" y="4834235"/>
                  <a:pt x="5684581" y="4909473"/>
                </a:cubicBezTo>
                <a:moveTo>
                  <a:pt x="6793034" y="3073978"/>
                </a:moveTo>
                <a:cubicBezTo>
                  <a:pt x="7193829" y="3179065"/>
                  <a:pt x="7392135" y="3617466"/>
                  <a:pt x="7440113" y="4029624"/>
                </a:cubicBezTo>
                <a:moveTo>
                  <a:pt x="8319471" y="2056193"/>
                </a:moveTo>
                <a:cubicBezTo>
                  <a:pt x="8261413" y="2200219"/>
                  <a:pt x="8150633" y="2280994"/>
                  <a:pt x="8031262" y="2414560"/>
                </a:cubicBezTo>
                <a:moveTo>
                  <a:pt x="7628007" y="726644"/>
                </a:moveTo>
                <a:cubicBezTo>
                  <a:pt x="7640830" y="781522"/>
                  <a:pt x="7642423" y="843598"/>
                  <a:pt x="7643134" y="895918"/>
                </a:cubicBezTo>
                <a:moveTo>
                  <a:pt x="5787683" y="529248"/>
                </a:moveTo>
                <a:cubicBezTo>
                  <a:pt x="5813606" y="457764"/>
                  <a:pt x="5869837" y="377057"/>
                  <a:pt x="5935371" y="313370"/>
                </a:cubicBezTo>
                <a:moveTo>
                  <a:pt x="4406943" y="632098"/>
                </a:moveTo>
                <a:cubicBezTo>
                  <a:pt x="4414908" y="572689"/>
                  <a:pt x="4454584" y="517939"/>
                  <a:pt x="4478398" y="445950"/>
                </a:cubicBezTo>
                <a:moveTo>
                  <a:pt x="2786559" y="695307"/>
                </a:moveTo>
                <a:cubicBezTo>
                  <a:pt x="2888670" y="748100"/>
                  <a:pt x="2957380" y="794508"/>
                  <a:pt x="3045311" y="875830"/>
                </a:cubicBezTo>
                <a:moveTo>
                  <a:pt x="821437" y="2114448"/>
                </a:moveTo>
                <a:cubicBezTo>
                  <a:pt x="791834" y="2047496"/>
                  <a:pt x="781931" y="1981766"/>
                  <a:pt x="776255" y="1924417"/>
                </a:cubicBezTo>
              </a:path>
              <a:path w="8598526" h="5785304" stroke="0" extrusionOk="0">
                <a:moveTo>
                  <a:pt x="776255" y="1924417"/>
                </a:moveTo>
                <a:cubicBezTo>
                  <a:pt x="723482" y="1603924"/>
                  <a:pt x="831318" y="1186878"/>
                  <a:pt x="1119201" y="924979"/>
                </a:cubicBezTo>
                <a:cubicBezTo>
                  <a:pt x="1560098" y="374820"/>
                  <a:pt x="2217077" y="486452"/>
                  <a:pt x="2787554" y="696647"/>
                </a:cubicBezTo>
                <a:cubicBezTo>
                  <a:pt x="3163721" y="132759"/>
                  <a:pt x="3948262" y="-130959"/>
                  <a:pt x="4469641" y="459610"/>
                </a:cubicBezTo>
                <a:cubicBezTo>
                  <a:pt x="4630346" y="283148"/>
                  <a:pt x="4822576" y="66858"/>
                  <a:pt x="5125079" y="26783"/>
                </a:cubicBezTo>
                <a:cubicBezTo>
                  <a:pt x="5451755" y="204"/>
                  <a:pt x="5805298" y="143508"/>
                  <a:pt x="5937958" y="332253"/>
                </a:cubicBezTo>
                <a:cubicBezTo>
                  <a:pt x="6149509" y="66730"/>
                  <a:pt x="6681684" y="-58656"/>
                  <a:pt x="7058553" y="92404"/>
                </a:cubicBezTo>
                <a:cubicBezTo>
                  <a:pt x="7310586" y="266469"/>
                  <a:pt x="7564286" y="525338"/>
                  <a:pt x="7626812" y="746732"/>
                </a:cubicBezTo>
                <a:cubicBezTo>
                  <a:pt x="7917347" y="780668"/>
                  <a:pt x="8241487" y="1077903"/>
                  <a:pt x="8356095" y="1381777"/>
                </a:cubicBezTo>
                <a:cubicBezTo>
                  <a:pt x="8439999" y="1648363"/>
                  <a:pt x="8416429" y="1823621"/>
                  <a:pt x="8323452" y="2070388"/>
                </a:cubicBezTo>
                <a:cubicBezTo>
                  <a:pt x="8589854" y="2425852"/>
                  <a:pt x="8666231" y="2737971"/>
                  <a:pt x="8561902" y="3123260"/>
                </a:cubicBezTo>
                <a:cubicBezTo>
                  <a:pt x="8408013" y="3684307"/>
                  <a:pt x="8021418" y="4044683"/>
                  <a:pt x="7444890" y="4044891"/>
                </a:cubicBezTo>
                <a:cubicBezTo>
                  <a:pt x="7482461" y="4295390"/>
                  <a:pt x="7304134" y="4632278"/>
                  <a:pt x="7045019" y="4834612"/>
                </a:cubicBezTo>
                <a:cubicBezTo>
                  <a:pt x="6650701" y="5142478"/>
                  <a:pt x="6146038" y="5191655"/>
                  <a:pt x="5683585" y="4930230"/>
                </a:cubicBezTo>
                <a:cubicBezTo>
                  <a:pt x="5470392" y="5354696"/>
                  <a:pt x="5161958" y="5741054"/>
                  <a:pt x="4710678" y="5772715"/>
                </a:cubicBezTo>
                <a:cubicBezTo>
                  <a:pt x="4220466" y="5855260"/>
                  <a:pt x="3715702" y="5649179"/>
                  <a:pt x="3280178" y="5258466"/>
                </a:cubicBezTo>
                <a:cubicBezTo>
                  <a:pt x="2685300" y="5603929"/>
                  <a:pt x="1556769" y="5480240"/>
                  <a:pt x="1155227" y="4750377"/>
                </a:cubicBezTo>
                <a:cubicBezTo>
                  <a:pt x="729851" y="4785323"/>
                  <a:pt x="337635" y="4578529"/>
                  <a:pt x="220934" y="4184971"/>
                </a:cubicBezTo>
                <a:cubicBezTo>
                  <a:pt x="157347" y="3982444"/>
                  <a:pt x="224864" y="3601712"/>
                  <a:pt x="420571" y="3421766"/>
                </a:cubicBezTo>
                <a:cubicBezTo>
                  <a:pt x="69672" y="3225191"/>
                  <a:pt x="-93869" y="2937774"/>
                  <a:pt x="-996" y="2638741"/>
                </a:cubicBezTo>
                <a:cubicBezTo>
                  <a:pt x="109761" y="2324095"/>
                  <a:pt x="364490" y="1944855"/>
                  <a:pt x="768891" y="1942764"/>
                </a:cubicBezTo>
                <a:cubicBezTo>
                  <a:pt x="770541" y="1936932"/>
                  <a:pt x="773684" y="1930868"/>
                  <a:pt x="776255" y="1924417"/>
                </a:cubicBezTo>
                <a:close/>
              </a:path>
              <a:path w="8598526" h="5785304" fill="none" stroke="0" extrusionOk="0">
                <a:moveTo>
                  <a:pt x="934094" y="3505599"/>
                </a:moveTo>
                <a:cubicBezTo>
                  <a:pt x="753663" y="3506307"/>
                  <a:pt x="544367" y="3491529"/>
                  <a:pt x="429926" y="3398866"/>
                </a:cubicBezTo>
                <a:moveTo>
                  <a:pt x="1378948" y="4673641"/>
                </a:moveTo>
                <a:cubicBezTo>
                  <a:pt x="1294211" y="4693136"/>
                  <a:pt x="1237160" y="4721258"/>
                  <a:pt x="1158412" y="4724664"/>
                </a:cubicBezTo>
                <a:moveTo>
                  <a:pt x="3279780" y="5234896"/>
                </a:moveTo>
                <a:cubicBezTo>
                  <a:pt x="3210409" y="5173442"/>
                  <a:pt x="3174366" y="5081611"/>
                  <a:pt x="3146821" y="5001877"/>
                </a:cubicBezTo>
                <a:moveTo>
                  <a:pt x="5737724" y="4653821"/>
                </a:moveTo>
                <a:cubicBezTo>
                  <a:pt x="5720934" y="4722334"/>
                  <a:pt x="5697426" y="4810205"/>
                  <a:pt x="5684581" y="4909473"/>
                </a:cubicBezTo>
                <a:moveTo>
                  <a:pt x="6793034" y="3073978"/>
                </a:moveTo>
                <a:cubicBezTo>
                  <a:pt x="7179721" y="3249854"/>
                  <a:pt x="7400901" y="3577262"/>
                  <a:pt x="7440113" y="4029624"/>
                </a:cubicBezTo>
                <a:moveTo>
                  <a:pt x="8319471" y="2056193"/>
                </a:moveTo>
                <a:cubicBezTo>
                  <a:pt x="8267498" y="2194438"/>
                  <a:pt x="8161664" y="2285315"/>
                  <a:pt x="8031262" y="2414560"/>
                </a:cubicBezTo>
                <a:moveTo>
                  <a:pt x="7628007" y="726644"/>
                </a:moveTo>
                <a:cubicBezTo>
                  <a:pt x="7633829" y="786940"/>
                  <a:pt x="7648400" y="829990"/>
                  <a:pt x="7643134" y="895918"/>
                </a:cubicBezTo>
                <a:moveTo>
                  <a:pt x="5787683" y="529248"/>
                </a:moveTo>
                <a:cubicBezTo>
                  <a:pt x="5842232" y="442145"/>
                  <a:pt x="5873787" y="358141"/>
                  <a:pt x="5935371" y="313370"/>
                </a:cubicBezTo>
                <a:moveTo>
                  <a:pt x="4406943" y="632098"/>
                </a:moveTo>
                <a:cubicBezTo>
                  <a:pt x="4407346" y="575041"/>
                  <a:pt x="4438038" y="513026"/>
                  <a:pt x="4478398" y="445950"/>
                </a:cubicBezTo>
                <a:moveTo>
                  <a:pt x="2786559" y="695307"/>
                </a:moveTo>
                <a:cubicBezTo>
                  <a:pt x="2866154" y="766780"/>
                  <a:pt x="2977545" y="811086"/>
                  <a:pt x="3045311" y="875830"/>
                </a:cubicBezTo>
                <a:moveTo>
                  <a:pt x="821437" y="2114448"/>
                </a:moveTo>
                <a:cubicBezTo>
                  <a:pt x="798718" y="2052751"/>
                  <a:pt x="788694" y="1983562"/>
                  <a:pt x="776255" y="1924417"/>
                </a:cubicBezTo>
              </a:path>
            </a:pathLst>
          </a:custGeom>
          <a:solidFill>
            <a:schemeClr val="bg1"/>
          </a:solidFill>
          <a:ln>
            <a:solidFill>
              <a:schemeClr val="tx1"/>
            </a:solidFill>
            <a:extLst>
              <a:ext uri="{C807C97D-BFC1-408E-A445-0C87EB9F89A2}">
                <ask:lineSketchStyleProps xmlns:ask="http://schemas.microsoft.com/office/drawing/2018/sketchyshapes" sd="1090976289">
                  <a:prstGeom prst="cloud">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35298FB-255D-401C-21C5-850D3EFD662E}"/>
              </a:ext>
            </a:extLst>
          </p:cNvPr>
          <p:cNvSpPr txBox="1"/>
          <p:nvPr/>
        </p:nvSpPr>
        <p:spPr>
          <a:xfrm>
            <a:off x="6243145" y="1769636"/>
            <a:ext cx="4870448" cy="3539430"/>
          </a:xfrm>
          <a:prstGeom prst="rect">
            <a:avLst/>
          </a:prstGeom>
          <a:noFill/>
        </p:spPr>
        <p:txBody>
          <a:bodyPr wrap="square">
            <a:spAutoFit/>
          </a:bodyPr>
          <a:lstStyle/>
          <a:p>
            <a:pPr algn="just"/>
            <a:r>
              <a:rPr lang="vi-VN" sz="3200" b="1">
                <a:solidFill>
                  <a:srgbClr val="0070C0"/>
                </a:solidFill>
                <a:latin typeface="Calibri" panose="020F0502020204030204" pitchFamily="34" charset="0"/>
                <a:ea typeface="Calibri" panose="020F0502020204030204" pitchFamily="34" charset="0"/>
                <a:cs typeface="Calibri" panose="020F0502020204030204" pitchFamily="34" charset="0"/>
              </a:rPr>
              <a:t>Toàn bài đọc với giọng tươi vui, đoạn nói về hoạt động của diêm dân đọc khẩn trương. Nhấn giọng ở những từ ngữ tả vẻ đẹp của cánh đồng muối, hoạt động của diêm dân</a:t>
            </a:r>
            <a:endParaRPr lang="en-US" sz="3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089E0B2F-7665-9E90-610F-9B3783901075}"/>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p:blipFill>
        <p:spPr>
          <a:xfrm>
            <a:off x="285894" y="1451639"/>
            <a:ext cx="6237514" cy="5246914"/>
          </a:xfrm>
          <a:prstGeom prst="rect">
            <a:avLst/>
          </a:prstGeom>
        </p:spPr>
      </p:pic>
      <p:sp>
        <p:nvSpPr>
          <p:cNvPr id="2" name="TextBox 9">
            <a:extLst>
              <a:ext uri="{FF2B5EF4-FFF2-40B4-BE49-F238E27FC236}">
                <a16:creationId xmlns:a16="http://schemas.microsoft.com/office/drawing/2014/main" id="{1A38D7EF-E24E-D064-992C-B387B353F14A}"/>
              </a:ext>
            </a:extLst>
          </p:cNvPr>
          <p:cNvSpPr txBox="1"/>
          <p:nvPr/>
        </p:nvSpPr>
        <p:spPr>
          <a:xfrm>
            <a:off x="5348664" y="1007670"/>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Giọng</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đọc</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toàn</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bài</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spTree>
    <p:extLst>
      <p:ext uri="{BB962C8B-B14F-4D97-AF65-F5344CB8AC3E}">
        <p14:creationId xmlns:p14="http://schemas.microsoft.com/office/powerpoint/2010/main" val="3289483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994065-97EF-0579-E65D-91B00A1F17F5}"/>
              </a:ext>
            </a:extLst>
          </p:cNvPr>
          <p:cNvPicPr>
            <a:picLocks noChangeAspect="1"/>
          </p:cNvPicPr>
          <p:nvPr/>
        </p:nvPicPr>
        <p:blipFill>
          <a:blip r:embed="rId2"/>
          <a:stretch>
            <a:fillRect/>
          </a:stretch>
        </p:blipFill>
        <p:spPr>
          <a:xfrm>
            <a:off x="0" y="0"/>
            <a:ext cx="12192000" cy="6858000"/>
          </a:xfrm>
          <a:prstGeom prst="rect">
            <a:avLst/>
          </a:prstGeom>
        </p:spPr>
      </p:pic>
      <p:sp>
        <p:nvSpPr>
          <p:cNvPr id="7" name="Speech Bubble: Oval 6">
            <a:extLst>
              <a:ext uri="{FF2B5EF4-FFF2-40B4-BE49-F238E27FC236}">
                <a16:creationId xmlns:a16="http://schemas.microsoft.com/office/drawing/2014/main" id="{F69DF14F-C386-07A7-0FD0-D5082A01E2EB}"/>
              </a:ext>
            </a:extLst>
          </p:cNvPr>
          <p:cNvSpPr/>
          <p:nvPr/>
        </p:nvSpPr>
        <p:spPr>
          <a:xfrm>
            <a:off x="425116" y="320842"/>
            <a:ext cx="6545179" cy="1884947"/>
          </a:xfrm>
          <a:prstGeom prst="wedgeEllipseCallout">
            <a:avLst>
              <a:gd name="adj1" fmla="val 46569"/>
              <a:gd name="adj2" fmla="val 7696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9">
            <a:extLst>
              <a:ext uri="{FF2B5EF4-FFF2-40B4-BE49-F238E27FC236}">
                <a16:creationId xmlns:a16="http://schemas.microsoft.com/office/drawing/2014/main" id="{6EE6C36A-BA08-0683-557E-3FAA1963D634}"/>
              </a:ext>
            </a:extLst>
          </p:cNvPr>
          <p:cNvSpPr txBox="1"/>
          <p:nvPr/>
        </p:nvSpPr>
        <p:spPr>
          <a:xfrm>
            <a:off x="670760" y="748847"/>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Bài</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đọc</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gồm</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có</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mấy</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đoạn</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grpSp>
        <p:nvGrpSpPr>
          <p:cNvPr id="11" name="Group 10">
            <a:extLst>
              <a:ext uri="{FF2B5EF4-FFF2-40B4-BE49-F238E27FC236}">
                <a16:creationId xmlns:a16="http://schemas.microsoft.com/office/drawing/2014/main" id="{9AFF5542-D7F2-A7A7-6B62-114E25511CD4}"/>
              </a:ext>
            </a:extLst>
          </p:cNvPr>
          <p:cNvGrpSpPr/>
          <p:nvPr/>
        </p:nvGrpSpPr>
        <p:grpSpPr>
          <a:xfrm>
            <a:off x="425116" y="1993717"/>
            <a:ext cx="5431347" cy="1884947"/>
            <a:chOff x="760905" y="2242369"/>
            <a:chExt cx="5431347" cy="1884947"/>
          </a:xfrm>
        </p:grpSpPr>
        <p:sp>
          <p:nvSpPr>
            <p:cNvPr id="10" name="Rectangle: Rounded Corners 9">
              <a:extLst>
                <a:ext uri="{FF2B5EF4-FFF2-40B4-BE49-F238E27FC236}">
                  <a16:creationId xmlns:a16="http://schemas.microsoft.com/office/drawing/2014/main" id="{1A7C5F9F-5E44-DAE6-5E9A-64FDFA0FD8B2}"/>
                </a:ext>
              </a:extLst>
            </p:cNvPr>
            <p:cNvSpPr/>
            <p:nvPr/>
          </p:nvSpPr>
          <p:spPr>
            <a:xfrm>
              <a:off x="2196119" y="2746690"/>
              <a:ext cx="3996133" cy="1105564"/>
            </a:xfrm>
            <a:custGeom>
              <a:avLst/>
              <a:gdLst>
                <a:gd name="connsiteX0" fmla="*/ 0 w 3996133"/>
                <a:gd name="connsiteY0" fmla="*/ 184264 h 1105564"/>
                <a:gd name="connsiteX1" fmla="*/ 184264 w 3996133"/>
                <a:gd name="connsiteY1" fmla="*/ 0 h 1105564"/>
                <a:gd name="connsiteX2" fmla="*/ 3811869 w 3996133"/>
                <a:gd name="connsiteY2" fmla="*/ 0 h 1105564"/>
                <a:gd name="connsiteX3" fmla="*/ 3996133 w 3996133"/>
                <a:gd name="connsiteY3" fmla="*/ 184264 h 1105564"/>
                <a:gd name="connsiteX4" fmla="*/ 3996133 w 3996133"/>
                <a:gd name="connsiteY4" fmla="*/ 921300 h 1105564"/>
                <a:gd name="connsiteX5" fmla="*/ 3811869 w 3996133"/>
                <a:gd name="connsiteY5" fmla="*/ 1105564 h 1105564"/>
                <a:gd name="connsiteX6" fmla="*/ 184264 w 3996133"/>
                <a:gd name="connsiteY6" fmla="*/ 1105564 h 1105564"/>
                <a:gd name="connsiteX7" fmla="*/ 0 w 3996133"/>
                <a:gd name="connsiteY7" fmla="*/ 921300 h 1105564"/>
                <a:gd name="connsiteX8" fmla="*/ 0 w 3996133"/>
                <a:gd name="connsiteY8" fmla="*/ 184264 h 11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6133" h="1105564" fill="none" extrusionOk="0">
                  <a:moveTo>
                    <a:pt x="0" y="184264"/>
                  </a:moveTo>
                  <a:cubicBezTo>
                    <a:pt x="4080" y="82008"/>
                    <a:pt x="84099" y="307"/>
                    <a:pt x="184264" y="0"/>
                  </a:cubicBezTo>
                  <a:cubicBezTo>
                    <a:pt x="1980279" y="-78841"/>
                    <a:pt x="2838990" y="-143586"/>
                    <a:pt x="3811869" y="0"/>
                  </a:cubicBezTo>
                  <a:cubicBezTo>
                    <a:pt x="3927351" y="6356"/>
                    <a:pt x="3994878" y="80506"/>
                    <a:pt x="3996133" y="184264"/>
                  </a:cubicBezTo>
                  <a:cubicBezTo>
                    <a:pt x="4022400" y="373511"/>
                    <a:pt x="3980506" y="675010"/>
                    <a:pt x="3996133" y="921300"/>
                  </a:cubicBezTo>
                  <a:cubicBezTo>
                    <a:pt x="3993165" y="1026462"/>
                    <a:pt x="3914356" y="1102183"/>
                    <a:pt x="3811869" y="1105564"/>
                  </a:cubicBezTo>
                  <a:cubicBezTo>
                    <a:pt x="2530919" y="1047985"/>
                    <a:pt x="1254542" y="1214310"/>
                    <a:pt x="184264" y="1105564"/>
                  </a:cubicBezTo>
                  <a:cubicBezTo>
                    <a:pt x="89131" y="1112893"/>
                    <a:pt x="-10166" y="1037118"/>
                    <a:pt x="0" y="921300"/>
                  </a:cubicBezTo>
                  <a:cubicBezTo>
                    <a:pt x="16294" y="610572"/>
                    <a:pt x="-53332" y="261205"/>
                    <a:pt x="0" y="184264"/>
                  </a:cubicBezTo>
                  <a:close/>
                </a:path>
                <a:path w="3996133" h="1105564" stroke="0" extrusionOk="0">
                  <a:moveTo>
                    <a:pt x="0" y="184264"/>
                  </a:moveTo>
                  <a:cubicBezTo>
                    <a:pt x="6755" y="80187"/>
                    <a:pt x="86511" y="-115"/>
                    <a:pt x="184264" y="0"/>
                  </a:cubicBezTo>
                  <a:cubicBezTo>
                    <a:pt x="1735305" y="66624"/>
                    <a:pt x="3227568" y="-90325"/>
                    <a:pt x="3811869" y="0"/>
                  </a:cubicBezTo>
                  <a:cubicBezTo>
                    <a:pt x="3906091" y="-3715"/>
                    <a:pt x="3998271" y="80044"/>
                    <a:pt x="3996133" y="184264"/>
                  </a:cubicBezTo>
                  <a:cubicBezTo>
                    <a:pt x="3931152" y="344805"/>
                    <a:pt x="4013243" y="734176"/>
                    <a:pt x="3996133" y="921300"/>
                  </a:cubicBezTo>
                  <a:cubicBezTo>
                    <a:pt x="3985331" y="1005846"/>
                    <a:pt x="3908265" y="1099755"/>
                    <a:pt x="3811869" y="1105564"/>
                  </a:cubicBezTo>
                  <a:cubicBezTo>
                    <a:pt x="2184024" y="1086006"/>
                    <a:pt x="1179181" y="1179498"/>
                    <a:pt x="184264" y="1105564"/>
                  </a:cubicBezTo>
                  <a:cubicBezTo>
                    <a:pt x="66961" y="1109875"/>
                    <a:pt x="-4151" y="1029078"/>
                    <a:pt x="0" y="921300"/>
                  </a:cubicBezTo>
                  <a:cubicBezTo>
                    <a:pt x="31157" y="807100"/>
                    <a:pt x="-65158" y="361940"/>
                    <a:pt x="0" y="184264"/>
                  </a:cubicBezTo>
                  <a:close/>
                </a:path>
              </a:pathLst>
            </a:custGeom>
            <a:solidFill>
              <a:schemeClr val="bg1"/>
            </a:solidFill>
            <a:ln>
              <a:extLst>
                <a:ext uri="{C807C97D-BFC1-408E-A445-0C87EB9F89A2}">
                  <ask:lineSketchStyleProps xmlns:ask="http://schemas.microsoft.com/office/drawing/2018/sketchyshapes" sd="298552743">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Arial" panose="020B0604020202020204" pitchFamily="34" charset="0"/>
                  <a:cs typeface="Arial" panose="020B0604020202020204" pitchFamily="34" charset="0"/>
                </a:rPr>
                <a:t>Đoạn 1: Từ đầu đến “vào vụ thu hoạch muối”.</a:t>
              </a:r>
              <a:endParaRPr lang="en-US" sz="24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D0AF412-F96A-3539-39C5-F837F30EAA1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60905" y="2242369"/>
              <a:ext cx="1928783" cy="1884947"/>
            </a:xfrm>
            <a:prstGeom prst="rect">
              <a:avLst/>
            </a:prstGeom>
          </p:spPr>
        </p:pic>
      </p:grpSp>
      <p:grpSp>
        <p:nvGrpSpPr>
          <p:cNvPr id="12" name="Group 11">
            <a:extLst>
              <a:ext uri="{FF2B5EF4-FFF2-40B4-BE49-F238E27FC236}">
                <a16:creationId xmlns:a16="http://schemas.microsoft.com/office/drawing/2014/main" id="{522A5201-C45C-2529-7142-93297C596034}"/>
              </a:ext>
            </a:extLst>
          </p:cNvPr>
          <p:cNvGrpSpPr/>
          <p:nvPr/>
        </p:nvGrpSpPr>
        <p:grpSpPr>
          <a:xfrm>
            <a:off x="702752" y="3393078"/>
            <a:ext cx="5431348" cy="1884947"/>
            <a:chOff x="760905" y="2242369"/>
            <a:chExt cx="5431348" cy="1884947"/>
          </a:xfrm>
        </p:grpSpPr>
        <p:sp>
          <p:nvSpPr>
            <p:cNvPr id="13" name="Rectangle: Rounded Corners 12">
              <a:extLst>
                <a:ext uri="{FF2B5EF4-FFF2-40B4-BE49-F238E27FC236}">
                  <a16:creationId xmlns:a16="http://schemas.microsoft.com/office/drawing/2014/main" id="{E553D0A7-84CD-1A46-3A2C-DC8958A06876}"/>
                </a:ext>
              </a:extLst>
            </p:cNvPr>
            <p:cNvSpPr/>
            <p:nvPr/>
          </p:nvSpPr>
          <p:spPr>
            <a:xfrm>
              <a:off x="1918483" y="2746690"/>
              <a:ext cx="4273770" cy="1105564"/>
            </a:xfrm>
            <a:custGeom>
              <a:avLst/>
              <a:gdLst>
                <a:gd name="connsiteX0" fmla="*/ 0 w 4273770"/>
                <a:gd name="connsiteY0" fmla="*/ 184264 h 1105564"/>
                <a:gd name="connsiteX1" fmla="*/ 184264 w 4273770"/>
                <a:gd name="connsiteY1" fmla="*/ 0 h 1105564"/>
                <a:gd name="connsiteX2" fmla="*/ 4089506 w 4273770"/>
                <a:gd name="connsiteY2" fmla="*/ 0 h 1105564"/>
                <a:gd name="connsiteX3" fmla="*/ 4273770 w 4273770"/>
                <a:gd name="connsiteY3" fmla="*/ 184264 h 1105564"/>
                <a:gd name="connsiteX4" fmla="*/ 4273770 w 4273770"/>
                <a:gd name="connsiteY4" fmla="*/ 921300 h 1105564"/>
                <a:gd name="connsiteX5" fmla="*/ 4089506 w 4273770"/>
                <a:gd name="connsiteY5" fmla="*/ 1105564 h 1105564"/>
                <a:gd name="connsiteX6" fmla="*/ 184264 w 4273770"/>
                <a:gd name="connsiteY6" fmla="*/ 1105564 h 1105564"/>
                <a:gd name="connsiteX7" fmla="*/ 0 w 4273770"/>
                <a:gd name="connsiteY7" fmla="*/ 921300 h 1105564"/>
                <a:gd name="connsiteX8" fmla="*/ 0 w 4273770"/>
                <a:gd name="connsiteY8" fmla="*/ 184264 h 11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3770" h="1105564" fill="none" extrusionOk="0">
                  <a:moveTo>
                    <a:pt x="0" y="184264"/>
                  </a:moveTo>
                  <a:cubicBezTo>
                    <a:pt x="4080" y="82008"/>
                    <a:pt x="84099" y="307"/>
                    <a:pt x="184264" y="0"/>
                  </a:cubicBezTo>
                  <a:cubicBezTo>
                    <a:pt x="1825533" y="-78841"/>
                    <a:pt x="3189300" y="-143586"/>
                    <a:pt x="4089506" y="0"/>
                  </a:cubicBezTo>
                  <a:cubicBezTo>
                    <a:pt x="4204988" y="6356"/>
                    <a:pt x="4272515" y="80506"/>
                    <a:pt x="4273770" y="184264"/>
                  </a:cubicBezTo>
                  <a:cubicBezTo>
                    <a:pt x="4300037" y="373511"/>
                    <a:pt x="4258143" y="675010"/>
                    <a:pt x="4273770" y="921300"/>
                  </a:cubicBezTo>
                  <a:cubicBezTo>
                    <a:pt x="4270802" y="1026462"/>
                    <a:pt x="4191993" y="1102183"/>
                    <a:pt x="4089506" y="1105564"/>
                  </a:cubicBezTo>
                  <a:cubicBezTo>
                    <a:pt x="2999954" y="1047985"/>
                    <a:pt x="1140076" y="1214310"/>
                    <a:pt x="184264" y="1105564"/>
                  </a:cubicBezTo>
                  <a:cubicBezTo>
                    <a:pt x="89131" y="1112893"/>
                    <a:pt x="-10166" y="1037118"/>
                    <a:pt x="0" y="921300"/>
                  </a:cubicBezTo>
                  <a:cubicBezTo>
                    <a:pt x="16294" y="610572"/>
                    <a:pt x="-53332" y="261205"/>
                    <a:pt x="0" y="184264"/>
                  </a:cubicBezTo>
                  <a:close/>
                </a:path>
                <a:path w="4273770" h="1105564" stroke="0" extrusionOk="0">
                  <a:moveTo>
                    <a:pt x="0" y="184264"/>
                  </a:moveTo>
                  <a:cubicBezTo>
                    <a:pt x="6755" y="80187"/>
                    <a:pt x="86511" y="-115"/>
                    <a:pt x="184264" y="0"/>
                  </a:cubicBezTo>
                  <a:cubicBezTo>
                    <a:pt x="1143330" y="66624"/>
                    <a:pt x="3276983" y="-90325"/>
                    <a:pt x="4089506" y="0"/>
                  </a:cubicBezTo>
                  <a:cubicBezTo>
                    <a:pt x="4183728" y="-3715"/>
                    <a:pt x="4275908" y="80044"/>
                    <a:pt x="4273770" y="184264"/>
                  </a:cubicBezTo>
                  <a:cubicBezTo>
                    <a:pt x="4208789" y="344805"/>
                    <a:pt x="4290880" y="734176"/>
                    <a:pt x="4273770" y="921300"/>
                  </a:cubicBezTo>
                  <a:cubicBezTo>
                    <a:pt x="4262968" y="1005846"/>
                    <a:pt x="4185902" y="1099755"/>
                    <a:pt x="4089506" y="1105564"/>
                  </a:cubicBezTo>
                  <a:cubicBezTo>
                    <a:pt x="2505351" y="1086006"/>
                    <a:pt x="1948771" y="1179498"/>
                    <a:pt x="184264" y="1105564"/>
                  </a:cubicBezTo>
                  <a:cubicBezTo>
                    <a:pt x="66961" y="1109875"/>
                    <a:pt x="-4151" y="1029078"/>
                    <a:pt x="0" y="921300"/>
                  </a:cubicBezTo>
                  <a:cubicBezTo>
                    <a:pt x="31157" y="807100"/>
                    <a:pt x="-65158" y="361940"/>
                    <a:pt x="0" y="184264"/>
                  </a:cubicBezTo>
                  <a:close/>
                </a:path>
              </a:pathLst>
            </a:custGeom>
            <a:solidFill>
              <a:schemeClr val="bg1"/>
            </a:solidFill>
            <a:ln>
              <a:extLst>
                <a:ext uri="{C807C97D-BFC1-408E-A445-0C87EB9F89A2}">
                  <ask:lineSketchStyleProps xmlns:ask="http://schemas.microsoft.com/office/drawing/2018/sketchyshapes" sd="298552743">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Arial" panose="020B0604020202020204" pitchFamily="34" charset="0"/>
                  <a:cs typeface="Arial" panose="020B0604020202020204" pitchFamily="34" charset="0"/>
                </a:rPr>
                <a:t>Đoạn 2: Tiếp theo đến “nở hoa trong đêm”.</a:t>
              </a:r>
              <a:endParaRPr lang="en-US" sz="24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06E98F4-FA2A-4340-6828-91F5C602844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60905" y="2242369"/>
              <a:ext cx="1928783" cy="1884947"/>
            </a:xfrm>
            <a:prstGeom prst="rect">
              <a:avLst/>
            </a:prstGeom>
          </p:spPr>
        </p:pic>
      </p:grpSp>
      <p:grpSp>
        <p:nvGrpSpPr>
          <p:cNvPr id="15" name="Group 14">
            <a:extLst>
              <a:ext uri="{FF2B5EF4-FFF2-40B4-BE49-F238E27FC236}">
                <a16:creationId xmlns:a16="http://schemas.microsoft.com/office/drawing/2014/main" id="{9829E0CD-55EA-6207-7FDF-EFC4086194EF}"/>
              </a:ext>
            </a:extLst>
          </p:cNvPr>
          <p:cNvGrpSpPr/>
          <p:nvPr/>
        </p:nvGrpSpPr>
        <p:grpSpPr>
          <a:xfrm>
            <a:off x="928253" y="4792439"/>
            <a:ext cx="5205847" cy="1884947"/>
            <a:chOff x="921326" y="2187712"/>
            <a:chExt cx="5205847" cy="1884947"/>
          </a:xfrm>
        </p:grpSpPr>
        <p:sp>
          <p:nvSpPr>
            <p:cNvPr id="16" name="Rectangle: Rounded Corners 15">
              <a:extLst>
                <a:ext uri="{FF2B5EF4-FFF2-40B4-BE49-F238E27FC236}">
                  <a16:creationId xmlns:a16="http://schemas.microsoft.com/office/drawing/2014/main" id="{93594082-50C6-D84C-4EA9-CC4498C5960B}"/>
                </a:ext>
              </a:extLst>
            </p:cNvPr>
            <p:cNvSpPr/>
            <p:nvPr/>
          </p:nvSpPr>
          <p:spPr>
            <a:xfrm>
              <a:off x="1725297" y="2746690"/>
              <a:ext cx="4401876" cy="1105564"/>
            </a:xfrm>
            <a:custGeom>
              <a:avLst/>
              <a:gdLst>
                <a:gd name="connsiteX0" fmla="*/ 0 w 4401876"/>
                <a:gd name="connsiteY0" fmla="*/ 184264 h 1105564"/>
                <a:gd name="connsiteX1" fmla="*/ 184264 w 4401876"/>
                <a:gd name="connsiteY1" fmla="*/ 0 h 1105564"/>
                <a:gd name="connsiteX2" fmla="*/ 4217612 w 4401876"/>
                <a:gd name="connsiteY2" fmla="*/ 0 h 1105564"/>
                <a:gd name="connsiteX3" fmla="*/ 4401876 w 4401876"/>
                <a:gd name="connsiteY3" fmla="*/ 184264 h 1105564"/>
                <a:gd name="connsiteX4" fmla="*/ 4401876 w 4401876"/>
                <a:gd name="connsiteY4" fmla="*/ 921300 h 1105564"/>
                <a:gd name="connsiteX5" fmla="*/ 4217612 w 4401876"/>
                <a:gd name="connsiteY5" fmla="*/ 1105564 h 1105564"/>
                <a:gd name="connsiteX6" fmla="*/ 184264 w 4401876"/>
                <a:gd name="connsiteY6" fmla="*/ 1105564 h 1105564"/>
                <a:gd name="connsiteX7" fmla="*/ 0 w 4401876"/>
                <a:gd name="connsiteY7" fmla="*/ 921300 h 1105564"/>
                <a:gd name="connsiteX8" fmla="*/ 0 w 4401876"/>
                <a:gd name="connsiteY8" fmla="*/ 184264 h 11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1876" h="1105564" fill="none" extrusionOk="0">
                  <a:moveTo>
                    <a:pt x="0" y="184264"/>
                  </a:moveTo>
                  <a:cubicBezTo>
                    <a:pt x="4080" y="82008"/>
                    <a:pt x="84099" y="307"/>
                    <a:pt x="184264" y="0"/>
                  </a:cubicBezTo>
                  <a:cubicBezTo>
                    <a:pt x="1125095" y="-78841"/>
                    <a:pt x="2931581" y="-143586"/>
                    <a:pt x="4217612" y="0"/>
                  </a:cubicBezTo>
                  <a:cubicBezTo>
                    <a:pt x="4333094" y="6356"/>
                    <a:pt x="4400621" y="80506"/>
                    <a:pt x="4401876" y="184264"/>
                  </a:cubicBezTo>
                  <a:cubicBezTo>
                    <a:pt x="4428143" y="373511"/>
                    <a:pt x="4386249" y="675010"/>
                    <a:pt x="4401876" y="921300"/>
                  </a:cubicBezTo>
                  <a:cubicBezTo>
                    <a:pt x="4398908" y="1026462"/>
                    <a:pt x="4320099" y="1102183"/>
                    <a:pt x="4217612" y="1105564"/>
                  </a:cubicBezTo>
                  <a:cubicBezTo>
                    <a:pt x="3724422" y="1047985"/>
                    <a:pt x="1409726" y="1214310"/>
                    <a:pt x="184264" y="1105564"/>
                  </a:cubicBezTo>
                  <a:cubicBezTo>
                    <a:pt x="89131" y="1112893"/>
                    <a:pt x="-10166" y="1037118"/>
                    <a:pt x="0" y="921300"/>
                  </a:cubicBezTo>
                  <a:cubicBezTo>
                    <a:pt x="16294" y="610572"/>
                    <a:pt x="-53332" y="261205"/>
                    <a:pt x="0" y="184264"/>
                  </a:cubicBezTo>
                  <a:close/>
                </a:path>
                <a:path w="4401876" h="1105564" stroke="0" extrusionOk="0">
                  <a:moveTo>
                    <a:pt x="0" y="184264"/>
                  </a:moveTo>
                  <a:cubicBezTo>
                    <a:pt x="6755" y="80187"/>
                    <a:pt x="86511" y="-115"/>
                    <a:pt x="184264" y="0"/>
                  </a:cubicBezTo>
                  <a:cubicBezTo>
                    <a:pt x="1201357" y="66624"/>
                    <a:pt x="2920925" y="-90325"/>
                    <a:pt x="4217612" y="0"/>
                  </a:cubicBezTo>
                  <a:cubicBezTo>
                    <a:pt x="4311834" y="-3715"/>
                    <a:pt x="4404014" y="80044"/>
                    <a:pt x="4401876" y="184264"/>
                  </a:cubicBezTo>
                  <a:cubicBezTo>
                    <a:pt x="4336895" y="344805"/>
                    <a:pt x="4418986" y="734176"/>
                    <a:pt x="4401876" y="921300"/>
                  </a:cubicBezTo>
                  <a:cubicBezTo>
                    <a:pt x="4391074" y="1005846"/>
                    <a:pt x="4314008" y="1099755"/>
                    <a:pt x="4217612" y="1105564"/>
                  </a:cubicBezTo>
                  <a:cubicBezTo>
                    <a:pt x="3282652" y="1086006"/>
                    <a:pt x="1174483" y="1179498"/>
                    <a:pt x="184264" y="1105564"/>
                  </a:cubicBezTo>
                  <a:cubicBezTo>
                    <a:pt x="66961" y="1109875"/>
                    <a:pt x="-4151" y="1029078"/>
                    <a:pt x="0" y="921300"/>
                  </a:cubicBezTo>
                  <a:cubicBezTo>
                    <a:pt x="31157" y="807100"/>
                    <a:pt x="-65158" y="361940"/>
                    <a:pt x="0" y="184264"/>
                  </a:cubicBezTo>
                  <a:close/>
                </a:path>
              </a:pathLst>
            </a:custGeom>
            <a:solidFill>
              <a:schemeClr val="bg1"/>
            </a:solidFill>
            <a:ln>
              <a:extLst>
                <a:ext uri="{C807C97D-BFC1-408E-A445-0C87EB9F89A2}">
                  <ask:lineSketchStyleProps xmlns:ask="http://schemas.microsoft.com/office/drawing/2018/sketchyshapes" sd="298552743">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Arial" panose="020B0604020202020204" pitchFamily="34" charset="0"/>
                  <a:cs typeface="Arial" panose="020B0604020202020204" pitchFamily="34" charset="0"/>
                </a:rPr>
                <a:t>Đoạn 3: Tiếp theo đến “bức tranh sơn dầu nghệ thuật”.</a:t>
              </a:r>
              <a:endParaRPr lang="en-US" sz="24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8A4F7C76-1BC7-FAA7-BA9A-7AED1556CA2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1326" y="2187712"/>
              <a:ext cx="1928783" cy="1884947"/>
            </a:xfrm>
            <a:prstGeom prst="rect">
              <a:avLst/>
            </a:prstGeom>
          </p:spPr>
        </p:pic>
      </p:grpSp>
      <p:grpSp>
        <p:nvGrpSpPr>
          <p:cNvPr id="2" name="Group 1">
            <a:extLst>
              <a:ext uri="{FF2B5EF4-FFF2-40B4-BE49-F238E27FC236}">
                <a16:creationId xmlns:a16="http://schemas.microsoft.com/office/drawing/2014/main" id="{F8F1F29D-350B-93A3-CBA6-349F8B56AC85}"/>
              </a:ext>
            </a:extLst>
          </p:cNvPr>
          <p:cNvGrpSpPr/>
          <p:nvPr/>
        </p:nvGrpSpPr>
        <p:grpSpPr>
          <a:xfrm>
            <a:off x="6218321" y="4867017"/>
            <a:ext cx="5270927" cy="1884947"/>
            <a:chOff x="921326" y="2187712"/>
            <a:chExt cx="5270927" cy="1884947"/>
          </a:xfrm>
        </p:grpSpPr>
        <p:sp>
          <p:nvSpPr>
            <p:cNvPr id="3" name="Rectangle: Rounded Corners 2">
              <a:extLst>
                <a:ext uri="{FF2B5EF4-FFF2-40B4-BE49-F238E27FC236}">
                  <a16:creationId xmlns:a16="http://schemas.microsoft.com/office/drawing/2014/main" id="{FAD6DD13-544B-89DB-413A-CAE6D832AE07}"/>
                </a:ext>
              </a:extLst>
            </p:cNvPr>
            <p:cNvSpPr/>
            <p:nvPr/>
          </p:nvSpPr>
          <p:spPr>
            <a:xfrm>
              <a:off x="1725297" y="2746690"/>
              <a:ext cx="4466956" cy="876305"/>
            </a:xfrm>
            <a:custGeom>
              <a:avLst/>
              <a:gdLst>
                <a:gd name="connsiteX0" fmla="*/ 0 w 4466956"/>
                <a:gd name="connsiteY0" fmla="*/ 146054 h 876305"/>
                <a:gd name="connsiteX1" fmla="*/ 146054 w 4466956"/>
                <a:gd name="connsiteY1" fmla="*/ 0 h 876305"/>
                <a:gd name="connsiteX2" fmla="*/ 4320902 w 4466956"/>
                <a:gd name="connsiteY2" fmla="*/ 0 h 876305"/>
                <a:gd name="connsiteX3" fmla="*/ 4466956 w 4466956"/>
                <a:gd name="connsiteY3" fmla="*/ 146054 h 876305"/>
                <a:gd name="connsiteX4" fmla="*/ 4466956 w 4466956"/>
                <a:gd name="connsiteY4" fmla="*/ 730251 h 876305"/>
                <a:gd name="connsiteX5" fmla="*/ 4320902 w 4466956"/>
                <a:gd name="connsiteY5" fmla="*/ 876305 h 876305"/>
                <a:gd name="connsiteX6" fmla="*/ 146054 w 4466956"/>
                <a:gd name="connsiteY6" fmla="*/ 876305 h 876305"/>
                <a:gd name="connsiteX7" fmla="*/ 0 w 4466956"/>
                <a:gd name="connsiteY7" fmla="*/ 730251 h 876305"/>
                <a:gd name="connsiteX8" fmla="*/ 0 w 4466956"/>
                <a:gd name="connsiteY8" fmla="*/ 146054 h 87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876305" fill="none" extrusionOk="0">
                  <a:moveTo>
                    <a:pt x="0" y="146054"/>
                  </a:moveTo>
                  <a:cubicBezTo>
                    <a:pt x="8753" y="64339"/>
                    <a:pt x="66573" y="227"/>
                    <a:pt x="146054" y="0"/>
                  </a:cubicBezTo>
                  <a:cubicBezTo>
                    <a:pt x="2155101" y="-78841"/>
                    <a:pt x="3279985" y="-143586"/>
                    <a:pt x="4320902" y="0"/>
                  </a:cubicBezTo>
                  <a:cubicBezTo>
                    <a:pt x="4412241" y="4947"/>
                    <a:pt x="4459033" y="52813"/>
                    <a:pt x="4466956" y="146054"/>
                  </a:cubicBezTo>
                  <a:cubicBezTo>
                    <a:pt x="4506116" y="376297"/>
                    <a:pt x="4509812" y="665153"/>
                    <a:pt x="4466956" y="730251"/>
                  </a:cubicBezTo>
                  <a:cubicBezTo>
                    <a:pt x="4457925" y="821245"/>
                    <a:pt x="4404164" y="864118"/>
                    <a:pt x="4320902" y="876305"/>
                  </a:cubicBezTo>
                  <a:cubicBezTo>
                    <a:pt x="2533577" y="818726"/>
                    <a:pt x="1830299" y="985051"/>
                    <a:pt x="146054" y="876305"/>
                  </a:cubicBezTo>
                  <a:cubicBezTo>
                    <a:pt x="69419" y="880755"/>
                    <a:pt x="-2852" y="814856"/>
                    <a:pt x="0" y="730251"/>
                  </a:cubicBezTo>
                  <a:cubicBezTo>
                    <a:pt x="22715" y="508820"/>
                    <a:pt x="-7498" y="359718"/>
                    <a:pt x="0" y="146054"/>
                  </a:cubicBezTo>
                  <a:close/>
                </a:path>
                <a:path w="4466956" h="876305" stroke="0" extrusionOk="0">
                  <a:moveTo>
                    <a:pt x="0" y="146054"/>
                  </a:moveTo>
                  <a:cubicBezTo>
                    <a:pt x="14379" y="60471"/>
                    <a:pt x="81124" y="-452"/>
                    <a:pt x="146054" y="0"/>
                  </a:cubicBezTo>
                  <a:cubicBezTo>
                    <a:pt x="572472" y="66624"/>
                    <a:pt x="3332654" y="-90325"/>
                    <a:pt x="4320902" y="0"/>
                  </a:cubicBezTo>
                  <a:cubicBezTo>
                    <a:pt x="4387577" y="-6888"/>
                    <a:pt x="4476527" y="54405"/>
                    <a:pt x="4466956" y="146054"/>
                  </a:cubicBezTo>
                  <a:cubicBezTo>
                    <a:pt x="4429578" y="412394"/>
                    <a:pt x="4507784" y="524612"/>
                    <a:pt x="4466956" y="730251"/>
                  </a:cubicBezTo>
                  <a:cubicBezTo>
                    <a:pt x="4463613" y="805584"/>
                    <a:pt x="4395420" y="869658"/>
                    <a:pt x="4320902" y="876305"/>
                  </a:cubicBezTo>
                  <a:cubicBezTo>
                    <a:pt x="2261127" y="856747"/>
                    <a:pt x="780361" y="950239"/>
                    <a:pt x="146054" y="876305"/>
                  </a:cubicBezTo>
                  <a:cubicBezTo>
                    <a:pt x="59571" y="877920"/>
                    <a:pt x="-5881" y="819432"/>
                    <a:pt x="0" y="730251"/>
                  </a:cubicBezTo>
                  <a:cubicBezTo>
                    <a:pt x="-31068" y="638810"/>
                    <a:pt x="-35265" y="252574"/>
                    <a:pt x="0" y="146054"/>
                  </a:cubicBezTo>
                  <a:close/>
                </a:path>
              </a:pathLst>
            </a:custGeom>
            <a:solidFill>
              <a:schemeClr val="bg1"/>
            </a:solidFill>
            <a:ln>
              <a:extLst>
                <a:ext uri="{C807C97D-BFC1-408E-A445-0C87EB9F89A2}">
                  <ask:lineSketchStyleProps xmlns:ask="http://schemas.microsoft.com/office/drawing/2018/sketchyshapes" sd="298552743">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Arial" panose="020B0604020202020204" pitchFamily="34" charset="0"/>
                  <a:cs typeface="Arial" panose="020B0604020202020204" pitchFamily="34" charset="0"/>
                </a:rPr>
                <a:t>Đoạn 4: Còn lại.</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C4A48E0-1F3B-A032-BDED-1AD23CB86B9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1326" y="2187712"/>
              <a:ext cx="1928783" cy="1884947"/>
            </a:xfrm>
            <a:prstGeom prst="rect">
              <a:avLst/>
            </a:prstGeom>
          </p:spPr>
        </p:pic>
      </p:grpSp>
    </p:spTree>
    <p:extLst>
      <p:ext uri="{BB962C8B-B14F-4D97-AF65-F5344CB8AC3E}">
        <p14:creationId xmlns:p14="http://schemas.microsoft.com/office/powerpoint/2010/main" val="3737269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0-#ppt_w/2"/>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0-#ppt_w/2"/>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3"/>
          <a:stretch>
            <a:fillRect/>
          </a:stretch>
        </p:blipFill>
        <p:spPr>
          <a:xfrm>
            <a:off x="-182881" y="-166552"/>
            <a:ext cx="12784183" cy="7191103"/>
          </a:xfrm>
          <a:prstGeom prst="rect">
            <a:avLst/>
          </a:prstGeom>
        </p:spPr>
      </p:pic>
      <p:sp>
        <p:nvSpPr>
          <p:cNvPr id="3" name="Rectangle: Rounded Corners 2">
            <a:extLst>
              <a:ext uri="{FF2B5EF4-FFF2-40B4-BE49-F238E27FC236}">
                <a16:creationId xmlns:a16="http://schemas.microsoft.com/office/drawing/2014/main" id="{A93F3BDB-9A35-1E99-3798-B9D63CB148CD}"/>
              </a:ext>
            </a:extLst>
          </p:cNvPr>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05BFE9E-B678-D9C8-72DE-1C9DFAD49505}"/>
              </a:ext>
            </a:extLst>
          </p:cNvPr>
          <p:cNvGrpSpPr/>
          <p:nvPr/>
        </p:nvGrpSpPr>
        <p:grpSpPr>
          <a:xfrm flipH="1">
            <a:off x="9176314" y="214622"/>
            <a:ext cx="2172655" cy="2006237"/>
            <a:chOff x="1611086" y="0"/>
            <a:chExt cx="8577943" cy="6858000"/>
          </a:xfrm>
        </p:grpSpPr>
        <p:sp>
          <p:nvSpPr>
            <p:cNvPr id="9" name="Oval 8">
              <a:extLst>
                <a:ext uri="{FF2B5EF4-FFF2-40B4-BE49-F238E27FC236}">
                  <a16:creationId xmlns:a16="http://schemas.microsoft.com/office/drawing/2014/main" id="{6D404CC3-3F39-25A6-B005-C5767D2DFC22}"/>
                </a:ext>
              </a:extLst>
            </p:cNvPr>
            <p:cNvSpPr/>
            <p:nvPr/>
          </p:nvSpPr>
          <p:spPr>
            <a:xfrm>
              <a:off x="3810000" y="1545771"/>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54D7F6B-450A-129C-EBE5-8F8C00B98CC8}"/>
                </a:ext>
              </a:extLst>
            </p:cNvPr>
            <p:cNvSpPr/>
            <p:nvPr/>
          </p:nvSpPr>
          <p:spPr>
            <a:xfrm>
              <a:off x="6368145" y="1436914"/>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9E0B2F-7665-9E90-610F-9B3783901075}"/>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p:blipFill>
          <p:spPr>
            <a:xfrm>
              <a:off x="1611086" y="0"/>
              <a:ext cx="8577943" cy="6858000"/>
            </a:xfrm>
            <a:prstGeom prst="rect">
              <a:avLst/>
            </a:prstGeom>
          </p:spPr>
        </p:pic>
      </p:grpSp>
      <p:sp>
        <p:nvSpPr>
          <p:cNvPr id="4" name="TextBox 9">
            <a:extLst>
              <a:ext uri="{FF2B5EF4-FFF2-40B4-BE49-F238E27FC236}">
                <a16:creationId xmlns:a16="http://schemas.microsoft.com/office/drawing/2014/main" id="{C6C2EEB2-7A1E-25F5-4E96-A4D63B526D8E}"/>
              </a:ext>
            </a:extLst>
          </p:cNvPr>
          <p:cNvSpPr txBox="1"/>
          <p:nvPr/>
        </p:nvSpPr>
        <p:spPr>
          <a:xfrm>
            <a:off x="3015686" y="479729"/>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Luyện</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đọc</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nối</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tiếp</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đoạn</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sp>
        <p:nvSpPr>
          <p:cNvPr id="6" name="TextBox 5">
            <a:extLst>
              <a:ext uri="{FF2B5EF4-FFF2-40B4-BE49-F238E27FC236}">
                <a16:creationId xmlns:a16="http://schemas.microsoft.com/office/drawing/2014/main" id="{3FD18384-1FF3-7C14-6073-3F4FC15317E9}"/>
              </a:ext>
            </a:extLst>
          </p:cNvPr>
          <p:cNvSpPr txBox="1"/>
          <p:nvPr/>
        </p:nvSpPr>
        <p:spPr>
          <a:xfrm>
            <a:off x="3225412" y="1630821"/>
            <a:ext cx="1943994" cy="523220"/>
          </a:xfrm>
          <a:prstGeom prst="rect">
            <a:avLst/>
          </a:prstGeom>
          <a:noFill/>
        </p:spPr>
        <p:txBody>
          <a:bodyPr wrap="none" rtlCol="0">
            <a:spAutoFit/>
          </a:bodyPr>
          <a:lstStyle/>
          <a:p>
            <a:r>
              <a:rPr lang="vi-VN" sz="2800" b="1" u="sng" dirty="0">
                <a:solidFill>
                  <a:srgbClr val="EC5A3D"/>
                </a:solidFill>
                <a:latin typeface="Calibri" panose="020F0502020204030204" pitchFamily="34" charset="0"/>
                <a:ea typeface="Calibri" panose="020F0502020204030204" pitchFamily="34" charset="0"/>
                <a:cs typeface="Calibri" panose="020F0502020204030204" pitchFamily="34" charset="0"/>
              </a:rPr>
              <a:t>Từ khó đọc:</a:t>
            </a:r>
            <a:endParaRPr lang="en-US" sz="2800" b="1" u="sng" dirty="0">
              <a:solidFill>
                <a:srgbClr val="EC5A3D"/>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C429C5C-AB0B-6D7B-D541-B724CC341EBB}"/>
              </a:ext>
            </a:extLst>
          </p:cNvPr>
          <p:cNvSpPr txBox="1"/>
          <p:nvPr/>
        </p:nvSpPr>
        <p:spPr>
          <a:xfrm>
            <a:off x="405549" y="2741060"/>
            <a:ext cx="10980448" cy="2862322"/>
          </a:xfrm>
          <a:prstGeom prst="rect">
            <a:avLst/>
          </a:prstGeom>
          <a:noFill/>
        </p:spPr>
        <p:txBody>
          <a:bodyPr wrap="square">
            <a:spAutoFit/>
          </a:bodyPr>
          <a:lstStyle/>
          <a:p>
            <a:pPr algn="just" rtl="0" latinLnBrk="0"/>
            <a:r>
              <a:rPr lang="en-US" sz="45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5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Bạc Liêu đẹp nhất từ tháng Mười hai đến tháng Tư năm sau, khi từng cánh đồng trở nên sinh động và rộn vui cùng diêm dân tất bật vào vụ  thu hoạch muối. </a:t>
            </a:r>
            <a:endParaRPr lang="vi-VN" sz="4500" b="1" i="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1DD64C67-182F-9901-62E1-B90A693DD278}"/>
              </a:ext>
            </a:extLst>
          </p:cNvPr>
          <p:cNvGrpSpPr/>
          <p:nvPr/>
        </p:nvGrpSpPr>
        <p:grpSpPr>
          <a:xfrm>
            <a:off x="843032" y="674534"/>
            <a:ext cx="2654089" cy="1617574"/>
            <a:chOff x="843032" y="674534"/>
            <a:chExt cx="2654089" cy="1617574"/>
          </a:xfrm>
        </p:grpSpPr>
        <p:pic>
          <p:nvPicPr>
            <p:cNvPr id="19" name="Picture 18">
              <a:extLst>
                <a:ext uri="{FF2B5EF4-FFF2-40B4-BE49-F238E27FC236}">
                  <a16:creationId xmlns:a16="http://schemas.microsoft.com/office/drawing/2014/main" id="{5D97E333-1452-353F-F9DE-3ABEC7A79C35}"/>
                </a:ext>
              </a:extLst>
            </p:cNvPr>
            <p:cNvPicPr>
              <a:picLocks noChangeAspect="1"/>
            </p:cNvPicPr>
            <p:nvPr/>
          </p:nvPicPr>
          <p:blipFill>
            <a:blip r:embed="rId6"/>
            <a:stretch>
              <a:fillRect/>
            </a:stretch>
          </p:blipFill>
          <p:spPr>
            <a:xfrm>
              <a:off x="843032" y="674534"/>
              <a:ext cx="2485706" cy="1617574"/>
            </a:xfrm>
            <a:prstGeom prst="rect">
              <a:avLst/>
            </a:prstGeom>
          </p:spPr>
        </p:pic>
        <p:sp>
          <p:nvSpPr>
            <p:cNvPr id="20" name="TextBox 9">
              <a:extLst>
                <a:ext uri="{FF2B5EF4-FFF2-40B4-BE49-F238E27FC236}">
                  <a16:creationId xmlns:a16="http://schemas.microsoft.com/office/drawing/2014/main" id="{0AD7FC4C-66BF-9E1F-ED69-7482E2F00371}"/>
                </a:ext>
              </a:extLst>
            </p:cNvPr>
            <p:cNvSpPr txBox="1"/>
            <p:nvPr/>
          </p:nvSpPr>
          <p:spPr>
            <a:xfrm>
              <a:off x="1632385" y="1058662"/>
              <a:ext cx="1864736" cy="67710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3800" kern="0" dirty="0" err="1">
                  <a:ln w="0"/>
                  <a:solidFill>
                    <a:srgbClr val="C00000"/>
                  </a:solidFill>
                  <a:latin typeface="#9Slide05 Phobia" panose="02000506000000020003" pitchFamily="2" charset="0"/>
                  <a:sym typeface="Arial"/>
                </a:rPr>
                <a:t>Đoạn</a:t>
              </a:r>
              <a:r>
                <a:rPr lang="en-US" sz="3800" kern="0" dirty="0">
                  <a:ln w="0"/>
                  <a:solidFill>
                    <a:srgbClr val="C00000"/>
                  </a:solidFill>
                  <a:latin typeface="#9Slide05 Phobia" panose="02000506000000020003" pitchFamily="2" charset="0"/>
                  <a:sym typeface="Arial"/>
                </a:rPr>
                <a:t> 1</a:t>
              </a:r>
              <a:endParaRPr kumimoji="0" lang="en-US" sz="3800" i="0" u="none" strike="noStrike" kern="0" normalizeH="0" baseline="0" noProof="0" dirty="0">
                <a:ln w="0"/>
                <a:solidFill>
                  <a:srgbClr val="C00000"/>
                </a:solidFill>
                <a:uLnTx/>
                <a:uFillTx/>
                <a:latin typeface="#9Slide05 Phobia" panose="02000506000000020003" pitchFamily="2" charset="0"/>
                <a:sym typeface="Arial"/>
              </a:endParaRPr>
            </a:p>
          </p:txBody>
        </p:sp>
      </p:grpSp>
      <p:cxnSp>
        <p:nvCxnSpPr>
          <p:cNvPr id="22" name="Đường nối Thẳng 5">
            <a:extLst>
              <a:ext uri="{FF2B5EF4-FFF2-40B4-BE49-F238E27FC236}">
                <a16:creationId xmlns:a16="http://schemas.microsoft.com/office/drawing/2014/main" id="{85EFC6EF-B1ED-43F6-176D-C92B8AC2B153}"/>
              </a:ext>
            </a:extLst>
          </p:cNvPr>
          <p:cNvCxnSpPr/>
          <p:nvPr/>
        </p:nvCxnSpPr>
        <p:spPr>
          <a:xfrm flipH="1">
            <a:off x="5270946" y="3617368"/>
            <a:ext cx="137160" cy="4001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Nhóm 11">
            <a:extLst>
              <a:ext uri="{FF2B5EF4-FFF2-40B4-BE49-F238E27FC236}">
                <a16:creationId xmlns:a16="http://schemas.microsoft.com/office/drawing/2014/main" id="{71C6F650-5805-CC22-5ACB-AB2865CE9FF7}"/>
              </a:ext>
            </a:extLst>
          </p:cNvPr>
          <p:cNvGrpSpPr/>
          <p:nvPr/>
        </p:nvGrpSpPr>
        <p:grpSpPr>
          <a:xfrm>
            <a:off x="10251198" y="2848370"/>
            <a:ext cx="167502" cy="400146"/>
            <a:chOff x="1815327" y="2837959"/>
            <a:chExt cx="167502" cy="400146"/>
          </a:xfrm>
        </p:grpSpPr>
        <p:cxnSp>
          <p:nvCxnSpPr>
            <p:cNvPr id="24" name="Đường nối Thẳng 6">
              <a:extLst>
                <a:ext uri="{FF2B5EF4-FFF2-40B4-BE49-F238E27FC236}">
                  <a16:creationId xmlns:a16="http://schemas.microsoft.com/office/drawing/2014/main" id="{A1D9483D-E093-649B-8B13-50AB5FF7B33B}"/>
                </a:ext>
              </a:extLst>
            </p:cNvPr>
            <p:cNvCxnSpPr/>
            <p:nvPr/>
          </p:nvCxnSpPr>
          <p:spPr>
            <a:xfrm flipH="1">
              <a:off x="1815327" y="2837960"/>
              <a:ext cx="137160" cy="4001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Đường nối Thẳng 10">
              <a:extLst>
                <a:ext uri="{FF2B5EF4-FFF2-40B4-BE49-F238E27FC236}">
                  <a16:creationId xmlns:a16="http://schemas.microsoft.com/office/drawing/2014/main" id="{BFA4A61C-6F1B-AB60-BB5D-B74D036813BB}"/>
                </a:ext>
              </a:extLst>
            </p:cNvPr>
            <p:cNvCxnSpPr/>
            <p:nvPr/>
          </p:nvCxnSpPr>
          <p:spPr>
            <a:xfrm flipH="1">
              <a:off x="1845669" y="2837959"/>
              <a:ext cx="137160" cy="4001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Nhóm 11">
            <a:extLst>
              <a:ext uri="{FF2B5EF4-FFF2-40B4-BE49-F238E27FC236}">
                <a16:creationId xmlns:a16="http://schemas.microsoft.com/office/drawing/2014/main" id="{1DB27A18-E026-F1CD-5027-8F6B1296AAA7}"/>
              </a:ext>
            </a:extLst>
          </p:cNvPr>
          <p:cNvGrpSpPr/>
          <p:nvPr/>
        </p:nvGrpSpPr>
        <p:grpSpPr>
          <a:xfrm>
            <a:off x="7126654" y="4982528"/>
            <a:ext cx="262098" cy="400146"/>
            <a:chOff x="1815327" y="2837959"/>
            <a:chExt cx="262098" cy="400146"/>
          </a:xfrm>
        </p:grpSpPr>
        <p:cxnSp>
          <p:nvCxnSpPr>
            <p:cNvPr id="27" name="Đường nối Thẳng 6">
              <a:extLst>
                <a:ext uri="{FF2B5EF4-FFF2-40B4-BE49-F238E27FC236}">
                  <a16:creationId xmlns:a16="http://schemas.microsoft.com/office/drawing/2014/main" id="{07866202-EBDC-A778-9493-B697B7033AAD}"/>
                </a:ext>
              </a:extLst>
            </p:cNvPr>
            <p:cNvCxnSpPr/>
            <p:nvPr/>
          </p:nvCxnSpPr>
          <p:spPr>
            <a:xfrm flipH="1">
              <a:off x="1815327" y="2837960"/>
              <a:ext cx="137160" cy="4001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10">
              <a:extLst>
                <a:ext uri="{FF2B5EF4-FFF2-40B4-BE49-F238E27FC236}">
                  <a16:creationId xmlns:a16="http://schemas.microsoft.com/office/drawing/2014/main" id="{DE143EE5-BE51-BCDC-BBAE-DC56413A3C51}"/>
                </a:ext>
              </a:extLst>
            </p:cNvPr>
            <p:cNvCxnSpPr/>
            <p:nvPr/>
          </p:nvCxnSpPr>
          <p:spPr>
            <a:xfrm flipH="1">
              <a:off x="1940265" y="2837959"/>
              <a:ext cx="137160" cy="4001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9" name="Đường nối Thẳng 5">
            <a:extLst>
              <a:ext uri="{FF2B5EF4-FFF2-40B4-BE49-F238E27FC236}">
                <a16:creationId xmlns:a16="http://schemas.microsoft.com/office/drawing/2014/main" id="{4C908F3A-6419-09FF-BACE-4A26BF91711B}"/>
              </a:ext>
            </a:extLst>
          </p:cNvPr>
          <p:cNvCxnSpPr/>
          <p:nvPr/>
        </p:nvCxnSpPr>
        <p:spPr>
          <a:xfrm flipH="1">
            <a:off x="6692311" y="4333694"/>
            <a:ext cx="137160" cy="4001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Đường nối Thẳng 5">
            <a:extLst>
              <a:ext uri="{FF2B5EF4-FFF2-40B4-BE49-F238E27FC236}">
                <a16:creationId xmlns:a16="http://schemas.microsoft.com/office/drawing/2014/main" id="{C9B15EE2-B9FF-2EE4-BA3A-0A14F14981CC}"/>
              </a:ext>
            </a:extLst>
          </p:cNvPr>
          <p:cNvCxnSpPr>
            <a:cxnSpLocks/>
          </p:cNvCxnSpPr>
          <p:nvPr/>
        </p:nvCxnSpPr>
        <p:spPr>
          <a:xfrm flipH="1">
            <a:off x="8277644" y="4809102"/>
            <a:ext cx="21107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3857760" imgH="438120"/>
        </mc:Choice>
        <mc:Fallback>
          <p:control name="TextBox1" r:id="rId1" imgW="3857760" imgH="438120">
            <p:pic>
              <p:nvPicPr>
                <p:cNvPr id="7" name="TextBox1">
                  <a:extLst>
                    <a:ext uri="{FF2B5EF4-FFF2-40B4-BE49-F238E27FC236}">
                      <a16:creationId xmlns:a16="http://schemas.microsoft.com/office/drawing/2014/main" id="{B0A6021A-48BF-F676-2413-83FAE02E6D85}"/>
                    </a:ext>
                  </a:extLst>
                </p:cNvPr>
                <p:cNvPicPr>
                  <a:picLocks/>
                </p:cNvPicPr>
                <p:nvPr/>
              </p:nvPicPr>
              <p:blipFill>
                <a:blip r:embed="rId7"/>
                <a:stretch>
                  <a:fillRect/>
                </a:stretch>
              </p:blipFill>
              <p:spPr>
                <a:xfrm>
                  <a:off x="5256807" y="1760070"/>
                  <a:ext cx="3854450" cy="438150"/>
                </a:xfrm>
                <a:prstGeom prst="rect">
                  <a:avLst/>
                </a:prstGeom>
              </p:spPr>
            </p:pic>
          </p:control>
        </mc:Fallback>
      </mc:AlternateContent>
    </p:controls>
    <p:extLst>
      <p:ext uri="{BB962C8B-B14F-4D97-AF65-F5344CB8AC3E}">
        <p14:creationId xmlns:p14="http://schemas.microsoft.com/office/powerpoint/2010/main" val="16876344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1"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par>
                                <p:cTn id="13" presetID="22" presetClass="entr" presetSubtype="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500"/>
                                        <p:tgtEl>
                                          <p:spTgt spid="23"/>
                                        </p:tgtEl>
                                      </p:cBhvr>
                                    </p:animEffect>
                                  </p:childTnLst>
                                </p:cTn>
                              </p:par>
                              <p:par>
                                <p:cTn id="16" presetID="22" presetClass="entr" presetSubtype="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500"/>
                                        <p:tgtEl>
                                          <p:spTgt spid="26"/>
                                        </p:tgtEl>
                                      </p:cBhvr>
                                    </p:animEffect>
                                  </p:childTnLst>
                                </p:cTn>
                              </p:par>
                              <p:par>
                                <p:cTn id="19" presetID="22" presetClass="entr" presetSubtype="1"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up)">
                                      <p:cBhvr>
                                        <p:cTn id="21" dur="500"/>
                                        <p:tgtEl>
                                          <p:spTgt spid="29"/>
                                        </p:tgtEl>
                                      </p:cBhvr>
                                    </p:animEffect>
                                  </p:childTnLst>
                                </p:cTn>
                              </p:par>
                              <p:par>
                                <p:cTn id="22" presetID="22" presetClass="entr" presetSubtype="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3"/>
          <a:stretch>
            <a:fillRect/>
          </a:stretch>
        </p:blipFill>
        <p:spPr>
          <a:xfrm>
            <a:off x="-182881" y="-166552"/>
            <a:ext cx="12784183" cy="7191103"/>
          </a:xfrm>
          <a:prstGeom prst="rect">
            <a:avLst/>
          </a:prstGeom>
        </p:spPr>
      </p:pic>
      <p:sp>
        <p:nvSpPr>
          <p:cNvPr id="3" name="Rectangle: Rounded Corners 2">
            <a:extLst>
              <a:ext uri="{FF2B5EF4-FFF2-40B4-BE49-F238E27FC236}">
                <a16:creationId xmlns:a16="http://schemas.microsoft.com/office/drawing/2014/main" id="{A93F3BDB-9A35-1E99-3798-B9D63CB148CD}"/>
              </a:ext>
            </a:extLst>
          </p:cNvPr>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705BFE9E-B678-D9C8-72DE-1C9DFAD49505}"/>
              </a:ext>
            </a:extLst>
          </p:cNvPr>
          <p:cNvGrpSpPr/>
          <p:nvPr/>
        </p:nvGrpSpPr>
        <p:grpSpPr>
          <a:xfrm flipH="1">
            <a:off x="9176314" y="214622"/>
            <a:ext cx="2172655" cy="2006237"/>
            <a:chOff x="1611086" y="0"/>
            <a:chExt cx="8577943" cy="6858000"/>
          </a:xfrm>
        </p:grpSpPr>
        <p:sp>
          <p:nvSpPr>
            <p:cNvPr id="9" name="Oval 8">
              <a:extLst>
                <a:ext uri="{FF2B5EF4-FFF2-40B4-BE49-F238E27FC236}">
                  <a16:creationId xmlns:a16="http://schemas.microsoft.com/office/drawing/2014/main" id="{6D404CC3-3F39-25A6-B005-C5767D2DFC22}"/>
                </a:ext>
              </a:extLst>
            </p:cNvPr>
            <p:cNvSpPr/>
            <p:nvPr/>
          </p:nvSpPr>
          <p:spPr>
            <a:xfrm>
              <a:off x="3810000" y="1545771"/>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F54D7F6B-450A-129C-EBE5-8F8C00B98CC8}"/>
                </a:ext>
              </a:extLst>
            </p:cNvPr>
            <p:cNvSpPr/>
            <p:nvPr/>
          </p:nvSpPr>
          <p:spPr>
            <a:xfrm>
              <a:off x="6368145" y="1436914"/>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089E0B2F-7665-9E90-610F-9B3783901075}"/>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p:blipFill>
          <p:spPr>
            <a:xfrm>
              <a:off x="1611086" y="0"/>
              <a:ext cx="8577943" cy="6858000"/>
            </a:xfrm>
            <a:prstGeom prst="rect">
              <a:avLst/>
            </a:prstGeom>
          </p:spPr>
        </p:pic>
      </p:grpSp>
      <p:sp>
        <p:nvSpPr>
          <p:cNvPr id="4" name="TextBox 9">
            <a:extLst>
              <a:ext uri="{FF2B5EF4-FFF2-40B4-BE49-F238E27FC236}">
                <a16:creationId xmlns:a16="http://schemas.microsoft.com/office/drawing/2014/main" id="{C6C2EEB2-7A1E-25F5-4E96-A4D63B526D8E}"/>
              </a:ext>
            </a:extLst>
          </p:cNvPr>
          <p:cNvSpPr txBox="1"/>
          <p:nvPr/>
        </p:nvSpPr>
        <p:spPr>
          <a:xfrm>
            <a:off x="3015686" y="479729"/>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Luyện</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đọc</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nối</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tiếp</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đoạn</a:t>
            </a:r>
            <a:endPar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endParaRPr>
          </a:p>
        </p:txBody>
      </p:sp>
      <p:sp>
        <p:nvSpPr>
          <p:cNvPr id="6" name="TextBox 5">
            <a:extLst>
              <a:ext uri="{FF2B5EF4-FFF2-40B4-BE49-F238E27FC236}">
                <a16:creationId xmlns:a16="http://schemas.microsoft.com/office/drawing/2014/main" id="{3FD18384-1FF3-7C14-6073-3F4FC15317E9}"/>
              </a:ext>
            </a:extLst>
          </p:cNvPr>
          <p:cNvSpPr txBox="1"/>
          <p:nvPr/>
        </p:nvSpPr>
        <p:spPr>
          <a:xfrm>
            <a:off x="3225412" y="1630821"/>
            <a:ext cx="19439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EC5A3D"/>
                </a:solidFill>
                <a:effectLst/>
                <a:uLnTx/>
                <a:uFillTx/>
                <a:latin typeface="Calibri" panose="020F0502020204030204" pitchFamily="34" charset="0"/>
                <a:ea typeface="Calibri" panose="020F0502020204030204" pitchFamily="34" charset="0"/>
                <a:cs typeface="Calibri" panose="020F0502020204030204" pitchFamily="34" charset="0"/>
              </a:rPr>
              <a:t>Từ khó đọc:</a:t>
            </a:r>
            <a:endParaRPr kumimoji="0" lang="en-US" sz="2800" b="1" i="0" u="sng" strike="noStrike" kern="1200" cap="none" spc="0" normalizeH="0" baseline="0" noProof="0" dirty="0">
              <a:ln>
                <a:noFill/>
              </a:ln>
              <a:solidFill>
                <a:srgbClr val="EC5A3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C429C5C-AB0B-6D7B-D541-B724CC341EBB}"/>
              </a:ext>
            </a:extLst>
          </p:cNvPr>
          <p:cNvSpPr txBox="1"/>
          <p:nvPr/>
        </p:nvSpPr>
        <p:spPr>
          <a:xfrm>
            <a:off x="478836" y="2485537"/>
            <a:ext cx="10980448"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Vào dịp tháng Ba, tháng Tư là lúc thu hoạch rộ nhất, diêm dân bắt đầu làm việc từ ba giờ sáng để tránh cái nắng chói chang đầu mùa khô. Những bóng đèn lập loè trong màn sương, trong không gian bao la trải dài nối tiếp nhau của những ô ruộng muối. Tiếng bước chân, tiếng gọi nhau í ới xen lẫn tiếng cười đùa của diêm dân làm muối đêm. Tiếng những chiếc cào gỗ cà xuống mặt ruộng sột soạt, những người đàn ông khoẻ mạnh nhất đang dồn muối thành đống, những cánh muối nở hoa trong đêm.</a:t>
            </a:r>
            <a:endParaRPr kumimoji="0" lang="vi-VN" sz="45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1DD64C67-182F-9901-62E1-B90A693DD278}"/>
              </a:ext>
            </a:extLst>
          </p:cNvPr>
          <p:cNvGrpSpPr/>
          <p:nvPr/>
        </p:nvGrpSpPr>
        <p:grpSpPr>
          <a:xfrm>
            <a:off x="843032" y="674534"/>
            <a:ext cx="2654089" cy="1617574"/>
            <a:chOff x="843032" y="674534"/>
            <a:chExt cx="2654089" cy="1617574"/>
          </a:xfrm>
        </p:grpSpPr>
        <p:pic>
          <p:nvPicPr>
            <p:cNvPr id="19" name="Picture 18">
              <a:extLst>
                <a:ext uri="{FF2B5EF4-FFF2-40B4-BE49-F238E27FC236}">
                  <a16:creationId xmlns:a16="http://schemas.microsoft.com/office/drawing/2014/main" id="{5D97E333-1452-353F-F9DE-3ABEC7A79C35}"/>
                </a:ext>
              </a:extLst>
            </p:cNvPr>
            <p:cNvPicPr>
              <a:picLocks noChangeAspect="1"/>
            </p:cNvPicPr>
            <p:nvPr/>
          </p:nvPicPr>
          <p:blipFill>
            <a:blip r:embed="rId6"/>
            <a:stretch>
              <a:fillRect/>
            </a:stretch>
          </p:blipFill>
          <p:spPr>
            <a:xfrm>
              <a:off x="843032" y="674534"/>
              <a:ext cx="2485706" cy="1617574"/>
            </a:xfrm>
            <a:prstGeom prst="rect">
              <a:avLst/>
            </a:prstGeom>
          </p:spPr>
        </p:pic>
        <p:sp>
          <p:nvSpPr>
            <p:cNvPr id="20" name="TextBox 9">
              <a:extLst>
                <a:ext uri="{FF2B5EF4-FFF2-40B4-BE49-F238E27FC236}">
                  <a16:creationId xmlns:a16="http://schemas.microsoft.com/office/drawing/2014/main" id="{0AD7FC4C-66BF-9E1F-ED69-7482E2F00371}"/>
                </a:ext>
              </a:extLst>
            </p:cNvPr>
            <p:cNvSpPr txBox="1"/>
            <p:nvPr/>
          </p:nvSpPr>
          <p:spPr>
            <a:xfrm>
              <a:off x="1632385" y="1058662"/>
              <a:ext cx="1864736" cy="67710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800" b="0" i="0" u="none" strike="noStrike" kern="0" cap="none" spc="0" normalizeH="0" baseline="0" noProof="0" err="1">
                  <a:ln w="0"/>
                  <a:solidFill>
                    <a:srgbClr val="C00000"/>
                  </a:solidFill>
                  <a:effectLst/>
                  <a:uLnTx/>
                  <a:uFillTx/>
                  <a:latin typeface="#9Slide05 Phobia" panose="02000506000000020003" pitchFamily="2" charset="0"/>
                  <a:ea typeface="+mn-ea"/>
                  <a:cs typeface="+mn-cs"/>
                  <a:sym typeface="Arial"/>
                </a:rPr>
                <a:t>Đoạn</a:t>
              </a:r>
              <a:r>
                <a:rPr kumimoji="0" lang="en-US" sz="3800" b="0" i="0" u="none" strike="noStrike" kern="0" cap="none" spc="0" normalizeH="0" baseline="0" noProof="0">
                  <a:ln w="0"/>
                  <a:solidFill>
                    <a:srgbClr val="C00000"/>
                  </a:solidFill>
                  <a:effectLst/>
                  <a:uLnTx/>
                  <a:uFillTx/>
                  <a:latin typeface="#9Slide05 Phobia" panose="02000506000000020003" pitchFamily="2" charset="0"/>
                  <a:ea typeface="+mn-ea"/>
                  <a:cs typeface="+mn-cs"/>
                  <a:sym typeface="Arial"/>
                </a:rPr>
                <a:t> 2</a:t>
              </a:r>
              <a:endParaRPr kumimoji="0" lang="en-US" sz="3800" b="0" i="0" u="none" strike="noStrike" kern="0" cap="none" spc="0" normalizeH="0" baseline="0" noProof="0" dirty="0">
                <a:ln w="0"/>
                <a:solidFill>
                  <a:srgbClr val="C00000"/>
                </a:solidFill>
                <a:effectLst/>
                <a:uLnTx/>
                <a:uFillTx/>
                <a:latin typeface="#9Slide05 Phobia" panose="02000506000000020003" pitchFamily="2" charset="0"/>
                <a:ea typeface="+mn-ea"/>
                <a:cs typeface="+mn-cs"/>
                <a:sym typeface="Arial"/>
              </a:endParaRPr>
            </a:p>
          </p:txBody>
        </p:sp>
      </p:grpSp>
      <p:cxnSp>
        <p:nvCxnSpPr>
          <p:cNvPr id="22" name="Đường nối Thẳng 5">
            <a:extLst>
              <a:ext uri="{FF2B5EF4-FFF2-40B4-BE49-F238E27FC236}">
                <a16:creationId xmlns:a16="http://schemas.microsoft.com/office/drawing/2014/main" id="{85EFC6EF-B1ED-43F6-176D-C92B8AC2B153}"/>
              </a:ext>
            </a:extLst>
          </p:cNvPr>
          <p:cNvCxnSpPr>
            <a:cxnSpLocks/>
          </p:cNvCxnSpPr>
          <p:nvPr/>
        </p:nvCxnSpPr>
        <p:spPr>
          <a:xfrm flipH="1">
            <a:off x="5030796" y="3932942"/>
            <a:ext cx="11784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5">
            <a:extLst>
              <a:ext uri="{FF2B5EF4-FFF2-40B4-BE49-F238E27FC236}">
                <a16:creationId xmlns:a16="http://schemas.microsoft.com/office/drawing/2014/main" id="{A37249B0-845D-D706-C200-EFACB1316E39}"/>
              </a:ext>
            </a:extLst>
          </p:cNvPr>
          <p:cNvCxnSpPr>
            <a:cxnSpLocks/>
          </p:cNvCxnSpPr>
          <p:nvPr/>
        </p:nvCxnSpPr>
        <p:spPr>
          <a:xfrm flipH="1">
            <a:off x="4917586" y="4847342"/>
            <a:ext cx="5530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5">
            <a:extLst>
              <a:ext uri="{FF2B5EF4-FFF2-40B4-BE49-F238E27FC236}">
                <a16:creationId xmlns:a16="http://schemas.microsoft.com/office/drawing/2014/main" id="{178862C0-DE85-FC2F-3147-0C0CCADB4C44}"/>
              </a:ext>
            </a:extLst>
          </p:cNvPr>
          <p:cNvCxnSpPr>
            <a:cxnSpLocks/>
          </p:cNvCxnSpPr>
          <p:nvPr/>
        </p:nvCxnSpPr>
        <p:spPr>
          <a:xfrm flipH="1">
            <a:off x="10792019" y="5257245"/>
            <a:ext cx="5530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5">
            <a:extLst>
              <a:ext uri="{FF2B5EF4-FFF2-40B4-BE49-F238E27FC236}">
                <a16:creationId xmlns:a16="http://schemas.microsoft.com/office/drawing/2014/main" id="{A12C1F1F-13A6-94C0-103B-3C91CB1ED70A}"/>
              </a:ext>
            </a:extLst>
          </p:cNvPr>
          <p:cNvCxnSpPr>
            <a:cxnSpLocks/>
          </p:cNvCxnSpPr>
          <p:nvPr/>
        </p:nvCxnSpPr>
        <p:spPr>
          <a:xfrm flipH="1">
            <a:off x="566508" y="5730210"/>
            <a:ext cx="7262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3857760" imgH="438120"/>
        </mc:Choice>
        <mc:Fallback>
          <p:control name="TextBox1" r:id="rId1" imgW="3857760" imgH="438120">
            <p:pic>
              <p:nvPicPr>
                <p:cNvPr id="7" name="TextBox1">
                  <a:extLst>
                    <a:ext uri="{FF2B5EF4-FFF2-40B4-BE49-F238E27FC236}">
                      <a16:creationId xmlns:a16="http://schemas.microsoft.com/office/drawing/2014/main" id="{B0A6021A-48BF-F676-2413-83FAE02E6D85}"/>
                    </a:ext>
                  </a:extLst>
                </p:cNvPr>
                <p:cNvPicPr>
                  <a:picLocks/>
                </p:cNvPicPr>
                <p:nvPr/>
              </p:nvPicPr>
              <p:blipFill>
                <a:blip r:embed="rId7"/>
                <a:stretch>
                  <a:fillRect/>
                </a:stretch>
              </p:blipFill>
              <p:spPr>
                <a:xfrm>
                  <a:off x="5256807" y="1760070"/>
                  <a:ext cx="3854450" cy="438150"/>
                </a:xfrm>
                <a:prstGeom prst="rect">
                  <a:avLst/>
                </a:prstGeom>
              </p:spPr>
            </p:pic>
          </p:control>
        </mc:Fallback>
      </mc:AlternateContent>
    </p:controls>
    <p:extLst>
      <p:ext uri="{BB962C8B-B14F-4D97-AF65-F5344CB8AC3E}">
        <p14:creationId xmlns:p14="http://schemas.microsoft.com/office/powerpoint/2010/main" val="32500879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1"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par>
                                <p:cTn id="13" presetID="2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par>
                                <p:cTn id="16" presetID="22" presetClass="entr" presetSubtype="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par>
                                <p:cTn id="19" presetID="22"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3"/>
          <a:stretch>
            <a:fillRect/>
          </a:stretch>
        </p:blipFill>
        <p:spPr>
          <a:xfrm>
            <a:off x="-182881" y="-166552"/>
            <a:ext cx="12784183" cy="7191103"/>
          </a:xfrm>
          <a:prstGeom prst="rect">
            <a:avLst/>
          </a:prstGeom>
        </p:spPr>
      </p:pic>
      <p:sp>
        <p:nvSpPr>
          <p:cNvPr id="3" name="Rectangle: Rounded Corners 2">
            <a:extLst>
              <a:ext uri="{FF2B5EF4-FFF2-40B4-BE49-F238E27FC236}">
                <a16:creationId xmlns:a16="http://schemas.microsoft.com/office/drawing/2014/main" id="{A93F3BDB-9A35-1E99-3798-B9D63CB148CD}"/>
              </a:ext>
            </a:extLst>
          </p:cNvPr>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705BFE9E-B678-D9C8-72DE-1C9DFAD49505}"/>
              </a:ext>
            </a:extLst>
          </p:cNvPr>
          <p:cNvGrpSpPr/>
          <p:nvPr/>
        </p:nvGrpSpPr>
        <p:grpSpPr>
          <a:xfrm flipH="1">
            <a:off x="9176314" y="214622"/>
            <a:ext cx="2172655" cy="2006237"/>
            <a:chOff x="1611086" y="0"/>
            <a:chExt cx="8577943" cy="6858000"/>
          </a:xfrm>
        </p:grpSpPr>
        <p:sp>
          <p:nvSpPr>
            <p:cNvPr id="9" name="Oval 8">
              <a:extLst>
                <a:ext uri="{FF2B5EF4-FFF2-40B4-BE49-F238E27FC236}">
                  <a16:creationId xmlns:a16="http://schemas.microsoft.com/office/drawing/2014/main" id="{6D404CC3-3F39-25A6-B005-C5767D2DFC22}"/>
                </a:ext>
              </a:extLst>
            </p:cNvPr>
            <p:cNvSpPr/>
            <p:nvPr/>
          </p:nvSpPr>
          <p:spPr>
            <a:xfrm>
              <a:off x="3810000" y="1545771"/>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F54D7F6B-450A-129C-EBE5-8F8C00B98CC8}"/>
                </a:ext>
              </a:extLst>
            </p:cNvPr>
            <p:cNvSpPr/>
            <p:nvPr/>
          </p:nvSpPr>
          <p:spPr>
            <a:xfrm>
              <a:off x="6368145" y="1436914"/>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089E0B2F-7665-9E90-610F-9B3783901075}"/>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p:blipFill>
          <p:spPr>
            <a:xfrm>
              <a:off x="1611086" y="0"/>
              <a:ext cx="8577943" cy="6858000"/>
            </a:xfrm>
            <a:prstGeom prst="rect">
              <a:avLst/>
            </a:prstGeom>
          </p:spPr>
        </p:pic>
      </p:grpSp>
      <p:sp>
        <p:nvSpPr>
          <p:cNvPr id="4" name="TextBox 9">
            <a:extLst>
              <a:ext uri="{FF2B5EF4-FFF2-40B4-BE49-F238E27FC236}">
                <a16:creationId xmlns:a16="http://schemas.microsoft.com/office/drawing/2014/main" id="{C6C2EEB2-7A1E-25F5-4E96-A4D63B526D8E}"/>
              </a:ext>
            </a:extLst>
          </p:cNvPr>
          <p:cNvSpPr txBox="1"/>
          <p:nvPr/>
        </p:nvSpPr>
        <p:spPr>
          <a:xfrm>
            <a:off x="3015686" y="479729"/>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Luyện</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đọc</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nối</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tiếp</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đoạn</a:t>
            </a:r>
            <a:endPar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endParaRPr>
          </a:p>
        </p:txBody>
      </p:sp>
      <p:sp>
        <p:nvSpPr>
          <p:cNvPr id="6" name="TextBox 5">
            <a:extLst>
              <a:ext uri="{FF2B5EF4-FFF2-40B4-BE49-F238E27FC236}">
                <a16:creationId xmlns:a16="http://schemas.microsoft.com/office/drawing/2014/main" id="{3FD18384-1FF3-7C14-6073-3F4FC15317E9}"/>
              </a:ext>
            </a:extLst>
          </p:cNvPr>
          <p:cNvSpPr txBox="1"/>
          <p:nvPr/>
        </p:nvSpPr>
        <p:spPr>
          <a:xfrm>
            <a:off x="3225412" y="1630821"/>
            <a:ext cx="19439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EC5A3D"/>
                </a:solidFill>
                <a:effectLst/>
                <a:uLnTx/>
                <a:uFillTx/>
                <a:latin typeface="Calibri" panose="020F0502020204030204" pitchFamily="34" charset="0"/>
                <a:ea typeface="Calibri" panose="020F0502020204030204" pitchFamily="34" charset="0"/>
                <a:cs typeface="Calibri" panose="020F0502020204030204" pitchFamily="34" charset="0"/>
              </a:rPr>
              <a:t>Từ khó đọc:</a:t>
            </a:r>
            <a:endParaRPr kumimoji="0" lang="en-US" sz="2800" b="1" i="0" u="sng" strike="noStrike" kern="1200" cap="none" spc="0" normalizeH="0" baseline="0" noProof="0" dirty="0">
              <a:ln>
                <a:noFill/>
              </a:ln>
              <a:solidFill>
                <a:srgbClr val="EC5A3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C429C5C-AB0B-6D7B-D541-B724CC341EBB}"/>
              </a:ext>
            </a:extLst>
          </p:cNvPr>
          <p:cNvSpPr txBox="1"/>
          <p:nvPr/>
        </p:nvSpPr>
        <p:spPr>
          <a:xfrm>
            <a:off x="478836" y="2485537"/>
            <a:ext cx="10980448"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Mặt trời lên, những đống muối sáng rực dưới nắng sớm như những viên kim cương lấp lánh. Nắng càng gay gắt, muối càng mau khô. Mặt ruộng lúc này tựa như những tấm gương khổng lồ phản chiếu ánh sáng và bóng của diêm dân, tạo nên khung cảnh thơ mộng mà sinh động như bức tranh sơn dầu nghệ thuật.</a:t>
            </a:r>
            <a:endPar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1DD64C67-182F-9901-62E1-B90A693DD278}"/>
              </a:ext>
            </a:extLst>
          </p:cNvPr>
          <p:cNvGrpSpPr/>
          <p:nvPr/>
        </p:nvGrpSpPr>
        <p:grpSpPr>
          <a:xfrm>
            <a:off x="843032" y="674534"/>
            <a:ext cx="2654089" cy="1617574"/>
            <a:chOff x="843032" y="674534"/>
            <a:chExt cx="2654089" cy="1617574"/>
          </a:xfrm>
        </p:grpSpPr>
        <p:pic>
          <p:nvPicPr>
            <p:cNvPr id="19" name="Picture 18">
              <a:extLst>
                <a:ext uri="{FF2B5EF4-FFF2-40B4-BE49-F238E27FC236}">
                  <a16:creationId xmlns:a16="http://schemas.microsoft.com/office/drawing/2014/main" id="{5D97E333-1452-353F-F9DE-3ABEC7A79C35}"/>
                </a:ext>
              </a:extLst>
            </p:cNvPr>
            <p:cNvPicPr>
              <a:picLocks noChangeAspect="1"/>
            </p:cNvPicPr>
            <p:nvPr/>
          </p:nvPicPr>
          <p:blipFill>
            <a:blip r:embed="rId6"/>
            <a:stretch>
              <a:fillRect/>
            </a:stretch>
          </p:blipFill>
          <p:spPr>
            <a:xfrm>
              <a:off x="843032" y="674534"/>
              <a:ext cx="2485706" cy="1617574"/>
            </a:xfrm>
            <a:prstGeom prst="rect">
              <a:avLst/>
            </a:prstGeom>
          </p:spPr>
        </p:pic>
        <p:sp>
          <p:nvSpPr>
            <p:cNvPr id="20" name="TextBox 9">
              <a:extLst>
                <a:ext uri="{FF2B5EF4-FFF2-40B4-BE49-F238E27FC236}">
                  <a16:creationId xmlns:a16="http://schemas.microsoft.com/office/drawing/2014/main" id="{0AD7FC4C-66BF-9E1F-ED69-7482E2F00371}"/>
                </a:ext>
              </a:extLst>
            </p:cNvPr>
            <p:cNvSpPr txBox="1"/>
            <p:nvPr/>
          </p:nvSpPr>
          <p:spPr>
            <a:xfrm>
              <a:off x="1632385" y="1058662"/>
              <a:ext cx="1864736" cy="67710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800" b="0" i="0" u="none" strike="noStrike" kern="0" cap="none" spc="0" normalizeH="0" baseline="0" noProof="0" err="1">
                  <a:ln w="0"/>
                  <a:solidFill>
                    <a:srgbClr val="C00000"/>
                  </a:solidFill>
                  <a:effectLst/>
                  <a:uLnTx/>
                  <a:uFillTx/>
                  <a:latin typeface="#9Slide05 Phobia" panose="02000506000000020003" pitchFamily="2" charset="0"/>
                  <a:ea typeface="+mn-ea"/>
                  <a:cs typeface="+mn-cs"/>
                  <a:sym typeface="Arial"/>
                </a:rPr>
                <a:t>Đoạn</a:t>
              </a:r>
              <a:r>
                <a:rPr kumimoji="0" lang="en-US" sz="3800" b="0" i="0" u="none" strike="noStrike" kern="0" cap="none" spc="0" normalizeH="0" baseline="0" noProof="0">
                  <a:ln w="0"/>
                  <a:solidFill>
                    <a:srgbClr val="C00000"/>
                  </a:solidFill>
                  <a:effectLst/>
                  <a:uLnTx/>
                  <a:uFillTx/>
                  <a:latin typeface="#9Slide05 Phobia" panose="02000506000000020003" pitchFamily="2" charset="0"/>
                  <a:ea typeface="+mn-ea"/>
                  <a:cs typeface="+mn-cs"/>
                  <a:sym typeface="Arial"/>
                </a:rPr>
                <a:t> 3</a:t>
              </a:r>
              <a:endParaRPr kumimoji="0" lang="en-US" sz="3800" b="0" i="0" u="none" strike="noStrike" kern="0" cap="none" spc="0" normalizeH="0" baseline="0" noProof="0" dirty="0">
                <a:ln w="0"/>
                <a:solidFill>
                  <a:srgbClr val="C00000"/>
                </a:solidFill>
                <a:effectLst/>
                <a:uLnTx/>
                <a:uFillTx/>
                <a:latin typeface="#9Slide05 Phobia" panose="02000506000000020003" pitchFamily="2" charset="0"/>
                <a:ea typeface="+mn-ea"/>
                <a:cs typeface="+mn-cs"/>
                <a:sym typeface="Arial"/>
              </a:endParaRPr>
            </a:p>
          </p:txBody>
        </p:sp>
      </p:grpSp>
      <p:cxnSp>
        <p:nvCxnSpPr>
          <p:cNvPr id="22" name="Đường nối Thẳng 5">
            <a:extLst>
              <a:ext uri="{FF2B5EF4-FFF2-40B4-BE49-F238E27FC236}">
                <a16:creationId xmlns:a16="http://schemas.microsoft.com/office/drawing/2014/main" id="{85EFC6EF-B1ED-43F6-176D-C92B8AC2B153}"/>
              </a:ext>
            </a:extLst>
          </p:cNvPr>
          <p:cNvCxnSpPr>
            <a:cxnSpLocks/>
          </p:cNvCxnSpPr>
          <p:nvPr/>
        </p:nvCxnSpPr>
        <p:spPr>
          <a:xfrm flipV="1">
            <a:off x="9275567" y="3555748"/>
            <a:ext cx="554197" cy="637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5">
            <a:extLst>
              <a:ext uri="{FF2B5EF4-FFF2-40B4-BE49-F238E27FC236}">
                <a16:creationId xmlns:a16="http://schemas.microsoft.com/office/drawing/2014/main" id="{A37249B0-845D-D706-C200-EFACB1316E39}"/>
              </a:ext>
            </a:extLst>
          </p:cNvPr>
          <p:cNvCxnSpPr>
            <a:cxnSpLocks/>
          </p:cNvCxnSpPr>
          <p:nvPr/>
        </p:nvCxnSpPr>
        <p:spPr>
          <a:xfrm flipV="1">
            <a:off x="6209210" y="4193697"/>
            <a:ext cx="346842" cy="4844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5">
            <a:extLst>
              <a:ext uri="{FF2B5EF4-FFF2-40B4-BE49-F238E27FC236}">
                <a16:creationId xmlns:a16="http://schemas.microsoft.com/office/drawing/2014/main" id="{178862C0-DE85-FC2F-3147-0C0CCADB4C44}"/>
              </a:ext>
            </a:extLst>
          </p:cNvPr>
          <p:cNvCxnSpPr>
            <a:cxnSpLocks/>
          </p:cNvCxnSpPr>
          <p:nvPr/>
        </p:nvCxnSpPr>
        <p:spPr>
          <a:xfrm flipV="1">
            <a:off x="10486602" y="4806262"/>
            <a:ext cx="368097" cy="4729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5">
            <a:extLst>
              <a:ext uri="{FF2B5EF4-FFF2-40B4-BE49-F238E27FC236}">
                <a16:creationId xmlns:a16="http://schemas.microsoft.com/office/drawing/2014/main" id="{A12C1F1F-13A6-94C0-103B-3C91CB1ED70A}"/>
              </a:ext>
            </a:extLst>
          </p:cNvPr>
          <p:cNvCxnSpPr>
            <a:cxnSpLocks/>
          </p:cNvCxnSpPr>
          <p:nvPr/>
        </p:nvCxnSpPr>
        <p:spPr>
          <a:xfrm flipV="1">
            <a:off x="4351283" y="4784280"/>
            <a:ext cx="457200" cy="4729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Nhóm 11">
            <a:extLst>
              <a:ext uri="{FF2B5EF4-FFF2-40B4-BE49-F238E27FC236}">
                <a16:creationId xmlns:a16="http://schemas.microsoft.com/office/drawing/2014/main" id="{B8C4307E-13AC-2E2B-F2CF-299500E5A74A}"/>
              </a:ext>
            </a:extLst>
          </p:cNvPr>
          <p:cNvGrpSpPr/>
          <p:nvPr/>
        </p:nvGrpSpPr>
        <p:grpSpPr>
          <a:xfrm>
            <a:off x="9111257" y="5311869"/>
            <a:ext cx="457200" cy="704550"/>
            <a:chOff x="1815327" y="2837959"/>
            <a:chExt cx="262098" cy="400146"/>
          </a:xfrm>
        </p:grpSpPr>
        <p:cxnSp>
          <p:nvCxnSpPr>
            <p:cNvPr id="26" name="Đường nối Thẳng 6">
              <a:extLst>
                <a:ext uri="{FF2B5EF4-FFF2-40B4-BE49-F238E27FC236}">
                  <a16:creationId xmlns:a16="http://schemas.microsoft.com/office/drawing/2014/main" id="{BB98F019-7F38-7518-F603-11A441F9CD99}"/>
                </a:ext>
              </a:extLst>
            </p:cNvPr>
            <p:cNvCxnSpPr/>
            <p:nvPr/>
          </p:nvCxnSpPr>
          <p:spPr>
            <a:xfrm flipH="1">
              <a:off x="1815327" y="2837960"/>
              <a:ext cx="137160" cy="4001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Đường nối Thẳng 10">
              <a:extLst>
                <a:ext uri="{FF2B5EF4-FFF2-40B4-BE49-F238E27FC236}">
                  <a16:creationId xmlns:a16="http://schemas.microsoft.com/office/drawing/2014/main" id="{90AED64D-8645-1626-FAB2-BC7B4427AAAF}"/>
                </a:ext>
              </a:extLst>
            </p:cNvPr>
            <p:cNvCxnSpPr/>
            <p:nvPr/>
          </p:nvCxnSpPr>
          <p:spPr>
            <a:xfrm flipH="1">
              <a:off x="1940265" y="2837959"/>
              <a:ext cx="137160" cy="4001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8" name="Đường nối Thẳng 5">
            <a:extLst>
              <a:ext uri="{FF2B5EF4-FFF2-40B4-BE49-F238E27FC236}">
                <a16:creationId xmlns:a16="http://schemas.microsoft.com/office/drawing/2014/main" id="{648C4FFC-7A85-4ACC-EC64-B69001F7B3B3}"/>
              </a:ext>
            </a:extLst>
          </p:cNvPr>
          <p:cNvCxnSpPr>
            <a:cxnSpLocks/>
          </p:cNvCxnSpPr>
          <p:nvPr/>
        </p:nvCxnSpPr>
        <p:spPr>
          <a:xfrm flipV="1">
            <a:off x="2326913" y="5326373"/>
            <a:ext cx="368097" cy="4729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3857760" imgH="438120"/>
        </mc:Choice>
        <mc:Fallback>
          <p:control name="TextBox1" r:id="rId1" imgW="3857760" imgH="438120">
            <p:pic>
              <p:nvPicPr>
                <p:cNvPr id="7" name="TextBox1">
                  <a:extLst>
                    <a:ext uri="{FF2B5EF4-FFF2-40B4-BE49-F238E27FC236}">
                      <a16:creationId xmlns:a16="http://schemas.microsoft.com/office/drawing/2014/main" id="{B0A6021A-48BF-F676-2413-83FAE02E6D85}"/>
                    </a:ext>
                  </a:extLst>
                </p:cNvPr>
                <p:cNvPicPr>
                  <a:picLocks/>
                </p:cNvPicPr>
                <p:nvPr/>
              </p:nvPicPr>
              <p:blipFill>
                <a:blip r:embed="rId7"/>
                <a:stretch>
                  <a:fillRect/>
                </a:stretch>
              </p:blipFill>
              <p:spPr>
                <a:xfrm>
                  <a:off x="5256807" y="1760070"/>
                  <a:ext cx="3854450" cy="438150"/>
                </a:xfrm>
                <a:prstGeom prst="rect">
                  <a:avLst/>
                </a:prstGeom>
              </p:spPr>
            </p:pic>
          </p:control>
        </mc:Fallback>
      </mc:AlternateContent>
    </p:controls>
    <p:extLst>
      <p:ext uri="{BB962C8B-B14F-4D97-AF65-F5344CB8AC3E}">
        <p14:creationId xmlns:p14="http://schemas.microsoft.com/office/powerpoint/2010/main" val="2826133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1"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par>
                                <p:cTn id="13" presetID="2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par>
                                <p:cTn id="16" presetID="22" presetClass="entr" presetSubtype="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par>
                                <p:cTn id="19" presetID="22"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par>
                                <p:cTn id="22" presetID="22" presetClass="entr" presetSubtype="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par>
                                <p:cTn id="25" presetID="22" presetClass="entr" presetSubtype="1"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up)">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3"/>
          <a:stretch>
            <a:fillRect/>
          </a:stretch>
        </p:blipFill>
        <p:spPr>
          <a:xfrm>
            <a:off x="-182881" y="-166552"/>
            <a:ext cx="12784183" cy="7191103"/>
          </a:xfrm>
          <a:prstGeom prst="rect">
            <a:avLst/>
          </a:prstGeom>
        </p:spPr>
      </p:pic>
      <p:sp>
        <p:nvSpPr>
          <p:cNvPr id="3" name="Rectangle: Rounded Corners 2">
            <a:extLst>
              <a:ext uri="{FF2B5EF4-FFF2-40B4-BE49-F238E27FC236}">
                <a16:creationId xmlns:a16="http://schemas.microsoft.com/office/drawing/2014/main" id="{A93F3BDB-9A35-1E99-3798-B9D63CB148CD}"/>
              </a:ext>
            </a:extLst>
          </p:cNvPr>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705BFE9E-B678-D9C8-72DE-1C9DFAD49505}"/>
              </a:ext>
            </a:extLst>
          </p:cNvPr>
          <p:cNvGrpSpPr/>
          <p:nvPr/>
        </p:nvGrpSpPr>
        <p:grpSpPr>
          <a:xfrm flipH="1">
            <a:off x="9176314" y="214622"/>
            <a:ext cx="2172655" cy="2006237"/>
            <a:chOff x="1611086" y="0"/>
            <a:chExt cx="8577943" cy="6858000"/>
          </a:xfrm>
        </p:grpSpPr>
        <p:sp>
          <p:nvSpPr>
            <p:cNvPr id="9" name="Oval 8">
              <a:extLst>
                <a:ext uri="{FF2B5EF4-FFF2-40B4-BE49-F238E27FC236}">
                  <a16:creationId xmlns:a16="http://schemas.microsoft.com/office/drawing/2014/main" id="{6D404CC3-3F39-25A6-B005-C5767D2DFC22}"/>
                </a:ext>
              </a:extLst>
            </p:cNvPr>
            <p:cNvSpPr/>
            <p:nvPr/>
          </p:nvSpPr>
          <p:spPr>
            <a:xfrm>
              <a:off x="3810000" y="1545771"/>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F54D7F6B-450A-129C-EBE5-8F8C00B98CC8}"/>
                </a:ext>
              </a:extLst>
            </p:cNvPr>
            <p:cNvSpPr/>
            <p:nvPr/>
          </p:nvSpPr>
          <p:spPr>
            <a:xfrm>
              <a:off x="6368145" y="1436914"/>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089E0B2F-7665-9E90-610F-9B3783901075}"/>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p:blipFill>
          <p:spPr>
            <a:xfrm>
              <a:off x="1611086" y="0"/>
              <a:ext cx="8577943" cy="6858000"/>
            </a:xfrm>
            <a:prstGeom prst="rect">
              <a:avLst/>
            </a:prstGeom>
          </p:spPr>
        </p:pic>
      </p:grpSp>
      <p:sp>
        <p:nvSpPr>
          <p:cNvPr id="4" name="TextBox 9">
            <a:extLst>
              <a:ext uri="{FF2B5EF4-FFF2-40B4-BE49-F238E27FC236}">
                <a16:creationId xmlns:a16="http://schemas.microsoft.com/office/drawing/2014/main" id="{C6C2EEB2-7A1E-25F5-4E96-A4D63B526D8E}"/>
              </a:ext>
            </a:extLst>
          </p:cNvPr>
          <p:cNvSpPr txBox="1"/>
          <p:nvPr/>
        </p:nvSpPr>
        <p:spPr>
          <a:xfrm>
            <a:off x="3015686" y="479729"/>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Luyện</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đọc</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nối</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tiếp</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đoạn</a:t>
            </a:r>
            <a:endPar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endParaRPr>
          </a:p>
        </p:txBody>
      </p:sp>
      <p:sp>
        <p:nvSpPr>
          <p:cNvPr id="6" name="TextBox 5">
            <a:extLst>
              <a:ext uri="{FF2B5EF4-FFF2-40B4-BE49-F238E27FC236}">
                <a16:creationId xmlns:a16="http://schemas.microsoft.com/office/drawing/2014/main" id="{3FD18384-1FF3-7C14-6073-3F4FC15317E9}"/>
              </a:ext>
            </a:extLst>
          </p:cNvPr>
          <p:cNvSpPr txBox="1"/>
          <p:nvPr/>
        </p:nvSpPr>
        <p:spPr>
          <a:xfrm>
            <a:off x="3225412" y="1630821"/>
            <a:ext cx="19439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EC5A3D"/>
                </a:solidFill>
                <a:effectLst/>
                <a:uLnTx/>
                <a:uFillTx/>
                <a:latin typeface="Calibri" panose="020F0502020204030204" pitchFamily="34" charset="0"/>
                <a:ea typeface="Calibri" panose="020F0502020204030204" pitchFamily="34" charset="0"/>
                <a:cs typeface="Calibri" panose="020F0502020204030204" pitchFamily="34" charset="0"/>
              </a:rPr>
              <a:t>Từ khó đọc:</a:t>
            </a:r>
            <a:endParaRPr kumimoji="0" lang="en-US" sz="2800" b="1" i="0" u="sng" strike="noStrike" kern="1200" cap="none" spc="0" normalizeH="0" baseline="0" noProof="0" dirty="0">
              <a:ln>
                <a:noFill/>
              </a:ln>
              <a:solidFill>
                <a:srgbClr val="EC5A3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C429C5C-AB0B-6D7B-D541-B724CC341EBB}"/>
              </a:ext>
            </a:extLst>
          </p:cNvPr>
          <p:cNvSpPr txBox="1"/>
          <p:nvPr/>
        </p:nvSpPr>
        <p:spPr>
          <a:xfrm>
            <a:off x="478836" y="2485537"/>
            <a:ext cx="10980448"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Những hạt muối được làm ở Bạc Liêu có hương vị riêng. Tình nghĩa đậm đà của người dân gửi gắm qua từng hạt muối như tấm lòng của những người con luôn bám chặt lấy nghề trước cơ cực, gian nan, chân chất nhưng thấm đẫm nghĩa tình quê hương.</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1DD64C67-182F-9901-62E1-B90A693DD278}"/>
              </a:ext>
            </a:extLst>
          </p:cNvPr>
          <p:cNvGrpSpPr/>
          <p:nvPr/>
        </p:nvGrpSpPr>
        <p:grpSpPr>
          <a:xfrm>
            <a:off x="843032" y="674534"/>
            <a:ext cx="2654089" cy="1617574"/>
            <a:chOff x="843032" y="674534"/>
            <a:chExt cx="2654089" cy="1617574"/>
          </a:xfrm>
        </p:grpSpPr>
        <p:pic>
          <p:nvPicPr>
            <p:cNvPr id="19" name="Picture 18">
              <a:extLst>
                <a:ext uri="{FF2B5EF4-FFF2-40B4-BE49-F238E27FC236}">
                  <a16:creationId xmlns:a16="http://schemas.microsoft.com/office/drawing/2014/main" id="{5D97E333-1452-353F-F9DE-3ABEC7A79C35}"/>
                </a:ext>
              </a:extLst>
            </p:cNvPr>
            <p:cNvPicPr>
              <a:picLocks noChangeAspect="1"/>
            </p:cNvPicPr>
            <p:nvPr/>
          </p:nvPicPr>
          <p:blipFill>
            <a:blip r:embed="rId6"/>
            <a:stretch>
              <a:fillRect/>
            </a:stretch>
          </p:blipFill>
          <p:spPr>
            <a:xfrm>
              <a:off x="843032" y="674534"/>
              <a:ext cx="2485706" cy="1617574"/>
            </a:xfrm>
            <a:prstGeom prst="rect">
              <a:avLst/>
            </a:prstGeom>
          </p:spPr>
        </p:pic>
        <p:sp>
          <p:nvSpPr>
            <p:cNvPr id="20" name="TextBox 9">
              <a:extLst>
                <a:ext uri="{FF2B5EF4-FFF2-40B4-BE49-F238E27FC236}">
                  <a16:creationId xmlns:a16="http://schemas.microsoft.com/office/drawing/2014/main" id="{0AD7FC4C-66BF-9E1F-ED69-7482E2F00371}"/>
                </a:ext>
              </a:extLst>
            </p:cNvPr>
            <p:cNvSpPr txBox="1"/>
            <p:nvPr/>
          </p:nvSpPr>
          <p:spPr>
            <a:xfrm>
              <a:off x="1632385" y="1058662"/>
              <a:ext cx="1864736" cy="67710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800" b="0" i="0" u="none" strike="noStrike" kern="0" cap="none" spc="0" normalizeH="0" baseline="0" noProof="0" err="1">
                  <a:ln w="0"/>
                  <a:solidFill>
                    <a:srgbClr val="C00000"/>
                  </a:solidFill>
                  <a:effectLst/>
                  <a:uLnTx/>
                  <a:uFillTx/>
                  <a:latin typeface="#9Slide05 Phobia" panose="02000506000000020003" pitchFamily="2" charset="0"/>
                  <a:ea typeface="+mn-ea"/>
                  <a:cs typeface="+mn-cs"/>
                  <a:sym typeface="Arial"/>
                </a:rPr>
                <a:t>Đoạn</a:t>
              </a:r>
              <a:r>
                <a:rPr kumimoji="0" lang="en-US" sz="3800" b="0" i="0" u="none" strike="noStrike" kern="0" cap="none" spc="0" normalizeH="0" baseline="0" noProof="0">
                  <a:ln w="0"/>
                  <a:solidFill>
                    <a:srgbClr val="C00000"/>
                  </a:solidFill>
                  <a:effectLst/>
                  <a:uLnTx/>
                  <a:uFillTx/>
                  <a:latin typeface="#9Slide05 Phobia" panose="02000506000000020003" pitchFamily="2" charset="0"/>
                  <a:ea typeface="+mn-ea"/>
                  <a:cs typeface="+mn-cs"/>
                  <a:sym typeface="Arial"/>
                </a:rPr>
                <a:t> 4</a:t>
              </a:r>
              <a:endParaRPr kumimoji="0" lang="en-US" sz="3800" b="0" i="0" u="none" strike="noStrike" kern="0" cap="none" spc="0" normalizeH="0" baseline="0" noProof="0" dirty="0">
                <a:ln w="0"/>
                <a:solidFill>
                  <a:srgbClr val="C00000"/>
                </a:solidFill>
                <a:effectLst/>
                <a:uLnTx/>
                <a:uFillTx/>
                <a:latin typeface="#9Slide05 Phobia" panose="02000506000000020003" pitchFamily="2" charset="0"/>
                <a:ea typeface="+mn-ea"/>
                <a:cs typeface="+mn-cs"/>
                <a:sym typeface="Arial"/>
              </a:endParaRPr>
            </a:p>
          </p:txBody>
        </p:sp>
      </p:grpSp>
      <p:cxnSp>
        <p:nvCxnSpPr>
          <p:cNvPr id="14" name="Đường nối Thẳng 5">
            <a:extLst>
              <a:ext uri="{FF2B5EF4-FFF2-40B4-BE49-F238E27FC236}">
                <a16:creationId xmlns:a16="http://schemas.microsoft.com/office/drawing/2014/main" id="{A37249B0-845D-D706-C200-EFACB1316E39}"/>
              </a:ext>
            </a:extLst>
          </p:cNvPr>
          <p:cNvCxnSpPr>
            <a:cxnSpLocks/>
          </p:cNvCxnSpPr>
          <p:nvPr/>
        </p:nvCxnSpPr>
        <p:spPr>
          <a:xfrm>
            <a:off x="3949116" y="5573474"/>
            <a:ext cx="21468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3857760" imgH="438120"/>
        </mc:Choice>
        <mc:Fallback>
          <p:control name="TextBox1" r:id="rId1" imgW="3857760" imgH="438120">
            <p:pic>
              <p:nvPicPr>
                <p:cNvPr id="7" name="TextBox1">
                  <a:extLst>
                    <a:ext uri="{FF2B5EF4-FFF2-40B4-BE49-F238E27FC236}">
                      <a16:creationId xmlns:a16="http://schemas.microsoft.com/office/drawing/2014/main" id="{B0A6021A-48BF-F676-2413-83FAE02E6D85}"/>
                    </a:ext>
                  </a:extLst>
                </p:cNvPr>
                <p:cNvPicPr>
                  <a:picLocks/>
                </p:cNvPicPr>
                <p:nvPr/>
              </p:nvPicPr>
              <p:blipFill>
                <a:blip r:embed="rId7"/>
                <a:stretch>
                  <a:fillRect/>
                </a:stretch>
              </p:blipFill>
              <p:spPr>
                <a:xfrm>
                  <a:off x="5256807" y="1760070"/>
                  <a:ext cx="3854450" cy="438150"/>
                </a:xfrm>
                <a:prstGeom prst="rect">
                  <a:avLst/>
                </a:prstGeom>
              </p:spPr>
            </p:pic>
          </p:control>
        </mc:Fallback>
      </mc:AlternateContent>
    </p:controls>
    <p:extLst>
      <p:ext uri="{BB962C8B-B14F-4D97-AF65-F5344CB8AC3E}">
        <p14:creationId xmlns:p14="http://schemas.microsoft.com/office/powerpoint/2010/main" val="29285504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19AA08-0007-F5D1-B9A1-6802021280CC}"/>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Oval 3">
            <a:extLst>
              <a:ext uri="{FF2B5EF4-FFF2-40B4-BE49-F238E27FC236}">
                <a16:creationId xmlns:a16="http://schemas.microsoft.com/office/drawing/2014/main" id="{BE4864BD-BDDD-0D3C-C75D-5B945D812604}"/>
              </a:ext>
            </a:extLst>
          </p:cNvPr>
          <p:cNvSpPr/>
          <p:nvPr/>
        </p:nvSpPr>
        <p:spPr>
          <a:xfrm>
            <a:off x="778042" y="1540757"/>
            <a:ext cx="3048000" cy="1675685"/>
          </a:xfrm>
          <a:custGeom>
            <a:avLst/>
            <a:gdLst>
              <a:gd name="connsiteX0" fmla="*/ 3014594 w 3048000"/>
              <a:gd name="connsiteY0" fmla="*/ 1713773 h 1675685"/>
              <a:gd name="connsiteX1" fmla="*/ 2333691 w 3048000"/>
              <a:gd name="connsiteY1" fmla="*/ 1547653 h 1675685"/>
              <a:gd name="connsiteX2" fmla="*/ 952318 w 3048000"/>
              <a:gd name="connsiteY2" fmla="*/ 1614503 h 1675685"/>
              <a:gd name="connsiteX3" fmla="*/ 505688 w 3048000"/>
              <a:gd name="connsiteY3" fmla="*/ 214490 h 1675685"/>
              <a:gd name="connsiteX4" fmla="*/ 1928335 w 3048000"/>
              <a:gd name="connsiteY4" fmla="*/ 30025 h 1675685"/>
              <a:gd name="connsiteX5" fmla="*/ 2758392 w 3048000"/>
              <a:gd name="connsiteY5" fmla="*/ 1329214 h 1675685"/>
              <a:gd name="connsiteX6" fmla="*/ 3014594 w 3048000"/>
              <a:gd name="connsiteY6" fmla="*/ 1713773 h 167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0" h="1675685" fill="none" extrusionOk="0">
                <a:moveTo>
                  <a:pt x="3014594" y="1713773"/>
                </a:moveTo>
                <a:cubicBezTo>
                  <a:pt x="2798752" y="1637664"/>
                  <a:pt x="2519851" y="1592989"/>
                  <a:pt x="2333691" y="1547653"/>
                </a:cubicBezTo>
                <a:cubicBezTo>
                  <a:pt x="1895494" y="1725455"/>
                  <a:pt x="1393556" y="1640707"/>
                  <a:pt x="952318" y="1614503"/>
                </a:cubicBezTo>
                <a:cubicBezTo>
                  <a:pt x="-86495" y="1417244"/>
                  <a:pt x="-310153" y="611761"/>
                  <a:pt x="505688" y="214490"/>
                </a:cubicBezTo>
                <a:cubicBezTo>
                  <a:pt x="932998" y="17419"/>
                  <a:pt x="1435476" y="-1467"/>
                  <a:pt x="1928335" y="30025"/>
                </a:cubicBezTo>
                <a:cubicBezTo>
                  <a:pt x="3063928" y="135990"/>
                  <a:pt x="3382049" y="868219"/>
                  <a:pt x="2758392" y="1329214"/>
                </a:cubicBezTo>
                <a:cubicBezTo>
                  <a:pt x="2895535" y="1488472"/>
                  <a:pt x="2957033" y="1635221"/>
                  <a:pt x="3014594" y="1713773"/>
                </a:cubicBezTo>
                <a:close/>
              </a:path>
              <a:path w="3048000" h="1675685" stroke="0" extrusionOk="0">
                <a:moveTo>
                  <a:pt x="3014594" y="1713773"/>
                </a:moveTo>
                <a:cubicBezTo>
                  <a:pt x="2834555" y="1628357"/>
                  <a:pt x="2554475" y="1635959"/>
                  <a:pt x="2333691" y="1547653"/>
                </a:cubicBezTo>
                <a:cubicBezTo>
                  <a:pt x="1866348" y="1674300"/>
                  <a:pt x="1386870" y="1737346"/>
                  <a:pt x="952318" y="1614503"/>
                </a:cubicBezTo>
                <a:cubicBezTo>
                  <a:pt x="-136555" y="1487392"/>
                  <a:pt x="-441829" y="719207"/>
                  <a:pt x="505688" y="214490"/>
                </a:cubicBezTo>
                <a:cubicBezTo>
                  <a:pt x="857045" y="-5153"/>
                  <a:pt x="1484190" y="-71729"/>
                  <a:pt x="1928335" y="30025"/>
                </a:cubicBezTo>
                <a:cubicBezTo>
                  <a:pt x="3101508" y="235029"/>
                  <a:pt x="3375572" y="822255"/>
                  <a:pt x="2758392" y="1329214"/>
                </a:cubicBezTo>
                <a:cubicBezTo>
                  <a:pt x="2851801" y="1408363"/>
                  <a:pt x="2970700" y="1593488"/>
                  <a:pt x="3014594" y="1713773"/>
                </a:cubicBezTo>
                <a:close/>
              </a:path>
            </a:pathLst>
          </a:custGeom>
          <a:solidFill>
            <a:schemeClr val="bg1"/>
          </a:solidFill>
          <a:ln>
            <a:extLst>
              <a:ext uri="{C807C97D-BFC1-408E-A445-0C87EB9F89A2}">
                <ask:lineSketchStyleProps xmlns:ask="http://schemas.microsoft.com/office/drawing/2018/sketchyshapes" sd="2632578232">
                  <a:prstGeom prst="wedgeEllipseCallout">
                    <a:avLst>
                      <a:gd name="adj1" fmla="val 48904"/>
                      <a:gd name="adj2" fmla="val 52273"/>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a:solidFill>
                  <a:srgbClr val="C00000"/>
                </a:solidFill>
              </a:rPr>
              <a:t>Diêm dân: </a:t>
            </a:r>
            <a:endParaRPr lang="en-US" sz="3000" b="1" dirty="0">
              <a:solidFill>
                <a:srgbClr val="C00000"/>
              </a:solidFill>
            </a:endParaRPr>
          </a:p>
        </p:txBody>
      </p:sp>
      <p:sp>
        <p:nvSpPr>
          <p:cNvPr id="5" name="Speech Bubble: Oval 4">
            <a:extLst>
              <a:ext uri="{FF2B5EF4-FFF2-40B4-BE49-F238E27FC236}">
                <a16:creationId xmlns:a16="http://schemas.microsoft.com/office/drawing/2014/main" id="{2C0A3700-4E9C-C5E3-C734-A2A3F0DA0F16}"/>
              </a:ext>
            </a:extLst>
          </p:cNvPr>
          <p:cNvSpPr/>
          <p:nvPr/>
        </p:nvSpPr>
        <p:spPr>
          <a:xfrm>
            <a:off x="7571874" y="256673"/>
            <a:ext cx="4515852" cy="2855495"/>
          </a:xfrm>
          <a:custGeom>
            <a:avLst/>
            <a:gdLst>
              <a:gd name="connsiteX0" fmla="*/ 613659 w 4515852"/>
              <a:gd name="connsiteY0" fmla="*/ 3317771 h 2855495"/>
              <a:gd name="connsiteX1" fmla="*/ 812137 w 4515852"/>
              <a:gd name="connsiteY1" fmla="*/ 2524415 h 2855495"/>
              <a:gd name="connsiteX2" fmla="*/ 1091650 w 4515852"/>
              <a:gd name="connsiteY2" fmla="*/ 205206 h 2855495"/>
              <a:gd name="connsiteX3" fmla="*/ 3312692 w 4515852"/>
              <a:gd name="connsiteY3" fmla="*/ 165355 h 2855495"/>
              <a:gd name="connsiteX4" fmla="*/ 3820426 w 4515852"/>
              <a:gd name="connsiteY4" fmla="*/ 2458426 h 2855495"/>
              <a:gd name="connsiteX5" fmla="*/ 1567108 w 4515852"/>
              <a:gd name="connsiteY5" fmla="*/ 2787030 h 2855495"/>
              <a:gd name="connsiteX6" fmla="*/ 613659 w 4515852"/>
              <a:gd name="connsiteY6" fmla="*/ 3317771 h 285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5852" h="2855495" fill="none" extrusionOk="0">
                <a:moveTo>
                  <a:pt x="613659" y="3317771"/>
                </a:moveTo>
                <a:cubicBezTo>
                  <a:pt x="651786" y="3000051"/>
                  <a:pt x="721230" y="2905836"/>
                  <a:pt x="812137" y="2524415"/>
                </a:cubicBezTo>
                <a:cubicBezTo>
                  <a:pt x="-401448" y="1927496"/>
                  <a:pt x="-254347" y="606285"/>
                  <a:pt x="1091650" y="205206"/>
                </a:cubicBezTo>
                <a:cubicBezTo>
                  <a:pt x="1772077" y="-39016"/>
                  <a:pt x="2665960" y="-108104"/>
                  <a:pt x="3312692" y="165355"/>
                </a:cubicBezTo>
                <a:cubicBezTo>
                  <a:pt x="4883733" y="587604"/>
                  <a:pt x="4964079" y="1971698"/>
                  <a:pt x="3820426" y="2458426"/>
                </a:cubicBezTo>
                <a:cubicBezTo>
                  <a:pt x="3311105" y="2781375"/>
                  <a:pt x="2356139" y="2987710"/>
                  <a:pt x="1567108" y="2787030"/>
                </a:cubicBezTo>
                <a:cubicBezTo>
                  <a:pt x="1116811" y="3018865"/>
                  <a:pt x="892990" y="3233581"/>
                  <a:pt x="613659" y="3317771"/>
                </a:cubicBezTo>
                <a:close/>
              </a:path>
              <a:path w="4515852" h="2855495" stroke="0" extrusionOk="0">
                <a:moveTo>
                  <a:pt x="613659" y="3317771"/>
                </a:moveTo>
                <a:cubicBezTo>
                  <a:pt x="686590" y="3224488"/>
                  <a:pt x="739636" y="2830072"/>
                  <a:pt x="812137" y="2524415"/>
                </a:cubicBezTo>
                <a:cubicBezTo>
                  <a:pt x="-533370" y="1849240"/>
                  <a:pt x="-332129" y="823415"/>
                  <a:pt x="1091650" y="205206"/>
                </a:cubicBezTo>
                <a:cubicBezTo>
                  <a:pt x="1740390" y="16230"/>
                  <a:pt x="2596310" y="-55079"/>
                  <a:pt x="3312692" y="165355"/>
                </a:cubicBezTo>
                <a:cubicBezTo>
                  <a:pt x="4528017" y="498346"/>
                  <a:pt x="4962383" y="1770563"/>
                  <a:pt x="3820426" y="2458426"/>
                </a:cubicBezTo>
                <a:cubicBezTo>
                  <a:pt x="3277685" y="2840205"/>
                  <a:pt x="2331741" y="2822473"/>
                  <a:pt x="1567108" y="2787030"/>
                </a:cubicBezTo>
                <a:cubicBezTo>
                  <a:pt x="1134008" y="2925439"/>
                  <a:pt x="935140" y="3027998"/>
                  <a:pt x="613659" y="3317771"/>
                </a:cubicBezTo>
                <a:close/>
              </a:path>
            </a:pathLst>
          </a:custGeom>
          <a:solidFill>
            <a:schemeClr val="bg1"/>
          </a:solidFill>
          <a:ln>
            <a:extLst>
              <a:ext uri="{C807C97D-BFC1-408E-A445-0C87EB9F89A2}">
                <ask:lineSketchStyleProps xmlns:ask="http://schemas.microsoft.com/office/drawing/2018/sketchyshapes" sd="2632578232">
                  <a:prstGeom prst="wedgeEllipseCallout">
                    <a:avLst>
                      <a:gd name="adj1" fmla="val -36411"/>
                      <a:gd name="adj2" fmla="val 66189"/>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a:solidFill>
                  <a:srgbClr val="0070C0"/>
                </a:solidFill>
              </a:rPr>
              <a:t>người dân sống bằng nghề làm muối.</a:t>
            </a:r>
            <a:endParaRPr lang="vi-VN" sz="3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9">
            <a:extLst>
              <a:ext uri="{FF2B5EF4-FFF2-40B4-BE49-F238E27FC236}">
                <a16:creationId xmlns:a16="http://schemas.microsoft.com/office/drawing/2014/main" id="{B086BFE3-3F92-B41B-A3DC-C402B72EF274}"/>
              </a:ext>
            </a:extLst>
          </p:cNvPr>
          <p:cNvSpPr txBox="1"/>
          <p:nvPr/>
        </p:nvSpPr>
        <p:spPr>
          <a:xfrm>
            <a:off x="1031190" y="377962"/>
            <a:ext cx="6047793" cy="1015663"/>
          </a:xfrm>
          <a:prstGeom prst="rect">
            <a:avLst/>
          </a:prstGeom>
          <a:noFill/>
        </p:spPr>
        <p:txBody>
          <a:bodyPr wrap="square" rtlCol="0">
            <a:prstTxWarp prst="textWave1">
              <a:avLst/>
            </a:prstTxWarp>
            <a:spAutoFit/>
            <a:scene3d>
              <a:camera prst="orthographicFront"/>
              <a:lightRig rig="soft" dir="t">
                <a:rot lat="0" lon="0" rev="15600000"/>
              </a:lightRig>
            </a:scene3d>
            <a:sp3d extrusionH="57150" prstMaterial="softEdge">
              <a:bevelT w="25400" h="38100"/>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6000" b="1" kern="0" dirty="0" err="1">
                <a:ln/>
                <a:solidFill>
                  <a:schemeClr val="accent2"/>
                </a:solidFill>
                <a:effectLst/>
                <a:latin typeface="#9Slide05 SVNClementine" panose="020F0502020204030203" pitchFamily="34" charset="0"/>
                <a:sym typeface="Arial"/>
              </a:rPr>
              <a:t>Giải</a:t>
            </a:r>
            <a:r>
              <a:rPr lang="en-US" sz="6000" b="1" kern="0" dirty="0">
                <a:ln/>
                <a:solidFill>
                  <a:schemeClr val="accent2"/>
                </a:solidFill>
                <a:effectLst/>
                <a:latin typeface="#9Slide05 SVNClementine" panose="020F0502020204030203" pitchFamily="34" charset="0"/>
                <a:sym typeface="Arial"/>
              </a:rPr>
              <a:t> </a:t>
            </a:r>
            <a:r>
              <a:rPr lang="en-US" sz="6000" b="1" kern="0" dirty="0" err="1">
                <a:ln/>
                <a:solidFill>
                  <a:schemeClr val="accent2"/>
                </a:solidFill>
                <a:effectLst/>
                <a:latin typeface="#9Slide05 SVNClementine" panose="020F0502020204030203" pitchFamily="34" charset="0"/>
                <a:sym typeface="Arial"/>
              </a:rPr>
              <a:t>nghĩa</a:t>
            </a:r>
            <a:r>
              <a:rPr lang="en-US" sz="6000" b="1" kern="0" dirty="0">
                <a:ln/>
                <a:solidFill>
                  <a:schemeClr val="accent2"/>
                </a:solidFill>
                <a:effectLst/>
                <a:latin typeface="#9Slide05 SVNClementine" panose="020F0502020204030203" pitchFamily="34" charset="0"/>
                <a:sym typeface="Arial"/>
              </a:rPr>
              <a:t> </a:t>
            </a:r>
            <a:r>
              <a:rPr lang="en-US" sz="6000" b="1" kern="0" dirty="0" err="1">
                <a:ln/>
                <a:solidFill>
                  <a:schemeClr val="accent2"/>
                </a:solidFill>
                <a:effectLst/>
                <a:latin typeface="#9Slide05 SVNClementine" panose="020F0502020204030203" pitchFamily="34" charset="0"/>
                <a:sym typeface="Arial"/>
              </a:rPr>
              <a:t>từ</a:t>
            </a:r>
            <a:r>
              <a:rPr lang="en-US" sz="6000" b="1" kern="0" dirty="0">
                <a:ln/>
                <a:solidFill>
                  <a:schemeClr val="accent2"/>
                </a:solidFill>
                <a:effectLst/>
                <a:latin typeface="#9Slide05 SVNClementine" panose="020F0502020204030203" pitchFamily="34" charset="0"/>
                <a:sym typeface="Arial"/>
              </a:rPr>
              <a:t> </a:t>
            </a:r>
            <a:r>
              <a:rPr lang="en-US" sz="6000" b="1" kern="0" dirty="0" err="1">
                <a:ln/>
                <a:solidFill>
                  <a:schemeClr val="accent2"/>
                </a:solidFill>
                <a:effectLst/>
                <a:latin typeface="#9Slide05 SVNClementine" panose="020F0502020204030203" pitchFamily="34" charset="0"/>
                <a:sym typeface="Arial"/>
              </a:rPr>
              <a:t>khó</a:t>
            </a:r>
            <a:endParaRPr kumimoji="0" lang="en-US" sz="6000" b="1" i="0" u="none" strike="noStrike" kern="0" normalizeH="0" baseline="0" noProof="0" dirty="0">
              <a:ln/>
              <a:solidFill>
                <a:schemeClr val="accent2"/>
              </a:solidFill>
              <a:effectLst/>
              <a:uLnTx/>
              <a:uFillTx/>
              <a:latin typeface="#9Slide05 SVNClementine" panose="020F0502020204030203" pitchFamily="34" charset="0"/>
              <a:sym typeface="Arial"/>
            </a:endParaRPr>
          </a:p>
        </p:txBody>
      </p:sp>
    </p:spTree>
    <p:extLst>
      <p:ext uri="{BB962C8B-B14F-4D97-AF65-F5344CB8AC3E}">
        <p14:creationId xmlns:p14="http://schemas.microsoft.com/office/powerpoint/2010/main" val="174041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19AA08-0007-F5D1-B9A1-6802021280CC}"/>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Oval 3">
            <a:extLst>
              <a:ext uri="{FF2B5EF4-FFF2-40B4-BE49-F238E27FC236}">
                <a16:creationId xmlns:a16="http://schemas.microsoft.com/office/drawing/2014/main" id="{BE4864BD-BDDD-0D3C-C75D-5B945D812604}"/>
              </a:ext>
            </a:extLst>
          </p:cNvPr>
          <p:cNvSpPr/>
          <p:nvPr/>
        </p:nvSpPr>
        <p:spPr>
          <a:xfrm>
            <a:off x="376989" y="1316168"/>
            <a:ext cx="3842085" cy="1675685"/>
          </a:xfrm>
          <a:custGeom>
            <a:avLst/>
            <a:gdLst>
              <a:gd name="connsiteX0" fmla="*/ 3799976 w 3842085"/>
              <a:gd name="connsiteY0" fmla="*/ 1713773 h 1675685"/>
              <a:gd name="connsiteX1" fmla="*/ 2941679 w 3842085"/>
              <a:gd name="connsiteY1" fmla="*/ 1547653 h 1675685"/>
              <a:gd name="connsiteX2" fmla="*/ 1443140 w 3842085"/>
              <a:gd name="connsiteY2" fmla="*/ 1649345 h 1675685"/>
              <a:gd name="connsiteX3" fmla="*/ 645910 w 3842085"/>
              <a:gd name="connsiteY3" fmla="*/ 211189 h 1675685"/>
              <a:gd name="connsiteX4" fmla="*/ 2251959 w 3842085"/>
              <a:gd name="connsiteY4" fmla="*/ 12523 h 1675685"/>
              <a:gd name="connsiteX5" fmla="*/ 3477027 w 3842085"/>
              <a:gd name="connsiteY5" fmla="*/ 1329214 h 1675685"/>
              <a:gd name="connsiteX6" fmla="*/ 3799976 w 3842085"/>
              <a:gd name="connsiteY6" fmla="*/ 1713773 h 167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2085" h="1675685" fill="none" extrusionOk="0">
                <a:moveTo>
                  <a:pt x="3799976" y="1713773"/>
                </a:moveTo>
                <a:cubicBezTo>
                  <a:pt x="3612011" y="1632318"/>
                  <a:pt x="3026781" y="1585901"/>
                  <a:pt x="2941679" y="1547653"/>
                </a:cubicBezTo>
                <a:cubicBezTo>
                  <a:pt x="2474333" y="1700381"/>
                  <a:pt x="1947560" y="1669809"/>
                  <a:pt x="1443140" y="1649345"/>
                </a:cubicBezTo>
                <a:cubicBezTo>
                  <a:pt x="-44848" y="1499317"/>
                  <a:pt x="-469911" y="630599"/>
                  <a:pt x="645910" y="211189"/>
                </a:cubicBezTo>
                <a:cubicBezTo>
                  <a:pt x="1151900" y="31074"/>
                  <a:pt x="1677755" y="-16314"/>
                  <a:pt x="2251959" y="12523"/>
                </a:cubicBezTo>
                <a:cubicBezTo>
                  <a:pt x="3747830" y="75615"/>
                  <a:pt x="4308743" y="894633"/>
                  <a:pt x="3477027" y="1329214"/>
                </a:cubicBezTo>
                <a:cubicBezTo>
                  <a:pt x="3641005" y="1489229"/>
                  <a:pt x="3680769" y="1597195"/>
                  <a:pt x="3799976" y="1713773"/>
                </a:cubicBezTo>
                <a:close/>
              </a:path>
              <a:path w="3842085" h="1675685" stroke="0" extrusionOk="0">
                <a:moveTo>
                  <a:pt x="3799976" y="1713773"/>
                </a:moveTo>
                <a:cubicBezTo>
                  <a:pt x="3408115" y="1631747"/>
                  <a:pt x="3132713" y="1521853"/>
                  <a:pt x="2941679" y="1547653"/>
                </a:cubicBezTo>
                <a:cubicBezTo>
                  <a:pt x="2406665" y="1642717"/>
                  <a:pt x="1891712" y="1778998"/>
                  <a:pt x="1443140" y="1649345"/>
                </a:cubicBezTo>
                <a:cubicBezTo>
                  <a:pt x="-109239" y="1628700"/>
                  <a:pt x="-528893" y="676410"/>
                  <a:pt x="645910" y="211189"/>
                </a:cubicBezTo>
                <a:cubicBezTo>
                  <a:pt x="1038005" y="3466"/>
                  <a:pt x="1744494" y="-63566"/>
                  <a:pt x="2251959" y="12523"/>
                </a:cubicBezTo>
                <a:cubicBezTo>
                  <a:pt x="3718142" y="142070"/>
                  <a:pt x="4282552" y="692013"/>
                  <a:pt x="3477027" y="1329214"/>
                </a:cubicBezTo>
                <a:cubicBezTo>
                  <a:pt x="3581696" y="1518230"/>
                  <a:pt x="3730735" y="1622186"/>
                  <a:pt x="3799976" y="1713773"/>
                </a:cubicBezTo>
                <a:close/>
              </a:path>
            </a:pathLst>
          </a:custGeom>
          <a:solidFill>
            <a:schemeClr val="bg1"/>
          </a:solidFill>
          <a:ln>
            <a:extLst>
              <a:ext uri="{C807C97D-BFC1-408E-A445-0C87EB9F89A2}">
                <ask:lineSketchStyleProps xmlns:ask="http://schemas.microsoft.com/office/drawing/2018/sketchyshapes" sd="2632578232">
                  <a:prstGeom prst="wedgeEllipseCallout">
                    <a:avLst>
                      <a:gd name="adj1" fmla="val 48904"/>
                      <a:gd name="adj2" fmla="val 52273"/>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rPr>
              <a:t>mặn mòi</a:t>
            </a:r>
            <a:endParaRPr lang="en-US" sz="3000" b="1" dirty="0">
              <a:solidFill>
                <a:srgbClr val="C00000"/>
              </a:solidFill>
            </a:endParaRPr>
          </a:p>
        </p:txBody>
      </p:sp>
      <p:sp>
        <p:nvSpPr>
          <p:cNvPr id="5" name="Speech Bubble: Oval 4">
            <a:extLst>
              <a:ext uri="{FF2B5EF4-FFF2-40B4-BE49-F238E27FC236}">
                <a16:creationId xmlns:a16="http://schemas.microsoft.com/office/drawing/2014/main" id="{2C0A3700-4E9C-C5E3-C734-A2A3F0DA0F16}"/>
              </a:ext>
            </a:extLst>
          </p:cNvPr>
          <p:cNvSpPr/>
          <p:nvPr/>
        </p:nvSpPr>
        <p:spPr>
          <a:xfrm>
            <a:off x="5767218" y="778042"/>
            <a:ext cx="6047793" cy="5375108"/>
          </a:xfrm>
          <a:custGeom>
            <a:avLst/>
            <a:gdLst>
              <a:gd name="connsiteX0" fmla="*/ -321138 w 6047793"/>
              <a:gd name="connsiteY0" fmla="*/ 3483016 h 5375108"/>
              <a:gd name="connsiteX1" fmla="*/ 7291 w 6047793"/>
              <a:gd name="connsiteY1" fmla="*/ 2874066 h 5375108"/>
              <a:gd name="connsiteX2" fmla="*/ 2625376 w 6047793"/>
              <a:gd name="connsiteY2" fmla="*/ 23441 h 5375108"/>
              <a:gd name="connsiteX3" fmla="*/ 5943509 w 6047793"/>
              <a:gd name="connsiteY3" fmla="*/ 1987832 h 5375108"/>
              <a:gd name="connsiteX4" fmla="*/ 3883409 w 6047793"/>
              <a:gd name="connsiteY4" fmla="*/ 5264255 h 5375108"/>
              <a:gd name="connsiteX5" fmla="*/ 305562 w 6047793"/>
              <a:gd name="connsiteY5" fmla="*/ 3864834 h 5375108"/>
              <a:gd name="connsiteX6" fmla="*/ -321138 w 6047793"/>
              <a:gd name="connsiteY6" fmla="*/ 3483016 h 537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7793" h="5375108" fill="none" extrusionOk="0">
                <a:moveTo>
                  <a:pt x="-321138" y="3483016"/>
                </a:moveTo>
                <a:cubicBezTo>
                  <a:pt x="-198757" y="3341177"/>
                  <a:pt x="-100612" y="2971875"/>
                  <a:pt x="7291" y="2874066"/>
                </a:cubicBezTo>
                <a:cubicBezTo>
                  <a:pt x="-134446" y="1503849"/>
                  <a:pt x="996941" y="-73613"/>
                  <a:pt x="2625376" y="23441"/>
                </a:cubicBezTo>
                <a:cubicBezTo>
                  <a:pt x="4145047" y="-57615"/>
                  <a:pt x="5737656" y="545998"/>
                  <a:pt x="5943509" y="1987832"/>
                </a:cubicBezTo>
                <a:cubicBezTo>
                  <a:pt x="6499811" y="3375733"/>
                  <a:pt x="5500890" y="5109276"/>
                  <a:pt x="3883409" y="5264255"/>
                </a:cubicBezTo>
                <a:cubicBezTo>
                  <a:pt x="2530105" y="5609125"/>
                  <a:pt x="951943" y="5132555"/>
                  <a:pt x="305562" y="3864834"/>
                </a:cubicBezTo>
                <a:cubicBezTo>
                  <a:pt x="147766" y="3793525"/>
                  <a:pt x="-218635" y="3515942"/>
                  <a:pt x="-321138" y="3483016"/>
                </a:cubicBezTo>
                <a:close/>
              </a:path>
              <a:path w="6047793" h="5375108" stroke="0" extrusionOk="0">
                <a:moveTo>
                  <a:pt x="-321138" y="3483016"/>
                </a:moveTo>
                <a:cubicBezTo>
                  <a:pt x="-260864" y="3340626"/>
                  <a:pt x="-49951" y="3010692"/>
                  <a:pt x="7291" y="2874066"/>
                </a:cubicBezTo>
                <a:cubicBezTo>
                  <a:pt x="-257424" y="1411648"/>
                  <a:pt x="894821" y="384105"/>
                  <a:pt x="2625376" y="23441"/>
                </a:cubicBezTo>
                <a:cubicBezTo>
                  <a:pt x="4089494" y="-59803"/>
                  <a:pt x="5374515" y="830669"/>
                  <a:pt x="5943509" y="1987832"/>
                </a:cubicBezTo>
                <a:cubicBezTo>
                  <a:pt x="6285244" y="3324638"/>
                  <a:pt x="5709292" y="4732726"/>
                  <a:pt x="3883409" y="5264255"/>
                </a:cubicBezTo>
                <a:cubicBezTo>
                  <a:pt x="2532338" y="5659986"/>
                  <a:pt x="905663" y="4808029"/>
                  <a:pt x="305562" y="3864834"/>
                </a:cubicBezTo>
                <a:cubicBezTo>
                  <a:pt x="-8529" y="3689838"/>
                  <a:pt x="-208097" y="3484313"/>
                  <a:pt x="-321138" y="3483016"/>
                </a:cubicBezTo>
                <a:close/>
              </a:path>
            </a:pathLst>
          </a:custGeom>
          <a:solidFill>
            <a:schemeClr val="bg1"/>
          </a:solidFill>
          <a:ln>
            <a:extLst>
              <a:ext uri="{C807C97D-BFC1-408E-A445-0C87EB9F89A2}">
                <ask:lineSketchStyleProps xmlns:ask="http://schemas.microsoft.com/office/drawing/2018/sketchyshapes" sd="2632578232">
                  <a:prstGeom prst="wedgeEllipseCallout">
                    <a:avLst>
                      <a:gd name="adj1" fmla="val -55310"/>
                      <a:gd name="adj2" fmla="val 14799"/>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70C0"/>
                </a:solidFill>
              </a:rPr>
              <a:t>(nghĩa trong bài: vị đậm đà của hạt muối ở Bạc Liêu thấm đẫm tình cảm và công sức của những diêm dân đã ngày đêm không quản khó khăn, vất vả để làm ra)</a:t>
            </a:r>
            <a:endParaRPr lang="vi-VN" sz="3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9">
            <a:extLst>
              <a:ext uri="{FF2B5EF4-FFF2-40B4-BE49-F238E27FC236}">
                <a16:creationId xmlns:a16="http://schemas.microsoft.com/office/drawing/2014/main" id="{B086BFE3-3F92-B41B-A3DC-C402B72EF274}"/>
              </a:ext>
            </a:extLst>
          </p:cNvPr>
          <p:cNvSpPr txBox="1"/>
          <p:nvPr/>
        </p:nvSpPr>
        <p:spPr>
          <a:xfrm>
            <a:off x="1031190" y="377962"/>
            <a:ext cx="6047793" cy="1015663"/>
          </a:xfrm>
          <a:prstGeom prst="rect">
            <a:avLst/>
          </a:prstGeom>
          <a:noFill/>
        </p:spPr>
        <p:txBody>
          <a:bodyPr wrap="square" rtlCol="0">
            <a:prstTxWarp prst="textWave1">
              <a:avLst/>
            </a:prstTxWarp>
            <a:spAutoFit/>
            <a:scene3d>
              <a:camera prst="orthographicFront"/>
              <a:lightRig rig="soft" dir="t">
                <a:rot lat="0" lon="0" rev="15600000"/>
              </a:lightRig>
            </a:scene3d>
            <a:sp3d extrusionH="57150" prstMaterial="softEdge">
              <a:bevelT w="25400" h="38100"/>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6000" b="1" kern="0" dirty="0" err="1">
                <a:ln/>
                <a:solidFill>
                  <a:schemeClr val="accent2"/>
                </a:solidFill>
                <a:effectLst/>
                <a:latin typeface="#9Slide05 SVNClementine" panose="020F0502020204030203" pitchFamily="34" charset="0"/>
                <a:sym typeface="Arial"/>
              </a:rPr>
              <a:t>Giải</a:t>
            </a:r>
            <a:r>
              <a:rPr lang="en-US" sz="6000" b="1" kern="0" dirty="0">
                <a:ln/>
                <a:solidFill>
                  <a:schemeClr val="accent2"/>
                </a:solidFill>
                <a:effectLst/>
                <a:latin typeface="#9Slide05 SVNClementine" panose="020F0502020204030203" pitchFamily="34" charset="0"/>
                <a:sym typeface="Arial"/>
              </a:rPr>
              <a:t> </a:t>
            </a:r>
            <a:r>
              <a:rPr lang="en-US" sz="6000" b="1" kern="0" dirty="0" err="1">
                <a:ln/>
                <a:solidFill>
                  <a:schemeClr val="accent2"/>
                </a:solidFill>
                <a:effectLst/>
                <a:latin typeface="#9Slide05 SVNClementine" panose="020F0502020204030203" pitchFamily="34" charset="0"/>
                <a:sym typeface="Arial"/>
              </a:rPr>
              <a:t>nghĩa</a:t>
            </a:r>
            <a:r>
              <a:rPr lang="en-US" sz="6000" b="1" kern="0" dirty="0">
                <a:ln/>
                <a:solidFill>
                  <a:schemeClr val="accent2"/>
                </a:solidFill>
                <a:effectLst/>
                <a:latin typeface="#9Slide05 SVNClementine" panose="020F0502020204030203" pitchFamily="34" charset="0"/>
                <a:sym typeface="Arial"/>
              </a:rPr>
              <a:t> </a:t>
            </a:r>
            <a:r>
              <a:rPr lang="en-US" sz="6000" b="1" kern="0" dirty="0" err="1">
                <a:ln/>
                <a:solidFill>
                  <a:schemeClr val="accent2"/>
                </a:solidFill>
                <a:effectLst/>
                <a:latin typeface="#9Slide05 SVNClementine" panose="020F0502020204030203" pitchFamily="34" charset="0"/>
                <a:sym typeface="Arial"/>
              </a:rPr>
              <a:t>từ</a:t>
            </a:r>
            <a:r>
              <a:rPr lang="en-US" sz="6000" b="1" kern="0" dirty="0">
                <a:ln/>
                <a:solidFill>
                  <a:schemeClr val="accent2"/>
                </a:solidFill>
                <a:effectLst/>
                <a:latin typeface="#9Slide05 SVNClementine" panose="020F0502020204030203" pitchFamily="34" charset="0"/>
                <a:sym typeface="Arial"/>
              </a:rPr>
              <a:t> </a:t>
            </a:r>
            <a:r>
              <a:rPr lang="en-US" sz="6000" b="1" kern="0" dirty="0" err="1">
                <a:ln/>
                <a:solidFill>
                  <a:schemeClr val="accent2"/>
                </a:solidFill>
                <a:effectLst/>
                <a:latin typeface="#9Slide05 SVNClementine" panose="020F0502020204030203" pitchFamily="34" charset="0"/>
                <a:sym typeface="Arial"/>
              </a:rPr>
              <a:t>khó</a:t>
            </a:r>
            <a:endParaRPr kumimoji="0" lang="en-US" sz="6000" b="1" i="0" u="none" strike="noStrike" kern="0" normalizeH="0" baseline="0" noProof="0" dirty="0">
              <a:ln/>
              <a:solidFill>
                <a:schemeClr val="accent2"/>
              </a:solidFill>
              <a:effectLst/>
              <a:uLnTx/>
              <a:uFillTx/>
              <a:latin typeface="#9Slide05 SVNClementine" panose="020F0502020204030203" pitchFamily="34" charset="0"/>
              <a:sym typeface="Arial"/>
            </a:endParaRPr>
          </a:p>
        </p:txBody>
      </p:sp>
    </p:spTree>
    <p:extLst>
      <p:ext uri="{BB962C8B-B14F-4D97-AF65-F5344CB8AC3E}">
        <p14:creationId xmlns:p14="http://schemas.microsoft.com/office/powerpoint/2010/main" val="2967240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19AA08-0007-F5D1-B9A1-6802021280CC}"/>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Oval 3">
            <a:extLst>
              <a:ext uri="{FF2B5EF4-FFF2-40B4-BE49-F238E27FC236}">
                <a16:creationId xmlns:a16="http://schemas.microsoft.com/office/drawing/2014/main" id="{BE4864BD-BDDD-0D3C-C75D-5B945D812604}"/>
              </a:ext>
            </a:extLst>
          </p:cNvPr>
          <p:cNvSpPr/>
          <p:nvPr/>
        </p:nvSpPr>
        <p:spPr>
          <a:xfrm>
            <a:off x="376989" y="1316168"/>
            <a:ext cx="3842085" cy="1675685"/>
          </a:xfrm>
          <a:custGeom>
            <a:avLst/>
            <a:gdLst>
              <a:gd name="connsiteX0" fmla="*/ 3799976 w 3842085"/>
              <a:gd name="connsiteY0" fmla="*/ 1713773 h 1675685"/>
              <a:gd name="connsiteX1" fmla="*/ 2941679 w 3842085"/>
              <a:gd name="connsiteY1" fmla="*/ 1547653 h 1675685"/>
              <a:gd name="connsiteX2" fmla="*/ 1443140 w 3842085"/>
              <a:gd name="connsiteY2" fmla="*/ 1649345 h 1675685"/>
              <a:gd name="connsiteX3" fmla="*/ 645910 w 3842085"/>
              <a:gd name="connsiteY3" fmla="*/ 211189 h 1675685"/>
              <a:gd name="connsiteX4" fmla="*/ 2251959 w 3842085"/>
              <a:gd name="connsiteY4" fmla="*/ 12523 h 1675685"/>
              <a:gd name="connsiteX5" fmla="*/ 3477027 w 3842085"/>
              <a:gd name="connsiteY5" fmla="*/ 1329214 h 1675685"/>
              <a:gd name="connsiteX6" fmla="*/ 3799976 w 3842085"/>
              <a:gd name="connsiteY6" fmla="*/ 1713773 h 167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2085" h="1675685" fill="none" extrusionOk="0">
                <a:moveTo>
                  <a:pt x="3799976" y="1713773"/>
                </a:moveTo>
                <a:cubicBezTo>
                  <a:pt x="3612011" y="1632318"/>
                  <a:pt x="3026781" y="1585901"/>
                  <a:pt x="2941679" y="1547653"/>
                </a:cubicBezTo>
                <a:cubicBezTo>
                  <a:pt x="2474333" y="1700381"/>
                  <a:pt x="1947560" y="1669809"/>
                  <a:pt x="1443140" y="1649345"/>
                </a:cubicBezTo>
                <a:cubicBezTo>
                  <a:pt x="-44848" y="1499317"/>
                  <a:pt x="-469911" y="630599"/>
                  <a:pt x="645910" y="211189"/>
                </a:cubicBezTo>
                <a:cubicBezTo>
                  <a:pt x="1151900" y="31074"/>
                  <a:pt x="1677755" y="-16314"/>
                  <a:pt x="2251959" y="12523"/>
                </a:cubicBezTo>
                <a:cubicBezTo>
                  <a:pt x="3747830" y="75615"/>
                  <a:pt x="4308743" y="894633"/>
                  <a:pt x="3477027" y="1329214"/>
                </a:cubicBezTo>
                <a:cubicBezTo>
                  <a:pt x="3641005" y="1489229"/>
                  <a:pt x="3680769" y="1597195"/>
                  <a:pt x="3799976" y="1713773"/>
                </a:cubicBezTo>
                <a:close/>
              </a:path>
              <a:path w="3842085" h="1675685" stroke="0" extrusionOk="0">
                <a:moveTo>
                  <a:pt x="3799976" y="1713773"/>
                </a:moveTo>
                <a:cubicBezTo>
                  <a:pt x="3408115" y="1631747"/>
                  <a:pt x="3132713" y="1521853"/>
                  <a:pt x="2941679" y="1547653"/>
                </a:cubicBezTo>
                <a:cubicBezTo>
                  <a:pt x="2406665" y="1642717"/>
                  <a:pt x="1891712" y="1778998"/>
                  <a:pt x="1443140" y="1649345"/>
                </a:cubicBezTo>
                <a:cubicBezTo>
                  <a:pt x="-109239" y="1628700"/>
                  <a:pt x="-528893" y="676410"/>
                  <a:pt x="645910" y="211189"/>
                </a:cubicBezTo>
                <a:cubicBezTo>
                  <a:pt x="1038005" y="3466"/>
                  <a:pt x="1744494" y="-63566"/>
                  <a:pt x="2251959" y="12523"/>
                </a:cubicBezTo>
                <a:cubicBezTo>
                  <a:pt x="3718142" y="142070"/>
                  <a:pt x="4282552" y="692013"/>
                  <a:pt x="3477027" y="1329214"/>
                </a:cubicBezTo>
                <a:cubicBezTo>
                  <a:pt x="3581696" y="1518230"/>
                  <a:pt x="3730735" y="1622186"/>
                  <a:pt x="3799976" y="1713773"/>
                </a:cubicBezTo>
                <a:close/>
              </a:path>
            </a:pathLst>
          </a:custGeom>
          <a:solidFill>
            <a:schemeClr val="bg1"/>
          </a:solidFill>
          <a:ln>
            <a:extLst>
              <a:ext uri="{C807C97D-BFC1-408E-A445-0C87EB9F89A2}">
                <ask:lineSketchStyleProps xmlns:ask="http://schemas.microsoft.com/office/drawing/2018/sketchyshapes" sd="2632578232">
                  <a:prstGeom prst="wedgeEllipseCallout">
                    <a:avLst>
                      <a:gd name="adj1" fmla="val 48904"/>
                      <a:gd name="adj2" fmla="val 52273"/>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000" b="1">
                <a:solidFill>
                  <a:srgbClr val="C00000"/>
                </a:solidFill>
                <a:latin typeface="Aptos" panose="02110004020202020204"/>
              </a:rPr>
              <a:t>những cánh muối nở hoa trong đêm</a:t>
            </a:r>
            <a:endParaRPr kumimoji="0" lang="en-US" sz="3000" b="1" i="0" u="none" strike="noStrike" kern="1200" cap="none" spc="0" normalizeH="0" baseline="0" noProof="0" dirty="0">
              <a:ln>
                <a:noFill/>
              </a:ln>
              <a:solidFill>
                <a:srgbClr val="C00000"/>
              </a:solidFill>
              <a:effectLst/>
              <a:uLnTx/>
              <a:uFillTx/>
              <a:latin typeface="Aptos" panose="02110004020202020204"/>
              <a:ea typeface="+mn-ea"/>
              <a:cs typeface="+mn-cs"/>
            </a:endParaRPr>
          </a:p>
        </p:txBody>
      </p:sp>
      <p:sp>
        <p:nvSpPr>
          <p:cNvPr id="5" name="Speech Bubble: Oval 4">
            <a:extLst>
              <a:ext uri="{FF2B5EF4-FFF2-40B4-BE49-F238E27FC236}">
                <a16:creationId xmlns:a16="http://schemas.microsoft.com/office/drawing/2014/main" id="{2C0A3700-4E9C-C5E3-C734-A2A3F0DA0F16}"/>
              </a:ext>
            </a:extLst>
          </p:cNvPr>
          <p:cNvSpPr/>
          <p:nvPr/>
        </p:nvSpPr>
        <p:spPr>
          <a:xfrm>
            <a:off x="5767218" y="778042"/>
            <a:ext cx="6047793" cy="5375108"/>
          </a:xfrm>
          <a:custGeom>
            <a:avLst/>
            <a:gdLst>
              <a:gd name="connsiteX0" fmla="*/ -321138 w 6047793"/>
              <a:gd name="connsiteY0" fmla="*/ 3483016 h 5375108"/>
              <a:gd name="connsiteX1" fmla="*/ 7291 w 6047793"/>
              <a:gd name="connsiteY1" fmla="*/ 2874066 h 5375108"/>
              <a:gd name="connsiteX2" fmla="*/ 2625376 w 6047793"/>
              <a:gd name="connsiteY2" fmla="*/ 23441 h 5375108"/>
              <a:gd name="connsiteX3" fmla="*/ 5943509 w 6047793"/>
              <a:gd name="connsiteY3" fmla="*/ 1987832 h 5375108"/>
              <a:gd name="connsiteX4" fmla="*/ 3883409 w 6047793"/>
              <a:gd name="connsiteY4" fmla="*/ 5264255 h 5375108"/>
              <a:gd name="connsiteX5" fmla="*/ 305562 w 6047793"/>
              <a:gd name="connsiteY5" fmla="*/ 3864834 h 5375108"/>
              <a:gd name="connsiteX6" fmla="*/ -321138 w 6047793"/>
              <a:gd name="connsiteY6" fmla="*/ 3483016 h 537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7793" h="5375108" fill="none" extrusionOk="0">
                <a:moveTo>
                  <a:pt x="-321138" y="3483016"/>
                </a:moveTo>
                <a:cubicBezTo>
                  <a:pt x="-198757" y="3341177"/>
                  <a:pt x="-100612" y="2971875"/>
                  <a:pt x="7291" y="2874066"/>
                </a:cubicBezTo>
                <a:cubicBezTo>
                  <a:pt x="-134446" y="1503849"/>
                  <a:pt x="996941" y="-73613"/>
                  <a:pt x="2625376" y="23441"/>
                </a:cubicBezTo>
                <a:cubicBezTo>
                  <a:pt x="4145047" y="-57615"/>
                  <a:pt x="5737656" y="545998"/>
                  <a:pt x="5943509" y="1987832"/>
                </a:cubicBezTo>
                <a:cubicBezTo>
                  <a:pt x="6499811" y="3375733"/>
                  <a:pt x="5500890" y="5109276"/>
                  <a:pt x="3883409" y="5264255"/>
                </a:cubicBezTo>
                <a:cubicBezTo>
                  <a:pt x="2530105" y="5609125"/>
                  <a:pt x="951943" y="5132555"/>
                  <a:pt x="305562" y="3864834"/>
                </a:cubicBezTo>
                <a:cubicBezTo>
                  <a:pt x="147766" y="3793525"/>
                  <a:pt x="-218635" y="3515942"/>
                  <a:pt x="-321138" y="3483016"/>
                </a:cubicBezTo>
                <a:close/>
              </a:path>
              <a:path w="6047793" h="5375108" stroke="0" extrusionOk="0">
                <a:moveTo>
                  <a:pt x="-321138" y="3483016"/>
                </a:moveTo>
                <a:cubicBezTo>
                  <a:pt x="-260864" y="3340626"/>
                  <a:pt x="-49951" y="3010692"/>
                  <a:pt x="7291" y="2874066"/>
                </a:cubicBezTo>
                <a:cubicBezTo>
                  <a:pt x="-257424" y="1411648"/>
                  <a:pt x="894821" y="384105"/>
                  <a:pt x="2625376" y="23441"/>
                </a:cubicBezTo>
                <a:cubicBezTo>
                  <a:pt x="4089494" y="-59803"/>
                  <a:pt x="5374515" y="830669"/>
                  <a:pt x="5943509" y="1987832"/>
                </a:cubicBezTo>
                <a:cubicBezTo>
                  <a:pt x="6285244" y="3324638"/>
                  <a:pt x="5709292" y="4732726"/>
                  <a:pt x="3883409" y="5264255"/>
                </a:cubicBezTo>
                <a:cubicBezTo>
                  <a:pt x="2532338" y="5659986"/>
                  <a:pt x="905663" y="4808029"/>
                  <a:pt x="305562" y="3864834"/>
                </a:cubicBezTo>
                <a:cubicBezTo>
                  <a:pt x="-8529" y="3689838"/>
                  <a:pt x="-208097" y="3484313"/>
                  <a:pt x="-321138" y="3483016"/>
                </a:cubicBezTo>
                <a:close/>
              </a:path>
            </a:pathLst>
          </a:custGeom>
          <a:solidFill>
            <a:schemeClr val="bg1"/>
          </a:solidFill>
          <a:ln>
            <a:extLst>
              <a:ext uri="{C807C97D-BFC1-408E-A445-0C87EB9F89A2}">
                <ask:lineSketchStyleProps xmlns:ask="http://schemas.microsoft.com/office/drawing/2018/sketchyshapes" sd="2632578232">
                  <a:prstGeom prst="wedgeEllipseCallout">
                    <a:avLst>
                      <a:gd name="adj1" fmla="val -55310"/>
                      <a:gd name="adj2" fmla="val 14799"/>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0070C0"/>
                </a:solidFill>
                <a:latin typeface="Aptos" panose="02110004020202020204"/>
              </a:rPr>
              <a:t>quá trình làm cho nước muối đóng tảng vỡ ra thành hạt, hạt muối có những hình thù khác nhau, sáng trắng trong bóng đêm giống như nở hoa</a:t>
            </a:r>
            <a:endPar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9">
            <a:extLst>
              <a:ext uri="{FF2B5EF4-FFF2-40B4-BE49-F238E27FC236}">
                <a16:creationId xmlns:a16="http://schemas.microsoft.com/office/drawing/2014/main" id="{B086BFE3-3F92-B41B-A3DC-C402B72EF274}"/>
              </a:ext>
            </a:extLst>
          </p:cNvPr>
          <p:cNvSpPr txBox="1"/>
          <p:nvPr/>
        </p:nvSpPr>
        <p:spPr>
          <a:xfrm>
            <a:off x="1031190" y="377962"/>
            <a:ext cx="6047793" cy="1015663"/>
          </a:xfrm>
          <a:prstGeom prst="rect">
            <a:avLst/>
          </a:prstGeom>
          <a:noFill/>
        </p:spPr>
        <p:txBody>
          <a:bodyPr wrap="square" rtlCol="0">
            <a:prstTxWarp prst="textWave1">
              <a:avLst/>
            </a:prstTxWarp>
            <a:spAutoFit/>
            <a:scene3d>
              <a:camera prst="orthographicFront"/>
              <a:lightRig rig="soft" dir="t">
                <a:rot lat="0" lon="0" rev="15600000"/>
              </a:lightRig>
            </a:scene3d>
            <a:sp3d extrusionH="57150" prstMaterial="softEdge">
              <a:bevelT w="25400" h="38100"/>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0" cap="none" spc="0" normalizeH="0" baseline="0" noProof="0" dirty="0" err="1">
                <a:ln/>
                <a:solidFill>
                  <a:srgbClr val="E97132"/>
                </a:solidFill>
                <a:effectLst/>
                <a:uLnTx/>
                <a:uFillTx/>
                <a:latin typeface="#9Slide05 SVNClementine" panose="020F0502020204030203" pitchFamily="34" charset="0"/>
                <a:ea typeface="+mn-ea"/>
                <a:cs typeface="+mn-cs"/>
                <a:sym typeface="Arial"/>
              </a:rPr>
              <a:t>Giải</a:t>
            </a:r>
            <a:r>
              <a:rPr kumimoji="0" lang="en-US" sz="6000" b="1" i="0" u="none" strike="noStrike" kern="0" cap="none" spc="0" normalizeH="0" baseline="0" noProof="0" dirty="0">
                <a:ln/>
                <a:solidFill>
                  <a:srgbClr val="E97132"/>
                </a:solidFill>
                <a:effectLst/>
                <a:uLnTx/>
                <a:uFillTx/>
                <a:latin typeface="#9Slide05 SVNClementine" panose="020F0502020204030203" pitchFamily="34" charset="0"/>
                <a:ea typeface="+mn-ea"/>
                <a:cs typeface="+mn-cs"/>
                <a:sym typeface="Arial"/>
              </a:rPr>
              <a:t> </a:t>
            </a:r>
            <a:r>
              <a:rPr kumimoji="0" lang="en-US" sz="6000" b="1" i="0" u="none" strike="noStrike" kern="0" cap="none" spc="0" normalizeH="0" baseline="0" noProof="0" dirty="0" err="1">
                <a:ln/>
                <a:solidFill>
                  <a:srgbClr val="E97132"/>
                </a:solidFill>
                <a:effectLst/>
                <a:uLnTx/>
                <a:uFillTx/>
                <a:latin typeface="#9Slide05 SVNClementine" panose="020F0502020204030203" pitchFamily="34" charset="0"/>
                <a:ea typeface="+mn-ea"/>
                <a:cs typeface="+mn-cs"/>
                <a:sym typeface="Arial"/>
              </a:rPr>
              <a:t>nghĩa</a:t>
            </a:r>
            <a:r>
              <a:rPr kumimoji="0" lang="en-US" sz="6000" b="1" i="0" u="none" strike="noStrike" kern="0" cap="none" spc="0" normalizeH="0" baseline="0" noProof="0" dirty="0">
                <a:ln/>
                <a:solidFill>
                  <a:srgbClr val="E97132"/>
                </a:solidFill>
                <a:effectLst/>
                <a:uLnTx/>
                <a:uFillTx/>
                <a:latin typeface="#9Slide05 SVNClementine" panose="020F0502020204030203" pitchFamily="34" charset="0"/>
                <a:ea typeface="+mn-ea"/>
                <a:cs typeface="+mn-cs"/>
                <a:sym typeface="Arial"/>
              </a:rPr>
              <a:t> </a:t>
            </a:r>
            <a:r>
              <a:rPr kumimoji="0" lang="en-US" sz="6000" b="1" i="0" u="none" strike="noStrike" kern="0" cap="none" spc="0" normalizeH="0" baseline="0" noProof="0" dirty="0" err="1">
                <a:ln/>
                <a:solidFill>
                  <a:srgbClr val="E97132"/>
                </a:solidFill>
                <a:effectLst/>
                <a:uLnTx/>
                <a:uFillTx/>
                <a:latin typeface="#9Slide05 SVNClementine" panose="020F0502020204030203" pitchFamily="34" charset="0"/>
                <a:ea typeface="+mn-ea"/>
                <a:cs typeface="+mn-cs"/>
                <a:sym typeface="Arial"/>
              </a:rPr>
              <a:t>từ</a:t>
            </a:r>
            <a:r>
              <a:rPr kumimoji="0" lang="en-US" sz="6000" b="1" i="0" u="none" strike="noStrike" kern="0" cap="none" spc="0" normalizeH="0" baseline="0" noProof="0" dirty="0">
                <a:ln/>
                <a:solidFill>
                  <a:srgbClr val="E97132"/>
                </a:solidFill>
                <a:effectLst/>
                <a:uLnTx/>
                <a:uFillTx/>
                <a:latin typeface="#9Slide05 SVNClementine" panose="020F0502020204030203" pitchFamily="34" charset="0"/>
                <a:ea typeface="+mn-ea"/>
                <a:cs typeface="+mn-cs"/>
                <a:sym typeface="Arial"/>
              </a:rPr>
              <a:t> </a:t>
            </a:r>
            <a:r>
              <a:rPr kumimoji="0" lang="en-US" sz="6000" b="1" i="0" u="none" strike="noStrike" kern="0" cap="none" spc="0" normalizeH="0" baseline="0" noProof="0" dirty="0" err="1">
                <a:ln/>
                <a:solidFill>
                  <a:srgbClr val="E97132"/>
                </a:solidFill>
                <a:effectLst/>
                <a:uLnTx/>
                <a:uFillTx/>
                <a:latin typeface="#9Slide05 SVNClementine" panose="020F0502020204030203" pitchFamily="34" charset="0"/>
                <a:ea typeface="+mn-ea"/>
                <a:cs typeface="+mn-cs"/>
                <a:sym typeface="Arial"/>
              </a:rPr>
              <a:t>khó</a:t>
            </a:r>
            <a:endParaRPr kumimoji="0" lang="en-US" sz="6000" b="1" i="0" u="none" strike="noStrike" kern="0" cap="none" spc="0" normalizeH="0" baseline="0" noProof="0" dirty="0">
              <a:ln/>
              <a:solidFill>
                <a:srgbClr val="E97132"/>
              </a:solidFill>
              <a:effectLst/>
              <a:uLnTx/>
              <a:uFillTx/>
              <a:latin typeface="#9Slide05 SVNClementine" panose="020F0502020204030203" pitchFamily="34" charset="0"/>
              <a:ea typeface="+mn-ea"/>
              <a:cs typeface="+mn-cs"/>
              <a:sym typeface="Arial"/>
            </a:endParaRPr>
          </a:p>
        </p:txBody>
      </p:sp>
    </p:spTree>
    <p:extLst>
      <p:ext uri="{BB962C8B-B14F-4D97-AF65-F5344CB8AC3E}">
        <p14:creationId xmlns:p14="http://schemas.microsoft.com/office/powerpoint/2010/main" val="1929414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19AA08-0007-F5D1-B9A1-6802021280CC}"/>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Oval 3">
            <a:extLst>
              <a:ext uri="{FF2B5EF4-FFF2-40B4-BE49-F238E27FC236}">
                <a16:creationId xmlns:a16="http://schemas.microsoft.com/office/drawing/2014/main" id="{BE4864BD-BDDD-0D3C-C75D-5B945D812604}"/>
              </a:ext>
            </a:extLst>
          </p:cNvPr>
          <p:cNvSpPr/>
          <p:nvPr/>
        </p:nvSpPr>
        <p:spPr>
          <a:xfrm>
            <a:off x="376989" y="1316168"/>
            <a:ext cx="3842085" cy="1675685"/>
          </a:xfrm>
          <a:custGeom>
            <a:avLst/>
            <a:gdLst>
              <a:gd name="connsiteX0" fmla="*/ 3799976 w 3842085"/>
              <a:gd name="connsiteY0" fmla="*/ 1713773 h 1675685"/>
              <a:gd name="connsiteX1" fmla="*/ 2941679 w 3842085"/>
              <a:gd name="connsiteY1" fmla="*/ 1547653 h 1675685"/>
              <a:gd name="connsiteX2" fmla="*/ 1443140 w 3842085"/>
              <a:gd name="connsiteY2" fmla="*/ 1649345 h 1675685"/>
              <a:gd name="connsiteX3" fmla="*/ 645910 w 3842085"/>
              <a:gd name="connsiteY3" fmla="*/ 211189 h 1675685"/>
              <a:gd name="connsiteX4" fmla="*/ 2251959 w 3842085"/>
              <a:gd name="connsiteY4" fmla="*/ 12523 h 1675685"/>
              <a:gd name="connsiteX5" fmla="*/ 3477027 w 3842085"/>
              <a:gd name="connsiteY5" fmla="*/ 1329214 h 1675685"/>
              <a:gd name="connsiteX6" fmla="*/ 3799976 w 3842085"/>
              <a:gd name="connsiteY6" fmla="*/ 1713773 h 167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2085" h="1675685" fill="none" extrusionOk="0">
                <a:moveTo>
                  <a:pt x="3799976" y="1713773"/>
                </a:moveTo>
                <a:cubicBezTo>
                  <a:pt x="3612011" y="1632318"/>
                  <a:pt x="3026781" y="1585901"/>
                  <a:pt x="2941679" y="1547653"/>
                </a:cubicBezTo>
                <a:cubicBezTo>
                  <a:pt x="2474333" y="1700381"/>
                  <a:pt x="1947560" y="1669809"/>
                  <a:pt x="1443140" y="1649345"/>
                </a:cubicBezTo>
                <a:cubicBezTo>
                  <a:pt x="-44848" y="1499317"/>
                  <a:pt x="-469911" y="630599"/>
                  <a:pt x="645910" y="211189"/>
                </a:cubicBezTo>
                <a:cubicBezTo>
                  <a:pt x="1151900" y="31074"/>
                  <a:pt x="1677755" y="-16314"/>
                  <a:pt x="2251959" y="12523"/>
                </a:cubicBezTo>
                <a:cubicBezTo>
                  <a:pt x="3747830" y="75615"/>
                  <a:pt x="4308743" y="894633"/>
                  <a:pt x="3477027" y="1329214"/>
                </a:cubicBezTo>
                <a:cubicBezTo>
                  <a:pt x="3641005" y="1489229"/>
                  <a:pt x="3680769" y="1597195"/>
                  <a:pt x="3799976" y="1713773"/>
                </a:cubicBezTo>
                <a:close/>
              </a:path>
              <a:path w="3842085" h="1675685" stroke="0" extrusionOk="0">
                <a:moveTo>
                  <a:pt x="3799976" y="1713773"/>
                </a:moveTo>
                <a:cubicBezTo>
                  <a:pt x="3408115" y="1631747"/>
                  <a:pt x="3132713" y="1521853"/>
                  <a:pt x="2941679" y="1547653"/>
                </a:cubicBezTo>
                <a:cubicBezTo>
                  <a:pt x="2406665" y="1642717"/>
                  <a:pt x="1891712" y="1778998"/>
                  <a:pt x="1443140" y="1649345"/>
                </a:cubicBezTo>
                <a:cubicBezTo>
                  <a:pt x="-109239" y="1628700"/>
                  <a:pt x="-528893" y="676410"/>
                  <a:pt x="645910" y="211189"/>
                </a:cubicBezTo>
                <a:cubicBezTo>
                  <a:pt x="1038005" y="3466"/>
                  <a:pt x="1744494" y="-63566"/>
                  <a:pt x="2251959" y="12523"/>
                </a:cubicBezTo>
                <a:cubicBezTo>
                  <a:pt x="3718142" y="142070"/>
                  <a:pt x="4282552" y="692013"/>
                  <a:pt x="3477027" y="1329214"/>
                </a:cubicBezTo>
                <a:cubicBezTo>
                  <a:pt x="3581696" y="1518230"/>
                  <a:pt x="3730735" y="1622186"/>
                  <a:pt x="3799976" y="1713773"/>
                </a:cubicBezTo>
                <a:close/>
              </a:path>
            </a:pathLst>
          </a:custGeom>
          <a:solidFill>
            <a:schemeClr val="bg1"/>
          </a:solidFill>
          <a:ln>
            <a:extLst>
              <a:ext uri="{C807C97D-BFC1-408E-A445-0C87EB9F89A2}">
                <ask:lineSketchStyleProps xmlns:ask="http://schemas.microsoft.com/office/drawing/2018/sketchyshapes" sd="2632578232">
                  <a:prstGeom prst="wedgeEllipseCallout">
                    <a:avLst>
                      <a:gd name="adj1" fmla="val 48904"/>
                      <a:gd name="adj2" fmla="val 52273"/>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C00000"/>
                </a:solidFill>
                <a:effectLst/>
                <a:uLnTx/>
                <a:uFillTx/>
                <a:latin typeface="Aptos" panose="02110004020202020204"/>
                <a:ea typeface="+mn-ea"/>
                <a:cs typeface="+mn-cs"/>
              </a:rPr>
              <a:t>cà</a:t>
            </a:r>
            <a:endParaRPr kumimoji="0" lang="en-US" sz="4000" b="1" i="0" u="none" strike="noStrike" kern="1200" cap="none" spc="0" normalizeH="0" baseline="0" noProof="0" dirty="0">
              <a:ln>
                <a:noFill/>
              </a:ln>
              <a:solidFill>
                <a:srgbClr val="C00000"/>
              </a:solidFill>
              <a:effectLst/>
              <a:uLnTx/>
              <a:uFillTx/>
              <a:latin typeface="Aptos" panose="02110004020202020204"/>
              <a:ea typeface="+mn-ea"/>
              <a:cs typeface="+mn-cs"/>
            </a:endParaRPr>
          </a:p>
        </p:txBody>
      </p:sp>
      <p:sp>
        <p:nvSpPr>
          <p:cNvPr id="5" name="Speech Bubble: Oval 4">
            <a:extLst>
              <a:ext uri="{FF2B5EF4-FFF2-40B4-BE49-F238E27FC236}">
                <a16:creationId xmlns:a16="http://schemas.microsoft.com/office/drawing/2014/main" id="{2C0A3700-4E9C-C5E3-C734-A2A3F0DA0F16}"/>
              </a:ext>
            </a:extLst>
          </p:cNvPr>
          <p:cNvSpPr/>
          <p:nvPr/>
        </p:nvSpPr>
        <p:spPr>
          <a:xfrm>
            <a:off x="5767218" y="778042"/>
            <a:ext cx="6047793" cy="5375108"/>
          </a:xfrm>
          <a:custGeom>
            <a:avLst/>
            <a:gdLst>
              <a:gd name="connsiteX0" fmla="*/ -321138 w 6047793"/>
              <a:gd name="connsiteY0" fmla="*/ 3483016 h 5375108"/>
              <a:gd name="connsiteX1" fmla="*/ 7291 w 6047793"/>
              <a:gd name="connsiteY1" fmla="*/ 2874066 h 5375108"/>
              <a:gd name="connsiteX2" fmla="*/ 2625376 w 6047793"/>
              <a:gd name="connsiteY2" fmla="*/ 23441 h 5375108"/>
              <a:gd name="connsiteX3" fmla="*/ 5943509 w 6047793"/>
              <a:gd name="connsiteY3" fmla="*/ 1987832 h 5375108"/>
              <a:gd name="connsiteX4" fmla="*/ 3883409 w 6047793"/>
              <a:gd name="connsiteY4" fmla="*/ 5264255 h 5375108"/>
              <a:gd name="connsiteX5" fmla="*/ 305562 w 6047793"/>
              <a:gd name="connsiteY5" fmla="*/ 3864834 h 5375108"/>
              <a:gd name="connsiteX6" fmla="*/ -321138 w 6047793"/>
              <a:gd name="connsiteY6" fmla="*/ 3483016 h 537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7793" h="5375108" fill="none" extrusionOk="0">
                <a:moveTo>
                  <a:pt x="-321138" y="3483016"/>
                </a:moveTo>
                <a:cubicBezTo>
                  <a:pt x="-198757" y="3341177"/>
                  <a:pt x="-100612" y="2971875"/>
                  <a:pt x="7291" y="2874066"/>
                </a:cubicBezTo>
                <a:cubicBezTo>
                  <a:pt x="-134446" y="1503849"/>
                  <a:pt x="996941" y="-73613"/>
                  <a:pt x="2625376" y="23441"/>
                </a:cubicBezTo>
                <a:cubicBezTo>
                  <a:pt x="4145047" y="-57615"/>
                  <a:pt x="5737656" y="545998"/>
                  <a:pt x="5943509" y="1987832"/>
                </a:cubicBezTo>
                <a:cubicBezTo>
                  <a:pt x="6499811" y="3375733"/>
                  <a:pt x="5500890" y="5109276"/>
                  <a:pt x="3883409" y="5264255"/>
                </a:cubicBezTo>
                <a:cubicBezTo>
                  <a:pt x="2530105" y="5609125"/>
                  <a:pt x="951943" y="5132555"/>
                  <a:pt x="305562" y="3864834"/>
                </a:cubicBezTo>
                <a:cubicBezTo>
                  <a:pt x="147766" y="3793525"/>
                  <a:pt x="-218635" y="3515942"/>
                  <a:pt x="-321138" y="3483016"/>
                </a:cubicBezTo>
                <a:close/>
              </a:path>
              <a:path w="6047793" h="5375108" stroke="0" extrusionOk="0">
                <a:moveTo>
                  <a:pt x="-321138" y="3483016"/>
                </a:moveTo>
                <a:cubicBezTo>
                  <a:pt x="-260864" y="3340626"/>
                  <a:pt x="-49951" y="3010692"/>
                  <a:pt x="7291" y="2874066"/>
                </a:cubicBezTo>
                <a:cubicBezTo>
                  <a:pt x="-257424" y="1411648"/>
                  <a:pt x="894821" y="384105"/>
                  <a:pt x="2625376" y="23441"/>
                </a:cubicBezTo>
                <a:cubicBezTo>
                  <a:pt x="4089494" y="-59803"/>
                  <a:pt x="5374515" y="830669"/>
                  <a:pt x="5943509" y="1987832"/>
                </a:cubicBezTo>
                <a:cubicBezTo>
                  <a:pt x="6285244" y="3324638"/>
                  <a:pt x="5709292" y="4732726"/>
                  <a:pt x="3883409" y="5264255"/>
                </a:cubicBezTo>
                <a:cubicBezTo>
                  <a:pt x="2532338" y="5659986"/>
                  <a:pt x="905663" y="4808029"/>
                  <a:pt x="305562" y="3864834"/>
                </a:cubicBezTo>
                <a:cubicBezTo>
                  <a:pt x="-8529" y="3689838"/>
                  <a:pt x="-208097" y="3484313"/>
                  <a:pt x="-321138" y="3483016"/>
                </a:cubicBezTo>
                <a:close/>
              </a:path>
            </a:pathLst>
          </a:custGeom>
          <a:solidFill>
            <a:schemeClr val="bg1"/>
          </a:solidFill>
          <a:ln>
            <a:extLst>
              <a:ext uri="{C807C97D-BFC1-408E-A445-0C87EB9F89A2}">
                <ask:lineSketchStyleProps xmlns:ask="http://schemas.microsoft.com/office/drawing/2018/sketchyshapes" sd="2632578232">
                  <a:prstGeom prst="wedgeEllipseCallout">
                    <a:avLst>
                      <a:gd name="adj1" fmla="val -55310"/>
                      <a:gd name="adj2" fmla="val 14799"/>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70C0"/>
                </a:solidFill>
                <a:latin typeface="Aptos" panose="02110004020202020204"/>
              </a:rPr>
              <a:t>(nghĩa trong bài: làm cho răng của những chiếc cào tiếp xúc với bề mặt ruộng để tạo ra hạt muối)</a:t>
            </a:r>
            <a:endParaRPr kumimoji="0" lang="vi-VN"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9">
            <a:extLst>
              <a:ext uri="{FF2B5EF4-FFF2-40B4-BE49-F238E27FC236}">
                <a16:creationId xmlns:a16="http://schemas.microsoft.com/office/drawing/2014/main" id="{B086BFE3-3F92-B41B-A3DC-C402B72EF274}"/>
              </a:ext>
            </a:extLst>
          </p:cNvPr>
          <p:cNvSpPr txBox="1"/>
          <p:nvPr/>
        </p:nvSpPr>
        <p:spPr>
          <a:xfrm>
            <a:off x="1031190" y="377962"/>
            <a:ext cx="6047793" cy="1015663"/>
          </a:xfrm>
          <a:prstGeom prst="rect">
            <a:avLst/>
          </a:prstGeom>
          <a:noFill/>
        </p:spPr>
        <p:txBody>
          <a:bodyPr wrap="square" rtlCol="0">
            <a:prstTxWarp prst="textWave1">
              <a:avLst/>
            </a:prstTxWarp>
            <a:spAutoFit/>
            <a:scene3d>
              <a:camera prst="orthographicFront"/>
              <a:lightRig rig="soft" dir="t">
                <a:rot lat="0" lon="0" rev="15600000"/>
              </a:lightRig>
            </a:scene3d>
            <a:sp3d extrusionH="57150" prstMaterial="softEdge">
              <a:bevelT w="25400" h="38100"/>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0" cap="none" spc="0" normalizeH="0" baseline="0" noProof="0" dirty="0" err="1">
                <a:ln/>
                <a:solidFill>
                  <a:srgbClr val="E97132"/>
                </a:solidFill>
                <a:effectLst/>
                <a:uLnTx/>
                <a:uFillTx/>
                <a:latin typeface="#9Slide05 SVNClementine" panose="020F0502020204030203" pitchFamily="34" charset="0"/>
                <a:ea typeface="+mn-ea"/>
                <a:cs typeface="+mn-cs"/>
                <a:sym typeface="Arial"/>
              </a:rPr>
              <a:t>Giải</a:t>
            </a:r>
            <a:r>
              <a:rPr kumimoji="0" lang="en-US" sz="6000" b="1" i="0" u="none" strike="noStrike" kern="0" cap="none" spc="0" normalizeH="0" baseline="0" noProof="0" dirty="0">
                <a:ln/>
                <a:solidFill>
                  <a:srgbClr val="E97132"/>
                </a:solidFill>
                <a:effectLst/>
                <a:uLnTx/>
                <a:uFillTx/>
                <a:latin typeface="#9Slide05 SVNClementine" panose="020F0502020204030203" pitchFamily="34" charset="0"/>
                <a:ea typeface="+mn-ea"/>
                <a:cs typeface="+mn-cs"/>
                <a:sym typeface="Arial"/>
              </a:rPr>
              <a:t> </a:t>
            </a:r>
            <a:r>
              <a:rPr kumimoji="0" lang="en-US" sz="6000" b="1" i="0" u="none" strike="noStrike" kern="0" cap="none" spc="0" normalizeH="0" baseline="0" noProof="0" dirty="0" err="1">
                <a:ln/>
                <a:solidFill>
                  <a:srgbClr val="E97132"/>
                </a:solidFill>
                <a:effectLst/>
                <a:uLnTx/>
                <a:uFillTx/>
                <a:latin typeface="#9Slide05 SVNClementine" panose="020F0502020204030203" pitchFamily="34" charset="0"/>
                <a:ea typeface="+mn-ea"/>
                <a:cs typeface="+mn-cs"/>
                <a:sym typeface="Arial"/>
              </a:rPr>
              <a:t>nghĩa</a:t>
            </a:r>
            <a:r>
              <a:rPr kumimoji="0" lang="en-US" sz="6000" b="1" i="0" u="none" strike="noStrike" kern="0" cap="none" spc="0" normalizeH="0" baseline="0" noProof="0" dirty="0">
                <a:ln/>
                <a:solidFill>
                  <a:srgbClr val="E97132"/>
                </a:solidFill>
                <a:effectLst/>
                <a:uLnTx/>
                <a:uFillTx/>
                <a:latin typeface="#9Slide05 SVNClementine" panose="020F0502020204030203" pitchFamily="34" charset="0"/>
                <a:ea typeface="+mn-ea"/>
                <a:cs typeface="+mn-cs"/>
                <a:sym typeface="Arial"/>
              </a:rPr>
              <a:t> </a:t>
            </a:r>
            <a:r>
              <a:rPr kumimoji="0" lang="en-US" sz="6000" b="1" i="0" u="none" strike="noStrike" kern="0" cap="none" spc="0" normalizeH="0" baseline="0" noProof="0" dirty="0" err="1">
                <a:ln/>
                <a:solidFill>
                  <a:srgbClr val="E97132"/>
                </a:solidFill>
                <a:effectLst/>
                <a:uLnTx/>
                <a:uFillTx/>
                <a:latin typeface="#9Slide05 SVNClementine" panose="020F0502020204030203" pitchFamily="34" charset="0"/>
                <a:ea typeface="+mn-ea"/>
                <a:cs typeface="+mn-cs"/>
                <a:sym typeface="Arial"/>
              </a:rPr>
              <a:t>từ</a:t>
            </a:r>
            <a:r>
              <a:rPr kumimoji="0" lang="en-US" sz="6000" b="1" i="0" u="none" strike="noStrike" kern="0" cap="none" spc="0" normalizeH="0" baseline="0" noProof="0" dirty="0">
                <a:ln/>
                <a:solidFill>
                  <a:srgbClr val="E97132"/>
                </a:solidFill>
                <a:effectLst/>
                <a:uLnTx/>
                <a:uFillTx/>
                <a:latin typeface="#9Slide05 SVNClementine" panose="020F0502020204030203" pitchFamily="34" charset="0"/>
                <a:ea typeface="+mn-ea"/>
                <a:cs typeface="+mn-cs"/>
                <a:sym typeface="Arial"/>
              </a:rPr>
              <a:t> </a:t>
            </a:r>
            <a:r>
              <a:rPr kumimoji="0" lang="en-US" sz="6000" b="1" i="0" u="none" strike="noStrike" kern="0" cap="none" spc="0" normalizeH="0" baseline="0" noProof="0" dirty="0" err="1">
                <a:ln/>
                <a:solidFill>
                  <a:srgbClr val="E97132"/>
                </a:solidFill>
                <a:effectLst/>
                <a:uLnTx/>
                <a:uFillTx/>
                <a:latin typeface="#9Slide05 SVNClementine" panose="020F0502020204030203" pitchFamily="34" charset="0"/>
                <a:ea typeface="+mn-ea"/>
                <a:cs typeface="+mn-cs"/>
                <a:sym typeface="Arial"/>
              </a:rPr>
              <a:t>khó</a:t>
            </a:r>
            <a:endParaRPr kumimoji="0" lang="en-US" sz="6000" b="1" i="0" u="none" strike="noStrike" kern="0" cap="none" spc="0" normalizeH="0" baseline="0" noProof="0" dirty="0">
              <a:ln/>
              <a:solidFill>
                <a:srgbClr val="E97132"/>
              </a:solidFill>
              <a:effectLst/>
              <a:uLnTx/>
              <a:uFillTx/>
              <a:latin typeface="#9Slide05 SVNClementine" panose="020F0502020204030203" pitchFamily="34" charset="0"/>
              <a:ea typeface="+mn-ea"/>
              <a:cs typeface="+mn-cs"/>
              <a:sym typeface="Arial"/>
            </a:endParaRPr>
          </a:p>
        </p:txBody>
      </p:sp>
    </p:spTree>
    <p:extLst>
      <p:ext uri="{BB962C8B-B14F-4D97-AF65-F5344CB8AC3E}">
        <p14:creationId xmlns:p14="http://schemas.microsoft.com/office/powerpoint/2010/main" val="2668377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2"/>
          <a:stretch>
            <a:fillRect/>
          </a:stretch>
        </p:blipFill>
        <p:spPr>
          <a:xfrm>
            <a:off x="-182881" y="-166552"/>
            <a:ext cx="12784183" cy="7191103"/>
          </a:xfrm>
          <a:prstGeom prst="rect">
            <a:avLst/>
          </a:prstGeom>
        </p:spPr>
      </p:pic>
      <p:grpSp>
        <p:nvGrpSpPr>
          <p:cNvPr id="7" name="Group 6">
            <a:extLst>
              <a:ext uri="{FF2B5EF4-FFF2-40B4-BE49-F238E27FC236}">
                <a16:creationId xmlns:a16="http://schemas.microsoft.com/office/drawing/2014/main" id="{0A9953FF-A0EA-B348-2E10-A86922852066}"/>
              </a:ext>
            </a:extLst>
          </p:cNvPr>
          <p:cNvGrpSpPr/>
          <p:nvPr/>
        </p:nvGrpSpPr>
        <p:grpSpPr>
          <a:xfrm>
            <a:off x="596036" y="0"/>
            <a:ext cx="10812193" cy="6962503"/>
            <a:chOff x="352196" y="-151227"/>
            <a:chExt cx="10812193" cy="7160453"/>
          </a:xfrm>
        </p:grpSpPr>
        <p:pic>
          <p:nvPicPr>
            <p:cNvPr id="3" name="Picture 2">
              <a:extLst>
                <a:ext uri="{FF2B5EF4-FFF2-40B4-BE49-F238E27FC236}">
                  <a16:creationId xmlns:a16="http://schemas.microsoft.com/office/drawing/2014/main" id="{73B75D9B-7AC5-F4B3-8EE1-82792A5D968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2196" y="-151227"/>
              <a:ext cx="10812193" cy="7160453"/>
            </a:xfrm>
            <a:prstGeom prst="rect">
              <a:avLst/>
            </a:prstGeom>
          </p:spPr>
        </p:pic>
        <p:sp>
          <p:nvSpPr>
            <p:cNvPr id="6" name="TextBox 5">
              <a:extLst>
                <a:ext uri="{FF2B5EF4-FFF2-40B4-BE49-F238E27FC236}">
                  <a16:creationId xmlns:a16="http://schemas.microsoft.com/office/drawing/2014/main" id="{CCB53193-A14E-B9C9-44F0-69AD73258C01}"/>
                </a:ext>
              </a:extLst>
            </p:cNvPr>
            <p:cNvSpPr txBox="1"/>
            <p:nvPr/>
          </p:nvSpPr>
          <p:spPr>
            <a:xfrm>
              <a:off x="1485510" y="4471682"/>
              <a:ext cx="3881192" cy="1092607"/>
            </a:xfrm>
            <a:prstGeom prst="rect">
              <a:avLst/>
            </a:prstGeom>
            <a:noFill/>
          </p:spPr>
          <p:txBody>
            <a:bodyPr wrap="none" rtlCol="0">
              <a:spAutoFit/>
            </a:bodyPr>
            <a:lstStyle/>
            <a:p>
              <a:pPr algn="ctr"/>
              <a:r>
                <a:rPr lang="en-US" sz="6500" dirty="0" err="1">
                  <a:solidFill>
                    <a:schemeClr val="bg1"/>
                  </a:solidFill>
                  <a:latin typeface="SVN-Hole Hearted" panose="020B0A06020104020203" pitchFamily="34" charset="0"/>
                </a:rPr>
                <a:t>Khởi</a:t>
              </a:r>
              <a:r>
                <a:rPr lang="en-US" sz="6500" dirty="0">
                  <a:solidFill>
                    <a:schemeClr val="bg1"/>
                  </a:solidFill>
                  <a:latin typeface="SVN-Hole Hearted" panose="020B0A06020104020203" pitchFamily="34" charset="0"/>
                </a:rPr>
                <a:t> </a:t>
              </a:r>
              <a:r>
                <a:rPr lang="en-US" sz="6500" dirty="0" err="1">
                  <a:solidFill>
                    <a:schemeClr val="bg1"/>
                  </a:solidFill>
                  <a:latin typeface="SVN-Hole Hearted" panose="020B0A06020104020203" pitchFamily="34" charset="0"/>
                </a:rPr>
                <a:t>động</a:t>
              </a:r>
              <a:endParaRPr lang="en-US" sz="6500" dirty="0">
                <a:solidFill>
                  <a:schemeClr val="bg1"/>
                </a:solidFill>
                <a:latin typeface="SVN-Hole Hearted" panose="020B0A06020104020203" pitchFamily="34" charset="0"/>
              </a:endParaRPr>
            </a:p>
          </p:txBody>
        </p:sp>
      </p:grpSp>
    </p:spTree>
    <p:extLst>
      <p:ext uri="{BB962C8B-B14F-4D97-AF65-F5344CB8AC3E}">
        <p14:creationId xmlns:p14="http://schemas.microsoft.com/office/powerpoint/2010/main" val="98494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19AA08-0007-F5D1-B9A1-6802021280CC}"/>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Oval 3">
            <a:extLst>
              <a:ext uri="{FF2B5EF4-FFF2-40B4-BE49-F238E27FC236}">
                <a16:creationId xmlns:a16="http://schemas.microsoft.com/office/drawing/2014/main" id="{BE4864BD-BDDD-0D3C-C75D-5B945D812604}"/>
              </a:ext>
            </a:extLst>
          </p:cNvPr>
          <p:cNvSpPr/>
          <p:nvPr/>
        </p:nvSpPr>
        <p:spPr>
          <a:xfrm>
            <a:off x="376989" y="1316168"/>
            <a:ext cx="3842085" cy="1675685"/>
          </a:xfrm>
          <a:custGeom>
            <a:avLst/>
            <a:gdLst>
              <a:gd name="connsiteX0" fmla="*/ 3799976 w 3842085"/>
              <a:gd name="connsiteY0" fmla="*/ 1713773 h 1675685"/>
              <a:gd name="connsiteX1" fmla="*/ 2941679 w 3842085"/>
              <a:gd name="connsiteY1" fmla="*/ 1547653 h 1675685"/>
              <a:gd name="connsiteX2" fmla="*/ 1443140 w 3842085"/>
              <a:gd name="connsiteY2" fmla="*/ 1649345 h 1675685"/>
              <a:gd name="connsiteX3" fmla="*/ 645910 w 3842085"/>
              <a:gd name="connsiteY3" fmla="*/ 211189 h 1675685"/>
              <a:gd name="connsiteX4" fmla="*/ 2251959 w 3842085"/>
              <a:gd name="connsiteY4" fmla="*/ 12523 h 1675685"/>
              <a:gd name="connsiteX5" fmla="*/ 3477027 w 3842085"/>
              <a:gd name="connsiteY5" fmla="*/ 1329214 h 1675685"/>
              <a:gd name="connsiteX6" fmla="*/ 3799976 w 3842085"/>
              <a:gd name="connsiteY6" fmla="*/ 1713773 h 167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2085" h="1675685" fill="none" extrusionOk="0">
                <a:moveTo>
                  <a:pt x="3799976" y="1713773"/>
                </a:moveTo>
                <a:cubicBezTo>
                  <a:pt x="3612011" y="1632318"/>
                  <a:pt x="3026781" y="1585901"/>
                  <a:pt x="2941679" y="1547653"/>
                </a:cubicBezTo>
                <a:cubicBezTo>
                  <a:pt x="2474333" y="1700381"/>
                  <a:pt x="1947560" y="1669809"/>
                  <a:pt x="1443140" y="1649345"/>
                </a:cubicBezTo>
                <a:cubicBezTo>
                  <a:pt x="-44848" y="1499317"/>
                  <a:pt x="-469911" y="630599"/>
                  <a:pt x="645910" y="211189"/>
                </a:cubicBezTo>
                <a:cubicBezTo>
                  <a:pt x="1151900" y="31074"/>
                  <a:pt x="1677755" y="-16314"/>
                  <a:pt x="2251959" y="12523"/>
                </a:cubicBezTo>
                <a:cubicBezTo>
                  <a:pt x="3747830" y="75615"/>
                  <a:pt x="4308743" y="894633"/>
                  <a:pt x="3477027" y="1329214"/>
                </a:cubicBezTo>
                <a:cubicBezTo>
                  <a:pt x="3641005" y="1489229"/>
                  <a:pt x="3680769" y="1597195"/>
                  <a:pt x="3799976" y="1713773"/>
                </a:cubicBezTo>
                <a:close/>
              </a:path>
              <a:path w="3842085" h="1675685" stroke="0" extrusionOk="0">
                <a:moveTo>
                  <a:pt x="3799976" y="1713773"/>
                </a:moveTo>
                <a:cubicBezTo>
                  <a:pt x="3408115" y="1631747"/>
                  <a:pt x="3132713" y="1521853"/>
                  <a:pt x="2941679" y="1547653"/>
                </a:cubicBezTo>
                <a:cubicBezTo>
                  <a:pt x="2406665" y="1642717"/>
                  <a:pt x="1891712" y="1778998"/>
                  <a:pt x="1443140" y="1649345"/>
                </a:cubicBezTo>
                <a:cubicBezTo>
                  <a:pt x="-109239" y="1628700"/>
                  <a:pt x="-528893" y="676410"/>
                  <a:pt x="645910" y="211189"/>
                </a:cubicBezTo>
                <a:cubicBezTo>
                  <a:pt x="1038005" y="3466"/>
                  <a:pt x="1744494" y="-63566"/>
                  <a:pt x="2251959" y="12523"/>
                </a:cubicBezTo>
                <a:cubicBezTo>
                  <a:pt x="3718142" y="142070"/>
                  <a:pt x="4282552" y="692013"/>
                  <a:pt x="3477027" y="1329214"/>
                </a:cubicBezTo>
                <a:cubicBezTo>
                  <a:pt x="3581696" y="1518230"/>
                  <a:pt x="3730735" y="1622186"/>
                  <a:pt x="3799976" y="1713773"/>
                </a:cubicBezTo>
                <a:close/>
              </a:path>
            </a:pathLst>
          </a:custGeom>
          <a:solidFill>
            <a:schemeClr val="bg1"/>
          </a:solidFill>
          <a:ln>
            <a:extLst>
              <a:ext uri="{C807C97D-BFC1-408E-A445-0C87EB9F89A2}">
                <ask:lineSketchStyleProps xmlns:ask="http://schemas.microsoft.com/office/drawing/2018/sketchyshapes" sd="2632578232">
                  <a:prstGeom prst="wedgeEllipseCallout">
                    <a:avLst>
                      <a:gd name="adj1" fmla="val 48904"/>
                      <a:gd name="adj2" fmla="val 52273"/>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C00000"/>
                </a:solidFill>
                <a:effectLst/>
                <a:uLnTx/>
                <a:uFillTx/>
                <a:latin typeface="Aptos" panose="02110004020202020204"/>
                <a:ea typeface="+mn-ea"/>
                <a:cs typeface="+mn-cs"/>
              </a:rPr>
              <a:t>rộ</a:t>
            </a:r>
            <a:endParaRPr kumimoji="0" lang="en-US" sz="4800" b="1" i="0" u="none" strike="noStrike" kern="1200" cap="none" spc="0" normalizeH="0" baseline="0" noProof="0" dirty="0">
              <a:ln>
                <a:noFill/>
              </a:ln>
              <a:solidFill>
                <a:srgbClr val="C00000"/>
              </a:solidFill>
              <a:effectLst/>
              <a:uLnTx/>
              <a:uFillTx/>
              <a:latin typeface="Aptos" panose="02110004020202020204"/>
              <a:ea typeface="+mn-ea"/>
              <a:cs typeface="+mn-cs"/>
            </a:endParaRPr>
          </a:p>
        </p:txBody>
      </p:sp>
      <p:sp>
        <p:nvSpPr>
          <p:cNvPr id="5" name="Speech Bubble: Oval 4">
            <a:extLst>
              <a:ext uri="{FF2B5EF4-FFF2-40B4-BE49-F238E27FC236}">
                <a16:creationId xmlns:a16="http://schemas.microsoft.com/office/drawing/2014/main" id="{2C0A3700-4E9C-C5E3-C734-A2A3F0DA0F16}"/>
              </a:ext>
            </a:extLst>
          </p:cNvPr>
          <p:cNvSpPr/>
          <p:nvPr/>
        </p:nvSpPr>
        <p:spPr>
          <a:xfrm>
            <a:off x="5767218" y="778042"/>
            <a:ext cx="6047793" cy="5375108"/>
          </a:xfrm>
          <a:custGeom>
            <a:avLst/>
            <a:gdLst>
              <a:gd name="connsiteX0" fmla="*/ -321138 w 6047793"/>
              <a:gd name="connsiteY0" fmla="*/ 3483016 h 5375108"/>
              <a:gd name="connsiteX1" fmla="*/ 7291 w 6047793"/>
              <a:gd name="connsiteY1" fmla="*/ 2874066 h 5375108"/>
              <a:gd name="connsiteX2" fmla="*/ 2625376 w 6047793"/>
              <a:gd name="connsiteY2" fmla="*/ 23441 h 5375108"/>
              <a:gd name="connsiteX3" fmla="*/ 5943509 w 6047793"/>
              <a:gd name="connsiteY3" fmla="*/ 1987832 h 5375108"/>
              <a:gd name="connsiteX4" fmla="*/ 3883409 w 6047793"/>
              <a:gd name="connsiteY4" fmla="*/ 5264255 h 5375108"/>
              <a:gd name="connsiteX5" fmla="*/ 305562 w 6047793"/>
              <a:gd name="connsiteY5" fmla="*/ 3864834 h 5375108"/>
              <a:gd name="connsiteX6" fmla="*/ -321138 w 6047793"/>
              <a:gd name="connsiteY6" fmla="*/ 3483016 h 537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7793" h="5375108" fill="none" extrusionOk="0">
                <a:moveTo>
                  <a:pt x="-321138" y="3483016"/>
                </a:moveTo>
                <a:cubicBezTo>
                  <a:pt x="-198757" y="3341177"/>
                  <a:pt x="-100612" y="2971875"/>
                  <a:pt x="7291" y="2874066"/>
                </a:cubicBezTo>
                <a:cubicBezTo>
                  <a:pt x="-134446" y="1503849"/>
                  <a:pt x="996941" y="-73613"/>
                  <a:pt x="2625376" y="23441"/>
                </a:cubicBezTo>
                <a:cubicBezTo>
                  <a:pt x="4145047" y="-57615"/>
                  <a:pt x="5737656" y="545998"/>
                  <a:pt x="5943509" y="1987832"/>
                </a:cubicBezTo>
                <a:cubicBezTo>
                  <a:pt x="6499811" y="3375733"/>
                  <a:pt x="5500890" y="5109276"/>
                  <a:pt x="3883409" y="5264255"/>
                </a:cubicBezTo>
                <a:cubicBezTo>
                  <a:pt x="2530105" y="5609125"/>
                  <a:pt x="951943" y="5132555"/>
                  <a:pt x="305562" y="3864834"/>
                </a:cubicBezTo>
                <a:cubicBezTo>
                  <a:pt x="147766" y="3793525"/>
                  <a:pt x="-218635" y="3515942"/>
                  <a:pt x="-321138" y="3483016"/>
                </a:cubicBezTo>
                <a:close/>
              </a:path>
              <a:path w="6047793" h="5375108" stroke="0" extrusionOk="0">
                <a:moveTo>
                  <a:pt x="-321138" y="3483016"/>
                </a:moveTo>
                <a:cubicBezTo>
                  <a:pt x="-260864" y="3340626"/>
                  <a:pt x="-49951" y="3010692"/>
                  <a:pt x="7291" y="2874066"/>
                </a:cubicBezTo>
                <a:cubicBezTo>
                  <a:pt x="-257424" y="1411648"/>
                  <a:pt x="894821" y="384105"/>
                  <a:pt x="2625376" y="23441"/>
                </a:cubicBezTo>
                <a:cubicBezTo>
                  <a:pt x="4089494" y="-59803"/>
                  <a:pt x="5374515" y="830669"/>
                  <a:pt x="5943509" y="1987832"/>
                </a:cubicBezTo>
                <a:cubicBezTo>
                  <a:pt x="6285244" y="3324638"/>
                  <a:pt x="5709292" y="4732726"/>
                  <a:pt x="3883409" y="5264255"/>
                </a:cubicBezTo>
                <a:cubicBezTo>
                  <a:pt x="2532338" y="5659986"/>
                  <a:pt x="905663" y="4808029"/>
                  <a:pt x="305562" y="3864834"/>
                </a:cubicBezTo>
                <a:cubicBezTo>
                  <a:pt x="-8529" y="3689838"/>
                  <a:pt x="-208097" y="3484313"/>
                  <a:pt x="-321138" y="3483016"/>
                </a:cubicBezTo>
                <a:close/>
              </a:path>
            </a:pathLst>
          </a:custGeom>
          <a:solidFill>
            <a:schemeClr val="bg1"/>
          </a:solidFill>
          <a:ln>
            <a:extLst>
              <a:ext uri="{C807C97D-BFC1-408E-A445-0C87EB9F89A2}">
                <ask:lineSketchStyleProps xmlns:ask="http://schemas.microsoft.com/office/drawing/2018/sketchyshapes" sd="2632578232">
                  <a:prstGeom prst="wedgeEllipseCallout">
                    <a:avLst>
                      <a:gd name="adj1" fmla="val -55310"/>
                      <a:gd name="adj2" fmla="val 14799"/>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a:solidFill>
                  <a:srgbClr val="0070C0"/>
                </a:solidFill>
                <a:latin typeface="Aptos" panose="02110004020202020204"/>
              </a:rPr>
              <a:t>nghĩa trong bài: thu hoạch được nhiều muối nhất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9">
            <a:extLst>
              <a:ext uri="{FF2B5EF4-FFF2-40B4-BE49-F238E27FC236}">
                <a16:creationId xmlns:a16="http://schemas.microsoft.com/office/drawing/2014/main" id="{B086BFE3-3F92-B41B-A3DC-C402B72EF274}"/>
              </a:ext>
            </a:extLst>
          </p:cNvPr>
          <p:cNvSpPr txBox="1"/>
          <p:nvPr/>
        </p:nvSpPr>
        <p:spPr>
          <a:xfrm>
            <a:off x="1031190" y="377962"/>
            <a:ext cx="6047793" cy="1015663"/>
          </a:xfrm>
          <a:prstGeom prst="rect">
            <a:avLst/>
          </a:prstGeom>
          <a:noFill/>
        </p:spPr>
        <p:txBody>
          <a:bodyPr wrap="square" rtlCol="0">
            <a:prstTxWarp prst="textWave1">
              <a:avLst/>
            </a:prstTxWarp>
            <a:spAutoFit/>
            <a:scene3d>
              <a:camera prst="orthographicFront"/>
              <a:lightRig rig="soft" dir="t">
                <a:rot lat="0" lon="0" rev="15600000"/>
              </a:lightRig>
            </a:scene3d>
            <a:sp3d extrusionH="57150" prstMaterial="softEdge">
              <a:bevelT w="25400" h="38100"/>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0" cap="none" spc="0" normalizeH="0" baseline="0" noProof="0" dirty="0" err="1">
                <a:ln/>
                <a:solidFill>
                  <a:srgbClr val="E97132"/>
                </a:solidFill>
                <a:effectLst/>
                <a:uLnTx/>
                <a:uFillTx/>
                <a:latin typeface="#9Slide05 SVNClementine" panose="020F0502020204030203" pitchFamily="34" charset="0"/>
                <a:ea typeface="+mn-ea"/>
                <a:cs typeface="+mn-cs"/>
                <a:sym typeface="Arial"/>
              </a:rPr>
              <a:t>Giải</a:t>
            </a:r>
            <a:r>
              <a:rPr kumimoji="0" lang="en-US" sz="6000" b="1" i="0" u="none" strike="noStrike" kern="0" cap="none" spc="0" normalizeH="0" baseline="0" noProof="0" dirty="0">
                <a:ln/>
                <a:solidFill>
                  <a:srgbClr val="E97132"/>
                </a:solidFill>
                <a:effectLst/>
                <a:uLnTx/>
                <a:uFillTx/>
                <a:latin typeface="#9Slide05 SVNClementine" panose="020F0502020204030203" pitchFamily="34" charset="0"/>
                <a:ea typeface="+mn-ea"/>
                <a:cs typeface="+mn-cs"/>
                <a:sym typeface="Arial"/>
              </a:rPr>
              <a:t> </a:t>
            </a:r>
            <a:r>
              <a:rPr kumimoji="0" lang="en-US" sz="6000" b="1" i="0" u="none" strike="noStrike" kern="0" cap="none" spc="0" normalizeH="0" baseline="0" noProof="0" dirty="0" err="1">
                <a:ln/>
                <a:solidFill>
                  <a:srgbClr val="E97132"/>
                </a:solidFill>
                <a:effectLst/>
                <a:uLnTx/>
                <a:uFillTx/>
                <a:latin typeface="#9Slide05 SVNClementine" panose="020F0502020204030203" pitchFamily="34" charset="0"/>
                <a:ea typeface="+mn-ea"/>
                <a:cs typeface="+mn-cs"/>
                <a:sym typeface="Arial"/>
              </a:rPr>
              <a:t>nghĩa</a:t>
            </a:r>
            <a:r>
              <a:rPr kumimoji="0" lang="en-US" sz="6000" b="1" i="0" u="none" strike="noStrike" kern="0" cap="none" spc="0" normalizeH="0" baseline="0" noProof="0" dirty="0">
                <a:ln/>
                <a:solidFill>
                  <a:srgbClr val="E97132"/>
                </a:solidFill>
                <a:effectLst/>
                <a:uLnTx/>
                <a:uFillTx/>
                <a:latin typeface="#9Slide05 SVNClementine" panose="020F0502020204030203" pitchFamily="34" charset="0"/>
                <a:ea typeface="+mn-ea"/>
                <a:cs typeface="+mn-cs"/>
                <a:sym typeface="Arial"/>
              </a:rPr>
              <a:t> </a:t>
            </a:r>
            <a:r>
              <a:rPr kumimoji="0" lang="en-US" sz="6000" b="1" i="0" u="none" strike="noStrike" kern="0" cap="none" spc="0" normalizeH="0" baseline="0" noProof="0" dirty="0" err="1">
                <a:ln/>
                <a:solidFill>
                  <a:srgbClr val="E97132"/>
                </a:solidFill>
                <a:effectLst/>
                <a:uLnTx/>
                <a:uFillTx/>
                <a:latin typeface="#9Slide05 SVNClementine" panose="020F0502020204030203" pitchFamily="34" charset="0"/>
                <a:ea typeface="+mn-ea"/>
                <a:cs typeface="+mn-cs"/>
                <a:sym typeface="Arial"/>
              </a:rPr>
              <a:t>từ</a:t>
            </a:r>
            <a:r>
              <a:rPr kumimoji="0" lang="en-US" sz="6000" b="1" i="0" u="none" strike="noStrike" kern="0" cap="none" spc="0" normalizeH="0" baseline="0" noProof="0" dirty="0">
                <a:ln/>
                <a:solidFill>
                  <a:srgbClr val="E97132"/>
                </a:solidFill>
                <a:effectLst/>
                <a:uLnTx/>
                <a:uFillTx/>
                <a:latin typeface="#9Slide05 SVNClementine" panose="020F0502020204030203" pitchFamily="34" charset="0"/>
                <a:ea typeface="+mn-ea"/>
                <a:cs typeface="+mn-cs"/>
                <a:sym typeface="Arial"/>
              </a:rPr>
              <a:t> </a:t>
            </a:r>
            <a:r>
              <a:rPr kumimoji="0" lang="en-US" sz="6000" b="1" i="0" u="none" strike="noStrike" kern="0" cap="none" spc="0" normalizeH="0" baseline="0" noProof="0" dirty="0" err="1">
                <a:ln/>
                <a:solidFill>
                  <a:srgbClr val="E97132"/>
                </a:solidFill>
                <a:effectLst/>
                <a:uLnTx/>
                <a:uFillTx/>
                <a:latin typeface="#9Slide05 SVNClementine" panose="020F0502020204030203" pitchFamily="34" charset="0"/>
                <a:ea typeface="+mn-ea"/>
                <a:cs typeface="+mn-cs"/>
                <a:sym typeface="Arial"/>
              </a:rPr>
              <a:t>khó</a:t>
            </a:r>
            <a:endParaRPr kumimoji="0" lang="en-US" sz="6000" b="1" i="0" u="none" strike="noStrike" kern="0" cap="none" spc="0" normalizeH="0" baseline="0" noProof="0" dirty="0">
              <a:ln/>
              <a:solidFill>
                <a:srgbClr val="E97132"/>
              </a:solidFill>
              <a:effectLst/>
              <a:uLnTx/>
              <a:uFillTx/>
              <a:latin typeface="#9Slide05 SVNClementine" panose="020F0502020204030203" pitchFamily="34" charset="0"/>
              <a:ea typeface="+mn-ea"/>
              <a:cs typeface="+mn-cs"/>
              <a:sym typeface="Arial"/>
            </a:endParaRPr>
          </a:p>
        </p:txBody>
      </p:sp>
    </p:spTree>
    <p:extLst>
      <p:ext uri="{BB962C8B-B14F-4D97-AF65-F5344CB8AC3E}">
        <p14:creationId xmlns:p14="http://schemas.microsoft.com/office/powerpoint/2010/main" val="4194301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of a person selling food&#10;&#10;Description automatically generated">
            <a:extLst>
              <a:ext uri="{FF2B5EF4-FFF2-40B4-BE49-F238E27FC236}">
                <a16:creationId xmlns:a16="http://schemas.microsoft.com/office/drawing/2014/main" id="{03E99F7F-897A-1FBA-DBB9-33F1AA227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
            <a:ext cx="12192000" cy="6858000"/>
          </a:xfrm>
          <a:prstGeom prst="rect">
            <a:avLst/>
          </a:prstGeom>
        </p:spPr>
      </p:pic>
      <p:sp>
        <p:nvSpPr>
          <p:cNvPr id="7" name="Rectangle: Rounded Corners 6">
            <a:extLst>
              <a:ext uri="{FF2B5EF4-FFF2-40B4-BE49-F238E27FC236}">
                <a16:creationId xmlns:a16="http://schemas.microsoft.com/office/drawing/2014/main" id="{ACF9CFD1-B32F-5A44-BBC2-1EE8D1E0C3F2}"/>
              </a:ext>
            </a:extLst>
          </p:cNvPr>
          <p:cNvSpPr/>
          <p:nvPr/>
        </p:nvSpPr>
        <p:spPr>
          <a:xfrm>
            <a:off x="246647" y="521368"/>
            <a:ext cx="11774905" cy="6007769"/>
          </a:xfrm>
          <a:custGeom>
            <a:avLst/>
            <a:gdLst>
              <a:gd name="connsiteX0" fmla="*/ 0 w 11774905"/>
              <a:gd name="connsiteY0" fmla="*/ 1001315 h 6007769"/>
              <a:gd name="connsiteX1" fmla="*/ 1001315 w 11774905"/>
              <a:gd name="connsiteY1" fmla="*/ 0 h 6007769"/>
              <a:gd name="connsiteX2" fmla="*/ 10773590 w 11774905"/>
              <a:gd name="connsiteY2" fmla="*/ 0 h 6007769"/>
              <a:gd name="connsiteX3" fmla="*/ 11774905 w 11774905"/>
              <a:gd name="connsiteY3" fmla="*/ 1001315 h 6007769"/>
              <a:gd name="connsiteX4" fmla="*/ 11774905 w 11774905"/>
              <a:gd name="connsiteY4" fmla="*/ 5006454 h 6007769"/>
              <a:gd name="connsiteX5" fmla="*/ 10773590 w 11774905"/>
              <a:gd name="connsiteY5" fmla="*/ 6007769 h 6007769"/>
              <a:gd name="connsiteX6" fmla="*/ 1001315 w 11774905"/>
              <a:gd name="connsiteY6" fmla="*/ 6007769 h 6007769"/>
              <a:gd name="connsiteX7" fmla="*/ 0 w 11774905"/>
              <a:gd name="connsiteY7" fmla="*/ 5006454 h 6007769"/>
              <a:gd name="connsiteX8" fmla="*/ 0 w 11774905"/>
              <a:gd name="connsiteY8" fmla="*/ 1001315 h 600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007769" fill="none" extrusionOk="0">
                <a:moveTo>
                  <a:pt x="0" y="1001315"/>
                </a:moveTo>
                <a:cubicBezTo>
                  <a:pt x="84081" y="497757"/>
                  <a:pt x="416889" y="6387"/>
                  <a:pt x="1001315" y="0"/>
                </a:cubicBezTo>
                <a:cubicBezTo>
                  <a:pt x="3144620" y="2804"/>
                  <a:pt x="8216864" y="-55701"/>
                  <a:pt x="10773590" y="0"/>
                </a:cubicBezTo>
                <a:cubicBezTo>
                  <a:pt x="11320838" y="5649"/>
                  <a:pt x="11807156" y="386443"/>
                  <a:pt x="11774905" y="1001315"/>
                </a:cubicBezTo>
                <a:cubicBezTo>
                  <a:pt x="11738545" y="2367517"/>
                  <a:pt x="11776436" y="3475423"/>
                  <a:pt x="11774905" y="5006454"/>
                </a:cubicBezTo>
                <a:cubicBezTo>
                  <a:pt x="11854947" y="5614741"/>
                  <a:pt x="11402367" y="5976418"/>
                  <a:pt x="10773590" y="6007769"/>
                </a:cubicBezTo>
                <a:cubicBezTo>
                  <a:pt x="6487835" y="6018588"/>
                  <a:pt x="4639174" y="5955097"/>
                  <a:pt x="1001315" y="6007769"/>
                </a:cubicBezTo>
                <a:cubicBezTo>
                  <a:pt x="478884" y="5931816"/>
                  <a:pt x="52413" y="5531262"/>
                  <a:pt x="0" y="5006454"/>
                </a:cubicBezTo>
                <a:cubicBezTo>
                  <a:pt x="-13109" y="3155049"/>
                  <a:pt x="-152625" y="2257205"/>
                  <a:pt x="0" y="1001315"/>
                </a:cubicBezTo>
                <a:close/>
              </a:path>
              <a:path w="11774905" h="6007769" stroke="0" extrusionOk="0">
                <a:moveTo>
                  <a:pt x="0" y="1001315"/>
                </a:moveTo>
                <a:cubicBezTo>
                  <a:pt x="49866" y="449995"/>
                  <a:pt x="444893" y="26469"/>
                  <a:pt x="1001315" y="0"/>
                </a:cubicBezTo>
                <a:cubicBezTo>
                  <a:pt x="5791583" y="-13580"/>
                  <a:pt x="9563999" y="-21988"/>
                  <a:pt x="10773590" y="0"/>
                </a:cubicBezTo>
                <a:cubicBezTo>
                  <a:pt x="11290028" y="-90517"/>
                  <a:pt x="11710195" y="532907"/>
                  <a:pt x="11774905" y="1001315"/>
                </a:cubicBezTo>
                <a:cubicBezTo>
                  <a:pt x="11642940" y="2353211"/>
                  <a:pt x="11806501" y="3839109"/>
                  <a:pt x="11774905" y="5006454"/>
                </a:cubicBezTo>
                <a:cubicBezTo>
                  <a:pt x="11791004" y="5501951"/>
                  <a:pt x="11291906" y="5925350"/>
                  <a:pt x="10773590" y="6007769"/>
                </a:cubicBezTo>
                <a:cubicBezTo>
                  <a:pt x="7672507" y="6071275"/>
                  <a:pt x="2569139" y="5984482"/>
                  <a:pt x="1001315" y="6007769"/>
                </a:cubicBezTo>
                <a:cubicBezTo>
                  <a:pt x="400838" y="6099967"/>
                  <a:pt x="102972" y="5587257"/>
                  <a:pt x="0" y="5006454"/>
                </a:cubicBezTo>
                <a:cubicBezTo>
                  <a:pt x="20736" y="3168955"/>
                  <a:pt x="4354" y="2820668"/>
                  <a:pt x="0" y="1001315"/>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9">
            <a:extLst>
              <a:ext uri="{FF2B5EF4-FFF2-40B4-BE49-F238E27FC236}">
                <a16:creationId xmlns:a16="http://schemas.microsoft.com/office/drawing/2014/main" id="{B29340B7-0C0A-1532-82B9-2B2A2387CDAD}"/>
              </a:ext>
            </a:extLst>
          </p:cNvPr>
          <p:cNvSpPr txBox="1"/>
          <p:nvPr/>
        </p:nvSpPr>
        <p:spPr>
          <a:xfrm>
            <a:off x="893064" y="1002282"/>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Luyện</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đọc</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nối</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tiếp</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đoạn</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theo</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nhóm</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grpSp>
        <p:nvGrpSpPr>
          <p:cNvPr id="4" name="Nhóm 8">
            <a:extLst>
              <a:ext uri="{FF2B5EF4-FFF2-40B4-BE49-F238E27FC236}">
                <a16:creationId xmlns:a16="http://schemas.microsoft.com/office/drawing/2014/main" id="{9EAE1723-8015-D88E-4256-F0EC2696DF73}"/>
              </a:ext>
            </a:extLst>
          </p:cNvPr>
          <p:cNvGrpSpPr/>
          <p:nvPr/>
        </p:nvGrpSpPr>
        <p:grpSpPr>
          <a:xfrm>
            <a:off x="991289" y="1863796"/>
            <a:ext cx="5716252" cy="2757525"/>
            <a:chOff x="6576218" y="1456125"/>
            <a:chExt cx="4803948" cy="1781176"/>
          </a:xfrm>
        </p:grpSpPr>
        <p:sp>
          <p:nvSpPr>
            <p:cNvPr id="5" name="Hộp Văn bản 9">
              <a:extLst>
                <a:ext uri="{FF2B5EF4-FFF2-40B4-BE49-F238E27FC236}">
                  <a16:creationId xmlns:a16="http://schemas.microsoft.com/office/drawing/2014/main" id="{C395BB99-9C27-7913-6DB2-654A0548C141}"/>
                </a:ext>
              </a:extLst>
            </p:cNvPr>
            <p:cNvSpPr txBox="1"/>
            <p:nvPr/>
          </p:nvSpPr>
          <p:spPr>
            <a:xfrm>
              <a:off x="7277195" y="1456125"/>
              <a:ext cx="1773916" cy="442564"/>
            </a:xfrm>
            <a:prstGeom prst="rect">
              <a:avLst/>
            </a:prstGeom>
            <a:noFill/>
          </p:spPr>
          <p:txBody>
            <a:bodyPr wrap="square" rtlCol="0">
              <a:spAutoFit/>
            </a:bodyPr>
            <a:lstStyle/>
            <a:p>
              <a:r>
                <a:rPr lang="en-US" sz="4000" dirty="0" err="1">
                  <a:solidFill>
                    <a:srgbClr val="FF0000"/>
                  </a:solidFill>
                  <a:latin typeface="#9Slide05 Phobia" panose="02000506000000020003" pitchFamily="2" charset="0"/>
                </a:rPr>
                <a:t>Yêu</a:t>
              </a:r>
              <a:r>
                <a:rPr lang="en-US" sz="4000" dirty="0">
                  <a:solidFill>
                    <a:srgbClr val="FF0000"/>
                  </a:solidFill>
                  <a:latin typeface="#9Slide05 Phobia" panose="02000506000000020003" pitchFamily="2" charset="0"/>
                </a:rPr>
                <a:t> </a:t>
              </a:r>
              <a:r>
                <a:rPr lang="en-US" sz="4000" dirty="0" err="1">
                  <a:solidFill>
                    <a:srgbClr val="FF0000"/>
                  </a:solidFill>
                  <a:latin typeface="#9Slide05 Phobia" panose="02000506000000020003" pitchFamily="2" charset="0"/>
                </a:rPr>
                <a:t>cầu</a:t>
              </a:r>
              <a:endParaRPr lang="en-US" sz="4000" dirty="0">
                <a:solidFill>
                  <a:srgbClr val="FF0000"/>
                </a:solidFill>
                <a:latin typeface="#9Slide05 Phobia" panose="02000506000000020003" pitchFamily="2"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FB1BA1A0-E791-2212-1144-FCB6747D366E}"/>
                </a:ext>
              </a:extLst>
            </p:cNvPr>
            <p:cNvPicPr>
              <a:picLocks noChangeAspect="1"/>
            </p:cNvPicPr>
            <p:nvPr/>
          </p:nvPicPr>
          <p:blipFill rotWithShape="1">
            <a:blip r:embed="rId3"/>
            <a:srcRect t="24985"/>
            <a:stretch/>
          </p:blipFill>
          <p:spPr>
            <a:xfrm>
              <a:off x="6576218" y="1779290"/>
              <a:ext cx="4803948" cy="1458011"/>
            </a:xfrm>
            <a:prstGeom prst="rect">
              <a:avLst/>
            </a:prstGeom>
          </p:spPr>
        </p:pic>
      </p:grpSp>
      <p:pic>
        <p:nvPicPr>
          <p:cNvPr id="10" name="Hình ảnh 12" descr="Ảnh có chứa văn bản, Phông chữ, ảnh chụp màn hình, thiết kế&#10;&#10;Mô tả được tạo tự động">
            <a:extLst>
              <a:ext uri="{FF2B5EF4-FFF2-40B4-BE49-F238E27FC236}">
                <a16:creationId xmlns:a16="http://schemas.microsoft.com/office/drawing/2014/main" id="{B7C9946C-336C-7F24-CB2C-313D1A29FFC3}"/>
              </a:ext>
            </a:extLst>
          </p:cNvPr>
          <p:cNvPicPr>
            <a:picLocks noChangeAspect="1"/>
          </p:cNvPicPr>
          <p:nvPr/>
        </p:nvPicPr>
        <p:blipFill>
          <a:blip r:embed="rId4"/>
          <a:stretch>
            <a:fillRect/>
          </a:stretch>
        </p:blipFill>
        <p:spPr>
          <a:xfrm>
            <a:off x="6514890" y="1958337"/>
            <a:ext cx="4707846" cy="3068749"/>
          </a:xfrm>
          <a:prstGeom prst="rect">
            <a:avLst/>
          </a:prstGeom>
        </p:spPr>
      </p:pic>
      <p:pic>
        <p:nvPicPr>
          <p:cNvPr id="3" name="Picture 2">
            <a:extLst>
              <a:ext uri="{FF2B5EF4-FFF2-40B4-BE49-F238E27FC236}">
                <a16:creationId xmlns:a16="http://schemas.microsoft.com/office/drawing/2014/main" id="{EAEBAF3A-E4D5-DB61-06F2-87E5B9101330}"/>
              </a:ext>
            </a:extLst>
          </p:cNvPr>
          <p:cNvPicPr>
            <a:picLocks noChangeAspect="1"/>
          </p:cNvPicPr>
          <p:nvPr/>
        </p:nvPicPr>
        <p:blipFill rotWithShape="1">
          <a:blip r:embed="rId5">
            <a:clrChange>
              <a:clrFrom>
                <a:srgbClr val="FFFFFF"/>
              </a:clrFrom>
              <a:clrTo>
                <a:srgbClr val="FFFFFF">
                  <a:alpha val="0"/>
                </a:srgbClr>
              </a:clrTo>
            </a:clrChange>
          </a:blip>
          <a:srcRect l="11156" t="-436" r="10632" b="25254"/>
          <a:stretch/>
        </p:blipFill>
        <p:spPr>
          <a:xfrm>
            <a:off x="4246302" y="3279035"/>
            <a:ext cx="3410777" cy="2785783"/>
          </a:xfrm>
          <a:prstGeom prst="rect">
            <a:avLst/>
          </a:prstGeom>
        </p:spPr>
      </p:pic>
    </p:spTree>
    <p:extLst>
      <p:ext uri="{BB962C8B-B14F-4D97-AF65-F5344CB8AC3E}">
        <p14:creationId xmlns:p14="http://schemas.microsoft.com/office/powerpoint/2010/main" val="3877801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person selling food&#10;&#10;Description automatically generated">
            <a:extLst>
              <a:ext uri="{FF2B5EF4-FFF2-40B4-BE49-F238E27FC236}">
                <a16:creationId xmlns:a16="http://schemas.microsoft.com/office/drawing/2014/main" id="{5AD5BECF-52C0-1695-4081-C47C21490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
            <a:ext cx="12192000" cy="6858000"/>
          </a:xfrm>
          <a:prstGeom prst="rect">
            <a:avLst/>
          </a:prstGeom>
        </p:spPr>
      </p:pic>
      <p:sp>
        <p:nvSpPr>
          <p:cNvPr id="3" name="Rectangle: Rounded Corners 2">
            <a:extLst>
              <a:ext uri="{FF2B5EF4-FFF2-40B4-BE49-F238E27FC236}">
                <a16:creationId xmlns:a16="http://schemas.microsoft.com/office/drawing/2014/main" id="{F1DF9D66-9B58-7E1C-AA6A-F8787F624871}"/>
              </a:ext>
            </a:extLst>
          </p:cNvPr>
          <p:cNvSpPr/>
          <p:nvPr/>
        </p:nvSpPr>
        <p:spPr>
          <a:xfrm>
            <a:off x="296779" y="521368"/>
            <a:ext cx="11181347" cy="6007769"/>
          </a:xfrm>
          <a:custGeom>
            <a:avLst/>
            <a:gdLst>
              <a:gd name="connsiteX0" fmla="*/ 0 w 11181347"/>
              <a:gd name="connsiteY0" fmla="*/ 1001315 h 6007769"/>
              <a:gd name="connsiteX1" fmla="*/ 1001315 w 11181347"/>
              <a:gd name="connsiteY1" fmla="*/ 0 h 6007769"/>
              <a:gd name="connsiteX2" fmla="*/ 10180032 w 11181347"/>
              <a:gd name="connsiteY2" fmla="*/ 0 h 6007769"/>
              <a:gd name="connsiteX3" fmla="*/ 11181347 w 11181347"/>
              <a:gd name="connsiteY3" fmla="*/ 1001315 h 6007769"/>
              <a:gd name="connsiteX4" fmla="*/ 11181347 w 11181347"/>
              <a:gd name="connsiteY4" fmla="*/ 5006454 h 6007769"/>
              <a:gd name="connsiteX5" fmla="*/ 10180032 w 11181347"/>
              <a:gd name="connsiteY5" fmla="*/ 6007769 h 6007769"/>
              <a:gd name="connsiteX6" fmla="*/ 1001315 w 11181347"/>
              <a:gd name="connsiteY6" fmla="*/ 6007769 h 6007769"/>
              <a:gd name="connsiteX7" fmla="*/ 0 w 11181347"/>
              <a:gd name="connsiteY7" fmla="*/ 5006454 h 6007769"/>
              <a:gd name="connsiteX8" fmla="*/ 0 w 11181347"/>
              <a:gd name="connsiteY8" fmla="*/ 1001315 h 600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81347" h="6007769" fill="none" extrusionOk="0">
                <a:moveTo>
                  <a:pt x="0" y="1001315"/>
                </a:moveTo>
                <a:cubicBezTo>
                  <a:pt x="84081" y="497757"/>
                  <a:pt x="416889" y="6387"/>
                  <a:pt x="1001315" y="0"/>
                </a:cubicBezTo>
                <a:cubicBezTo>
                  <a:pt x="5498957" y="2804"/>
                  <a:pt x="9136797" y="-55701"/>
                  <a:pt x="10180032" y="0"/>
                </a:cubicBezTo>
                <a:cubicBezTo>
                  <a:pt x="10727280" y="5649"/>
                  <a:pt x="11213598" y="386443"/>
                  <a:pt x="11181347" y="1001315"/>
                </a:cubicBezTo>
                <a:cubicBezTo>
                  <a:pt x="11144987" y="2367517"/>
                  <a:pt x="11182878" y="3475423"/>
                  <a:pt x="11181347" y="5006454"/>
                </a:cubicBezTo>
                <a:cubicBezTo>
                  <a:pt x="11261389" y="5614741"/>
                  <a:pt x="10808809" y="5976418"/>
                  <a:pt x="10180032" y="6007769"/>
                </a:cubicBezTo>
                <a:cubicBezTo>
                  <a:pt x="5792062" y="6018588"/>
                  <a:pt x="2031562" y="5955097"/>
                  <a:pt x="1001315" y="6007769"/>
                </a:cubicBezTo>
                <a:cubicBezTo>
                  <a:pt x="478884" y="5931816"/>
                  <a:pt x="52413" y="5531262"/>
                  <a:pt x="0" y="5006454"/>
                </a:cubicBezTo>
                <a:cubicBezTo>
                  <a:pt x="-13109" y="3155049"/>
                  <a:pt x="-152625" y="2257205"/>
                  <a:pt x="0" y="1001315"/>
                </a:cubicBezTo>
                <a:close/>
              </a:path>
              <a:path w="11181347" h="6007769" stroke="0" extrusionOk="0">
                <a:moveTo>
                  <a:pt x="0" y="1001315"/>
                </a:moveTo>
                <a:cubicBezTo>
                  <a:pt x="49866" y="449995"/>
                  <a:pt x="444893" y="26469"/>
                  <a:pt x="1001315" y="0"/>
                </a:cubicBezTo>
                <a:cubicBezTo>
                  <a:pt x="2604160" y="-13580"/>
                  <a:pt x="7152729" y="-21988"/>
                  <a:pt x="10180032" y="0"/>
                </a:cubicBezTo>
                <a:cubicBezTo>
                  <a:pt x="10696470" y="-90517"/>
                  <a:pt x="11116637" y="532907"/>
                  <a:pt x="11181347" y="1001315"/>
                </a:cubicBezTo>
                <a:cubicBezTo>
                  <a:pt x="11049382" y="2353211"/>
                  <a:pt x="11212943" y="3839109"/>
                  <a:pt x="11181347" y="5006454"/>
                </a:cubicBezTo>
                <a:cubicBezTo>
                  <a:pt x="11197446" y="5501951"/>
                  <a:pt x="10698348" y="5925350"/>
                  <a:pt x="10180032" y="6007769"/>
                </a:cubicBezTo>
                <a:cubicBezTo>
                  <a:pt x="6161602" y="6071275"/>
                  <a:pt x="2406921" y="5984482"/>
                  <a:pt x="1001315" y="6007769"/>
                </a:cubicBezTo>
                <a:cubicBezTo>
                  <a:pt x="400838" y="6099967"/>
                  <a:pt x="102972" y="5587257"/>
                  <a:pt x="0" y="5006454"/>
                </a:cubicBezTo>
                <a:cubicBezTo>
                  <a:pt x="20736" y="3168955"/>
                  <a:pt x="4354" y="2820668"/>
                  <a:pt x="0" y="1001315"/>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9">
            <a:extLst>
              <a:ext uri="{FF2B5EF4-FFF2-40B4-BE49-F238E27FC236}">
                <a16:creationId xmlns:a16="http://schemas.microsoft.com/office/drawing/2014/main" id="{2B822860-D59A-4D96-3B92-310BFC22E9DA}"/>
              </a:ext>
            </a:extLst>
          </p:cNvPr>
          <p:cNvSpPr txBox="1"/>
          <p:nvPr/>
        </p:nvSpPr>
        <p:spPr>
          <a:xfrm>
            <a:off x="2611990" y="1146687"/>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F0"/>
                </a:solidFill>
                <a:uLnTx/>
                <a:uFillTx/>
                <a:latin typeface="#9Slide05 Phobia" panose="02000506000000020003" pitchFamily="2" charset="0"/>
                <a:sym typeface="Arial"/>
              </a:rPr>
              <a:t>Thi </a:t>
            </a:r>
            <a:r>
              <a:rPr kumimoji="0" lang="en-US" sz="6000" i="0" u="none" strike="noStrike" kern="0" normalizeH="0" baseline="0" noProof="0" dirty="0" err="1">
                <a:ln w="0"/>
                <a:solidFill>
                  <a:srgbClr val="00B0F0"/>
                </a:solidFill>
                <a:uLnTx/>
                <a:uFillTx/>
                <a:latin typeface="#9Slide05 Phobia" panose="02000506000000020003" pitchFamily="2" charset="0"/>
                <a:sym typeface="Arial"/>
              </a:rPr>
              <a:t>đua</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đọc</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trước</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lớp</a:t>
            </a:r>
            <a:endParaRPr kumimoji="0" lang="en-US" sz="6000" i="0" u="none" strike="noStrike" kern="0" normalizeH="0" baseline="0" noProof="0" dirty="0">
              <a:ln w="0"/>
              <a:solidFill>
                <a:srgbClr val="00B0F0"/>
              </a:solidFill>
              <a:uLnTx/>
              <a:uFillTx/>
              <a:latin typeface="#9Slide05 Phobia" panose="02000506000000020003" pitchFamily="2" charset="0"/>
              <a:sym typeface="Arial"/>
            </a:endParaRPr>
          </a:p>
        </p:txBody>
      </p:sp>
      <p:pic>
        <p:nvPicPr>
          <p:cNvPr id="19" name="Picture 18">
            <a:extLst>
              <a:ext uri="{FF2B5EF4-FFF2-40B4-BE49-F238E27FC236}">
                <a16:creationId xmlns:a16="http://schemas.microsoft.com/office/drawing/2014/main" id="{BA95F8B2-166C-6600-84A9-608883BF524E}"/>
              </a:ext>
            </a:extLst>
          </p:cNvPr>
          <p:cNvPicPr>
            <a:picLocks noChangeAspect="1"/>
          </p:cNvPicPr>
          <p:nvPr/>
        </p:nvPicPr>
        <p:blipFill>
          <a:blip r:embed="rId3"/>
          <a:stretch>
            <a:fillRect/>
          </a:stretch>
        </p:blipFill>
        <p:spPr>
          <a:xfrm>
            <a:off x="5965597" y="2089776"/>
            <a:ext cx="5209309" cy="3831364"/>
          </a:xfrm>
          <a:prstGeom prst="rect">
            <a:avLst/>
          </a:prstGeom>
          <a:ln>
            <a:noFill/>
          </a:ln>
          <a:effectLst>
            <a:softEdge rad="112500"/>
          </a:effectLst>
        </p:spPr>
      </p:pic>
      <p:pic>
        <p:nvPicPr>
          <p:cNvPr id="29" name="Picture 28">
            <a:extLst>
              <a:ext uri="{FF2B5EF4-FFF2-40B4-BE49-F238E27FC236}">
                <a16:creationId xmlns:a16="http://schemas.microsoft.com/office/drawing/2014/main" id="{DC537D98-90C7-0FFD-A5C5-B86A5F7E0E0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27023" y="1475509"/>
            <a:ext cx="5421822" cy="4445631"/>
          </a:xfrm>
          <a:prstGeom prst="rect">
            <a:avLst/>
          </a:prstGeom>
        </p:spPr>
      </p:pic>
    </p:spTree>
    <p:extLst>
      <p:ext uri="{BB962C8B-B14F-4D97-AF65-F5344CB8AC3E}">
        <p14:creationId xmlns:p14="http://schemas.microsoft.com/office/powerpoint/2010/main" val="4255681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a person selling food&#10;&#10;Description automatically generated">
            <a:extLst>
              <a:ext uri="{FF2B5EF4-FFF2-40B4-BE49-F238E27FC236}">
                <a16:creationId xmlns:a16="http://schemas.microsoft.com/office/drawing/2014/main" id="{A0EAF938-EC03-B2E2-1C68-4FCFA2715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
            <a:ext cx="12192000" cy="6858000"/>
          </a:xfrm>
          <a:prstGeom prst="rect">
            <a:avLst/>
          </a:prstGeom>
        </p:spPr>
      </p:pic>
      <p:sp>
        <p:nvSpPr>
          <p:cNvPr id="12" name="Rectangle: Rounded Corners 11">
            <a:extLst>
              <a:ext uri="{FF2B5EF4-FFF2-40B4-BE49-F238E27FC236}">
                <a16:creationId xmlns:a16="http://schemas.microsoft.com/office/drawing/2014/main" id="{C5301966-2F04-A90B-D834-57471EA396E1}"/>
              </a:ext>
            </a:extLst>
          </p:cNvPr>
          <p:cNvSpPr/>
          <p:nvPr/>
        </p:nvSpPr>
        <p:spPr>
          <a:xfrm>
            <a:off x="296779" y="521368"/>
            <a:ext cx="11181347" cy="6007769"/>
          </a:xfrm>
          <a:custGeom>
            <a:avLst/>
            <a:gdLst>
              <a:gd name="connsiteX0" fmla="*/ 0 w 11181347"/>
              <a:gd name="connsiteY0" fmla="*/ 1001315 h 6007769"/>
              <a:gd name="connsiteX1" fmla="*/ 1001315 w 11181347"/>
              <a:gd name="connsiteY1" fmla="*/ 0 h 6007769"/>
              <a:gd name="connsiteX2" fmla="*/ 10180032 w 11181347"/>
              <a:gd name="connsiteY2" fmla="*/ 0 h 6007769"/>
              <a:gd name="connsiteX3" fmla="*/ 11181347 w 11181347"/>
              <a:gd name="connsiteY3" fmla="*/ 1001315 h 6007769"/>
              <a:gd name="connsiteX4" fmla="*/ 11181347 w 11181347"/>
              <a:gd name="connsiteY4" fmla="*/ 5006454 h 6007769"/>
              <a:gd name="connsiteX5" fmla="*/ 10180032 w 11181347"/>
              <a:gd name="connsiteY5" fmla="*/ 6007769 h 6007769"/>
              <a:gd name="connsiteX6" fmla="*/ 1001315 w 11181347"/>
              <a:gd name="connsiteY6" fmla="*/ 6007769 h 6007769"/>
              <a:gd name="connsiteX7" fmla="*/ 0 w 11181347"/>
              <a:gd name="connsiteY7" fmla="*/ 5006454 h 6007769"/>
              <a:gd name="connsiteX8" fmla="*/ 0 w 11181347"/>
              <a:gd name="connsiteY8" fmla="*/ 1001315 h 600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81347" h="6007769" fill="none" extrusionOk="0">
                <a:moveTo>
                  <a:pt x="0" y="1001315"/>
                </a:moveTo>
                <a:cubicBezTo>
                  <a:pt x="84081" y="497757"/>
                  <a:pt x="416889" y="6387"/>
                  <a:pt x="1001315" y="0"/>
                </a:cubicBezTo>
                <a:cubicBezTo>
                  <a:pt x="5498957" y="2804"/>
                  <a:pt x="9136797" y="-55701"/>
                  <a:pt x="10180032" y="0"/>
                </a:cubicBezTo>
                <a:cubicBezTo>
                  <a:pt x="10727280" y="5649"/>
                  <a:pt x="11213598" y="386443"/>
                  <a:pt x="11181347" y="1001315"/>
                </a:cubicBezTo>
                <a:cubicBezTo>
                  <a:pt x="11144987" y="2367517"/>
                  <a:pt x="11182878" y="3475423"/>
                  <a:pt x="11181347" y="5006454"/>
                </a:cubicBezTo>
                <a:cubicBezTo>
                  <a:pt x="11261389" y="5614741"/>
                  <a:pt x="10808809" y="5976418"/>
                  <a:pt x="10180032" y="6007769"/>
                </a:cubicBezTo>
                <a:cubicBezTo>
                  <a:pt x="5792062" y="6018588"/>
                  <a:pt x="2031562" y="5955097"/>
                  <a:pt x="1001315" y="6007769"/>
                </a:cubicBezTo>
                <a:cubicBezTo>
                  <a:pt x="478884" y="5931816"/>
                  <a:pt x="52413" y="5531262"/>
                  <a:pt x="0" y="5006454"/>
                </a:cubicBezTo>
                <a:cubicBezTo>
                  <a:pt x="-13109" y="3155049"/>
                  <a:pt x="-152625" y="2257205"/>
                  <a:pt x="0" y="1001315"/>
                </a:cubicBezTo>
                <a:close/>
              </a:path>
              <a:path w="11181347" h="6007769" stroke="0" extrusionOk="0">
                <a:moveTo>
                  <a:pt x="0" y="1001315"/>
                </a:moveTo>
                <a:cubicBezTo>
                  <a:pt x="49866" y="449995"/>
                  <a:pt x="444893" y="26469"/>
                  <a:pt x="1001315" y="0"/>
                </a:cubicBezTo>
                <a:cubicBezTo>
                  <a:pt x="2604160" y="-13580"/>
                  <a:pt x="7152729" y="-21988"/>
                  <a:pt x="10180032" y="0"/>
                </a:cubicBezTo>
                <a:cubicBezTo>
                  <a:pt x="10696470" y="-90517"/>
                  <a:pt x="11116637" y="532907"/>
                  <a:pt x="11181347" y="1001315"/>
                </a:cubicBezTo>
                <a:cubicBezTo>
                  <a:pt x="11049382" y="2353211"/>
                  <a:pt x="11212943" y="3839109"/>
                  <a:pt x="11181347" y="5006454"/>
                </a:cubicBezTo>
                <a:cubicBezTo>
                  <a:pt x="11197446" y="5501951"/>
                  <a:pt x="10698348" y="5925350"/>
                  <a:pt x="10180032" y="6007769"/>
                </a:cubicBezTo>
                <a:cubicBezTo>
                  <a:pt x="6161602" y="6071275"/>
                  <a:pt x="2406921" y="5984482"/>
                  <a:pt x="1001315" y="6007769"/>
                </a:cubicBezTo>
                <a:cubicBezTo>
                  <a:pt x="400838" y="6099967"/>
                  <a:pt x="102972" y="5587257"/>
                  <a:pt x="0" y="5006454"/>
                </a:cubicBezTo>
                <a:cubicBezTo>
                  <a:pt x="20736" y="3168955"/>
                  <a:pt x="4354" y="2820668"/>
                  <a:pt x="0" y="1001315"/>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480B037-0298-E123-1F17-7D97317D6BA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04432" y="2066479"/>
            <a:ext cx="5920179" cy="4270153"/>
          </a:xfrm>
          <a:prstGeom prst="rect">
            <a:avLst/>
          </a:prstGeom>
        </p:spPr>
      </p:pic>
      <p:sp>
        <p:nvSpPr>
          <p:cNvPr id="8" name="TextBox 9">
            <a:extLst>
              <a:ext uri="{FF2B5EF4-FFF2-40B4-BE49-F238E27FC236}">
                <a16:creationId xmlns:a16="http://schemas.microsoft.com/office/drawing/2014/main" id="{127B31D5-0D77-945C-D5E6-1B6B7C9325A4}"/>
              </a:ext>
            </a:extLst>
          </p:cNvPr>
          <p:cNvSpPr txBox="1"/>
          <p:nvPr/>
        </p:nvSpPr>
        <p:spPr>
          <a:xfrm>
            <a:off x="386317" y="1296729"/>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F0"/>
                </a:solidFill>
                <a:uLnTx/>
                <a:uFillTx/>
                <a:latin typeface="#9Slide05 Phobia" panose="02000506000000020003" pitchFamily="2" charset="0"/>
                <a:sym typeface="Arial"/>
              </a:rPr>
              <a:t>Bình</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chọn</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cho</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nhóm</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đọc</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tốt</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nhất</a:t>
            </a:r>
            <a:endParaRPr kumimoji="0" lang="en-US" sz="6000" i="0" u="none" strike="noStrike" kern="0" normalizeH="0" baseline="0" noProof="0" dirty="0">
              <a:ln w="0"/>
              <a:solidFill>
                <a:srgbClr val="00B0F0"/>
              </a:solidFill>
              <a:uLnTx/>
              <a:uFillTx/>
              <a:latin typeface="#9Slide05 Phobia" panose="02000506000000020003" pitchFamily="2" charset="0"/>
              <a:sym typeface="Arial"/>
            </a:endParaRPr>
          </a:p>
        </p:txBody>
      </p:sp>
      <p:pic>
        <p:nvPicPr>
          <p:cNvPr id="10" name="Picture 9" descr="A trophy with a star on it&#10;&#10;Description automatically generated">
            <a:extLst>
              <a:ext uri="{FF2B5EF4-FFF2-40B4-BE49-F238E27FC236}">
                <a16:creationId xmlns:a16="http://schemas.microsoft.com/office/drawing/2014/main" id="{0C3DF483-BCD3-3582-AF5D-6AF0005EBC2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928" t="7488" r="46781"/>
          <a:stretch/>
        </p:blipFill>
        <p:spPr>
          <a:xfrm>
            <a:off x="6740218" y="2338466"/>
            <a:ext cx="1075256" cy="1003714"/>
          </a:xfrm>
          <a:prstGeom prst="rect">
            <a:avLst/>
          </a:prstGeom>
        </p:spPr>
      </p:pic>
      <p:sp>
        <p:nvSpPr>
          <p:cNvPr id="9" name="TextBox 8">
            <a:extLst>
              <a:ext uri="{FF2B5EF4-FFF2-40B4-BE49-F238E27FC236}">
                <a16:creationId xmlns:a16="http://schemas.microsoft.com/office/drawing/2014/main" id="{DE9397E2-2ED6-03CA-3CE2-EA11ACB993FD}"/>
              </a:ext>
            </a:extLst>
          </p:cNvPr>
          <p:cNvSpPr txBox="1"/>
          <p:nvPr/>
        </p:nvSpPr>
        <p:spPr>
          <a:xfrm>
            <a:off x="7432263" y="2379723"/>
            <a:ext cx="1819729" cy="1015663"/>
          </a:xfrm>
          <a:prstGeom prst="rect">
            <a:avLst/>
          </a:prstGeom>
          <a:solidFill>
            <a:schemeClr val="bg1"/>
          </a:solidFill>
        </p:spPr>
        <p:txBody>
          <a:bodyPr wrap="none" rtlCol="0">
            <a:spAutoFit/>
          </a:bodyPr>
          <a:lstStyle/>
          <a:p>
            <a:r>
              <a:rPr lang="vi-VN"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rPr>
              <a:t>Nhóm</a:t>
            </a:r>
            <a:endParaRPr lang="en-US"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3724200" imgH="2295360"/>
        </mc:Choice>
        <mc:Fallback>
          <p:control name="TextBox1" r:id="rId1" imgW="3724200" imgH="2295360">
            <p:pic>
              <p:nvPicPr>
                <p:cNvPr id="11" name="TextBox1">
                  <a:extLst>
                    <a:ext uri="{FF2B5EF4-FFF2-40B4-BE49-F238E27FC236}">
                      <a16:creationId xmlns:a16="http://schemas.microsoft.com/office/drawing/2014/main" id="{E2DE39DA-3628-3459-FEFE-B7663F047A14}"/>
                    </a:ext>
                  </a:extLst>
                </p:cNvPr>
                <p:cNvPicPr>
                  <a:picLocks/>
                </p:cNvPicPr>
                <p:nvPr/>
              </p:nvPicPr>
              <p:blipFill>
                <a:blip r:embed="rId6"/>
                <a:stretch>
                  <a:fillRect/>
                </a:stretch>
              </p:blipFill>
              <p:spPr>
                <a:xfrm>
                  <a:off x="6487523" y="3436643"/>
                  <a:ext cx="3729926" cy="2296596"/>
                </a:xfrm>
                <a:prstGeom prst="rect">
                  <a:avLst/>
                </a:prstGeom>
              </p:spPr>
            </p:pic>
          </p:control>
        </mc:Fallback>
      </mc:AlternateContent>
    </p:controls>
    <p:extLst>
      <p:ext uri="{BB962C8B-B14F-4D97-AF65-F5344CB8AC3E}">
        <p14:creationId xmlns:p14="http://schemas.microsoft.com/office/powerpoint/2010/main" val="419255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2"/>
          <a:stretch>
            <a:fillRect/>
          </a:stretch>
        </p:blipFill>
        <p:spPr>
          <a:xfrm>
            <a:off x="-182881" y="-166552"/>
            <a:ext cx="12784183" cy="7191103"/>
          </a:xfrm>
          <a:prstGeom prst="rect">
            <a:avLst/>
          </a:prstGeom>
        </p:spPr>
      </p:pic>
      <p:grpSp>
        <p:nvGrpSpPr>
          <p:cNvPr id="7" name="Group 6">
            <a:extLst>
              <a:ext uri="{FF2B5EF4-FFF2-40B4-BE49-F238E27FC236}">
                <a16:creationId xmlns:a16="http://schemas.microsoft.com/office/drawing/2014/main" id="{0A9953FF-A0EA-B348-2E10-A86922852066}"/>
              </a:ext>
            </a:extLst>
          </p:cNvPr>
          <p:cNvGrpSpPr/>
          <p:nvPr/>
        </p:nvGrpSpPr>
        <p:grpSpPr>
          <a:xfrm>
            <a:off x="596036" y="0"/>
            <a:ext cx="10812193" cy="6962503"/>
            <a:chOff x="352196" y="-151227"/>
            <a:chExt cx="10812193" cy="7160453"/>
          </a:xfrm>
        </p:grpSpPr>
        <p:pic>
          <p:nvPicPr>
            <p:cNvPr id="3" name="Picture 2">
              <a:extLst>
                <a:ext uri="{FF2B5EF4-FFF2-40B4-BE49-F238E27FC236}">
                  <a16:creationId xmlns:a16="http://schemas.microsoft.com/office/drawing/2014/main" id="{73B75D9B-7AC5-F4B3-8EE1-82792A5D968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2196" y="-151227"/>
              <a:ext cx="10812193" cy="7160453"/>
            </a:xfrm>
            <a:prstGeom prst="rect">
              <a:avLst/>
            </a:prstGeom>
          </p:spPr>
        </p:pic>
        <p:sp>
          <p:nvSpPr>
            <p:cNvPr id="6" name="TextBox 5">
              <a:extLst>
                <a:ext uri="{FF2B5EF4-FFF2-40B4-BE49-F238E27FC236}">
                  <a16:creationId xmlns:a16="http://schemas.microsoft.com/office/drawing/2014/main" id="{CCB53193-A14E-B9C9-44F0-69AD73258C01}"/>
                </a:ext>
              </a:extLst>
            </p:cNvPr>
            <p:cNvSpPr txBox="1"/>
            <p:nvPr/>
          </p:nvSpPr>
          <p:spPr>
            <a:xfrm>
              <a:off x="1454689" y="4462253"/>
              <a:ext cx="5636479" cy="1123671"/>
            </a:xfrm>
            <a:prstGeom prst="rect">
              <a:avLst/>
            </a:prstGeom>
            <a:noFill/>
          </p:spPr>
          <p:txBody>
            <a:bodyPr wrap="none" rtlCol="0">
              <a:spAutoFit/>
            </a:bodyPr>
            <a:lstStyle/>
            <a:p>
              <a:pPr algn="ctr"/>
              <a:r>
                <a:rPr lang="en-US" sz="6500" dirty="0" err="1">
                  <a:solidFill>
                    <a:schemeClr val="bg1"/>
                  </a:solidFill>
                  <a:latin typeface="SVN-Hole Hearted" panose="020B0A06020104020203" pitchFamily="34" charset="0"/>
                </a:rPr>
                <a:t>Luyện</a:t>
              </a:r>
              <a:r>
                <a:rPr lang="en-US" sz="6500" dirty="0">
                  <a:solidFill>
                    <a:schemeClr val="bg1"/>
                  </a:solidFill>
                  <a:latin typeface="SVN-Hole Hearted" panose="020B0A06020104020203" pitchFamily="34" charset="0"/>
                </a:rPr>
                <a:t> </a:t>
              </a:r>
              <a:r>
                <a:rPr lang="en-US" sz="6500" dirty="0" err="1">
                  <a:solidFill>
                    <a:schemeClr val="bg1"/>
                  </a:solidFill>
                  <a:latin typeface="SVN-Hole Hearted" panose="020B0A06020104020203" pitchFamily="34" charset="0"/>
                </a:rPr>
                <a:t>đọc</a:t>
              </a:r>
              <a:r>
                <a:rPr lang="en-US" sz="6500" dirty="0">
                  <a:solidFill>
                    <a:schemeClr val="bg1"/>
                  </a:solidFill>
                  <a:latin typeface="SVN-Hole Hearted" panose="020B0A06020104020203" pitchFamily="34" charset="0"/>
                </a:rPr>
                <a:t> </a:t>
              </a:r>
              <a:r>
                <a:rPr lang="en-US" sz="6500" dirty="0" err="1">
                  <a:solidFill>
                    <a:schemeClr val="bg1"/>
                  </a:solidFill>
                  <a:latin typeface="SVN-Hole Hearted" panose="020B0A06020104020203" pitchFamily="34" charset="0"/>
                </a:rPr>
                <a:t>hiểu</a:t>
              </a:r>
              <a:endParaRPr lang="en-US" sz="6500" dirty="0">
                <a:solidFill>
                  <a:schemeClr val="bg1"/>
                </a:solidFill>
                <a:latin typeface="SVN-Hole Hearted" panose="020B0A06020104020203" pitchFamily="34" charset="0"/>
              </a:endParaRPr>
            </a:p>
          </p:txBody>
        </p:sp>
      </p:grpSp>
    </p:spTree>
    <p:extLst>
      <p:ext uri="{BB962C8B-B14F-4D97-AF65-F5344CB8AC3E}">
        <p14:creationId xmlns:p14="http://schemas.microsoft.com/office/powerpoint/2010/main" val="331624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2"/>
          <a:stretch>
            <a:fillRect/>
          </a:stretch>
        </p:blipFill>
        <p:spPr>
          <a:xfrm>
            <a:off x="-182881" y="-166552"/>
            <a:ext cx="12784183" cy="7191103"/>
          </a:xfrm>
          <a:prstGeom prst="rect">
            <a:avLst/>
          </a:prstGeom>
        </p:spPr>
      </p:pic>
      <p:sp>
        <p:nvSpPr>
          <p:cNvPr id="3" name="Rectangle: Rounded Corners 2">
            <a:extLst>
              <a:ext uri="{FF2B5EF4-FFF2-40B4-BE49-F238E27FC236}">
                <a16:creationId xmlns:a16="http://schemas.microsoft.com/office/drawing/2014/main" id="{A93F3BDB-9A35-1E99-3798-B9D63CB148CD}"/>
              </a:ext>
            </a:extLst>
          </p:cNvPr>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1DD64C67-182F-9901-62E1-B90A693DD278}"/>
              </a:ext>
            </a:extLst>
          </p:cNvPr>
          <p:cNvGrpSpPr/>
          <p:nvPr/>
        </p:nvGrpSpPr>
        <p:grpSpPr>
          <a:xfrm>
            <a:off x="855559" y="645090"/>
            <a:ext cx="2232108" cy="1402692"/>
            <a:chOff x="843032" y="674534"/>
            <a:chExt cx="2654089" cy="1617574"/>
          </a:xfrm>
        </p:grpSpPr>
        <p:pic>
          <p:nvPicPr>
            <p:cNvPr id="19" name="Picture 18">
              <a:extLst>
                <a:ext uri="{FF2B5EF4-FFF2-40B4-BE49-F238E27FC236}">
                  <a16:creationId xmlns:a16="http://schemas.microsoft.com/office/drawing/2014/main" id="{5D97E333-1452-353F-F9DE-3ABEC7A79C35}"/>
                </a:ext>
              </a:extLst>
            </p:cNvPr>
            <p:cNvPicPr>
              <a:picLocks noChangeAspect="1"/>
            </p:cNvPicPr>
            <p:nvPr/>
          </p:nvPicPr>
          <p:blipFill>
            <a:blip r:embed="rId3"/>
            <a:stretch>
              <a:fillRect/>
            </a:stretch>
          </p:blipFill>
          <p:spPr>
            <a:xfrm>
              <a:off x="843032" y="674534"/>
              <a:ext cx="2485706" cy="1617574"/>
            </a:xfrm>
            <a:prstGeom prst="rect">
              <a:avLst/>
            </a:prstGeom>
          </p:spPr>
        </p:pic>
        <p:sp>
          <p:nvSpPr>
            <p:cNvPr id="20" name="TextBox 9">
              <a:extLst>
                <a:ext uri="{FF2B5EF4-FFF2-40B4-BE49-F238E27FC236}">
                  <a16:creationId xmlns:a16="http://schemas.microsoft.com/office/drawing/2014/main" id="{0AD7FC4C-66BF-9E1F-ED69-7482E2F00371}"/>
                </a:ext>
              </a:extLst>
            </p:cNvPr>
            <p:cNvSpPr txBox="1"/>
            <p:nvPr/>
          </p:nvSpPr>
          <p:spPr>
            <a:xfrm>
              <a:off x="1632385" y="1058662"/>
              <a:ext cx="1864736" cy="67710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3800" kern="0" dirty="0" err="1">
                  <a:ln w="0"/>
                  <a:solidFill>
                    <a:srgbClr val="C00000"/>
                  </a:solidFill>
                  <a:latin typeface="#9Slide05 Phobia" panose="02000506000000020003" pitchFamily="2" charset="0"/>
                  <a:sym typeface="Arial"/>
                </a:rPr>
                <a:t>Câu</a:t>
              </a:r>
              <a:r>
                <a:rPr lang="en-US" sz="3800" kern="0" dirty="0">
                  <a:ln w="0"/>
                  <a:solidFill>
                    <a:srgbClr val="C00000"/>
                  </a:solidFill>
                  <a:latin typeface="#9Slide05 Phobia" panose="02000506000000020003" pitchFamily="2" charset="0"/>
                  <a:sym typeface="Arial"/>
                </a:rPr>
                <a:t> 1</a:t>
              </a:r>
              <a:endParaRPr kumimoji="0" lang="en-US" sz="3800" i="0" u="none" strike="noStrike" kern="0" normalizeH="0" baseline="0" noProof="0" dirty="0">
                <a:ln w="0"/>
                <a:solidFill>
                  <a:srgbClr val="C00000"/>
                </a:solidFill>
                <a:uLnTx/>
                <a:uFillTx/>
                <a:latin typeface="#9Slide05 Phobia" panose="02000506000000020003" pitchFamily="2" charset="0"/>
                <a:sym typeface="Arial"/>
              </a:endParaRPr>
            </a:p>
          </p:txBody>
        </p:sp>
      </p:grpSp>
      <p:sp>
        <p:nvSpPr>
          <p:cNvPr id="4" name="TextBox 9">
            <a:extLst>
              <a:ext uri="{FF2B5EF4-FFF2-40B4-BE49-F238E27FC236}">
                <a16:creationId xmlns:a16="http://schemas.microsoft.com/office/drawing/2014/main" id="{C6C2EEB2-7A1E-25F5-4E96-A4D63B526D8E}"/>
              </a:ext>
            </a:extLst>
          </p:cNvPr>
          <p:cNvSpPr txBox="1"/>
          <p:nvPr/>
        </p:nvSpPr>
        <p:spPr>
          <a:xfrm>
            <a:off x="2789567" y="769347"/>
            <a:ext cx="8333282" cy="107721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just">
              <a:defRPr/>
            </a:pPr>
            <a:r>
              <a:rPr lang="vi-VN" sz="3200" b="1">
                <a:solidFill>
                  <a:srgbClr val="002060"/>
                </a:solidFill>
              </a:rPr>
              <a:t>1. Vì sao nói Bạc Liêu đẹp nhất từ tháng Mười hai đến tháng Tư năm sau? </a:t>
            </a:r>
            <a:endParaRPr lang="en-US" sz="3200" b="1" kern="0" dirty="0">
              <a:ln w="0">
                <a:noFill/>
              </a:ln>
              <a:solidFill>
                <a:srgbClr val="002060"/>
              </a:solidFill>
              <a:sym typeface="Arial"/>
            </a:endParaRPr>
          </a:p>
        </p:txBody>
      </p:sp>
      <p:sp>
        <p:nvSpPr>
          <p:cNvPr id="2" name="Rectangle 1">
            <a:extLst>
              <a:ext uri="{FF2B5EF4-FFF2-40B4-BE49-F238E27FC236}">
                <a16:creationId xmlns:a16="http://schemas.microsoft.com/office/drawing/2014/main" id="{D44387A4-3DEE-741D-1D26-20149B79EBED}"/>
              </a:ext>
            </a:extLst>
          </p:cNvPr>
          <p:cNvSpPr/>
          <p:nvPr/>
        </p:nvSpPr>
        <p:spPr>
          <a:xfrm>
            <a:off x="5105400" y="4743450"/>
            <a:ext cx="5619750" cy="798186"/>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5319B4-8106-3BE4-6C66-D4C75082516F}"/>
              </a:ext>
            </a:extLst>
          </p:cNvPr>
          <p:cNvSpPr txBox="1"/>
          <p:nvPr/>
        </p:nvSpPr>
        <p:spPr>
          <a:xfrm>
            <a:off x="1118342" y="2740869"/>
            <a:ext cx="9955316" cy="2800767"/>
          </a:xfrm>
          <a:prstGeom prst="rect">
            <a:avLst/>
          </a:prstGeom>
          <a:noFill/>
          <a:ln>
            <a:noFill/>
          </a:ln>
        </p:spPr>
        <p:txBody>
          <a:bodyPr wrap="square">
            <a:spAutoFit/>
          </a:bodyPr>
          <a:lstStyle/>
          <a:p>
            <a:pPr algn="just"/>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4400" b="1">
                <a:solidFill>
                  <a:srgbClr val="0070C0"/>
                </a:solidFill>
                <a:latin typeface="Calibri" panose="020F0502020204030204" pitchFamily="34" charset="0"/>
                <a:ea typeface="Calibri" panose="020F0502020204030204" pitchFamily="34" charset="0"/>
                <a:cs typeface="Calibri" panose="020F0502020204030204" pitchFamily="34" charset="0"/>
              </a:rPr>
              <a:t>Bạc Liêu đẹp nhất từ tháng Mười hai đến tháng Tư năm sau, khi từng cánh đồng trở nên sinh động và rộn vui cùng diêm dân tất bật vào vụ  thu hoạch muối. </a:t>
            </a:r>
            <a:endParaRPr lang="vi-VN" sz="44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14430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2"/>
          <a:stretch>
            <a:fillRect/>
          </a:stretch>
        </p:blipFill>
        <p:spPr>
          <a:xfrm>
            <a:off x="-182881" y="-166552"/>
            <a:ext cx="12784183" cy="7191103"/>
          </a:xfrm>
          <a:prstGeom prst="rect">
            <a:avLst/>
          </a:prstGeom>
        </p:spPr>
      </p:pic>
      <p:sp>
        <p:nvSpPr>
          <p:cNvPr id="3" name="Rectangle: Rounded Corners 2">
            <a:extLst>
              <a:ext uri="{FF2B5EF4-FFF2-40B4-BE49-F238E27FC236}">
                <a16:creationId xmlns:a16="http://schemas.microsoft.com/office/drawing/2014/main" id="{A93F3BDB-9A35-1E99-3798-B9D63CB148CD}"/>
              </a:ext>
            </a:extLst>
          </p:cNvPr>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1" name="Group 20">
            <a:extLst>
              <a:ext uri="{FF2B5EF4-FFF2-40B4-BE49-F238E27FC236}">
                <a16:creationId xmlns:a16="http://schemas.microsoft.com/office/drawing/2014/main" id="{1DD64C67-182F-9901-62E1-B90A693DD278}"/>
              </a:ext>
            </a:extLst>
          </p:cNvPr>
          <p:cNvGrpSpPr/>
          <p:nvPr/>
        </p:nvGrpSpPr>
        <p:grpSpPr>
          <a:xfrm>
            <a:off x="855559" y="645090"/>
            <a:ext cx="2232108" cy="1402692"/>
            <a:chOff x="843032" y="674534"/>
            <a:chExt cx="2654089" cy="1617574"/>
          </a:xfrm>
        </p:grpSpPr>
        <p:pic>
          <p:nvPicPr>
            <p:cNvPr id="19" name="Picture 18">
              <a:extLst>
                <a:ext uri="{FF2B5EF4-FFF2-40B4-BE49-F238E27FC236}">
                  <a16:creationId xmlns:a16="http://schemas.microsoft.com/office/drawing/2014/main" id="{5D97E333-1452-353F-F9DE-3ABEC7A79C35}"/>
                </a:ext>
              </a:extLst>
            </p:cNvPr>
            <p:cNvPicPr>
              <a:picLocks noChangeAspect="1"/>
            </p:cNvPicPr>
            <p:nvPr/>
          </p:nvPicPr>
          <p:blipFill>
            <a:blip r:embed="rId3"/>
            <a:stretch>
              <a:fillRect/>
            </a:stretch>
          </p:blipFill>
          <p:spPr>
            <a:xfrm>
              <a:off x="843032" y="674534"/>
              <a:ext cx="2485706" cy="1617574"/>
            </a:xfrm>
            <a:prstGeom prst="rect">
              <a:avLst/>
            </a:prstGeom>
          </p:spPr>
        </p:pic>
        <p:sp>
          <p:nvSpPr>
            <p:cNvPr id="20" name="TextBox 9">
              <a:extLst>
                <a:ext uri="{FF2B5EF4-FFF2-40B4-BE49-F238E27FC236}">
                  <a16:creationId xmlns:a16="http://schemas.microsoft.com/office/drawing/2014/main" id="{0AD7FC4C-66BF-9E1F-ED69-7482E2F00371}"/>
                </a:ext>
              </a:extLst>
            </p:cNvPr>
            <p:cNvSpPr txBox="1"/>
            <p:nvPr/>
          </p:nvSpPr>
          <p:spPr>
            <a:xfrm>
              <a:off x="1632385" y="1058662"/>
              <a:ext cx="1864736" cy="67710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800" b="0" i="0" u="none" strike="noStrike" kern="0" cap="none" spc="0" normalizeH="0" baseline="0" noProof="0" dirty="0" err="1">
                  <a:ln w="0"/>
                  <a:solidFill>
                    <a:srgbClr val="C00000"/>
                  </a:solidFill>
                  <a:effectLst/>
                  <a:uLnTx/>
                  <a:uFillTx/>
                  <a:latin typeface="#9Slide05 Phobia" panose="02000506000000020003" pitchFamily="2" charset="0"/>
                  <a:ea typeface="+mn-ea"/>
                  <a:cs typeface="+mn-cs"/>
                  <a:sym typeface="Arial"/>
                </a:rPr>
                <a:t>Câu</a:t>
              </a:r>
              <a:r>
                <a:rPr kumimoji="0" lang="en-US" sz="3800" b="0" i="0" u="none" strike="noStrike" kern="0" cap="none" spc="0" normalizeH="0" baseline="0" noProof="0" dirty="0">
                  <a:ln w="0"/>
                  <a:solidFill>
                    <a:srgbClr val="C00000"/>
                  </a:solidFill>
                  <a:effectLst/>
                  <a:uLnTx/>
                  <a:uFillTx/>
                  <a:latin typeface="#9Slide05 Phobia" panose="02000506000000020003" pitchFamily="2" charset="0"/>
                  <a:ea typeface="+mn-ea"/>
                  <a:cs typeface="+mn-cs"/>
                  <a:sym typeface="Arial"/>
                </a:rPr>
                <a:t> 1</a:t>
              </a:r>
            </a:p>
          </p:txBody>
        </p:sp>
      </p:grpSp>
      <p:sp>
        <p:nvSpPr>
          <p:cNvPr id="4" name="TextBox 9">
            <a:extLst>
              <a:ext uri="{FF2B5EF4-FFF2-40B4-BE49-F238E27FC236}">
                <a16:creationId xmlns:a16="http://schemas.microsoft.com/office/drawing/2014/main" id="{C6C2EEB2-7A1E-25F5-4E96-A4D63B526D8E}"/>
              </a:ext>
            </a:extLst>
          </p:cNvPr>
          <p:cNvSpPr txBox="1"/>
          <p:nvPr/>
        </p:nvSpPr>
        <p:spPr>
          <a:xfrm>
            <a:off x="2789567" y="769347"/>
            <a:ext cx="8333282" cy="107721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Arial" panose="020B0604020202020204" pitchFamily="34" charset="0"/>
                <a:ea typeface="+mn-ea"/>
                <a:cs typeface="+mn-cs"/>
              </a:rPr>
              <a:t>1. Vì sao nói Bạc Liêu đẹp nhất từ tháng Mười hai đến tháng Tư năm sau? </a:t>
            </a:r>
            <a:endParaRPr kumimoji="0" lang="en-US" sz="3200" b="1" i="0" u="none" strike="noStrike" kern="0" cap="none" spc="0" normalizeH="0" baseline="0" noProof="0" dirty="0">
              <a:ln w="0">
                <a:noFill/>
              </a:ln>
              <a:solidFill>
                <a:srgbClr val="002060"/>
              </a:solidFill>
              <a:effectLst/>
              <a:uLnTx/>
              <a:uFillTx/>
              <a:latin typeface="Aptos" panose="02110004020202020204"/>
              <a:ea typeface="+mn-ea"/>
              <a:cs typeface="+mn-cs"/>
              <a:sym typeface="Arial"/>
            </a:endParaRPr>
          </a:p>
        </p:txBody>
      </p:sp>
      <p:sp>
        <p:nvSpPr>
          <p:cNvPr id="6" name="TextBox 5">
            <a:extLst>
              <a:ext uri="{FF2B5EF4-FFF2-40B4-BE49-F238E27FC236}">
                <a16:creationId xmlns:a16="http://schemas.microsoft.com/office/drawing/2014/main" id="{785319B4-8106-3BE4-6C66-D4C75082516F}"/>
              </a:ext>
            </a:extLst>
          </p:cNvPr>
          <p:cNvSpPr txBox="1"/>
          <p:nvPr/>
        </p:nvSpPr>
        <p:spPr>
          <a:xfrm>
            <a:off x="1118342" y="2740869"/>
            <a:ext cx="9955316" cy="2123658"/>
          </a:xfrm>
          <a:prstGeom prst="rect">
            <a:avLst/>
          </a:prstGeom>
          <a:noFill/>
          <a:ln>
            <a:noFill/>
          </a:ln>
        </p:spPr>
        <p:txBody>
          <a:bodyPr wrap="square">
            <a:spAutoFit/>
          </a:bodyPr>
          <a:lstStyle/>
          <a:p>
            <a:pPr lvl="0" algn="just"/>
            <a:r>
              <a:rPr lang="vi-VN" sz="4400" b="1">
                <a:solidFill>
                  <a:srgbClr val="FF0000"/>
                </a:solidFill>
                <a:latin typeface="Calibri" panose="020F0502020204030204" pitchFamily="34" charset="0"/>
                <a:ea typeface="Calibri" panose="020F0502020204030204" pitchFamily="34" charset="0"/>
                <a:cs typeface="Calibri" panose="020F0502020204030204" pitchFamily="34" charset="0"/>
              </a:rPr>
              <a:t>Nói Bạc Liêu đẹp nhất từ tháng Mười hai đến tháng Tư năm sau vì đây là thời điểm vào vụ thu hoạch muối.)</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7244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994065-97EF-0579-E65D-91B00A1F17F5}"/>
              </a:ext>
            </a:extLst>
          </p:cNvPr>
          <p:cNvPicPr>
            <a:picLocks noChangeAspect="1"/>
          </p:cNvPicPr>
          <p:nvPr/>
        </p:nvPicPr>
        <p:blipFill>
          <a:blip r:embed="rId3"/>
          <a:stretch>
            <a:fillRect/>
          </a:stretch>
        </p:blipFill>
        <p:spPr>
          <a:xfrm>
            <a:off x="0" y="0"/>
            <a:ext cx="12192000" cy="6858000"/>
          </a:xfrm>
          <a:prstGeom prst="rect">
            <a:avLst/>
          </a:prstGeom>
        </p:spPr>
      </p:pic>
      <p:sp>
        <p:nvSpPr>
          <p:cNvPr id="7" name="Speech Bubble: Oval 6">
            <a:extLst>
              <a:ext uri="{FF2B5EF4-FFF2-40B4-BE49-F238E27FC236}">
                <a16:creationId xmlns:a16="http://schemas.microsoft.com/office/drawing/2014/main" id="{F69DF14F-C386-07A7-0FD0-D5082A01E2EB}"/>
              </a:ext>
            </a:extLst>
          </p:cNvPr>
          <p:cNvSpPr/>
          <p:nvPr/>
        </p:nvSpPr>
        <p:spPr>
          <a:xfrm>
            <a:off x="425116" y="320842"/>
            <a:ext cx="6545179" cy="1884947"/>
          </a:xfrm>
          <a:prstGeom prst="wedgeEllipseCallout">
            <a:avLst>
              <a:gd name="adj1" fmla="val 46569"/>
              <a:gd name="adj2" fmla="val 7696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9">
            <a:extLst>
              <a:ext uri="{FF2B5EF4-FFF2-40B4-BE49-F238E27FC236}">
                <a16:creationId xmlns:a16="http://schemas.microsoft.com/office/drawing/2014/main" id="{6EE6C36A-BA08-0683-557E-3FAA1963D634}"/>
              </a:ext>
            </a:extLst>
          </p:cNvPr>
          <p:cNvSpPr txBox="1"/>
          <p:nvPr/>
        </p:nvSpPr>
        <p:spPr>
          <a:xfrm>
            <a:off x="670760" y="748847"/>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Nội</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dung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đoạn</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1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là</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lang="en-US" sz="6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gì</a:t>
            </a:r>
            <a:r>
              <a:rPr lang="en-US" sz="60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grpSp>
        <p:nvGrpSpPr>
          <p:cNvPr id="11" name="Group 10">
            <a:extLst>
              <a:ext uri="{FF2B5EF4-FFF2-40B4-BE49-F238E27FC236}">
                <a16:creationId xmlns:a16="http://schemas.microsoft.com/office/drawing/2014/main" id="{9AFF5542-D7F2-A7A7-6B62-114E25511CD4}"/>
              </a:ext>
            </a:extLst>
          </p:cNvPr>
          <p:cNvGrpSpPr/>
          <p:nvPr/>
        </p:nvGrpSpPr>
        <p:grpSpPr>
          <a:xfrm>
            <a:off x="425116" y="1993717"/>
            <a:ext cx="5431348" cy="1884947"/>
            <a:chOff x="760905" y="2242369"/>
            <a:chExt cx="5431348" cy="1884947"/>
          </a:xfrm>
        </p:grpSpPr>
        <p:sp>
          <p:nvSpPr>
            <p:cNvPr id="10" name="Rectangle: Rounded Corners 9">
              <a:extLst>
                <a:ext uri="{FF2B5EF4-FFF2-40B4-BE49-F238E27FC236}">
                  <a16:creationId xmlns:a16="http://schemas.microsoft.com/office/drawing/2014/main" id="{1A7C5F9F-5E44-DAE6-5E9A-64FDFA0FD8B2}"/>
                </a:ext>
              </a:extLst>
            </p:cNvPr>
            <p:cNvSpPr/>
            <p:nvPr/>
          </p:nvSpPr>
          <p:spPr>
            <a:xfrm>
              <a:off x="1725297" y="2746690"/>
              <a:ext cx="4466956" cy="1105564"/>
            </a:xfrm>
            <a:custGeom>
              <a:avLst/>
              <a:gdLst>
                <a:gd name="connsiteX0" fmla="*/ 0 w 4466956"/>
                <a:gd name="connsiteY0" fmla="*/ 184264 h 1105564"/>
                <a:gd name="connsiteX1" fmla="*/ 184264 w 4466956"/>
                <a:gd name="connsiteY1" fmla="*/ 0 h 1105564"/>
                <a:gd name="connsiteX2" fmla="*/ 4282692 w 4466956"/>
                <a:gd name="connsiteY2" fmla="*/ 0 h 1105564"/>
                <a:gd name="connsiteX3" fmla="*/ 4466956 w 4466956"/>
                <a:gd name="connsiteY3" fmla="*/ 184264 h 1105564"/>
                <a:gd name="connsiteX4" fmla="*/ 4466956 w 4466956"/>
                <a:gd name="connsiteY4" fmla="*/ 921300 h 1105564"/>
                <a:gd name="connsiteX5" fmla="*/ 4282692 w 4466956"/>
                <a:gd name="connsiteY5" fmla="*/ 1105564 h 1105564"/>
                <a:gd name="connsiteX6" fmla="*/ 184264 w 4466956"/>
                <a:gd name="connsiteY6" fmla="*/ 1105564 h 1105564"/>
                <a:gd name="connsiteX7" fmla="*/ 0 w 4466956"/>
                <a:gd name="connsiteY7" fmla="*/ 921300 h 1105564"/>
                <a:gd name="connsiteX8" fmla="*/ 0 w 4466956"/>
                <a:gd name="connsiteY8" fmla="*/ 184264 h 11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1105564" fill="none" extrusionOk="0">
                  <a:moveTo>
                    <a:pt x="0" y="184264"/>
                  </a:moveTo>
                  <a:cubicBezTo>
                    <a:pt x="4080" y="82008"/>
                    <a:pt x="84099" y="307"/>
                    <a:pt x="184264" y="0"/>
                  </a:cubicBezTo>
                  <a:cubicBezTo>
                    <a:pt x="654658" y="-78841"/>
                    <a:pt x="3270711" y="-143586"/>
                    <a:pt x="4282692" y="0"/>
                  </a:cubicBezTo>
                  <a:cubicBezTo>
                    <a:pt x="4398174" y="6356"/>
                    <a:pt x="4465701" y="80506"/>
                    <a:pt x="4466956" y="184264"/>
                  </a:cubicBezTo>
                  <a:cubicBezTo>
                    <a:pt x="4493223" y="373511"/>
                    <a:pt x="4451329" y="675010"/>
                    <a:pt x="4466956" y="921300"/>
                  </a:cubicBezTo>
                  <a:cubicBezTo>
                    <a:pt x="4463988" y="1026462"/>
                    <a:pt x="4385179" y="1102183"/>
                    <a:pt x="4282692" y="1105564"/>
                  </a:cubicBezTo>
                  <a:cubicBezTo>
                    <a:pt x="2619923" y="1047985"/>
                    <a:pt x="1504631" y="1214310"/>
                    <a:pt x="184264" y="1105564"/>
                  </a:cubicBezTo>
                  <a:cubicBezTo>
                    <a:pt x="89131" y="1112893"/>
                    <a:pt x="-10166" y="1037118"/>
                    <a:pt x="0" y="921300"/>
                  </a:cubicBezTo>
                  <a:cubicBezTo>
                    <a:pt x="16294" y="610572"/>
                    <a:pt x="-53332" y="261205"/>
                    <a:pt x="0" y="184264"/>
                  </a:cubicBezTo>
                  <a:close/>
                </a:path>
                <a:path w="4466956" h="1105564" stroke="0" extrusionOk="0">
                  <a:moveTo>
                    <a:pt x="0" y="184264"/>
                  </a:moveTo>
                  <a:cubicBezTo>
                    <a:pt x="6755" y="80187"/>
                    <a:pt x="86511" y="-115"/>
                    <a:pt x="184264" y="0"/>
                  </a:cubicBezTo>
                  <a:cubicBezTo>
                    <a:pt x="1471684" y="66624"/>
                    <a:pt x="3095493" y="-90325"/>
                    <a:pt x="4282692" y="0"/>
                  </a:cubicBezTo>
                  <a:cubicBezTo>
                    <a:pt x="4376914" y="-3715"/>
                    <a:pt x="4469094" y="80044"/>
                    <a:pt x="4466956" y="184264"/>
                  </a:cubicBezTo>
                  <a:cubicBezTo>
                    <a:pt x="4401975" y="344805"/>
                    <a:pt x="4484066" y="734176"/>
                    <a:pt x="4466956" y="921300"/>
                  </a:cubicBezTo>
                  <a:cubicBezTo>
                    <a:pt x="4456154" y="1005846"/>
                    <a:pt x="4379088" y="1099755"/>
                    <a:pt x="4282692" y="1105564"/>
                  </a:cubicBezTo>
                  <a:cubicBezTo>
                    <a:pt x="3792138" y="1086006"/>
                    <a:pt x="1365790" y="1179498"/>
                    <a:pt x="184264" y="1105564"/>
                  </a:cubicBezTo>
                  <a:cubicBezTo>
                    <a:pt x="66961" y="1109875"/>
                    <a:pt x="-4151" y="1029078"/>
                    <a:pt x="0" y="921300"/>
                  </a:cubicBezTo>
                  <a:cubicBezTo>
                    <a:pt x="31157" y="807100"/>
                    <a:pt x="-65158" y="361940"/>
                    <a:pt x="0" y="184264"/>
                  </a:cubicBezTo>
                  <a:close/>
                </a:path>
              </a:pathLst>
            </a:custGeom>
            <a:solidFill>
              <a:schemeClr val="bg1"/>
            </a:solidFill>
            <a:ln>
              <a:extLst>
                <a:ext uri="{C807C97D-BFC1-408E-A445-0C87EB9F89A2}">
                  <ask:lineSketchStyleProps xmlns:ask="http://schemas.microsoft.com/office/drawing/2018/sketchyshapes" sd="298552743">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rPr>
                <a:t>Giới thiệu thời điểm thu hoạch muối.</a:t>
              </a:r>
              <a:endParaRPr lang="en-US" sz="3000" b="1" dirty="0">
                <a:solidFill>
                  <a:srgbClr val="002060"/>
                </a:solidFill>
              </a:endParaRPr>
            </a:p>
          </p:txBody>
        </p:sp>
        <p:pic>
          <p:nvPicPr>
            <p:cNvPr id="9" name="Picture 8">
              <a:extLst>
                <a:ext uri="{FF2B5EF4-FFF2-40B4-BE49-F238E27FC236}">
                  <a16:creationId xmlns:a16="http://schemas.microsoft.com/office/drawing/2014/main" id="{DD0AF412-F96A-3539-39C5-F837F30EAA1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0905" y="2242369"/>
              <a:ext cx="1928783" cy="1884947"/>
            </a:xfrm>
            <a:prstGeom prst="rect">
              <a:avLst/>
            </a:prstGeom>
          </p:spPr>
        </p:pic>
      </p:grpSp>
      <p:grpSp>
        <p:nvGrpSpPr>
          <p:cNvPr id="12" name="Group 11">
            <a:extLst>
              <a:ext uri="{FF2B5EF4-FFF2-40B4-BE49-F238E27FC236}">
                <a16:creationId xmlns:a16="http://schemas.microsoft.com/office/drawing/2014/main" id="{522A5201-C45C-2529-7142-93297C596034}"/>
              </a:ext>
            </a:extLst>
          </p:cNvPr>
          <p:cNvGrpSpPr/>
          <p:nvPr/>
        </p:nvGrpSpPr>
        <p:grpSpPr>
          <a:xfrm>
            <a:off x="612467" y="3429000"/>
            <a:ext cx="5521633" cy="1884947"/>
            <a:chOff x="670620" y="2278291"/>
            <a:chExt cx="5521633" cy="1884947"/>
          </a:xfrm>
        </p:grpSpPr>
        <p:sp>
          <p:nvSpPr>
            <p:cNvPr id="13" name="Rectangle: Rounded Corners 12">
              <a:extLst>
                <a:ext uri="{FF2B5EF4-FFF2-40B4-BE49-F238E27FC236}">
                  <a16:creationId xmlns:a16="http://schemas.microsoft.com/office/drawing/2014/main" id="{E553D0A7-84CD-1A46-3A2C-DC8958A06876}"/>
                </a:ext>
              </a:extLst>
            </p:cNvPr>
            <p:cNvSpPr/>
            <p:nvPr/>
          </p:nvSpPr>
          <p:spPr>
            <a:xfrm>
              <a:off x="1725297" y="2746690"/>
              <a:ext cx="4466956" cy="1105564"/>
            </a:xfrm>
            <a:custGeom>
              <a:avLst/>
              <a:gdLst>
                <a:gd name="connsiteX0" fmla="*/ 0 w 4466956"/>
                <a:gd name="connsiteY0" fmla="*/ 184264 h 1105564"/>
                <a:gd name="connsiteX1" fmla="*/ 184264 w 4466956"/>
                <a:gd name="connsiteY1" fmla="*/ 0 h 1105564"/>
                <a:gd name="connsiteX2" fmla="*/ 4282692 w 4466956"/>
                <a:gd name="connsiteY2" fmla="*/ 0 h 1105564"/>
                <a:gd name="connsiteX3" fmla="*/ 4466956 w 4466956"/>
                <a:gd name="connsiteY3" fmla="*/ 184264 h 1105564"/>
                <a:gd name="connsiteX4" fmla="*/ 4466956 w 4466956"/>
                <a:gd name="connsiteY4" fmla="*/ 921300 h 1105564"/>
                <a:gd name="connsiteX5" fmla="*/ 4282692 w 4466956"/>
                <a:gd name="connsiteY5" fmla="*/ 1105564 h 1105564"/>
                <a:gd name="connsiteX6" fmla="*/ 184264 w 4466956"/>
                <a:gd name="connsiteY6" fmla="*/ 1105564 h 1105564"/>
                <a:gd name="connsiteX7" fmla="*/ 0 w 4466956"/>
                <a:gd name="connsiteY7" fmla="*/ 921300 h 1105564"/>
                <a:gd name="connsiteX8" fmla="*/ 0 w 4466956"/>
                <a:gd name="connsiteY8" fmla="*/ 184264 h 11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1105564" fill="none" extrusionOk="0">
                  <a:moveTo>
                    <a:pt x="0" y="184264"/>
                  </a:moveTo>
                  <a:cubicBezTo>
                    <a:pt x="4080" y="82008"/>
                    <a:pt x="84099" y="307"/>
                    <a:pt x="184264" y="0"/>
                  </a:cubicBezTo>
                  <a:cubicBezTo>
                    <a:pt x="654658" y="-78841"/>
                    <a:pt x="3270711" y="-143586"/>
                    <a:pt x="4282692" y="0"/>
                  </a:cubicBezTo>
                  <a:cubicBezTo>
                    <a:pt x="4398174" y="6356"/>
                    <a:pt x="4465701" y="80506"/>
                    <a:pt x="4466956" y="184264"/>
                  </a:cubicBezTo>
                  <a:cubicBezTo>
                    <a:pt x="4493223" y="373511"/>
                    <a:pt x="4451329" y="675010"/>
                    <a:pt x="4466956" y="921300"/>
                  </a:cubicBezTo>
                  <a:cubicBezTo>
                    <a:pt x="4463988" y="1026462"/>
                    <a:pt x="4385179" y="1102183"/>
                    <a:pt x="4282692" y="1105564"/>
                  </a:cubicBezTo>
                  <a:cubicBezTo>
                    <a:pt x="2619923" y="1047985"/>
                    <a:pt x="1504631" y="1214310"/>
                    <a:pt x="184264" y="1105564"/>
                  </a:cubicBezTo>
                  <a:cubicBezTo>
                    <a:pt x="89131" y="1112893"/>
                    <a:pt x="-10166" y="1037118"/>
                    <a:pt x="0" y="921300"/>
                  </a:cubicBezTo>
                  <a:cubicBezTo>
                    <a:pt x="16294" y="610572"/>
                    <a:pt x="-53332" y="261205"/>
                    <a:pt x="0" y="184264"/>
                  </a:cubicBezTo>
                  <a:close/>
                </a:path>
                <a:path w="4466956" h="1105564" stroke="0" extrusionOk="0">
                  <a:moveTo>
                    <a:pt x="0" y="184264"/>
                  </a:moveTo>
                  <a:cubicBezTo>
                    <a:pt x="6755" y="80187"/>
                    <a:pt x="86511" y="-115"/>
                    <a:pt x="184264" y="0"/>
                  </a:cubicBezTo>
                  <a:cubicBezTo>
                    <a:pt x="1471684" y="66624"/>
                    <a:pt x="3095493" y="-90325"/>
                    <a:pt x="4282692" y="0"/>
                  </a:cubicBezTo>
                  <a:cubicBezTo>
                    <a:pt x="4376914" y="-3715"/>
                    <a:pt x="4469094" y="80044"/>
                    <a:pt x="4466956" y="184264"/>
                  </a:cubicBezTo>
                  <a:cubicBezTo>
                    <a:pt x="4401975" y="344805"/>
                    <a:pt x="4484066" y="734176"/>
                    <a:pt x="4466956" y="921300"/>
                  </a:cubicBezTo>
                  <a:cubicBezTo>
                    <a:pt x="4456154" y="1005846"/>
                    <a:pt x="4379088" y="1099755"/>
                    <a:pt x="4282692" y="1105564"/>
                  </a:cubicBezTo>
                  <a:cubicBezTo>
                    <a:pt x="3792138" y="1086006"/>
                    <a:pt x="1365790" y="1179498"/>
                    <a:pt x="184264" y="1105564"/>
                  </a:cubicBezTo>
                  <a:cubicBezTo>
                    <a:pt x="66961" y="1109875"/>
                    <a:pt x="-4151" y="1029078"/>
                    <a:pt x="0" y="921300"/>
                  </a:cubicBezTo>
                  <a:cubicBezTo>
                    <a:pt x="31157" y="807100"/>
                    <a:pt x="-65158" y="361940"/>
                    <a:pt x="0" y="184264"/>
                  </a:cubicBezTo>
                  <a:close/>
                </a:path>
              </a:pathLst>
            </a:custGeom>
            <a:solidFill>
              <a:schemeClr val="bg1"/>
            </a:solidFill>
            <a:ln>
              <a:extLst>
                <a:ext uri="{C807C97D-BFC1-408E-A445-0C87EB9F89A2}">
                  <ask:lineSketchStyleProps xmlns:ask="http://schemas.microsoft.com/office/drawing/2018/sketchyshapes" sd="298552743">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rPr>
                <a:t>Giới thiệu Biển Bạc Liêu</a:t>
              </a:r>
              <a:endParaRPr lang="en-US" sz="3000" b="1" dirty="0">
                <a:solidFill>
                  <a:srgbClr val="002060"/>
                </a:solidFill>
              </a:endParaRPr>
            </a:p>
          </p:txBody>
        </p:sp>
        <p:pic>
          <p:nvPicPr>
            <p:cNvPr id="14" name="Picture 13">
              <a:extLst>
                <a:ext uri="{FF2B5EF4-FFF2-40B4-BE49-F238E27FC236}">
                  <a16:creationId xmlns:a16="http://schemas.microsoft.com/office/drawing/2014/main" id="{B06E98F4-FA2A-4340-6828-91F5C602844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0620" y="2278291"/>
              <a:ext cx="1928783" cy="1884947"/>
            </a:xfrm>
            <a:prstGeom prst="rect">
              <a:avLst/>
            </a:prstGeom>
          </p:spPr>
        </p:pic>
      </p:grpSp>
      <p:grpSp>
        <p:nvGrpSpPr>
          <p:cNvPr id="15" name="Group 14">
            <a:extLst>
              <a:ext uri="{FF2B5EF4-FFF2-40B4-BE49-F238E27FC236}">
                <a16:creationId xmlns:a16="http://schemas.microsoft.com/office/drawing/2014/main" id="{9829E0CD-55EA-6207-7FDF-EFC4086194EF}"/>
              </a:ext>
            </a:extLst>
          </p:cNvPr>
          <p:cNvGrpSpPr/>
          <p:nvPr/>
        </p:nvGrpSpPr>
        <p:grpSpPr>
          <a:xfrm>
            <a:off x="728096" y="4820567"/>
            <a:ext cx="5471084" cy="1884947"/>
            <a:chOff x="721169" y="2215840"/>
            <a:chExt cx="5471084" cy="1884947"/>
          </a:xfrm>
        </p:grpSpPr>
        <p:sp>
          <p:nvSpPr>
            <p:cNvPr id="16" name="Rectangle: Rounded Corners 15">
              <a:extLst>
                <a:ext uri="{FF2B5EF4-FFF2-40B4-BE49-F238E27FC236}">
                  <a16:creationId xmlns:a16="http://schemas.microsoft.com/office/drawing/2014/main" id="{93594082-50C6-D84C-4EA9-CC4498C5960B}"/>
                </a:ext>
              </a:extLst>
            </p:cNvPr>
            <p:cNvSpPr/>
            <p:nvPr/>
          </p:nvSpPr>
          <p:spPr>
            <a:xfrm>
              <a:off x="1725297" y="2746690"/>
              <a:ext cx="4466956" cy="876305"/>
            </a:xfrm>
            <a:custGeom>
              <a:avLst/>
              <a:gdLst>
                <a:gd name="connsiteX0" fmla="*/ 0 w 4466956"/>
                <a:gd name="connsiteY0" fmla="*/ 146054 h 876305"/>
                <a:gd name="connsiteX1" fmla="*/ 146054 w 4466956"/>
                <a:gd name="connsiteY1" fmla="*/ 0 h 876305"/>
                <a:gd name="connsiteX2" fmla="*/ 4320902 w 4466956"/>
                <a:gd name="connsiteY2" fmla="*/ 0 h 876305"/>
                <a:gd name="connsiteX3" fmla="*/ 4466956 w 4466956"/>
                <a:gd name="connsiteY3" fmla="*/ 146054 h 876305"/>
                <a:gd name="connsiteX4" fmla="*/ 4466956 w 4466956"/>
                <a:gd name="connsiteY4" fmla="*/ 730251 h 876305"/>
                <a:gd name="connsiteX5" fmla="*/ 4320902 w 4466956"/>
                <a:gd name="connsiteY5" fmla="*/ 876305 h 876305"/>
                <a:gd name="connsiteX6" fmla="*/ 146054 w 4466956"/>
                <a:gd name="connsiteY6" fmla="*/ 876305 h 876305"/>
                <a:gd name="connsiteX7" fmla="*/ 0 w 4466956"/>
                <a:gd name="connsiteY7" fmla="*/ 730251 h 876305"/>
                <a:gd name="connsiteX8" fmla="*/ 0 w 4466956"/>
                <a:gd name="connsiteY8" fmla="*/ 146054 h 87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876305" fill="none" extrusionOk="0">
                  <a:moveTo>
                    <a:pt x="0" y="146054"/>
                  </a:moveTo>
                  <a:cubicBezTo>
                    <a:pt x="8753" y="64339"/>
                    <a:pt x="66573" y="227"/>
                    <a:pt x="146054" y="0"/>
                  </a:cubicBezTo>
                  <a:cubicBezTo>
                    <a:pt x="2155101" y="-78841"/>
                    <a:pt x="3279985" y="-143586"/>
                    <a:pt x="4320902" y="0"/>
                  </a:cubicBezTo>
                  <a:cubicBezTo>
                    <a:pt x="4412241" y="4947"/>
                    <a:pt x="4459033" y="52813"/>
                    <a:pt x="4466956" y="146054"/>
                  </a:cubicBezTo>
                  <a:cubicBezTo>
                    <a:pt x="4506116" y="376297"/>
                    <a:pt x="4509812" y="665153"/>
                    <a:pt x="4466956" y="730251"/>
                  </a:cubicBezTo>
                  <a:cubicBezTo>
                    <a:pt x="4457925" y="821245"/>
                    <a:pt x="4404164" y="864118"/>
                    <a:pt x="4320902" y="876305"/>
                  </a:cubicBezTo>
                  <a:cubicBezTo>
                    <a:pt x="2533577" y="818726"/>
                    <a:pt x="1830299" y="985051"/>
                    <a:pt x="146054" y="876305"/>
                  </a:cubicBezTo>
                  <a:cubicBezTo>
                    <a:pt x="69419" y="880755"/>
                    <a:pt x="-2852" y="814856"/>
                    <a:pt x="0" y="730251"/>
                  </a:cubicBezTo>
                  <a:cubicBezTo>
                    <a:pt x="22715" y="508820"/>
                    <a:pt x="-7498" y="359718"/>
                    <a:pt x="0" y="146054"/>
                  </a:cubicBezTo>
                  <a:close/>
                </a:path>
                <a:path w="4466956" h="876305" stroke="0" extrusionOk="0">
                  <a:moveTo>
                    <a:pt x="0" y="146054"/>
                  </a:moveTo>
                  <a:cubicBezTo>
                    <a:pt x="14379" y="60471"/>
                    <a:pt x="81124" y="-452"/>
                    <a:pt x="146054" y="0"/>
                  </a:cubicBezTo>
                  <a:cubicBezTo>
                    <a:pt x="572472" y="66624"/>
                    <a:pt x="3332654" y="-90325"/>
                    <a:pt x="4320902" y="0"/>
                  </a:cubicBezTo>
                  <a:cubicBezTo>
                    <a:pt x="4387577" y="-6888"/>
                    <a:pt x="4476527" y="54405"/>
                    <a:pt x="4466956" y="146054"/>
                  </a:cubicBezTo>
                  <a:cubicBezTo>
                    <a:pt x="4429578" y="412394"/>
                    <a:pt x="4507784" y="524612"/>
                    <a:pt x="4466956" y="730251"/>
                  </a:cubicBezTo>
                  <a:cubicBezTo>
                    <a:pt x="4463613" y="805584"/>
                    <a:pt x="4395420" y="869658"/>
                    <a:pt x="4320902" y="876305"/>
                  </a:cubicBezTo>
                  <a:cubicBezTo>
                    <a:pt x="2261127" y="856747"/>
                    <a:pt x="780361" y="950239"/>
                    <a:pt x="146054" y="876305"/>
                  </a:cubicBezTo>
                  <a:cubicBezTo>
                    <a:pt x="59571" y="877920"/>
                    <a:pt x="-5881" y="819432"/>
                    <a:pt x="0" y="730251"/>
                  </a:cubicBezTo>
                  <a:cubicBezTo>
                    <a:pt x="-31068" y="638810"/>
                    <a:pt x="-35265" y="252574"/>
                    <a:pt x="0" y="146054"/>
                  </a:cubicBezTo>
                  <a:close/>
                </a:path>
              </a:pathLst>
            </a:custGeom>
            <a:solidFill>
              <a:schemeClr val="bg1"/>
            </a:solidFill>
            <a:ln>
              <a:extLst>
                <a:ext uri="{C807C97D-BFC1-408E-A445-0C87EB9F89A2}">
                  <ask:lineSketchStyleProps xmlns:ask="http://schemas.microsoft.com/office/drawing/2018/sketchyshapes" sd="298552743">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rPr>
                <a:t>Giới thiệu nghề làm muối</a:t>
              </a:r>
              <a:endParaRPr lang="en-US" sz="3200" b="1" dirty="0">
                <a:solidFill>
                  <a:srgbClr val="002060"/>
                </a:solidFill>
              </a:endParaRPr>
            </a:p>
          </p:txBody>
        </p:sp>
        <p:pic>
          <p:nvPicPr>
            <p:cNvPr id="17" name="Picture 16">
              <a:extLst>
                <a:ext uri="{FF2B5EF4-FFF2-40B4-BE49-F238E27FC236}">
                  <a16:creationId xmlns:a16="http://schemas.microsoft.com/office/drawing/2014/main" id="{8A4F7C76-1BC7-FAA7-BA9A-7AED1556CA2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21169" y="2215840"/>
              <a:ext cx="1928783" cy="1884947"/>
            </a:xfrm>
            <a:prstGeom prst="rect">
              <a:avLst/>
            </a:prstGeom>
          </p:spPr>
        </p:pic>
      </p:grpSp>
    </p:spTree>
    <p:extLst>
      <p:ext uri="{BB962C8B-B14F-4D97-AF65-F5344CB8AC3E}">
        <p14:creationId xmlns:p14="http://schemas.microsoft.com/office/powerpoint/2010/main" val="2330815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1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xit" presetSubtype="0" fill="hold" nodeType="clickEffect">
                                  <p:stCondLst>
                                    <p:cond delay="0"/>
                                  </p:stCondLst>
                                  <p:childTnLst>
                                    <p:anim calcmode="lin" valueType="num">
                                      <p:cBhvr>
                                        <p:cTn id="28" dur="1000"/>
                                        <p:tgtEl>
                                          <p:spTgt spid="12"/>
                                        </p:tgtEl>
                                        <p:attrNameLst>
                                          <p:attrName>ppt_w</p:attrName>
                                        </p:attrNameLst>
                                      </p:cBhvr>
                                      <p:tavLst>
                                        <p:tav tm="0">
                                          <p:val>
                                            <p:strVal val="ppt_w"/>
                                          </p:val>
                                        </p:tav>
                                        <p:tav tm="100000">
                                          <p:val>
                                            <p:fltVal val="0"/>
                                          </p:val>
                                        </p:tav>
                                      </p:tavLst>
                                    </p:anim>
                                    <p:anim calcmode="lin" valueType="num">
                                      <p:cBhvr>
                                        <p:cTn id="29" dur="1000"/>
                                        <p:tgtEl>
                                          <p:spTgt spid="12"/>
                                        </p:tgtEl>
                                        <p:attrNameLst>
                                          <p:attrName>ppt_h</p:attrName>
                                        </p:attrNameLst>
                                      </p:cBhvr>
                                      <p:tavLst>
                                        <p:tav tm="0">
                                          <p:val>
                                            <p:strVal val="ppt_h"/>
                                          </p:val>
                                        </p:tav>
                                        <p:tav tm="100000">
                                          <p:val>
                                            <p:fltVal val="0"/>
                                          </p:val>
                                        </p:tav>
                                      </p:tavLst>
                                    </p:anim>
                                    <p:anim calcmode="lin" valueType="num">
                                      <p:cBhvr>
                                        <p:cTn id="30" dur="1000"/>
                                        <p:tgtEl>
                                          <p:spTgt spid="1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1" dur="1000"/>
                                        <p:tgtEl>
                                          <p:spTgt spid="1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2" dur="1" fill="hold">
                                          <p:stCondLst>
                                            <p:cond delay="999"/>
                                          </p:stCondLst>
                                        </p:cTn>
                                        <p:tgtEl>
                                          <p:spTgt spid="12"/>
                                        </p:tgtEl>
                                        <p:attrNameLst>
                                          <p:attrName>style.visibility</p:attrName>
                                        </p:attrNameLst>
                                      </p:cBhvr>
                                      <p:to>
                                        <p:strVal val="hidden"/>
                                      </p:to>
                                    </p:set>
                                  </p:childTnLst>
                                </p:cTn>
                              </p:par>
                              <p:par>
                                <p:cTn id="33" presetID="15" presetClass="exit" presetSubtype="0" fill="hold" nodeType="with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7" dur="1000"/>
                                        <p:tgtEl>
                                          <p:spTgt spid="1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2"/>
          <a:stretch>
            <a:fillRect/>
          </a:stretch>
        </p:blipFill>
        <p:spPr>
          <a:xfrm>
            <a:off x="-182881" y="-166552"/>
            <a:ext cx="12784183" cy="7191103"/>
          </a:xfrm>
          <a:prstGeom prst="rect">
            <a:avLst/>
          </a:prstGeom>
        </p:spPr>
      </p:pic>
      <p:sp>
        <p:nvSpPr>
          <p:cNvPr id="3" name="Rectangle: Rounded Corners 2">
            <a:extLst>
              <a:ext uri="{FF2B5EF4-FFF2-40B4-BE49-F238E27FC236}">
                <a16:creationId xmlns:a16="http://schemas.microsoft.com/office/drawing/2014/main" id="{A93F3BDB-9A35-1E99-3798-B9D63CB148CD}"/>
              </a:ext>
            </a:extLst>
          </p:cNvPr>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1" name="Group 20">
            <a:extLst>
              <a:ext uri="{FF2B5EF4-FFF2-40B4-BE49-F238E27FC236}">
                <a16:creationId xmlns:a16="http://schemas.microsoft.com/office/drawing/2014/main" id="{1DD64C67-182F-9901-62E1-B90A693DD278}"/>
              </a:ext>
            </a:extLst>
          </p:cNvPr>
          <p:cNvGrpSpPr/>
          <p:nvPr/>
        </p:nvGrpSpPr>
        <p:grpSpPr>
          <a:xfrm>
            <a:off x="855559" y="645090"/>
            <a:ext cx="2232108" cy="1402692"/>
            <a:chOff x="843032" y="674534"/>
            <a:chExt cx="2654089" cy="1617574"/>
          </a:xfrm>
        </p:grpSpPr>
        <p:pic>
          <p:nvPicPr>
            <p:cNvPr id="19" name="Picture 18">
              <a:extLst>
                <a:ext uri="{FF2B5EF4-FFF2-40B4-BE49-F238E27FC236}">
                  <a16:creationId xmlns:a16="http://schemas.microsoft.com/office/drawing/2014/main" id="{5D97E333-1452-353F-F9DE-3ABEC7A79C35}"/>
                </a:ext>
              </a:extLst>
            </p:cNvPr>
            <p:cNvPicPr>
              <a:picLocks noChangeAspect="1"/>
            </p:cNvPicPr>
            <p:nvPr/>
          </p:nvPicPr>
          <p:blipFill>
            <a:blip r:embed="rId3"/>
            <a:stretch>
              <a:fillRect/>
            </a:stretch>
          </p:blipFill>
          <p:spPr>
            <a:xfrm>
              <a:off x="843032" y="674534"/>
              <a:ext cx="2485706" cy="1617574"/>
            </a:xfrm>
            <a:prstGeom prst="rect">
              <a:avLst/>
            </a:prstGeom>
          </p:spPr>
        </p:pic>
        <p:sp>
          <p:nvSpPr>
            <p:cNvPr id="20" name="TextBox 9">
              <a:extLst>
                <a:ext uri="{FF2B5EF4-FFF2-40B4-BE49-F238E27FC236}">
                  <a16:creationId xmlns:a16="http://schemas.microsoft.com/office/drawing/2014/main" id="{0AD7FC4C-66BF-9E1F-ED69-7482E2F00371}"/>
                </a:ext>
              </a:extLst>
            </p:cNvPr>
            <p:cNvSpPr txBox="1"/>
            <p:nvPr/>
          </p:nvSpPr>
          <p:spPr>
            <a:xfrm>
              <a:off x="1632386" y="1058662"/>
              <a:ext cx="1864735" cy="78083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800" b="0" i="0" u="none" strike="noStrike" kern="0" cap="none" spc="0" normalizeH="0" baseline="0" noProof="0" err="1">
                  <a:ln w="0"/>
                  <a:solidFill>
                    <a:srgbClr val="C00000"/>
                  </a:solidFill>
                  <a:effectLst/>
                  <a:uLnTx/>
                  <a:uFillTx/>
                  <a:latin typeface="#9Slide05 Phobia" panose="02000506000000020003" pitchFamily="2" charset="0"/>
                  <a:ea typeface="+mn-ea"/>
                  <a:cs typeface="+mn-cs"/>
                  <a:sym typeface="Arial"/>
                </a:rPr>
                <a:t>Câu</a:t>
              </a:r>
              <a:r>
                <a:rPr kumimoji="0" lang="en-US" sz="3800" b="0" i="0" u="none" strike="noStrike" kern="0" cap="none" spc="0" normalizeH="0" baseline="0" noProof="0">
                  <a:ln w="0"/>
                  <a:solidFill>
                    <a:srgbClr val="C00000"/>
                  </a:solidFill>
                  <a:effectLst/>
                  <a:uLnTx/>
                  <a:uFillTx/>
                  <a:latin typeface="#9Slide05 Phobia" panose="02000506000000020003" pitchFamily="2" charset="0"/>
                  <a:ea typeface="+mn-ea"/>
                  <a:cs typeface="+mn-cs"/>
                  <a:sym typeface="Arial"/>
                </a:rPr>
                <a:t> 2</a:t>
              </a:r>
              <a:endParaRPr kumimoji="0" lang="en-US" sz="3800" b="0" i="0" u="none" strike="noStrike" kern="0" cap="none" spc="0" normalizeH="0" baseline="0" noProof="0" dirty="0">
                <a:ln w="0"/>
                <a:solidFill>
                  <a:srgbClr val="C00000"/>
                </a:solidFill>
                <a:effectLst/>
                <a:uLnTx/>
                <a:uFillTx/>
                <a:latin typeface="#9Slide05 Phobia" panose="02000506000000020003" pitchFamily="2" charset="0"/>
                <a:ea typeface="+mn-ea"/>
                <a:cs typeface="+mn-cs"/>
                <a:sym typeface="Arial"/>
              </a:endParaRPr>
            </a:p>
          </p:txBody>
        </p:sp>
      </p:grpSp>
      <p:sp>
        <p:nvSpPr>
          <p:cNvPr id="4" name="TextBox 9">
            <a:extLst>
              <a:ext uri="{FF2B5EF4-FFF2-40B4-BE49-F238E27FC236}">
                <a16:creationId xmlns:a16="http://schemas.microsoft.com/office/drawing/2014/main" id="{C6C2EEB2-7A1E-25F5-4E96-A4D63B526D8E}"/>
              </a:ext>
            </a:extLst>
          </p:cNvPr>
          <p:cNvSpPr txBox="1"/>
          <p:nvPr/>
        </p:nvSpPr>
        <p:spPr>
          <a:xfrm>
            <a:off x="2789567" y="769347"/>
            <a:ext cx="8333282" cy="107721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just">
              <a:defRPr/>
            </a:pPr>
            <a:r>
              <a:rPr lang="vi-VN" sz="3200" b="1">
                <a:solidFill>
                  <a:srgbClr val="002060"/>
                </a:solidFill>
              </a:rPr>
              <a:t>2. Cảnh diêm dân thu hoạch muối được tả bằng những hình ảnh, âm thanh nào? </a:t>
            </a:r>
            <a:endParaRPr kumimoji="0" lang="en-US" sz="3200" b="1" i="0" u="none" strike="noStrike" kern="0" cap="none" spc="0" normalizeH="0" baseline="0" noProof="0" dirty="0">
              <a:ln w="0">
                <a:noFill/>
              </a:ln>
              <a:solidFill>
                <a:srgbClr val="002060"/>
              </a:solidFill>
              <a:effectLst/>
              <a:uLnTx/>
              <a:uFillTx/>
              <a:latin typeface="Aptos" panose="02110004020202020204"/>
              <a:ea typeface="+mn-ea"/>
              <a:cs typeface="+mn-cs"/>
              <a:sym typeface="Arial"/>
            </a:endParaRPr>
          </a:p>
        </p:txBody>
      </p:sp>
      <p:sp>
        <p:nvSpPr>
          <p:cNvPr id="2" name="Rectangle 1">
            <a:extLst>
              <a:ext uri="{FF2B5EF4-FFF2-40B4-BE49-F238E27FC236}">
                <a16:creationId xmlns:a16="http://schemas.microsoft.com/office/drawing/2014/main" id="{D44387A4-3DEE-741D-1D26-20149B79EBED}"/>
              </a:ext>
            </a:extLst>
          </p:cNvPr>
          <p:cNvSpPr/>
          <p:nvPr/>
        </p:nvSpPr>
        <p:spPr>
          <a:xfrm>
            <a:off x="4991099" y="3118138"/>
            <a:ext cx="5819775" cy="463262"/>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EAD0235A-344B-2D16-F1F9-A1FE82B389A4}"/>
              </a:ext>
            </a:extLst>
          </p:cNvPr>
          <p:cNvSpPr/>
          <p:nvPr/>
        </p:nvSpPr>
        <p:spPr>
          <a:xfrm>
            <a:off x="855559" y="3602487"/>
            <a:ext cx="9955315" cy="274411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785319B4-8106-3BE4-6C66-D4C75082516F}"/>
              </a:ext>
            </a:extLst>
          </p:cNvPr>
          <p:cNvSpPr txBox="1"/>
          <p:nvPr/>
        </p:nvSpPr>
        <p:spPr>
          <a:xfrm>
            <a:off x="855559" y="2156434"/>
            <a:ext cx="9955316" cy="4247317"/>
          </a:xfrm>
          <a:prstGeom prst="rect">
            <a:avLst/>
          </a:prstGeom>
          <a:noFill/>
          <a:ln>
            <a:noFill/>
          </a:ln>
        </p:spPr>
        <p:txBody>
          <a:bodyPr wrap="square">
            <a:spAutoFit/>
          </a:bodyPr>
          <a:lstStyle/>
          <a:p>
            <a:pPr lvl="0" algn="just">
              <a:defRPr/>
            </a:pPr>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Vào dịp tháng Ba, tháng Tư là lúc thu hoạch rộ nhất, diêm dân bắt đầu làm việc từ ba giờ sáng để tránh cái nắng chói chang đầu mùa khô. Những bóng đèn lập loè trong màn sương, trong không gian bao la trải dài nối tiếp nhau của những ô ruộng muối. Tiếng bước chân, tiếng gọi nhau í ới xen lẫn tiếng cười đùa của diêm dân làm muối đêm. Tiếng những chiếc cào gỗ cà xuống mặt ruộng sột soạt, những người đàn ông khoẻ mạnh nhất đang dồn muối thành đống, những cánh muối nở hoa trong đêm.</a:t>
            </a:r>
            <a:endParaRPr lang="vi-VN" sz="45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74454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7"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2"/>
          <a:stretch>
            <a:fillRect/>
          </a:stretch>
        </p:blipFill>
        <p:spPr>
          <a:xfrm>
            <a:off x="-182881" y="-166552"/>
            <a:ext cx="12784183" cy="7191103"/>
          </a:xfrm>
          <a:prstGeom prst="rect">
            <a:avLst/>
          </a:prstGeom>
        </p:spPr>
      </p:pic>
      <p:sp>
        <p:nvSpPr>
          <p:cNvPr id="3" name="Rectangle: Rounded Corners 2">
            <a:extLst>
              <a:ext uri="{FF2B5EF4-FFF2-40B4-BE49-F238E27FC236}">
                <a16:creationId xmlns:a16="http://schemas.microsoft.com/office/drawing/2014/main" id="{A93F3BDB-9A35-1E99-3798-B9D63CB148CD}"/>
              </a:ext>
            </a:extLst>
          </p:cNvPr>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1" name="Group 20">
            <a:extLst>
              <a:ext uri="{FF2B5EF4-FFF2-40B4-BE49-F238E27FC236}">
                <a16:creationId xmlns:a16="http://schemas.microsoft.com/office/drawing/2014/main" id="{1DD64C67-182F-9901-62E1-B90A693DD278}"/>
              </a:ext>
            </a:extLst>
          </p:cNvPr>
          <p:cNvGrpSpPr/>
          <p:nvPr/>
        </p:nvGrpSpPr>
        <p:grpSpPr>
          <a:xfrm>
            <a:off x="855559" y="645090"/>
            <a:ext cx="2232108" cy="1402692"/>
            <a:chOff x="843032" y="674534"/>
            <a:chExt cx="2654089" cy="1617574"/>
          </a:xfrm>
        </p:grpSpPr>
        <p:pic>
          <p:nvPicPr>
            <p:cNvPr id="19" name="Picture 18">
              <a:extLst>
                <a:ext uri="{FF2B5EF4-FFF2-40B4-BE49-F238E27FC236}">
                  <a16:creationId xmlns:a16="http://schemas.microsoft.com/office/drawing/2014/main" id="{5D97E333-1452-353F-F9DE-3ABEC7A79C35}"/>
                </a:ext>
              </a:extLst>
            </p:cNvPr>
            <p:cNvPicPr>
              <a:picLocks noChangeAspect="1"/>
            </p:cNvPicPr>
            <p:nvPr/>
          </p:nvPicPr>
          <p:blipFill>
            <a:blip r:embed="rId3"/>
            <a:stretch>
              <a:fillRect/>
            </a:stretch>
          </p:blipFill>
          <p:spPr>
            <a:xfrm>
              <a:off x="843032" y="674534"/>
              <a:ext cx="2485706" cy="1617574"/>
            </a:xfrm>
            <a:prstGeom prst="rect">
              <a:avLst/>
            </a:prstGeom>
          </p:spPr>
        </p:pic>
        <p:sp>
          <p:nvSpPr>
            <p:cNvPr id="20" name="TextBox 9">
              <a:extLst>
                <a:ext uri="{FF2B5EF4-FFF2-40B4-BE49-F238E27FC236}">
                  <a16:creationId xmlns:a16="http://schemas.microsoft.com/office/drawing/2014/main" id="{0AD7FC4C-66BF-9E1F-ED69-7482E2F00371}"/>
                </a:ext>
              </a:extLst>
            </p:cNvPr>
            <p:cNvSpPr txBox="1"/>
            <p:nvPr/>
          </p:nvSpPr>
          <p:spPr>
            <a:xfrm>
              <a:off x="1632386" y="1058662"/>
              <a:ext cx="1864735" cy="78083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800" b="0" i="0" u="none" strike="noStrike" kern="0" cap="none" spc="0" normalizeH="0" baseline="0" noProof="0" err="1">
                  <a:ln w="0"/>
                  <a:solidFill>
                    <a:srgbClr val="C00000"/>
                  </a:solidFill>
                  <a:effectLst/>
                  <a:uLnTx/>
                  <a:uFillTx/>
                  <a:latin typeface="#9Slide05 Phobia" panose="02000506000000020003" pitchFamily="2" charset="0"/>
                  <a:ea typeface="+mn-ea"/>
                  <a:cs typeface="+mn-cs"/>
                  <a:sym typeface="Arial"/>
                </a:rPr>
                <a:t>Câu</a:t>
              </a:r>
              <a:r>
                <a:rPr kumimoji="0" lang="en-US" sz="3800" b="0" i="0" u="none" strike="noStrike" kern="0" cap="none" spc="0" normalizeH="0" baseline="0" noProof="0">
                  <a:ln w="0"/>
                  <a:solidFill>
                    <a:srgbClr val="C00000"/>
                  </a:solidFill>
                  <a:effectLst/>
                  <a:uLnTx/>
                  <a:uFillTx/>
                  <a:latin typeface="#9Slide05 Phobia" panose="02000506000000020003" pitchFamily="2" charset="0"/>
                  <a:ea typeface="+mn-ea"/>
                  <a:cs typeface="+mn-cs"/>
                  <a:sym typeface="Arial"/>
                </a:rPr>
                <a:t> 2</a:t>
              </a:r>
              <a:endParaRPr kumimoji="0" lang="en-US" sz="3800" b="0" i="0" u="none" strike="noStrike" kern="0" cap="none" spc="0" normalizeH="0" baseline="0" noProof="0" dirty="0">
                <a:ln w="0"/>
                <a:solidFill>
                  <a:srgbClr val="C00000"/>
                </a:solidFill>
                <a:effectLst/>
                <a:uLnTx/>
                <a:uFillTx/>
                <a:latin typeface="#9Slide05 Phobia" panose="02000506000000020003" pitchFamily="2" charset="0"/>
                <a:ea typeface="+mn-ea"/>
                <a:cs typeface="+mn-cs"/>
                <a:sym typeface="Arial"/>
              </a:endParaRPr>
            </a:p>
          </p:txBody>
        </p:sp>
      </p:grpSp>
      <p:sp>
        <p:nvSpPr>
          <p:cNvPr id="4" name="TextBox 9">
            <a:extLst>
              <a:ext uri="{FF2B5EF4-FFF2-40B4-BE49-F238E27FC236}">
                <a16:creationId xmlns:a16="http://schemas.microsoft.com/office/drawing/2014/main" id="{C6C2EEB2-7A1E-25F5-4E96-A4D63B526D8E}"/>
              </a:ext>
            </a:extLst>
          </p:cNvPr>
          <p:cNvSpPr txBox="1"/>
          <p:nvPr/>
        </p:nvSpPr>
        <p:spPr>
          <a:xfrm>
            <a:off x="2789567" y="769347"/>
            <a:ext cx="8333282" cy="107721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just" defTabSz="914400">
              <a:defRPr/>
            </a:pPr>
            <a:r>
              <a:rPr lang="vi-VN" sz="3200" b="1">
                <a:solidFill>
                  <a:srgbClr val="002060"/>
                </a:solidFill>
              </a:rPr>
              <a:t>2. Cảnh diêm dân thu hoạch muối được tả bằng những hình ảnh, âm thanh nào? </a:t>
            </a:r>
            <a:endParaRPr lang="en-US" sz="3200" b="1" kern="0" dirty="0">
              <a:ln w="0">
                <a:noFill/>
              </a:ln>
              <a:solidFill>
                <a:srgbClr val="002060"/>
              </a:solidFill>
              <a:sym typeface="Arial"/>
            </a:endParaRPr>
          </a:p>
        </p:txBody>
      </p:sp>
      <p:sp>
        <p:nvSpPr>
          <p:cNvPr id="6" name="TextBox 5">
            <a:extLst>
              <a:ext uri="{FF2B5EF4-FFF2-40B4-BE49-F238E27FC236}">
                <a16:creationId xmlns:a16="http://schemas.microsoft.com/office/drawing/2014/main" id="{785319B4-8106-3BE4-6C66-D4C75082516F}"/>
              </a:ext>
            </a:extLst>
          </p:cNvPr>
          <p:cNvSpPr txBox="1"/>
          <p:nvPr/>
        </p:nvSpPr>
        <p:spPr>
          <a:xfrm>
            <a:off x="900981" y="2079490"/>
            <a:ext cx="10616458" cy="4401205"/>
          </a:xfrm>
          <a:prstGeom prst="rect">
            <a:avLst/>
          </a:prstGeom>
          <a:noFill/>
          <a:ln>
            <a:noFill/>
          </a:ln>
        </p:spPr>
        <p:txBody>
          <a:bodyPr wrap="square">
            <a:spAutoFit/>
          </a:bodyPr>
          <a:lstStyle/>
          <a:p>
            <a:pPr lvl="0" algn="just"/>
            <a:r>
              <a:rPr lang="vi-VN" sz="4000" b="1">
                <a:solidFill>
                  <a:srgbClr val="FF0000"/>
                </a:solidFill>
                <a:latin typeface="Calibri" panose="020F0502020204030204" pitchFamily="34" charset="0"/>
                <a:ea typeface="Calibri" panose="020F0502020204030204" pitchFamily="34" charset="0"/>
                <a:cs typeface="Calibri" panose="020F0502020204030204" pitchFamily="34" charset="0"/>
              </a:rPr>
              <a:t>Cảnh diêm dân thu hoạch muối được tả:</a:t>
            </a:r>
          </a:p>
          <a:p>
            <a:pPr lvl="0" algn="just"/>
            <a:r>
              <a:rPr lang="vi-VN" sz="4000" b="1">
                <a:solidFill>
                  <a:srgbClr val="7030A0"/>
                </a:solidFill>
                <a:latin typeface="Calibri" panose="020F0502020204030204" pitchFamily="34" charset="0"/>
                <a:ea typeface="Calibri" panose="020F0502020204030204" pitchFamily="34" charset="0"/>
                <a:cs typeface="Calibri" panose="020F0502020204030204" pitchFamily="34" charset="0"/>
              </a:rPr>
              <a:t>• Hình ảnh: </a:t>
            </a:r>
            <a:r>
              <a:rPr lang="vi-VN" sz="4000" b="1">
                <a:solidFill>
                  <a:srgbClr val="C00000"/>
                </a:solidFill>
                <a:latin typeface="Calibri" panose="020F0502020204030204" pitchFamily="34" charset="0"/>
                <a:ea typeface="Calibri" panose="020F0502020204030204" pitchFamily="34" charset="0"/>
                <a:cs typeface="Calibri" panose="020F0502020204030204" pitchFamily="34" charset="0"/>
              </a:rPr>
              <a:t>Những bóng đèn lập loè trong màn sương, những ô ruộng muối trải dài nối tiếp nhau, những cánh muối nở hoa trong đêm.</a:t>
            </a:r>
          </a:p>
          <a:p>
            <a:pPr lvl="0" algn="just"/>
            <a:r>
              <a:rPr lang="vi-VN" sz="4000" b="1">
                <a:solidFill>
                  <a:srgbClr val="7030A0"/>
                </a:solidFill>
                <a:latin typeface="Calibri" panose="020F0502020204030204" pitchFamily="34" charset="0"/>
                <a:ea typeface="Calibri" panose="020F0502020204030204" pitchFamily="34" charset="0"/>
                <a:cs typeface="Calibri" panose="020F0502020204030204" pitchFamily="34" charset="0"/>
              </a:rPr>
              <a:t>• Âm thanh: </a:t>
            </a:r>
            <a:r>
              <a:rPr lang="vi-VN" sz="4000" b="1">
                <a:solidFill>
                  <a:srgbClr val="C00000"/>
                </a:solidFill>
                <a:latin typeface="Calibri" panose="020F0502020204030204" pitchFamily="34" charset="0"/>
                <a:ea typeface="Calibri" panose="020F0502020204030204" pitchFamily="34" charset="0"/>
                <a:cs typeface="Calibri" panose="020F0502020204030204" pitchFamily="34" charset="0"/>
              </a:rPr>
              <a:t>Tiếng bước chân, tiếng gọi nhau í ới xen lẫn tiếng cười đùa, tiếng cào gỗ cà xuống mặt ruộng sột soạt.</a:t>
            </a:r>
          </a:p>
        </p:txBody>
      </p:sp>
    </p:spTree>
    <p:extLst>
      <p:ext uri="{BB962C8B-B14F-4D97-AF65-F5344CB8AC3E}">
        <p14:creationId xmlns:p14="http://schemas.microsoft.com/office/powerpoint/2010/main" val="22683081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67FD2-A43C-603D-96B8-42CF27EDE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3900"/>
            <a:ext cx="12192000" cy="11391900"/>
          </a:xfrm>
          <a:prstGeom prst="rect">
            <a:avLst/>
          </a:prstGeom>
        </p:spPr>
      </p:pic>
      <p:sp>
        <p:nvSpPr>
          <p:cNvPr id="3" name="Rectangle: Rounded Corners 2">
            <a:extLst>
              <a:ext uri="{FF2B5EF4-FFF2-40B4-BE49-F238E27FC236}">
                <a16:creationId xmlns:a16="http://schemas.microsoft.com/office/drawing/2014/main" id="{EE8CD42C-6303-EC59-88C3-BE50FD55969C}"/>
              </a:ext>
            </a:extLst>
          </p:cNvPr>
          <p:cNvSpPr/>
          <p:nvPr/>
        </p:nvSpPr>
        <p:spPr>
          <a:xfrm>
            <a:off x="248653" y="320842"/>
            <a:ext cx="11774905" cy="6392779"/>
          </a:xfrm>
          <a:prstGeom prst="roundRect">
            <a:avLst/>
          </a:prstGeom>
          <a:solidFill>
            <a:schemeClr val="bg1">
              <a:alpha val="52000"/>
            </a:schemeClr>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B28EFDC-89E2-F9A3-D27E-1084B0445692}"/>
              </a:ext>
            </a:extLst>
          </p:cNvPr>
          <p:cNvSpPr txBox="1"/>
          <p:nvPr/>
        </p:nvSpPr>
        <p:spPr>
          <a:xfrm>
            <a:off x="1266574" y="1484218"/>
            <a:ext cx="10215094" cy="1631216"/>
          </a:xfrm>
          <a:prstGeom prst="rect">
            <a:avLst/>
          </a:prstGeom>
          <a:solidFill>
            <a:schemeClr val="bg1">
              <a:alpha val="73000"/>
            </a:schemeClr>
          </a:solidFill>
        </p:spPr>
        <p:txBody>
          <a:bodyPr wrap="square">
            <a:spAutoFit/>
          </a:bodyPr>
          <a:lstStyle/>
          <a:p>
            <a:pPr algn="ctr"/>
            <a:r>
              <a:rPr lang="vi-VN" sz="5000" b="1">
                <a:solidFill>
                  <a:srgbClr val="0070C0"/>
                </a:solidFill>
                <a:latin typeface="Calibri" panose="020F0502020204030204" pitchFamily="34" charset="0"/>
                <a:ea typeface="Calibri" panose="020F0502020204030204" pitchFamily="34" charset="0"/>
                <a:cs typeface="Calibri" panose="020F0502020204030204" pitchFamily="34" charset="0"/>
              </a:rPr>
              <a:t>Hạt gì da trắng như ngà</a:t>
            </a:r>
            <a:endParaRPr lang="en-US" sz="5000" b="1">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ctr"/>
            <a:r>
              <a:rPr lang="vi-VN" sz="5000" b="1">
                <a:solidFill>
                  <a:srgbClr val="0070C0"/>
                </a:solidFill>
                <a:latin typeface="Calibri" panose="020F0502020204030204" pitchFamily="34" charset="0"/>
                <a:ea typeface="Calibri" panose="020F0502020204030204" pitchFamily="34" charset="0"/>
                <a:cs typeface="Calibri" panose="020F0502020204030204" pitchFamily="34" charset="0"/>
              </a:rPr>
              <a:t>Sinh từ nước biển mặn mà đáng yêu?</a:t>
            </a:r>
            <a:endParaRPr lang="en-US" sz="5000" b="1" dirty="0">
              <a:solidFill>
                <a:srgbClr val="0070C0"/>
              </a:solidFill>
            </a:endParaRPr>
          </a:p>
        </p:txBody>
      </p:sp>
      <p:sp>
        <p:nvSpPr>
          <p:cNvPr id="7" name="TextBox 6">
            <a:extLst>
              <a:ext uri="{FF2B5EF4-FFF2-40B4-BE49-F238E27FC236}">
                <a16:creationId xmlns:a16="http://schemas.microsoft.com/office/drawing/2014/main" id="{CD182855-4E2C-DEF4-FB5B-00D45C1551A0}"/>
              </a:ext>
            </a:extLst>
          </p:cNvPr>
          <p:cNvSpPr txBox="1"/>
          <p:nvPr/>
        </p:nvSpPr>
        <p:spPr>
          <a:xfrm>
            <a:off x="1413339" y="622444"/>
            <a:ext cx="4110356" cy="861774"/>
          </a:xfrm>
          <a:prstGeom prst="rect">
            <a:avLst/>
          </a:prstGeom>
          <a:noFill/>
        </p:spPr>
        <p:txBody>
          <a:bodyPr wrap="none" rtlCol="0">
            <a:spAutoFit/>
          </a:bodyPr>
          <a:lstStyle/>
          <a:p>
            <a:pPr algn="ctr"/>
            <a:r>
              <a:rPr lang="en-US" sz="5000">
                <a:solidFill>
                  <a:srgbClr val="FF0000"/>
                </a:solidFill>
                <a:latin typeface="SVN-Hole Hearted" panose="020B0A06020104020203" pitchFamily="34" charset="0"/>
              </a:rPr>
              <a:t>1. Giải câu đố:</a:t>
            </a:r>
            <a:endParaRPr lang="en-US" sz="5000" dirty="0">
              <a:solidFill>
                <a:srgbClr val="FF0000"/>
              </a:solidFill>
              <a:latin typeface="SVN-Hole Hearted" panose="020B0A06020104020203" pitchFamily="34" charset="0"/>
            </a:endParaRPr>
          </a:p>
        </p:txBody>
      </p:sp>
      <p:sp>
        <p:nvSpPr>
          <p:cNvPr id="6" name="TextBox 5">
            <a:extLst>
              <a:ext uri="{FF2B5EF4-FFF2-40B4-BE49-F238E27FC236}">
                <a16:creationId xmlns:a16="http://schemas.microsoft.com/office/drawing/2014/main" id="{2E83BB2C-DE06-F933-5D18-0E3AE6A1DCB2}"/>
              </a:ext>
            </a:extLst>
          </p:cNvPr>
          <p:cNvSpPr txBox="1"/>
          <p:nvPr/>
        </p:nvSpPr>
        <p:spPr>
          <a:xfrm>
            <a:off x="1104900" y="3517231"/>
            <a:ext cx="9593204" cy="1631216"/>
          </a:xfrm>
          <a:prstGeom prst="rect">
            <a:avLst/>
          </a:prstGeom>
          <a:noFill/>
        </p:spPr>
        <p:txBody>
          <a:bodyPr wrap="square" rtlCol="0">
            <a:spAutoFit/>
          </a:bodyPr>
          <a:lstStyle/>
          <a:p>
            <a:pPr algn="ctr"/>
            <a:r>
              <a:rPr lang="vi-VN" sz="5000">
                <a:solidFill>
                  <a:srgbClr val="FF0000"/>
                </a:solidFill>
                <a:latin typeface="SVN-Hole Hearted" panose="020B0A06020104020203" pitchFamily="34" charset="0"/>
              </a:rPr>
              <a:t>2. Nói 1 – 2 câu về sự vật được nhắc tới trong câu đố trên.</a:t>
            </a:r>
            <a:endParaRPr lang="en-US" sz="5000" dirty="0">
              <a:solidFill>
                <a:srgbClr val="FF0000"/>
              </a:solidFill>
              <a:latin typeface="SVN-Hole Hearted" panose="020B0A06020104020203" pitchFamily="34" charset="0"/>
            </a:endParaRPr>
          </a:p>
        </p:txBody>
      </p:sp>
    </p:spTree>
    <p:extLst>
      <p:ext uri="{BB962C8B-B14F-4D97-AF65-F5344CB8AC3E}">
        <p14:creationId xmlns:p14="http://schemas.microsoft.com/office/powerpoint/2010/main" val="47591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994065-97EF-0579-E65D-91B00A1F17F5}"/>
              </a:ext>
            </a:extLst>
          </p:cNvPr>
          <p:cNvPicPr>
            <a:picLocks noChangeAspect="1"/>
          </p:cNvPicPr>
          <p:nvPr/>
        </p:nvPicPr>
        <p:blipFill>
          <a:blip r:embed="rId3"/>
          <a:stretch>
            <a:fillRect/>
          </a:stretch>
        </p:blipFill>
        <p:spPr>
          <a:xfrm>
            <a:off x="0" y="0"/>
            <a:ext cx="12192000" cy="6858000"/>
          </a:xfrm>
          <a:prstGeom prst="rect">
            <a:avLst/>
          </a:prstGeom>
        </p:spPr>
      </p:pic>
      <p:sp>
        <p:nvSpPr>
          <p:cNvPr id="7" name="Speech Bubble: Oval 6">
            <a:extLst>
              <a:ext uri="{FF2B5EF4-FFF2-40B4-BE49-F238E27FC236}">
                <a16:creationId xmlns:a16="http://schemas.microsoft.com/office/drawing/2014/main" id="{F69DF14F-C386-07A7-0FD0-D5082A01E2EB}"/>
              </a:ext>
            </a:extLst>
          </p:cNvPr>
          <p:cNvSpPr/>
          <p:nvPr/>
        </p:nvSpPr>
        <p:spPr>
          <a:xfrm>
            <a:off x="425116" y="320842"/>
            <a:ext cx="6545179" cy="1884947"/>
          </a:xfrm>
          <a:prstGeom prst="wedgeEllipseCallout">
            <a:avLst>
              <a:gd name="adj1" fmla="val 46569"/>
              <a:gd name="adj2" fmla="val 7696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9">
            <a:extLst>
              <a:ext uri="{FF2B5EF4-FFF2-40B4-BE49-F238E27FC236}">
                <a16:creationId xmlns:a16="http://schemas.microsoft.com/office/drawing/2014/main" id="{6EE6C36A-BA08-0683-557E-3FAA1963D634}"/>
              </a:ext>
            </a:extLst>
          </p:cNvPr>
          <p:cNvSpPr txBox="1"/>
          <p:nvPr/>
        </p:nvSpPr>
        <p:spPr>
          <a:xfrm>
            <a:off x="670760" y="748847"/>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Nội</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dung </a:t>
            </a:r>
            <a:r>
              <a:rPr kumimoji="0" lang="en-US" sz="6000" b="0" i="0" u="none" strike="noStrike" kern="0" cap="none" spc="0" normalizeH="0" baseline="0" noProof="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đoạn</a:t>
            </a:r>
            <a:r>
              <a:rPr kumimoji="0" lang="en-US" sz="6000" b="0" i="0" u="none" strike="noStrike" kern="0" cap="none" spc="0" normalizeH="0" baseline="0" noProof="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2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là</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gì</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a:t>
            </a:r>
          </a:p>
        </p:txBody>
      </p:sp>
      <p:grpSp>
        <p:nvGrpSpPr>
          <p:cNvPr id="11" name="Group 10">
            <a:extLst>
              <a:ext uri="{FF2B5EF4-FFF2-40B4-BE49-F238E27FC236}">
                <a16:creationId xmlns:a16="http://schemas.microsoft.com/office/drawing/2014/main" id="{9AFF5542-D7F2-A7A7-6B62-114E25511CD4}"/>
              </a:ext>
            </a:extLst>
          </p:cNvPr>
          <p:cNvGrpSpPr/>
          <p:nvPr/>
        </p:nvGrpSpPr>
        <p:grpSpPr>
          <a:xfrm>
            <a:off x="557062" y="3313984"/>
            <a:ext cx="5431348" cy="1884947"/>
            <a:chOff x="760905" y="2242369"/>
            <a:chExt cx="5431348" cy="1884947"/>
          </a:xfrm>
        </p:grpSpPr>
        <p:sp>
          <p:nvSpPr>
            <p:cNvPr id="10" name="Rectangle: Rounded Corners 9">
              <a:extLst>
                <a:ext uri="{FF2B5EF4-FFF2-40B4-BE49-F238E27FC236}">
                  <a16:creationId xmlns:a16="http://schemas.microsoft.com/office/drawing/2014/main" id="{1A7C5F9F-5E44-DAE6-5E9A-64FDFA0FD8B2}"/>
                </a:ext>
              </a:extLst>
            </p:cNvPr>
            <p:cNvSpPr/>
            <p:nvPr/>
          </p:nvSpPr>
          <p:spPr>
            <a:xfrm>
              <a:off x="1725297" y="2746690"/>
              <a:ext cx="4466956" cy="1105564"/>
            </a:xfrm>
            <a:custGeom>
              <a:avLst/>
              <a:gdLst>
                <a:gd name="connsiteX0" fmla="*/ 0 w 4466956"/>
                <a:gd name="connsiteY0" fmla="*/ 184264 h 1105564"/>
                <a:gd name="connsiteX1" fmla="*/ 184264 w 4466956"/>
                <a:gd name="connsiteY1" fmla="*/ 0 h 1105564"/>
                <a:gd name="connsiteX2" fmla="*/ 4282692 w 4466956"/>
                <a:gd name="connsiteY2" fmla="*/ 0 h 1105564"/>
                <a:gd name="connsiteX3" fmla="*/ 4466956 w 4466956"/>
                <a:gd name="connsiteY3" fmla="*/ 184264 h 1105564"/>
                <a:gd name="connsiteX4" fmla="*/ 4466956 w 4466956"/>
                <a:gd name="connsiteY4" fmla="*/ 921300 h 1105564"/>
                <a:gd name="connsiteX5" fmla="*/ 4282692 w 4466956"/>
                <a:gd name="connsiteY5" fmla="*/ 1105564 h 1105564"/>
                <a:gd name="connsiteX6" fmla="*/ 184264 w 4466956"/>
                <a:gd name="connsiteY6" fmla="*/ 1105564 h 1105564"/>
                <a:gd name="connsiteX7" fmla="*/ 0 w 4466956"/>
                <a:gd name="connsiteY7" fmla="*/ 921300 h 1105564"/>
                <a:gd name="connsiteX8" fmla="*/ 0 w 4466956"/>
                <a:gd name="connsiteY8" fmla="*/ 184264 h 11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1105564" fill="none" extrusionOk="0">
                  <a:moveTo>
                    <a:pt x="0" y="184264"/>
                  </a:moveTo>
                  <a:cubicBezTo>
                    <a:pt x="4080" y="82008"/>
                    <a:pt x="84099" y="307"/>
                    <a:pt x="184264" y="0"/>
                  </a:cubicBezTo>
                  <a:cubicBezTo>
                    <a:pt x="654658" y="-78841"/>
                    <a:pt x="3270711" y="-143586"/>
                    <a:pt x="4282692" y="0"/>
                  </a:cubicBezTo>
                  <a:cubicBezTo>
                    <a:pt x="4398174" y="6356"/>
                    <a:pt x="4465701" y="80506"/>
                    <a:pt x="4466956" y="184264"/>
                  </a:cubicBezTo>
                  <a:cubicBezTo>
                    <a:pt x="4493223" y="373511"/>
                    <a:pt x="4451329" y="675010"/>
                    <a:pt x="4466956" y="921300"/>
                  </a:cubicBezTo>
                  <a:cubicBezTo>
                    <a:pt x="4463988" y="1026462"/>
                    <a:pt x="4385179" y="1102183"/>
                    <a:pt x="4282692" y="1105564"/>
                  </a:cubicBezTo>
                  <a:cubicBezTo>
                    <a:pt x="2619923" y="1047985"/>
                    <a:pt x="1504631" y="1214310"/>
                    <a:pt x="184264" y="1105564"/>
                  </a:cubicBezTo>
                  <a:cubicBezTo>
                    <a:pt x="89131" y="1112893"/>
                    <a:pt x="-10166" y="1037118"/>
                    <a:pt x="0" y="921300"/>
                  </a:cubicBezTo>
                  <a:cubicBezTo>
                    <a:pt x="16294" y="610572"/>
                    <a:pt x="-53332" y="261205"/>
                    <a:pt x="0" y="184264"/>
                  </a:cubicBezTo>
                  <a:close/>
                </a:path>
                <a:path w="4466956" h="1105564" stroke="0" extrusionOk="0">
                  <a:moveTo>
                    <a:pt x="0" y="184264"/>
                  </a:moveTo>
                  <a:cubicBezTo>
                    <a:pt x="6755" y="80187"/>
                    <a:pt x="86511" y="-115"/>
                    <a:pt x="184264" y="0"/>
                  </a:cubicBezTo>
                  <a:cubicBezTo>
                    <a:pt x="1471684" y="66624"/>
                    <a:pt x="3095493" y="-90325"/>
                    <a:pt x="4282692" y="0"/>
                  </a:cubicBezTo>
                  <a:cubicBezTo>
                    <a:pt x="4376914" y="-3715"/>
                    <a:pt x="4469094" y="80044"/>
                    <a:pt x="4466956" y="184264"/>
                  </a:cubicBezTo>
                  <a:cubicBezTo>
                    <a:pt x="4401975" y="344805"/>
                    <a:pt x="4484066" y="734176"/>
                    <a:pt x="4466956" y="921300"/>
                  </a:cubicBezTo>
                  <a:cubicBezTo>
                    <a:pt x="4456154" y="1005846"/>
                    <a:pt x="4379088" y="1099755"/>
                    <a:pt x="4282692" y="1105564"/>
                  </a:cubicBezTo>
                  <a:cubicBezTo>
                    <a:pt x="3792138" y="1086006"/>
                    <a:pt x="1365790" y="1179498"/>
                    <a:pt x="184264" y="1105564"/>
                  </a:cubicBezTo>
                  <a:cubicBezTo>
                    <a:pt x="66961" y="1109875"/>
                    <a:pt x="-4151" y="1029078"/>
                    <a:pt x="0" y="921300"/>
                  </a:cubicBezTo>
                  <a:cubicBezTo>
                    <a:pt x="31157" y="807100"/>
                    <a:pt x="-65158" y="361940"/>
                    <a:pt x="0" y="184264"/>
                  </a:cubicBezTo>
                  <a:close/>
                </a:path>
              </a:pathLst>
            </a:custGeom>
            <a:solidFill>
              <a:schemeClr val="bg1"/>
            </a:solidFill>
            <a:ln>
              <a:extLst>
                <a:ext uri="{C807C97D-BFC1-408E-A445-0C87EB9F89A2}">
                  <ask:lineSketchStyleProps xmlns:ask="http://schemas.microsoft.com/office/drawing/2018/sketchyshapes" sd="298552743">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2060"/>
                  </a:solidFill>
                  <a:effectLst/>
                  <a:uLnTx/>
                  <a:uFillTx/>
                  <a:latin typeface="Aptos" panose="02110004020202020204"/>
                  <a:ea typeface="+mn-ea"/>
                  <a:cs typeface="+mn-cs"/>
                </a:rPr>
                <a:t>Cảnh diêm dân làm muối lúc rạng sáng.</a:t>
              </a:r>
              <a:endParaRPr kumimoji="0" lang="en-US" sz="30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DD0AF412-F96A-3539-39C5-F837F30EAA1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0905" y="2242369"/>
              <a:ext cx="1928783" cy="1884947"/>
            </a:xfrm>
            <a:prstGeom prst="rect">
              <a:avLst/>
            </a:prstGeom>
          </p:spPr>
        </p:pic>
      </p:grpSp>
      <p:grpSp>
        <p:nvGrpSpPr>
          <p:cNvPr id="12" name="Group 11">
            <a:extLst>
              <a:ext uri="{FF2B5EF4-FFF2-40B4-BE49-F238E27FC236}">
                <a16:creationId xmlns:a16="http://schemas.microsoft.com/office/drawing/2014/main" id="{522A5201-C45C-2529-7142-93297C596034}"/>
              </a:ext>
            </a:extLst>
          </p:cNvPr>
          <p:cNvGrpSpPr/>
          <p:nvPr/>
        </p:nvGrpSpPr>
        <p:grpSpPr>
          <a:xfrm>
            <a:off x="466777" y="2037433"/>
            <a:ext cx="5521633" cy="1884947"/>
            <a:chOff x="670620" y="2278291"/>
            <a:chExt cx="5521633" cy="1884947"/>
          </a:xfrm>
        </p:grpSpPr>
        <p:sp>
          <p:nvSpPr>
            <p:cNvPr id="13" name="Rectangle: Rounded Corners 12">
              <a:extLst>
                <a:ext uri="{FF2B5EF4-FFF2-40B4-BE49-F238E27FC236}">
                  <a16:creationId xmlns:a16="http://schemas.microsoft.com/office/drawing/2014/main" id="{E553D0A7-84CD-1A46-3A2C-DC8958A06876}"/>
                </a:ext>
              </a:extLst>
            </p:cNvPr>
            <p:cNvSpPr/>
            <p:nvPr/>
          </p:nvSpPr>
          <p:spPr>
            <a:xfrm>
              <a:off x="1725297" y="2746690"/>
              <a:ext cx="4466956" cy="1105564"/>
            </a:xfrm>
            <a:custGeom>
              <a:avLst/>
              <a:gdLst>
                <a:gd name="connsiteX0" fmla="*/ 0 w 4466956"/>
                <a:gd name="connsiteY0" fmla="*/ 184264 h 1105564"/>
                <a:gd name="connsiteX1" fmla="*/ 184264 w 4466956"/>
                <a:gd name="connsiteY1" fmla="*/ 0 h 1105564"/>
                <a:gd name="connsiteX2" fmla="*/ 4282692 w 4466956"/>
                <a:gd name="connsiteY2" fmla="*/ 0 h 1105564"/>
                <a:gd name="connsiteX3" fmla="*/ 4466956 w 4466956"/>
                <a:gd name="connsiteY3" fmla="*/ 184264 h 1105564"/>
                <a:gd name="connsiteX4" fmla="*/ 4466956 w 4466956"/>
                <a:gd name="connsiteY4" fmla="*/ 921300 h 1105564"/>
                <a:gd name="connsiteX5" fmla="*/ 4282692 w 4466956"/>
                <a:gd name="connsiteY5" fmla="*/ 1105564 h 1105564"/>
                <a:gd name="connsiteX6" fmla="*/ 184264 w 4466956"/>
                <a:gd name="connsiteY6" fmla="*/ 1105564 h 1105564"/>
                <a:gd name="connsiteX7" fmla="*/ 0 w 4466956"/>
                <a:gd name="connsiteY7" fmla="*/ 921300 h 1105564"/>
                <a:gd name="connsiteX8" fmla="*/ 0 w 4466956"/>
                <a:gd name="connsiteY8" fmla="*/ 184264 h 11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1105564" fill="none" extrusionOk="0">
                  <a:moveTo>
                    <a:pt x="0" y="184264"/>
                  </a:moveTo>
                  <a:cubicBezTo>
                    <a:pt x="4080" y="82008"/>
                    <a:pt x="84099" y="307"/>
                    <a:pt x="184264" y="0"/>
                  </a:cubicBezTo>
                  <a:cubicBezTo>
                    <a:pt x="654658" y="-78841"/>
                    <a:pt x="3270711" y="-143586"/>
                    <a:pt x="4282692" y="0"/>
                  </a:cubicBezTo>
                  <a:cubicBezTo>
                    <a:pt x="4398174" y="6356"/>
                    <a:pt x="4465701" y="80506"/>
                    <a:pt x="4466956" y="184264"/>
                  </a:cubicBezTo>
                  <a:cubicBezTo>
                    <a:pt x="4493223" y="373511"/>
                    <a:pt x="4451329" y="675010"/>
                    <a:pt x="4466956" y="921300"/>
                  </a:cubicBezTo>
                  <a:cubicBezTo>
                    <a:pt x="4463988" y="1026462"/>
                    <a:pt x="4385179" y="1102183"/>
                    <a:pt x="4282692" y="1105564"/>
                  </a:cubicBezTo>
                  <a:cubicBezTo>
                    <a:pt x="2619923" y="1047985"/>
                    <a:pt x="1504631" y="1214310"/>
                    <a:pt x="184264" y="1105564"/>
                  </a:cubicBezTo>
                  <a:cubicBezTo>
                    <a:pt x="89131" y="1112893"/>
                    <a:pt x="-10166" y="1037118"/>
                    <a:pt x="0" y="921300"/>
                  </a:cubicBezTo>
                  <a:cubicBezTo>
                    <a:pt x="16294" y="610572"/>
                    <a:pt x="-53332" y="261205"/>
                    <a:pt x="0" y="184264"/>
                  </a:cubicBezTo>
                  <a:close/>
                </a:path>
                <a:path w="4466956" h="1105564" stroke="0" extrusionOk="0">
                  <a:moveTo>
                    <a:pt x="0" y="184264"/>
                  </a:moveTo>
                  <a:cubicBezTo>
                    <a:pt x="6755" y="80187"/>
                    <a:pt x="86511" y="-115"/>
                    <a:pt x="184264" y="0"/>
                  </a:cubicBezTo>
                  <a:cubicBezTo>
                    <a:pt x="1471684" y="66624"/>
                    <a:pt x="3095493" y="-90325"/>
                    <a:pt x="4282692" y="0"/>
                  </a:cubicBezTo>
                  <a:cubicBezTo>
                    <a:pt x="4376914" y="-3715"/>
                    <a:pt x="4469094" y="80044"/>
                    <a:pt x="4466956" y="184264"/>
                  </a:cubicBezTo>
                  <a:cubicBezTo>
                    <a:pt x="4401975" y="344805"/>
                    <a:pt x="4484066" y="734176"/>
                    <a:pt x="4466956" y="921300"/>
                  </a:cubicBezTo>
                  <a:cubicBezTo>
                    <a:pt x="4456154" y="1005846"/>
                    <a:pt x="4379088" y="1099755"/>
                    <a:pt x="4282692" y="1105564"/>
                  </a:cubicBezTo>
                  <a:cubicBezTo>
                    <a:pt x="3792138" y="1086006"/>
                    <a:pt x="1365790" y="1179498"/>
                    <a:pt x="184264" y="1105564"/>
                  </a:cubicBezTo>
                  <a:cubicBezTo>
                    <a:pt x="66961" y="1109875"/>
                    <a:pt x="-4151" y="1029078"/>
                    <a:pt x="0" y="921300"/>
                  </a:cubicBezTo>
                  <a:cubicBezTo>
                    <a:pt x="31157" y="807100"/>
                    <a:pt x="-65158" y="361940"/>
                    <a:pt x="0" y="184264"/>
                  </a:cubicBezTo>
                  <a:close/>
                </a:path>
              </a:pathLst>
            </a:custGeom>
            <a:solidFill>
              <a:schemeClr val="bg1"/>
            </a:solidFill>
            <a:ln>
              <a:extLst>
                <a:ext uri="{C807C97D-BFC1-408E-A445-0C87EB9F89A2}">
                  <ask:lineSketchStyleProps xmlns:ask="http://schemas.microsoft.com/office/drawing/2018/sketchyshapes" sd="298552743">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2060"/>
                  </a:solidFill>
                  <a:effectLst/>
                  <a:uLnTx/>
                  <a:uFillTx/>
                  <a:latin typeface="Aptos" panose="02110004020202020204"/>
                  <a:ea typeface="+mn-ea"/>
                  <a:cs typeface="+mn-cs"/>
                </a:rPr>
                <a:t>Cảnh diêm dân đi đánh cá</a:t>
              </a:r>
              <a:endParaRPr kumimoji="0" lang="en-US" sz="30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pic>
          <p:nvPicPr>
            <p:cNvPr id="14" name="Picture 13">
              <a:extLst>
                <a:ext uri="{FF2B5EF4-FFF2-40B4-BE49-F238E27FC236}">
                  <a16:creationId xmlns:a16="http://schemas.microsoft.com/office/drawing/2014/main" id="{B06E98F4-FA2A-4340-6828-91F5C602844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0620" y="2278291"/>
              <a:ext cx="1928783" cy="1884947"/>
            </a:xfrm>
            <a:prstGeom prst="rect">
              <a:avLst/>
            </a:prstGeom>
          </p:spPr>
        </p:pic>
      </p:grpSp>
      <p:grpSp>
        <p:nvGrpSpPr>
          <p:cNvPr id="15" name="Group 14">
            <a:extLst>
              <a:ext uri="{FF2B5EF4-FFF2-40B4-BE49-F238E27FC236}">
                <a16:creationId xmlns:a16="http://schemas.microsoft.com/office/drawing/2014/main" id="{9829E0CD-55EA-6207-7FDF-EFC4086194EF}"/>
              </a:ext>
            </a:extLst>
          </p:cNvPr>
          <p:cNvGrpSpPr/>
          <p:nvPr/>
        </p:nvGrpSpPr>
        <p:grpSpPr>
          <a:xfrm>
            <a:off x="728096" y="4820567"/>
            <a:ext cx="5471084" cy="1884947"/>
            <a:chOff x="721169" y="2215840"/>
            <a:chExt cx="5471084" cy="1884947"/>
          </a:xfrm>
        </p:grpSpPr>
        <p:sp>
          <p:nvSpPr>
            <p:cNvPr id="16" name="Rectangle: Rounded Corners 15">
              <a:extLst>
                <a:ext uri="{FF2B5EF4-FFF2-40B4-BE49-F238E27FC236}">
                  <a16:creationId xmlns:a16="http://schemas.microsoft.com/office/drawing/2014/main" id="{93594082-50C6-D84C-4EA9-CC4498C5960B}"/>
                </a:ext>
              </a:extLst>
            </p:cNvPr>
            <p:cNvSpPr/>
            <p:nvPr/>
          </p:nvSpPr>
          <p:spPr>
            <a:xfrm>
              <a:off x="1725297" y="2746690"/>
              <a:ext cx="4466956" cy="876305"/>
            </a:xfrm>
            <a:custGeom>
              <a:avLst/>
              <a:gdLst>
                <a:gd name="connsiteX0" fmla="*/ 0 w 4466956"/>
                <a:gd name="connsiteY0" fmla="*/ 146054 h 876305"/>
                <a:gd name="connsiteX1" fmla="*/ 146054 w 4466956"/>
                <a:gd name="connsiteY1" fmla="*/ 0 h 876305"/>
                <a:gd name="connsiteX2" fmla="*/ 4320902 w 4466956"/>
                <a:gd name="connsiteY2" fmla="*/ 0 h 876305"/>
                <a:gd name="connsiteX3" fmla="*/ 4466956 w 4466956"/>
                <a:gd name="connsiteY3" fmla="*/ 146054 h 876305"/>
                <a:gd name="connsiteX4" fmla="*/ 4466956 w 4466956"/>
                <a:gd name="connsiteY4" fmla="*/ 730251 h 876305"/>
                <a:gd name="connsiteX5" fmla="*/ 4320902 w 4466956"/>
                <a:gd name="connsiteY5" fmla="*/ 876305 h 876305"/>
                <a:gd name="connsiteX6" fmla="*/ 146054 w 4466956"/>
                <a:gd name="connsiteY6" fmla="*/ 876305 h 876305"/>
                <a:gd name="connsiteX7" fmla="*/ 0 w 4466956"/>
                <a:gd name="connsiteY7" fmla="*/ 730251 h 876305"/>
                <a:gd name="connsiteX8" fmla="*/ 0 w 4466956"/>
                <a:gd name="connsiteY8" fmla="*/ 146054 h 87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876305" fill="none" extrusionOk="0">
                  <a:moveTo>
                    <a:pt x="0" y="146054"/>
                  </a:moveTo>
                  <a:cubicBezTo>
                    <a:pt x="8753" y="64339"/>
                    <a:pt x="66573" y="227"/>
                    <a:pt x="146054" y="0"/>
                  </a:cubicBezTo>
                  <a:cubicBezTo>
                    <a:pt x="2155101" y="-78841"/>
                    <a:pt x="3279985" y="-143586"/>
                    <a:pt x="4320902" y="0"/>
                  </a:cubicBezTo>
                  <a:cubicBezTo>
                    <a:pt x="4412241" y="4947"/>
                    <a:pt x="4459033" y="52813"/>
                    <a:pt x="4466956" y="146054"/>
                  </a:cubicBezTo>
                  <a:cubicBezTo>
                    <a:pt x="4506116" y="376297"/>
                    <a:pt x="4509812" y="665153"/>
                    <a:pt x="4466956" y="730251"/>
                  </a:cubicBezTo>
                  <a:cubicBezTo>
                    <a:pt x="4457925" y="821245"/>
                    <a:pt x="4404164" y="864118"/>
                    <a:pt x="4320902" y="876305"/>
                  </a:cubicBezTo>
                  <a:cubicBezTo>
                    <a:pt x="2533577" y="818726"/>
                    <a:pt x="1830299" y="985051"/>
                    <a:pt x="146054" y="876305"/>
                  </a:cubicBezTo>
                  <a:cubicBezTo>
                    <a:pt x="69419" y="880755"/>
                    <a:pt x="-2852" y="814856"/>
                    <a:pt x="0" y="730251"/>
                  </a:cubicBezTo>
                  <a:cubicBezTo>
                    <a:pt x="22715" y="508820"/>
                    <a:pt x="-7498" y="359718"/>
                    <a:pt x="0" y="146054"/>
                  </a:cubicBezTo>
                  <a:close/>
                </a:path>
                <a:path w="4466956" h="876305" stroke="0" extrusionOk="0">
                  <a:moveTo>
                    <a:pt x="0" y="146054"/>
                  </a:moveTo>
                  <a:cubicBezTo>
                    <a:pt x="14379" y="60471"/>
                    <a:pt x="81124" y="-452"/>
                    <a:pt x="146054" y="0"/>
                  </a:cubicBezTo>
                  <a:cubicBezTo>
                    <a:pt x="572472" y="66624"/>
                    <a:pt x="3332654" y="-90325"/>
                    <a:pt x="4320902" y="0"/>
                  </a:cubicBezTo>
                  <a:cubicBezTo>
                    <a:pt x="4387577" y="-6888"/>
                    <a:pt x="4476527" y="54405"/>
                    <a:pt x="4466956" y="146054"/>
                  </a:cubicBezTo>
                  <a:cubicBezTo>
                    <a:pt x="4429578" y="412394"/>
                    <a:pt x="4507784" y="524612"/>
                    <a:pt x="4466956" y="730251"/>
                  </a:cubicBezTo>
                  <a:cubicBezTo>
                    <a:pt x="4463613" y="805584"/>
                    <a:pt x="4395420" y="869658"/>
                    <a:pt x="4320902" y="876305"/>
                  </a:cubicBezTo>
                  <a:cubicBezTo>
                    <a:pt x="2261127" y="856747"/>
                    <a:pt x="780361" y="950239"/>
                    <a:pt x="146054" y="876305"/>
                  </a:cubicBezTo>
                  <a:cubicBezTo>
                    <a:pt x="59571" y="877920"/>
                    <a:pt x="-5881" y="819432"/>
                    <a:pt x="0" y="730251"/>
                  </a:cubicBezTo>
                  <a:cubicBezTo>
                    <a:pt x="-31068" y="638810"/>
                    <a:pt x="-35265" y="252574"/>
                    <a:pt x="0" y="146054"/>
                  </a:cubicBezTo>
                  <a:close/>
                </a:path>
              </a:pathLst>
            </a:custGeom>
            <a:solidFill>
              <a:schemeClr val="bg1"/>
            </a:solidFill>
            <a:ln>
              <a:extLst>
                <a:ext uri="{C807C97D-BFC1-408E-A445-0C87EB9F89A2}">
                  <ask:lineSketchStyleProps xmlns:ask="http://schemas.microsoft.com/office/drawing/2018/sketchyshapes" sd="298552743">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Aptos" panose="02110004020202020204"/>
                  <a:ea typeface="+mn-ea"/>
                  <a:cs typeface="+mn-cs"/>
                </a:rPr>
                <a:t>Cảnh mặt trời mọc</a:t>
              </a:r>
              <a:endParaRPr kumimoji="0" lang="en-US" sz="32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8A4F7C76-1BC7-FAA7-BA9A-7AED1556CA2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21169" y="2215840"/>
              <a:ext cx="1928783" cy="1884947"/>
            </a:xfrm>
            <a:prstGeom prst="rect">
              <a:avLst/>
            </a:prstGeom>
          </p:spPr>
        </p:pic>
      </p:grpSp>
    </p:spTree>
    <p:extLst>
      <p:ext uri="{BB962C8B-B14F-4D97-AF65-F5344CB8AC3E}">
        <p14:creationId xmlns:p14="http://schemas.microsoft.com/office/powerpoint/2010/main" val="1665501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1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xit" presetSubtype="0" fill="hold" nodeType="clickEffect">
                                  <p:stCondLst>
                                    <p:cond delay="0"/>
                                  </p:stCondLst>
                                  <p:childTnLst>
                                    <p:anim calcmode="lin" valueType="num">
                                      <p:cBhvr>
                                        <p:cTn id="28" dur="1000"/>
                                        <p:tgtEl>
                                          <p:spTgt spid="12"/>
                                        </p:tgtEl>
                                        <p:attrNameLst>
                                          <p:attrName>ppt_w</p:attrName>
                                        </p:attrNameLst>
                                      </p:cBhvr>
                                      <p:tavLst>
                                        <p:tav tm="0">
                                          <p:val>
                                            <p:strVal val="ppt_w"/>
                                          </p:val>
                                        </p:tav>
                                        <p:tav tm="100000">
                                          <p:val>
                                            <p:fltVal val="0"/>
                                          </p:val>
                                        </p:tav>
                                      </p:tavLst>
                                    </p:anim>
                                    <p:anim calcmode="lin" valueType="num">
                                      <p:cBhvr>
                                        <p:cTn id="29" dur="1000"/>
                                        <p:tgtEl>
                                          <p:spTgt spid="12"/>
                                        </p:tgtEl>
                                        <p:attrNameLst>
                                          <p:attrName>ppt_h</p:attrName>
                                        </p:attrNameLst>
                                      </p:cBhvr>
                                      <p:tavLst>
                                        <p:tav tm="0">
                                          <p:val>
                                            <p:strVal val="ppt_h"/>
                                          </p:val>
                                        </p:tav>
                                        <p:tav tm="100000">
                                          <p:val>
                                            <p:fltVal val="0"/>
                                          </p:val>
                                        </p:tav>
                                      </p:tavLst>
                                    </p:anim>
                                    <p:anim calcmode="lin" valueType="num">
                                      <p:cBhvr>
                                        <p:cTn id="30" dur="1000"/>
                                        <p:tgtEl>
                                          <p:spTgt spid="1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1" dur="1000"/>
                                        <p:tgtEl>
                                          <p:spTgt spid="1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2" dur="1" fill="hold">
                                          <p:stCondLst>
                                            <p:cond delay="999"/>
                                          </p:stCondLst>
                                        </p:cTn>
                                        <p:tgtEl>
                                          <p:spTgt spid="12"/>
                                        </p:tgtEl>
                                        <p:attrNameLst>
                                          <p:attrName>style.visibility</p:attrName>
                                        </p:attrNameLst>
                                      </p:cBhvr>
                                      <p:to>
                                        <p:strVal val="hidden"/>
                                      </p:to>
                                    </p:set>
                                  </p:childTnLst>
                                </p:cTn>
                              </p:par>
                              <p:par>
                                <p:cTn id="33" presetID="15" presetClass="exit" presetSubtype="0" fill="hold" nodeType="with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7" dur="1000"/>
                                        <p:tgtEl>
                                          <p:spTgt spid="1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2"/>
          <a:stretch>
            <a:fillRect/>
          </a:stretch>
        </p:blipFill>
        <p:spPr>
          <a:xfrm>
            <a:off x="-182881" y="-166552"/>
            <a:ext cx="12784183" cy="7191103"/>
          </a:xfrm>
          <a:prstGeom prst="rect">
            <a:avLst/>
          </a:prstGeom>
        </p:spPr>
      </p:pic>
      <p:sp>
        <p:nvSpPr>
          <p:cNvPr id="3" name="Rectangle: Rounded Corners 2">
            <a:extLst>
              <a:ext uri="{FF2B5EF4-FFF2-40B4-BE49-F238E27FC236}">
                <a16:creationId xmlns:a16="http://schemas.microsoft.com/office/drawing/2014/main" id="{A93F3BDB-9A35-1E99-3798-B9D63CB148CD}"/>
              </a:ext>
            </a:extLst>
          </p:cNvPr>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1" name="Group 20">
            <a:extLst>
              <a:ext uri="{FF2B5EF4-FFF2-40B4-BE49-F238E27FC236}">
                <a16:creationId xmlns:a16="http://schemas.microsoft.com/office/drawing/2014/main" id="{1DD64C67-182F-9901-62E1-B90A693DD278}"/>
              </a:ext>
            </a:extLst>
          </p:cNvPr>
          <p:cNvGrpSpPr/>
          <p:nvPr/>
        </p:nvGrpSpPr>
        <p:grpSpPr>
          <a:xfrm>
            <a:off x="855559" y="645090"/>
            <a:ext cx="2232108" cy="1402692"/>
            <a:chOff x="843032" y="674534"/>
            <a:chExt cx="2654089" cy="1617574"/>
          </a:xfrm>
        </p:grpSpPr>
        <p:pic>
          <p:nvPicPr>
            <p:cNvPr id="19" name="Picture 18">
              <a:extLst>
                <a:ext uri="{FF2B5EF4-FFF2-40B4-BE49-F238E27FC236}">
                  <a16:creationId xmlns:a16="http://schemas.microsoft.com/office/drawing/2014/main" id="{5D97E333-1452-353F-F9DE-3ABEC7A79C35}"/>
                </a:ext>
              </a:extLst>
            </p:cNvPr>
            <p:cNvPicPr>
              <a:picLocks noChangeAspect="1"/>
            </p:cNvPicPr>
            <p:nvPr/>
          </p:nvPicPr>
          <p:blipFill>
            <a:blip r:embed="rId3"/>
            <a:stretch>
              <a:fillRect/>
            </a:stretch>
          </p:blipFill>
          <p:spPr>
            <a:xfrm>
              <a:off x="843032" y="674534"/>
              <a:ext cx="2485706" cy="1617574"/>
            </a:xfrm>
            <a:prstGeom prst="rect">
              <a:avLst/>
            </a:prstGeom>
          </p:spPr>
        </p:pic>
        <p:sp>
          <p:nvSpPr>
            <p:cNvPr id="20" name="TextBox 9">
              <a:extLst>
                <a:ext uri="{FF2B5EF4-FFF2-40B4-BE49-F238E27FC236}">
                  <a16:creationId xmlns:a16="http://schemas.microsoft.com/office/drawing/2014/main" id="{0AD7FC4C-66BF-9E1F-ED69-7482E2F00371}"/>
                </a:ext>
              </a:extLst>
            </p:cNvPr>
            <p:cNvSpPr txBox="1"/>
            <p:nvPr/>
          </p:nvSpPr>
          <p:spPr>
            <a:xfrm>
              <a:off x="1632386" y="1058662"/>
              <a:ext cx="1864735" cy="78083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800" b="0" i="0" u="none" strike="noStrike" kern="0" cap="none" spc="0" normalizeH="0" baseline="0" noProof="0" err="1">
                  <a:ln w="0"/>
                  <a:solidFill>
                    <a:srgbClr val="C00000"/>
                  </a:solidFill>
                  <a:effectLst/>
                  <a:uLnTx/>
                  <a:uFillTx/>
                  <a:latin typeface="#9Slide05 Phobia" panose="02000506000000020003" pitchFamily="2" charset="0"/>
                  <a:ea typeface="+mn-ea"/>
                  <a:cs typeface="+mn-cs"/>
                  <a:sym typeface="Arial"/>
                </a:rPr>
                <a:t>Câu</a:t>
              </a:r>
              <a:r>
                <a:rPr kumimoji="0" lang="en-US" sz="3800" b="0" i="0" u="none" strike="noStrike" kern="0" cap="none" spc="0" normalizeH="0" baseline="0" noProof="0">
                  <a:ln w="0"/>
                  <a:solidFill>
                    <a:srgbClr val="C00000"/>
                  </a:solidFill>
                  <a:effectLst/>
                  <a:uLnTx/>
                  <a:uFillTx/>
                  <a:latin typeface="#9Slide05 Phobia" panose="02000506000000020003" pitchFamily="2" charset="0"/>
                  <a:ea typeface="+mn-ea"/>
                  <a:cs typeface="+mn-cs"/>
                  <a:sym typeface="Arial"/>
                </a:rPr>
                <a:t> 3</a:t>
              </a:r>
              <a:endParaRPr kumimoji="0" lang="en-US" sz="3800" b="0" i="0" u="none" strike="noStrike" kern="0" cap="none" spc="0" normalizeH="0" baseline="0" noProof="0" dirty="0">
                <a:ln w="0"/>
                <a:solidFill>
                  <a:srgbClr val="C00000"/>
                </a:solidFill>
                <a:effectLst/>
                <a:uLnTx/>
                <a:uFillTx/>
                <a:latin typeface="#9Slide05 Phobia" panose="02000506000000020003" pitchFamily="2" charset="0"/>
                <a:ea typeface="+mn-ea"/>
                <a:cs typeface="+mn-cs"/>
                <a:sym typeface="Arial"/>
              </a:endParaRPr>
            </a:p>
          </p:txBody>
        </p:sp>
      </p:grpSp>
      <p:sp>
        <p:nvSpPr>
          <p:cNvPr id="4" name="TextBox 9">
            <a:extLst>
              <a:ext uri="{FF2B5EF4-FFF2-40B4-BE49-F238E27FC236}">
                <a16:creationId xmlns:a16="http://schemas.microsoft.com/office/drawing/2014/main" id="{C6C2EEB2-7A1E-25F5-4E96-A4D63B526D8E}"/>
              </a:ext>
            </a:extLst>
          </p:cNvPr>
          <p:cNvSpPr txBox="1"/>
          <p:nvPr/>
        </p:nvSpPr>
        <p:spPr>
          <a:xfrm>
            <a:off x="2789567" y="769347"/>
            <a:ext cx="8333282" cy="107721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just">
              <a:defRPr/>
            </a:pPr>
            <a:r>
              <a:rPr lang="vi-VN" sz="3200" b="1">
                <a:solidFill>
                  <a:srgbClr val="002060"/>
                </a:solidFill>
              </a:rPr>
              <a:t>3. Mặt trời lên, những đống muối và mặt ruộng được so sánh với những gì? </a:t>
            </a:r>
            <a:endParaRPr kumimoji="0" lang="en-US" sz="3200" b="1" i="0" u="none" strike="noStrike" kern="0" cap="none" spc="0" normalizeH="0" baseline="0" noProof="0" dirty="0">
              <a:ln w="0">
                <a:noFill/>
              </a:ln>
              <a:solidFill>
                <a:srgbClr val="002060"/>
              </a:solidFill>
              <a:effectLst/>
              <a:uLnTx/>
              <a:uFillTx/>
              <a:latin typeface="Aptos" panose="02110004020202020204"/>
              <a:ea typeface="+mn-ea"/>
              <a:cs typeface="+mn-cs"/>
              <a:sym typeface="Arial"/>
            </a:endParaRPr>
          </a:p>
        </p:txBody>
      </p:sp>
      <p:sp>
        <p:nvSpPr>
          <p:cNvPr id="2" name="Rectangle 1">
            <a:extLst>
              <a:ext uri="{FF2B5EF4-FFF2-40B4-BE49-F238E27FC236}">
                <a16:creationId xmlns:a16="http://schemas.microsoft.com/office/drawing/2014/main" id="{D44387A4-3DEE-741D-1D26-20149B79EBED}"/>
              </a:ext>
            </a:extLst>
          </p:cNvPr>
          <p:cNvSpPr/>
          <p:nvPr/>
        </p:nvSpPr>
        <p:spPr>
          <a:xfrm>
            <a:off x="4424885" y="2303545"/>
            <a:ext cx="6150778" cy="463262"/>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EAD0235A-344B-2D16-F1F9-A1FE82B389A4}"/>
              </a:ext>
            </a:extLst>
          </p:cNvPr>
          <p:cNvSpPr/>
          <p:nvPr/>
        </p:nvSpPr>
        <p:spPr>
          <a:xfrm>
            <a:off x="601319" y="2793694"/>
            <a:ext cx="10521530" cy="3333058"/>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785319B4-8106-3BE4-6C66-D4C75082516F}"/>
              </a:ext>
            </a:extLst>
          </p:cNvPr>
          <p:cNvSpPr txBox="1"/>
          <p:nvPr/>
        </p:nvSpPr>
        <p:spPr>
          <a:xfrm>
            <a:off x="855559" y="2156434"/>
            <a:ext cx="9955316" cy="3970318"/>
          </a:xfrm>
          <a:prstGeom prst="rect">
            <a:avLst/>
          </a:prstGeom>
          <a:noFill/>
          <a:ln>
            <a:noFill/>
          </a:ln>
        </p:spPr>
        <p:txBody>
          <a:bodyPr wrap="square">
            <a:spAutoFit/>
          </a:bodyPr>
          <a:lstStyle/>
          <a:p>
            <a:pPr lvl="0" algn="just">
              <a:defRPr/>
            </a:pPr>
            <a:r>
              <a:rPr lang="en-US" sz="36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Mặt trời lên, những đống muối sáng rực dưới nắng sớm như những viên kim cương lấp lánh. Nắng càng gay gắt, muối càng mau khô. Mặt ruộng lúc này tựa như những tấm gương khổng lồ phản chiếu ánh sáng và bóng của diêm dân, tạo nên khung cảnh thơ mộng mà sinh động như bức tranh sơn dầu nghệ thuật.</a:t>
            </a:r>
            <a:endParaRPr lang="vi-VN" sz="54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28270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7"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2"/>
          <a:stretch>
            <a:fillRect/>
          </a:stretch>
        </p:blipFill>
        <p:spPr>
          <a:xfrm>
            <a:off x="-182881" y="-166552"/>
            <a:ext cx="12784183" cy="7191103"/>
          </a:xfrm>
          <a:prstGeom prst="rect">
            <a:avLst/>
          </a:prstGeom>
        </p:spPr>
      </p:pic>
      <p:sp>
        <p:nvSpPr>
          <p:cNvPr id="3" name="Rectangle: Rounded Corners 2">
            <a:extLst>
              <a:ext uri="{FF2B5EF4-FFF2-40B4-BE49-F238E27FC236}">
                <a16:creationId xmlns:a16="http://schemas.microsoft.com/office/drawing/2014/main" id="{A93F3BDB-9A35-1E99-3798-B9D63CB148CD}"/>
              </a:ext>
            </a:extLst>
          </p:cNvPr>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1" name="Group 20">
            <a:extLst>
              <a:ext uri="{FF2B5EF4-FFF2-40B4-BE49-F238E27FC236}">
                <a16:creationId xmlns:a16="http://schemas.microsoft.com/office/drawing/2014/main" id="{1DD64C67-182F-9901-62E1-B90A693DD278}"/>
              </a:ext>
            </a:extLst>
          </p:cNvPr>
          <p:cNvGrpSpPr/>
          <p:nvPr/>
        </p:nvGrpSpPr>
        <p:grpSpPr>
          <a:xfrm>
            <a:off x="855559" y="645090"/>
            <a:ext cx="2232108" cy="1402692"/>
            <a:chOff x="843032" y="674534"/>
            <a:chExt cx="2654089" cy="1617574"/>
          </a:xfrm>
        </p:grpSpPr>
        <p:pic>
          <p:nvPicPr>
            <p:cNvPr id="19" name="Picture 18">
              <a:extLst>
                <a:ext uri="{FF2B5EF4-FFF2-40B4-BE49-F238E27FC236}">
                  <a16:creationId xmlns:a16="http://schemas.microsoft.com/office/drawing/2014/main" id="{5D97E333-1452-353F-F9DE-3ABEC7A79C35}"/>
                </a:ext>
              </a:extLst>
            </p:cNvPr>
            <p:cNvPicPr>
              <a:picLocks noChangeAspect="1"/>
            </p:cNvPicPr>
            <p:nvPr/>
          </p:nvPicPr>
          <p:blipFill>
            <a:blip r:embed="rId3"/>
            <a:stretch>
              <a:fillRect/>
            </a:stretch>
          </p:blipFill>
          <p:spPr>
            <a:xfrm>
              <a:off x="843032" y="674534"/>
              <a:ext cx="2485706" cy="1617574"/>
            </a:xfrm>
            <a:prstGeom prst="rect">
              <a:avLst/>
            </a:prstGeom>
          </p:spPr>
        </p:pic>
        <p:sp>
          <p:nvSpPr>
            <p:cNvPr id="20" name="TextBox 9">
              <a:extLst>
                <a:ext uri="{FF2B5EF4-FFF2-40B4-BE49-F238E27FC236}">
                  <a16:creationId xmlns:a16="http://schemas.microsoft.com/office/drawing/2014/main" id="{0AD7FC4C-66BF-9E1F-ED69-7482E2F00371}"/>
                </a:ext>
              </a:extLst>
            </p:cNvPr>
            <p:cNvSpPr txBox="1"/>
            <p:nvPr/>
          </p:nvSpPr>
          <p:spPr>
            <a:xfrm>
              <a:off x="1632386" y="1058662"/>
              <a:ext cx="1864735" cy="78083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800" b="0" i="0" u="none" strike="noStrike" kern="0" cap="none" spc="0" normalizeH="0" baseline="0" noProof="0" err="1">
                  <a:ln w="0"/>
                  <a:solidFill>
                    <a:srgbClr val="C00000"/>
                  </a:solidFill>
                  <a:effectLst/>
                  <a:uLnTx/>
                  <a:uFillTx/>
                  <a:latin typeface="#9Slide05 Phobia" panose="02000506000000020003" pitchFamily="2" charset="0"/>
                  <a:ea typeface="+mn-ea"/>
                  <a:cs typeface="+mn-cs"/>
                  <a:sym typeface="Arial"/>
                </a:rPr>
                <a:t>Câu</a:t>
              </a:r>
              <a:r>
                <a:rPr kumimoji="0" lang="en-US" sz="3800" b="0" i="0" u="none" strike="noStrike" kern="0" cap="none" spc="0" normalizeH="0" baseline="0" noProof="0">
                  <a:ln w="0"/>
                  <a:solidFill>
                    <a:srgbClr val="C00000"/>
                  </a:solidFill>
                  <a:effectLst/>
                  <a:uLnTx/>
                  <a:uFillTx/>
                  <a:latin typeface="#9Slide05 Phobia" panose="02000506000000020003" pitchFamily="2" charset="0"/>
                  <a:ea typeface="+mn-ea"/>
                  <a:cs typeface="+mn-cs"/>
                  <a:sym typeface="Arial"/>
                </a:rPr>
                <a:t> 3</a:t>
              </a:r>
              <a:endParaRPr kumimoji="0" lang="en-US" sz="3800" b="0" i="0" u="none" strike="noStrike" kern="0" cap="none" spc="0" normalizeH="0" baseline="0" noProof="0" dirty="0">
                <a:ln w="0"/>
                <a:solidFill>
                  <a:srgbClr val="C00000"/>
                </a:solidFill>
                <a:effectLst/>
                <a:uLnTx/>
                <a:uFillTx/>
                <a:latin typeface="#9Slide05 Phobia" panose="02000506000000020003" pitchFamily="2" charset="0"/>
                <a:ea typeface="+mn-ea"/>
                <a:cs typeface="+mn-cs"/>
                <a:sym typeface="Arial"/>
              </a:endParaRPr>
            </a:p>
          </p:txBody>
        </p:sp>
      </p:grpSp>
      <p:sp>
        <p:nvSpPr>
          <p:cNvPr id="4" name="TextBox 9">
            <a:extLst>
              <a:ext uri="{FF2B5EF4-FFF2-40B4-BE49-F238E27FC236}">
                <a16:creationId xmlns:a16="http://schemas.microsoft.com/office/drawing/2014/main" id="{C6C2EEB2-7A1E-25F5-4E96-A4D63B526D8E}"/>
              </a:ext>
            </a:extLst>
          </p:cNvPr>
          <p:cNvSpPr txBox="1"/>
          <p:nvPr/>
        </p:nvSpPr>
        <p:spPr>
          <a:xfrm>
            <a:off x="2789567" y="769347"/>
            <a:ext cx="8333282" cy="107721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just" defTabSz="914400">
              <a:defRPr/>
            </a:pPr>
            <a:r>
              <a:rPr lang="vi-VN" sz="3200" b="1">
                <a:solidFill>
                  <a:srgbClr val="002060"/>
                </a:solidFill>
              </a:rPr>
              <a:t>3. Mặt trời lên, những đống muối và mặt ruộng được so sánh với những gì? </a:t>
            </a:r>
          </a:p>
        </p:txBody>
      </p:sp>
      <p:sp>
        <p:nvSpPr>
          <p:cNvPr id="6" name="TextBox 5">
            <a:extLst>
              <a:ext uri="{FF2B5EF4-FFF2-40B4-BE49-F238E27FC236}">
                <a16:creationId xmlns:a16="http://schemas.microsoft.com/office/drawing/2014/main" id="{785319B4-8106-3BE4-6C66-D4C75082516F}"/>
              </a:ext>
            </a:extLst>
          </p:cNvPr>
          <p:cNvSpPr txBox="1"/>
          <p:nvPr/>
        </p:nvSpPr>
        <p:spPr>
          <a:xfrm>
            <a:off x="900981" y="2079490"/>
            <a:ext cx="10616458" cy="4524315"/>
          </a:xfrm>
          <a:prstGeom prst="rect">
            <a:avLst/>
          </a:prstGeom>
          <a:noFill/>
          <a:ln>
            <a:noFill/>
          </a:ln>
        </p:spPr>
        <p:txBody>
          <a:bodyPr wrap="square">
            <a:spAutoFit/>
          </a:bodyPr>
          <a:lstStyle/>
          <a:p>
            <a:pPr lvl="0" algn="just"/>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Mặt trời lên, những đống muối và mặt ruộng được so sánh:</a:t>
            </a:r>
          </a:p>
          <a:p>
            <a:pPr lvl="0" algn="just"/>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b="1">
                <a:solidFill>
                  <a:srgbClr val="0070C0"/>
                </a:solidFill>
                <a:latin typeface="Calibri" panose="020F0502020204030204" pitchFamily="34" charset="0"/>
                <a:ea typeface="Calibri" panose="020F0502020204030204" pitchFamily="34" charset="0"/>
                <a:cs typeface="Calibri" panose="020F0502020204030204" pitchFamily="34" charset="0"/>
              </a:rPr>
              <a:t> Những đống muối được so sánh với những viên kim cương </a:t>
            </a:r>
            <a:r>
              <a:rPr lang="vi-VN" sz="3600" b="1">
                <a:solidFill>
                  <a:srgbClr val="0070C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vi-VN" sz="3600" b="1">
                <a:solidFill>
                  <a:srgbClr val="0070C0"/>
                </a:solidFill>
                <a:latin typeface="Calibri" panose="020F0502020204030204" pitchFamily="34" charset="0"/>
                <a:ea typeface="Calibri" panose="020F0502020204030204" pitchFamily="34" charset="0"/>
                <a:cs typeface="Calibri" panose="020F0502020204030204" pitchFamily="34" charset="0"/>
              </a:rPr>
              <a:t> Vì dưới ánh nắng, hạt muối trắng sáng lấp lánh như kim cương.</a:t>
            </a:r>
          </a:p>
          <a:p>
            <a:pPr lvl="0" algn="just"/>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00B050"/>
                </a:solidFill>
                <a:latin typeface="Calibri" panose="020F0502020204030204" pitchFamily="34" charset="0"/>
                <a:ea typeface="Calibri" panose="020F0502020204030204" pitchFamily="34" charset="0"/>
                <a:cs typeface="Calibri" panose="020F0502020204030204" pitchFamily="34" charset="0"/>
              </a:rPr>
              <a:t>Mặt ruộng được so sánh với tấm gương khổng lồ </a:t>
            </a:r>
            <a:r>
              <a:rPr lang="vi-VN" sz="3600" b="1">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vi-VN" sz="3600" b="1">
                <a:solidFill>
                  <a:srgbClr val="00B050"/>
                </a:solidFill>
                <a:latin typeface="Calibri" panose="020F0502020204030204" pitchFamily="34" charset="0"/>
                <a:ea typeface="Calibri" panose="020F0502020204030204" pitchFamily="34" charset="0"/>
                <a:cs typeface="Calibri" panose="020F0502020204030204" pitchFamily="34" charset="0"/>
              </a:rPr>
              <a:t> Vì mặt ruộng phẳng và rất rộng, sáng lấp lánh dưới ánh mặt trời như tấm gương.</a:t>
            </a:r>
          </a:p>
        </p:txBody>
      </p:sp>
    </p:spTree>
    <p:extLst>
      <p:ext uri="{BB962C8B-B14F-4D97-AF65-F5344CB8AC3E}">
        <p14:creationId xmlns:p14="http://schemas.microsoft.com/office/powerpoint/2010/main" val="12373611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994065-97EF-0579-E65D-91B00A1F17F5}"/>
              </a:ext>
            </a:extLst>
          </p:cNvPr>
          <p:cNvPicPr>
            <a:picLocks noChangeAspect="1"/>
          </p:cNvPicPr>
          <p:nvPr/>
        </p:nvPicPr>
        <p:blipFill>
          <a:blip r:embed="rId3"/>
          <a:stretch>
            <a:fillRect/>
          </a:stretch>
        </p:blipFill>
        <p:spPr>
          <a:xfrm>
            <a:off x="0" y="0"/>
            <a:ext cx="12192000" cy="6858000"/>
          </a:xfrm>
          <a:prstGeom prst="rect">
            <a:avLst/>
          </a:prstGeom>
        </p:spPr>
      </p:pic>
      <p:sp>
        <p:nvSpPr>
          <p:cNvPr id="7" name="Speech Bubble: Oval 6">
            <a:extLst>
              <a:ext uri="{FF2B5EF4-FFF2-40B4-BE49-F238E27FC236}">
                <a16:creationId xmlns:a16="http://schemas.microsoft.com/office/drawing/2014/main" id="{F69DF14F-C386-07A7-0FD0-D5082A01E2EB}"/>
              </a:ext>
            </a:extLst>
          </p:cNvPr>
          <p:cNvSpPr/>
          <p:nvPr/>
        </p:nvSpPr>
        <p:spPr>
          <a:xfrm>
            <a:off x="425116" y="320842"/>
            <a:ext cx="6545179" cy="1884947"/>
          </a:xfrm>
          <a:prstGeom prst="wedgeEllipseCallout">
            <a:avLst>
              <a:gd name="adj1" fmla="val 46569"/>
              <a:gd name="adj2" fmla="val 7696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9">
            <a:extLst>
              <a:ext uri="{FF2B5EF4-FFF2-40B4-BE49-F238E27FC236}">
                <a16:creationId xmlns:a16="http://schemas.microsoft.com/office/drawing/2014/main" id="{6EE6C36A-BA08-0683-557E-3FAA1963D634}"/>
              </a:ext>
            </a:extLst>
          </p:cNvPr>
          <p:cNvSpPr txBox="1"/>
          <p:nvPr/>
        </p:nvSpPr>
        <p:spPr>
          <a:xfrm>
            <a:off x="670760" y="748847"/>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Nội</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dung </a:t>
            </a:r>
            <a:r>
              <a:rPr kumimoji="0" lang="en-US" sz="6000" i="0" u="none" strike="noStrike" kern="0" normalizeH="0" noProof="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đoạn</a:t>
            </a:r>
            <a:r>
              <a:rPr kumimoji="0" lang="en-US" sz="6000" i="0" u="none" strike="noStrike" kern="0" normalizeH="0" noProof="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lang="en-US" sz="6000" kern="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3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là</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lang="en-US" sz="6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gì</a:t>
            </a:r>
            <a:r>
              <a:rPr lang="en-US" sz="60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grpSp>
        <p:nvGrpSpPr>
          <p:cNvPr id="11" name="Group 10">
            <a:extLst>
              <a:ext uri="{FF2B5EF4-FFF2-40B4-BE49-F238E27FC236}">
                <a16:creationId xmlns:a16="http://schemas.microsoft.com/office/drawing/2014/main" id="{9AFF5542-D7F2-A7A7-6B62-114E25511CD4}"/>
              </a:ext>
            </a:extLst>
          </p:cNvPr>
          <p:cNvGrpSpPr/>
          <p:nvPr/>
        </p:nvGrpSpPr>
        <p:grpSpPr>
          <a:xfrm>
            <a:off x="425116" y="1993717"/>
            <a:ext cx="5431348" cy="1884947"/>
            <a:chOff x="760905" y="2242369"/>
            <a:chExt cx="5431348" cy="1884947"/>
          </a:xfrm>
        </p:grpSpPr>
        <p:sp>
          <p:nvSpPr>
            <p:cNvPr id="10" name="Rectangle: Rounded Corners 9">
              <a:extLst>
                <a:ext uri="{FF2B5EF4-FFF2-40B4-BE49-F238E27FC236}">
                  <a16:creationId xmlns:a16="http://schemas.microsoft.com/office/drawing/2014/main" id="{1A7C5F9F-5E44-DAE6-5E9A-64FDFA0FD8B2}"/>
                </a:ext>
              </a:extLst>
            </p:cNvPr>
            <p:cNvSpPr/>
            <p:nvPr/>
          </p:nvSpPr>
          <p:spPr>
            <a:xfrm>
              <a:off x="1725297" y="2746690"/>
              <a:ext cx="4466956" cy="1105564"/>
            </a:xfrm>
            <a:custGeom>
              <a:avLst/>
              <a:gdLst>
                <a:gd name="connsiteX0" fmla="*/ 0 w 4466956"/>
                <a:gd name="connsiteY0" fmla="*/ 184264 h 1105564"/>
                <a:gd name="connsiteX1" fmla="*/ 184264 w 4466956"/>
                <a:gd name="connsiteY1" fmla="*/ 0 h 1105564"/>
                <a:gd name="connsiteX2" fmla="*/ 4282692 w 4466956"/>
                <a:gd name="connsiteY2" fmla="*/ 0 h 1105564"/>
                <a:gd name="connsiteX3" fmla="*/ 4466956 w 4466956"/>
                <a:gd name="connsiteY3" fmla="*/ 184264 h 1105564"/>
                <a:gd name="connsiteX4" fmla="*/ 4466956 w 4466956"/>
                <a:gd name="connsiteY4" fmla="*/ 921300 h 1105564"/>
                <a:gd name="connsiteX5" fmla="*/ 4282692 w 4466956"/>
                <a:gd name="connsiteY5" fmla="*/ 1105564 h 1105564"/>
                <a:gd name="connsiteX6" fmla="*/ 184264 w 4466956"/>
                <a:gd name="connsiteY6" fmla="*/ 1105564 h 1105564"/>
                <a:gd name="connsiteX7" fmla="*/ 0 w 4466956"/>
                <a:gd name="connsiteY7" fmla="*/ 921300 h 1105564"/>
                <a:gd name="connsiteX8" fmla="*/ 0 w 4466956"/>
                <a:gd name="connsiteY8" fmla="*/ 184264 h 11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1105564" fill="none" extrusionOk="0">
                  <a:moveTo>
                    <a:pt x="0" y="184264"/>
                  </a:moveTo>
                  <a:cubicBezTo>
                    <a:pt x="4080" y="82008"/>
                    <a:pt x="84099" y="307"/>
                    <a:pt x="184264" y="0"/>
                  </a:cubicBezTo>
                  <a:cubicBezTo>
                    <a:pt x="654658" y="-78841"/>
                    <a:pt x="3270711" y="-143586"/>
                    <a:pt x="4282692" y="0"/>
                  </a:cubicBezTo>
                  <a:cubicBezTo>
                    <a:pt x="4398174" y="6356"/>
                    <a:pt x="4465701" y="80506"/>
                    <a:pt x="4466956" y="184264"/>
                  </a:cubicBezTo>
                  <a:cubicBezTo>
                    <a:pt x="4493223" y="373511"/>
                    <a:pt x="4451329" y="675010"/>
                    <a:pt x="4466956" y="921300"/>
                  </a:cubicBezTo>
                  <a:cubicBezTo>
                    <a:pt x="4463988" y="1026462"/>
                    <a:pt x="4385179" y="1102183"/>
                    <a:pt x="4282692" y="1105564"/>
                  </a:cubicBezTo>
                  <a:cubicBezTo>
                    <a:pt x="2619923" y="1047985"/>
                    <a:pt x="1504631" y="1214310"/>
                    <a:pt x="184264" y="1105564"/>
                  </a:cubicBezTo>
                  <a:cubicBezTo>
                    <a:pt x="89131" y="1112893"/>
                    <a:pt x="-10166" y="1037118"/>
                    <a:pt x="0" y="921300"/>
                  </a:cubicBezTo>
                  <a:cubicBezTo>
                    <a:pt x="16294" y="610572"/>
                    <a:pt x="-53332" y="261205"/>
                    <a:pt x="0" y="184264"/>
                  </a:cubicBezTo>
                  <a:close/>
                </a:path>
                <a:path w="4466956" h="1105564" stroke="0" extrusionOk="0">
                  <a:moveTo>
                    <a:pt x="0" y="184264"/>
                  </a:moveTo>
                  <a:cubicBezTo>
                    <a:pt x="6755" y="80187"/>
                    <a:pt x="86511" y="-115"/>
                    <a:pt x="184264" y="0"/>
                  </a:cubicBezTo>
                  <a:cubicBezTo>
                    <a:pt x="1471684" y="66624"/>
                    <a:pt x="3095493" y="-90325"/>
                    <a:pt x="4282692" y="0"/>
                  </a:cubicBezTo>
                  <a:cubicBezTo>
                    <a:pt x="4376914" y="-3715"/>
                    <a:pt x="4469094" y="80044"/>
                    <a:pt x="4466956" y="184264"/>
                  </a:cubicBezTo>
                  <a:cubicBezTo>
                    <a:pt x="4401975" y="344805"/>
                    <a:pt x="4484066" y="734176"/>
                    <a:pt x="4466956" y="921300"/>
                  </a:cubicBezTo>
                  <a:cubicBezTo>
                    <a:pt x="4456154" y="1005846"/>
                    <a:pt x="4379088" y="1099755"/>
                    <a:pt x="4282692" y="1105564"/>
                  </a:cubicBezTo>
                  <a:cubicBezTo>
                    <a:pt x="3792138" y="1086006"/>
                    <a:pt x="1365790" y="1179498"/>
                    <a:pt x="184264" y="1105564"/>
                  </a:cubicBezTo>
                  <a:cubicBezTo>
                    <a:pt x="66961" y="1109875"/>
                    <a:pt x="-4151" y="1029078"/>
                    <a:pt x="0" y="921300"/>
                  </a:cubicBezTo>
                  <a:cubicBezTo>
                    <a:pt x="31157" y="807100"/>
                    <a:pt x="-65158" y="361940"/>
                    <a:pt x="0" y="184264"/>
                  </a:cubicBezTo>
                  <a:close/>
                </a:path>
              </a:pathLst>
            </a:custGeom>
            <a:solidFill>
              <a:schemeClr val="bg1"/>
            </a:solidFill>
            <a:ln>
              <a:extLst>
                <a:ext uri="{C807C97D-BFC1-408E-A445-0C87EB9F89A2}">
                  <ask:lineSketchStyleProps xmlns:ask="http://schemas.microsoft.com/office/drawing/2018/sketchyshapes" sd="298552743">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rPr>
                <a:t>Vẻ đẹp của cánh đồng muối khi mặt trời lặn.</a:t>
              </a:r>
              <a:endParaRPr lang="en-US" sz="3000" b="1" dirty="0">
                <a:solidFill>
                  <a:srgbClr val="002060"/>
                </a:solidFill>
              </a:endParaRPr>
            </a:p>
          </p:txBody>
        </p:sp>
        <p:pic>
          <p:nvPicPr>
            <p:cNvPr id="9" name="Picture 8">
              <a:extLst>
                <a:ext uri="{FF2B5EF4-FFF2-40B4-BE49-F238E27FC236}">
                  <a16:creationId xmlns:a16="http://schemas.microsoft.com/office/drawing/2014/main" id="{DD0AF412-F96A-3539-39C5-F837F30EAA1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0905" y="2242369"/>
              <a:ext cx="1928783" cy="1884947"/>
            </a:xfrm>
            <a:prstGeom prst="rect">
              <a:avLst/>
            </a:prstGeom>
          </p:spPr>
        </p:pic>
      </p:grpSp>
      <p:grpSp>
        <p:nvGrpSpPr>
          <p:cNvPr id="12" name="Group 11">
            <a:extLst>
              <a:ext uri="{FF2B5EF4-FFF2-40B4-BE49-F238E27FC236}">
                <a16:creationId xmlns:a16="http://schemas.microsoft.com/office/drawing/2014/main" id="{522A5201-C45C-2529-7142-93297C596034}"/>
              </a:ext>
            </a:extLst>
          </p:cNvPr>
          <p:cNvGrpSpPr/>
          <p:nvPr/>
        </p:nvGrpSpPr>
        <p:grpSpPr>
          <a:xfrm>
            <a:off x="612467" y="3429000"/>
            <a:ext cx="5521633" cy="1884947"/>
            <a:chOff x="670620" y="2278291"/>
            <a:chExt cx="5521633" cy="1884947"/>
          </a:xfrm>
        </p:grpSpPr>
        <p:sp>
          <p:nvSpPr>
            <p:cNvPr id="13" name="Rectangle: Rounded Corners 12">
              <a:extLst>
                <a:ext uri="{FF2B5EF4-FFF2-40B4-BE49-F238E27FC236}">
                  <a16:creationId xmlns:a16="http://schemas.microsoft.com/office/drawing/2014/main" id="{E553D0A7-84CD-1A46-3A2C-DC8958A06876}"/>
                </a:ext>
              </a:extLst>
            </p:cNvPr>
            <p:cNvSpPr/>
            <p:nvPr/>
          </p:nvSpPr>
          <p:spPr>
            <a:xfrm>
              <a:off x="1725297" y="2746690"/>
              <a:ext cx="4466956" cy="1105564"/>
            </a:xfrm>
            <a:custGeom>
              <a:avLst/>
              <a:gdLst>
                <a:gd name="connsiteX0" fmla="*/ 0 w 4466956"/>
                <a:gd name="connsiteY0" fmla="*/ 184264 h 1105564"/>
                <a:gd name="connsiteX1" fmla="*/ 184264 w 4466956"/>
                <a:gd name="connsiteY1" fmla="*/ 0 h 1105564"/>
                <a:gd name="connsiteX2" fmla="*/ 4282692 w 4466956"/>
                <a:gd name="connsiteY2" fmla="*/ 0 h 1105564"/>
                <a:gd name="connsiteX3" fmla="*/ 4466956 w 4466956"/>
                <a:gd name="connsiteY3" fmla="*/ 184264 h 1105564"/>
                <a:gd name="connsiteX4" fmla="*/ 4466956 w 4466956"/>
                <a:gd name="connsiteY4" fmla="*/ 921300 h 1105564"/>
                <a:gd name="connsiteX5" fmla="*/ 4282692 w 4466956"/>
                <a:gd name="connsiteY5" fmla="*/ 1105564 h 1105564"/>
                <a:gd name="connsiteX6" fmla="*/ 184264 w 4466956"/>
                <a:gd name="connsiteY6" fmla="*/ 1105564 h 1105564"/>
                <a:gd name="connsiteX7" fmla="*/ 0 w 4466956"/>
                <a:gd name="connsiteY7" fmla="*/ 921300 h 1105564"/>
                <a:gd name="connsiteX8" fmla="*/ 0 w 4466956"/>
                <a:gd name="connsiteY8" fmla="*/ 184264 h 11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1105564" fill="none" extrusionOk="0">
                  <a:moveTo>
                    <a:pt x="0" y="184264"/>
                  </a:moveTo>
                  <a:cubicBezTo>
                    <a:pt x="4080" y="82008"/>
                    <a:pt x="84099" y="307"/>
                    <a:pt x="184264" y="0"/>
                  </a:cubicBezTo>
                  <a:cubicBezTo>
                    <a:pt x="654658" y="-78841"/>
                    <a:pt x="3270711" y="-143586"/>
                    <a:pt x="4282692" y="0"/>
                  </a:cubicBezTo>
                  <a:cubicBezTo>
                    <a:pt x="4398174" y="6356"/>
                    <a:pt x="4465701" y="80506"/>
                    <a:pt x="4466956" y="184264"/>
                  </a:cubicBezTo>
                  <a:cubicBezTo>
                    <a:pt x="4493223" y="373511"/>
                    <a:pt x="4451329" y="675010"/>
                    <a:pt x="4466956" y="921300"/>
                  </a:cubicBezTo>
                  <a:cubicBezTo>
                    <a:pt x="4463988" y="1026462"/>
                    <a:pt x="4385179" y="1102183"/>
                    <a:pt x="4282692" y="1105564"/>
                  </a:cubicBezTo>
                  <a:cubicBezTo>
                    <a:pt x="2619923" y="1047985"/>
                    <a:pt x="1504631" y="1214310"/>
                    <a:pt x="184264" y="1105564"/>
                  </a:cubicBezTo>
                  <a:cubicBezTo>
                    <a:pt x="89131" y="1112893"/>
                    <a:pt x="-10166" y="1037118"/>
                    <a:pt x="0" y="921300"/>
                  </a:cubicBezTo>
                  <a:cubicBezTo>
                    <a:pt x="16294" y="610572"/>
                    <a:pt x="-53332" y="261205"/>
                    <a:pt x="0" y="184264"/>
                  </a:cubicBezTo>
                  <a:close/>
                </a:path>
                <a:path w="4466956" h="1105564" stroke="0" extrusionOk="0">
                  <a:moveTo>
                    <a:pt x="0" y="184264"/>
                  </a:moveTo>
                  <a:cubicBezTo>
                    <a:pt x="6755" y="80187"/>
                    <a:pt x="86511" y="-115"/>
                    <a:pt x="184264" y="0"/>
                  </a:cubicBezTo>
                  <a:cubicBezTo>
                    <a:pt x="1471684" y="66624"/>
                    <a:pt x="3095493" y="-90325"/>
                    <a:pt x="4282692" y="0"/>
                  </a:cubicBezTo>
                  <a:cubicBezTo>
                    <a:pt x="4376914" y="-3715"/>
                    <a:pt x="4469094" y="80044"/>
                    <a:pt x="4466956" y="184264"/>
                  </a:cubicBezTo>
                  <a:cubicBezTo>
                    <a:pt x="4401975" y="344805"/>
                    <a:pt x="4484066" y="734176"/>
                    <a:pt x="4466956" y="921300"/>
                  </a:cubicBezTo>
                  <a:cubicBezTo>
                    <a:pt x="4456154" y="1005846"/>
                    <a:pt x="4379088" y="1099755"/>
                    <a:pt x="4282692" y="1105564"/>
                  </a:cubicBezTo>
                  <a:cubicBezTo>
                    <a:pt x="3792138" y="1086006"/>
                    <a:pt x="1365790" y="1179498"/>
                    <a:pt x="184264" y="1105564"/>
                  </a:cubicBezTo>
                  <a:cubicBezTo>
                    <a:pt x="66961" y="1109875"/>
                    <a:pt x="-4151" y="1029078"/>
                    <a:pt x="0" y="921300"/>
                  </a:cubicBezTo>
                  <a:cubicBezTo>
                    <a:pt x="31157" y="807100"/>
                    <a:pt x="-65158" y="361940"/>
                    <a:pt x="0" y="184264"/>
                  </a:cubicBezTo>
                  <a:close/>
                </a:path>
              </a:pathLst>
            </a:custGeom>
            <a:solidFill>
              <a:schemeClr val="bg1"/>
            </a:solidFill>
            <a:ln>
              <a:extLst>
                <a:ext uri="{C807C97D-BFC1-408E-A445-0C87EB9F89A2}">
                  <ask:lineSketchStyleProps xmlns:ask="http://schemas.microsoft.com/office/drawing/2018/sketchyshapes" sd="298552743">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rPr>
                <a:t>Vẻ đẹp của mặt trời mọc</a:t>
              </a:r>
              <a:endParaRPr lang="en-US" sz="3000" b="1" dirty="0">
                <a:solidFill>
                  <a:srgbClr val="002060"/>
                </a:solidFill>
              </a:endParaRPr>
            </a:p>
          </p:txBody>
        </p:sp>
        <p:pic>
          <p:nvPicPr>
            <p:cNvPr id="14" name="Picture 13">
              <a:extLst>
                <a:ext uri="{FF2B5EF4-FFF2-40B4-BE49-F238E27FC236}">
                  <a16:creationId xmlns:a16="http://schemas.microsoft.com/office/drawing/2014/main" id="{B06E98F4-FA2A-4340-6828-91F5C602844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0620" y="2278291"/>
              <a:ext cx="1928783" cy="1884947"/>
            </a:xfrm>
            <a:prstGeom prst="rect">
              <a:avLst/>
            </a:prstGeom>
          </p:spPr>
        </p:pic>
      </p:grpSp>
      <p:grpSp>
        <p:nvGrpSpPr>
          <p:cNvPr id="15" name="Group 14">
            <a:extLst>
              <a:ext uri="{FF2B5EF4-FFF2-40B4-BE49-F238E27FC236}">
                <a16:creationId xmlns:a16="http://schemas.microsoft.com/office/drawing/2014/main" id="{9829E0CD-55EA-6207-7FDF-EFC4086194EF}"/>
              </a:ext>
            </a:extLst>
          </p:cNvPr>
          <p:cNvGrpSpPr/>
          <p:nvPr/>
        </p:nvGrpSpPr>
        <p:grpSpPr>
          <a:xfrm>
            <a:off x="728096" y="4820567"/>
            <a:ext cx="5471084" cy="1884947"/>
            <a:chOff x="721169" y="2215840"/>
            <a:chExt cx="5471084" cy="1884947"/>
          </a:xfrm>
        </p:grpSpPr>
        <p:sp>
          <p:nvSpPr>
            <p:cNvPr id="16" name="Rectangle: Rounded Corners 15">
              <a:extLst>
                <a:ext uri="{FF2B5EF4-FFF2-40B4-BE49-F238E27FC236}">
                  <a16:creationId xmlns:a16="http://schemas.microsoft.com/office/drawing/2014/main" id="{93594082-50C6-D84C-4EA9-CC4498C5960B}"/>
                </a:ext>
              </a:extLst>
            </p:cNvPr>
            <p:cNvSpPr/>
            <p:nvPr/>
          </p:nvSpPr>
          <p:spPr>
            <a:xfrm>
              <a:off x="1725297" y="2746690"/>
              <a:ext cx="4466956" cy="876305"/>
            </a:xfrm>
            <a:custGeom>
              <a:avLst/>
              <a:gdLst>
                <a:gd name="connsiteX0" fmla="*/ 0 w 4466956"/>
                <a:gd name="connsiteY0" fmla="*/ 146054 h 876305"/>
                <a:gd name="connsiteX1" fmla="*/ 146054 w 4466956"/>
                <a:gd name="connsiteY1" fmla="*/ 0 h 876305"/>
                <a:gd name="connsiteX2" fmla="*/ 4320902 w 4466956"/>
                <a:gd name="connsiteY2" fmla="*/ 0 h 876305"/>
                <a:gd name="connsiteX3" fmla="*/ 4466956 w 4466956"/>
                <a:gd name="connsiteY3" fmla="*/ 146054 h 876305"/>
                <a:gd name="connsiteX4" fmla="*/ 4466956 w 4466956"/>
                <a:gd name="connsiteY4" fmla="*/ 730251 h 876305"/>
                <a:gd name="connsiteX5" fmla="*/ 4320902 w 4466956"/>
                <a:gd name="connsiteY5" fmla="*/ 876305 h 876305"/>
                <a:gd name="connsiteX6" fmla="*/ 146054 w 4466956"/>
                <a:gd name="connsiteY6" fmla="*/ 876305 h 876305"/>
                <a:gd name="connsiteX7" fmla="*/ 0 w 4466956"/>
                <a:gd name="connsiteY7" fmla="*/ 730251 h 876305"/>
                <a:gd name="connsiteX8" fmla="*/ 0 w 4466956"/>
                <a:gd name="connsiteY8" fmla="*/ 146054 h 87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876305" fill="none" extrusionOk="0">
                  <a:moveTo>
                    <a:pt x="0" y="146054"/>
                  </a:moveTo>
                  <a:cubicBezTo>
                    <a:pt x="8753" y="64339"/>
                    <a:pt x="66573" y="227"/>
                    <a:pt x="146054" y="0"/>
                  </a:cubicBezTo>
                  <a:cubicBezTo>
                    <a:pt x="2155101" y="-78841"/>
                    <a:pt x="3279985" y="-143586"/>
                    <a:pt x="4320902" y="0"/>
                  </a:cubicBezTo>
                  <a:cubicBezTo>
                    <a:pt x="4412241" y="4947"/>
                    <a:pt x="4459033" y="52813"/>
                    <a:pt x="4466956" y="146054"/>
                  </a:cubicBezTo>
                  <a:cubicBezTo>
                    <a:pt x="4506116" y="376297"/>
                    <a:pt x="4509812" y="665153"/>
                    <a:pt x="4466956" y="730251"/>
                  </a:cubicBezTo>
                  <a:cubicBezTo>
                    <a:pt x="4457925" y="821245"/>
                    <a:pt x="4404164" y="864118"/>
                    <a:pt x="4320902" y="876305"/>
                  </a:cubicBezTo>
                  <a:cubicBezTo>
                    <a:pt x="2533577" y="818726"/>
                    <a:pt x="1830299" y="985051"/>
                    <a:pt x="146054" y="876305"/>
                  </a:cubicBezTo>
                  <a:cubicBezTo>
                    <a:pt x="69419" y="880755"/>
                    <a:pt x="-2852" y="814856"/>
                    <a:pt x="0" y="730251"/>
                  </a:cubicBezTo>
                  <a:cubicBezTo>
                    <a:pt x="22715" y="508820"/>
                    <a:pt x="-7498" y="359718"/>
                    <a:pt x="0" y="146054"/>
                  </a:cubicBezTo>
                  <a:close/>
                </a:path>
                <a:path w="4466956" h="876305" stroke="0" extrusionOk="0">
                  <a:moveTo>
                    <a:pt x="0" y="146054"/>
                  </a:moveTo>
                  <a:cubicBezTo>
                    <a:pt x="14379" y="60471"/>
                    <a:pt x="81124" y="-452"/>
                    <a:pt x="146054" y="0"/>
                  </a:cubicBezTo>
                  <a:cubicBezTo>
                    <a:pt x="572472" y="66624"/>
                    <a:pt x="3332654" y="-90325"/>
                    <a:pt x="4320902" y="0"/>
                  </a:cubicBezTo>
                  <a:cubicBezTo>
                    <a:pt x="4387577" y="-6888"/>
                    <a:pt x="4476527" y="54405"/>
                    <a:pt x="4466956" y="146054"/>
                  </a:cubicBezTo>
                  <a:cubicBezTo>
                    <a:pt x="4429578" y="412394"/>
                    <a:pt x="4507784" y="524612"/>
                    <a:pt x="4466956" y="730251"/>
                  </a:cubicBezTo>
                  <a:cubicBezTo>
                    <a:pt x="4463613" y="805584"/>
                    <a:pt x="4395420" y="869658"/>
                    <a:pt x="4320902" y="876305"/>
                  </a:cubicBezTo>
                  <a:cubicBezTo>
                    <a:pt x="2261127" y="856747"/>
                    <a:pt x="780361" y="950239"/>
                    <a:pt x="146054" y="876305"/>
                  </a:cubicBezTo>
                  <a:cubicBezTo>
                    <a:pt x="59571" y="877920"/>
                    <a:pt x="-5881" y="819432"/>
                    <a:pt x="0" y="730251"/>
                  </a:cubicBezTo>
                  <a:cubicBezTo>
                    <a:pt x="-31068" y="638810"/>
                    <a:pt x="-35265" y="252574"/>
                    <a:pt x="0" y="146054"/>
                  </a:cubicBezTo>
                  <a:close/>
                </a:path>
              </a:pathLst>
            </a:custGeom>
            <a:solidFill>
              <a:schemeClr val="bg1"/>
            </a:solidFill>
            <a:ln>
              <a:extLst>
                <a:ext uri="{C807C97D-BFC1-408E-A445-0C87EB9F89A2}">
                  <ask:lineSketchStyleProps xmlns:ask="http://schemas.microsoft.com/office/drawing/2018/sketchyshapes" sd="298552743">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rPr>
                <a:t>Vẻ đẹp của cánh đồng muối khi mặt trời lên.</a:t>
              </a:r>
              <a:endParaRPr lang="en-US" sz="3200" b="1" dirty="0">
                <a:solidFill>
                  <a:srgbClr val="002060"/>
                </a:solidFill>
              </a:endParaRPr>
            </a:p>
          </p:txBody>
        </p:sp>
        <p:pic>
          <p:nvPicPr>
            <p:cNvPr id="17" name="Picture 16">
              <a:extLst>
                <a:ext uri="{FF2B5EF4-FFF2-40B4-BE49-F238E27FC236}">
                  <a16:creationId xmlns:a16="http://schemas.microsoft.com/office/drawing/2014/main" id="{8A4F7C76-1BC7-FAA7-BA9A-7AED1556CA2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21169" y="2215840"/>
              <a:ext cx="1928783" cy="1884947"/>
            </a:xfrm>
            <a:prstGeom prst="rect">
              <a:avLst/>
            </a:prstGeom>
          </p:spPr>
        </p:pic>
      </p:grpSp>
    </p:spTree>
    <p:extLst>
      <p:ext uri="{BB962C8B-B14F-4D97-AF65-F5344CB8AC3E}">
        <p14:creationId xmlns:p14="http://schemas.microsoft.com/office/powerpoint/2010/main" val="2952836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1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3" fill="hold" nodeType="clickEffect">
                                  <p:stCondLst>
                                    <p:cond delay="0"/>
                                  </p:stCondLst>
                                  <p:childTnLst>
                                    <p:anim calcmode="lin" valueType="num">
                                      <p:cBhvr additive="base">
                                        <p:cTn id="28" dur="500"/>
                                        <p:tgtEl>
                                          <p:spTgt spid="11"/>
                                        </p:tgtEl>
                                        <p:attrNameLst>
                                          <p:attrName>ppt_x</p:attrName>
                                        </p:attrNameLst>
                                      </p:cBhvr>
                                      <p:tavLst>
                                        <p:tav tm="0">
                                          <p:val>
                                            <p:strVal val="ppt_x"/>
                                          </p:val>
                                        </p:tav>
                                        <p:tav tm="100000">
                                          <p:val>
                                            <p:strVal val="1+ppt_w/2"/>
                                          </p:val>
                                        </p:tav>
                                      </p:tavLst>
                                    </p:anim>
                                    <p:anim calcmode="lin" valueType="num">
                                      <p:cBhvr additive="base">
                                        <p:cTn id="29" dur="500"/>
                                        <p:tgtEl>
                                          <p:spTgt spid="11"/>
                                        </p:tgtEl>
                                        <p:attrNameLst>
                                          <p:attrName>ppt_y</p:attrName>
                                        </p:attrNameLst>
                                      </p:cBhvr>
                                      <p:tavLst>
                                        <p:tav tm="0">
                                          <p:val>
                                            <p:strVal val="ppt_y"/>
                                          </p:val>
                                        </p:tav>
                                        <p:tav tm="100000">
                                          <p:val>
                                            <p:strVal val="0-ppt_h/2"/>
                                          </p:val>
                                        </p:tav>
                                      </p:tavLst>
                                    </p:anim>
                                    <p:set>
                                      <p:cBhvr>
                                        <p:cTn id="30" dur="1" fill="hold">
                                          <p:stCondLst>
                                            <p:cond delay="499"/>
                                          </p:stCondLst>
                                        </p:cTn>
                                        <p:tgtEl>
                                          <p:spTgt spid="11"/>
                                        </p:tgtEl>
                                        <p:attrNameLst>
                                          <p:attrName>style.visibility</p:attrName>
                                        </p:attrNameLst>
                                      </p:cBhvr>
                                      <p:to>
                                        <p:strVal val="hidden"/>
                                      </p:to>
                                    </p:set>
                                  </p:childTnLst>
                                </p:cTn>
                              </p:par>
                              <p:par>
                                <p:cTn id="31" presetID="2" presetClass="exit" presetSubtype="2" fill="hold" nodeType="withEffect">
                                  <p:stCondLst>
                                    <p:cond delay="0"/>
                                  </p:stCondLst>
                                  <p:childTnLst>
                                    <p:anim calcmode="lin" valueType="num">
                                      <p:cBhvr additive="base">
                                        <p:cTn id="32" dur="500"/>
                                        <p:tgtEl>
                                          <p:spTgt spid="12"/>
                                        </p:tgtEl>
                                        <p:attrNameLst>
                                          <p:attrName>ppt_x</p:attrName>
                                        </p:attrNameLst>
                                      </p:cBhvr>
                                      <p:tavLst>
                                        <p:tav tm="0">
                                          <p:val>
                                            <p:strVal val="ppt_x"/>
                                          </p:val>
                                        </p:tav>
                                        <p:tav tm="100000">
                                          <p:val>
                                            <p:strVal val="1+ppt_w/2"/>
                                          </p:val>
                                        </p:tav>
                                      </p:tavLst>
                                    </p:anim>
                                    <p:anim calcmode="lin" valueType="num">
                                      <p:cBhvr additive="base">
                                        <p:cTn id="33" dur="500"/>
                                        <p:tgtEl>
                                          <p:spTgt spid="12"/>
                                        </p:tgtEl>
                                        <p:attrNameLst>
                                          <p:attrName>ppt_y</p:attrName>
                                        </p:attrNameLst>
                                      </p:cBhvr>
                                      <p:tavLst>
                                        <p:tav tm="0">
                                          <p:val>
                                            <p:strVal val="ppt_y"/>
                                          </p:val>
                                        </p:tav>
                                        <p:tav tm="100000">
                                          <p:val>
                                            <p:strVal val="ppt_y"/>
                                          </p:val>
                                        </p:tav>
                                      </p:tavLst>
                                    </p:anim>
                                    <p:set>
                                      <p:cBhvr>
                                        <p:cTn id="3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2"/>
          <a:stretch>
            <a:fillRect/>
          </a:stretch>
        </p:blipFill>
        <p:spPr>
          <a:xfrm>
            <a:off x="-182881" y="-166552"/>
            <a:ext cx="12784183" cy="7191103"/>
          </a:xfrm>
          <a:prstGeom prst="rect">
            <a:avLst/>
          </a:prstGeom>
        </p:spPr>
      </p:pic>
      <p:sp>
        <p:nvSpPr>
          <p:cNvPr id="3" name="Rectangle: Rounded Corners 2">
            <a:extLst>
              <a:ext uri="{FF2B5EF4-FFF2-40B4-BE49-F238E27FC236}">
                <a16:creationId xmlns:a16="http://schemas.microsoft.com/office/drawing/2014/main" id="{A93F3BDB-9A35-1E99-3798-B9D63CB148CD}"/>
              </a:ext>
            </a:extLst>
          </p:cNvPr>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1" name="Group 20">
            <a:extLst>
              <a:ext uri="{FF2B5EF4-FFF2-40B4-BE49-F238E27FC236}">
                <a16:creationId xmlns:a16="http://schemas.microsoft.com/office/drawing/2014/main" id="{1DD64C67-182F-9901-62E1-B90A693DD278}"/>
              </a:ext>
            </a:extLst>
          </p:cNvPr>
          <p:cNvGrpSpPr/>
          <p:nvPr/>
        </p:nvGrpSpPr>
        <p:grpSpPr>
          <a:xfrm>
            <a:off x="855559" y="645090"/>
            <a:ext cx="2232108" cy="1402692"/>
            <a:chOff x="843032" y="674534"/>
            <a:chExt cx="2654089" cy="1617574"/>
          </a:xfrm>
        </p:grpSpPr>
        <p:pic>
          <p:nvPicPr>
            <p:cNvPr id="19" name="Picture 18">
              <a:extLst>
                <a:ext uri="{FF2B5EF4-FFF2-40B4-BE49-F238E27FC236}">
                  <a16:creationId xmlns:a16="http://schemas.microsoft.com/office/drawing/2014/main" id="{5D97E333-1452-353F-F9DE-3ABEC7A79C35}"/>
                </a:ext>
              </a:extLst>
            </p:cNvPr>
            <p:cNvPicPr>
              <a:picLocks noChangeAspect="1"/>
            </p:cNvPicPr>
            <p:nvPr/>
          </p:nvPicPr>
          <p:blipFill>
            <a:blip r:embed="rId3"/>
            <a:stretch>
              <a:fillRect/>
            </a:stretch>
          </p:blipFill>
          <p:spPr>
            <a:xfrm>
              <a:off x="843032" y="674534"/>
              <a:ext cx="2485706" cy="1617574"/>
            </a:xfrm>
            <a:prstGeom prst="rect">
              <a:avLst/>
            </a:prstGeom>
          </p:spPr>
        </p:pic>
        <p:sp>
          <p:nvSpPr>
            <p:cNvPr id="20" name="TextBox 9">
              <a:extLst>
                <a:ext uri="{FF2B5EF4-FFF2-40B4-BE49-F238E27FC236}">
                  <a16:creationId xmlns:a16="http://schemas.microsoft.com/office/drawing/2014/main" id="{0AD7FC4C-66BF-9E1F-ED69-7482E2F00371}"/>
                </a:ext>
              </a:extLst>
            </p:cNvPr>
            <p:cNvSpPr txBox="1"/>
            <p:nvPr/>
          </p:nvSpPr>
          <p:spPr>
            <a:xfrm>
              <a:off x="1632386" y="1058662"/>
              <a:ext cx="1864735" cy="78083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800" b="0" i="0" u="none" strike="noStrike" kern="0" cap="none" spc="0" normalizeH="0" baseline="0" noProof="0" err="1">
                  <a:ln w="0"/>
                  <a:solidFill>
                    <a:srgbClr val="C00000"/>
                  </a:solidFill>
                  <a:effectLst/>
                  <a:uLnTx/>
                  <a:uFillTx/>
                  <a:latin typeface="#9Slide05 Phobia" panose="02000506000000020003" pitchFamily="2" charset="0"/>
                  <a:ea typeface="+mn-ea"/>
                  <a:cs typeface="+mn-cs"/>
                  <a:sym typeface="Arial"/>
                </a:rPr>
                <a:t>Câu</a:t>
              </a:r>
              <a:r>
                <a:rPr kumimoji="0" lang="en-US" sz="3800" b="0" i="0" u="none" strike="noStrike" kern="0" cap="none" spc="0" normalizeH="0" baseline="0" noProof="0">
                  <a:ln w="0"/>
                  <a:solidFill>
                    <a:srgbClr val="C00000"/>
                  </a:solidFill>
                  <a:effectLst/>
                  <a:uLnTx/>
                  <a:uFillTx/>
                  <a:latin typeface="#9Slide05 Phobia" panose="02000506000000020003" pitchFamily="2" charset="0"/>
                  <a:ea typeface="+mn-ea"/>
                  <a:cs typeface="+mn-cs"/>
                  <a:sym typeface="Arial"/>
                </a:rPr>
                <a:t> 4</a:t>
              </a:r>
              <a:endParaRPr kumimoji="0" lang="en-US" sz="3800" b="0" i="0" u="none" strike="noStrike" kern="0" cap="none" spc="0" normalizeH="0" baseline="0" noProof="0" dirty="0">
                <a:ln w="0"/>
                <a:solidFill>
                  <a:srgbClr val="C00000"/>
                </a:solidFill>
                <a:effectLst/>
                <a:uLnTx/>
                <a:uFillTx/>
                <a:latin typeface="#9Slide05 Phobia" panose="02000506000000020003" pitchFamily="2" charset="0"/>
                <a:ea typeface="+mn-ea"/>
                <a:cs typeface="+mn-cs"/>
                <a:sym typeface="Arial"/>
              </a:endParaRPr>
            </a:p>
          </p:txBody>
        </p:sp>
      </p:grpSp>
      <p:sp>
        <p:nvSpPr>
          <p:cNvPr id="4" name="TextBox 9">
            <a:extLst>
              <a:ext uri="{FF2B5EF4-FFF2-40B4-BE49-F238E27FC236}">
                <a16:creationId xmlns:a16="http://schemas.microsoft.com/office/drawing/2014/main" id="{C6C2EEB2-7A1E-25F5-4E96-A4D63B526D8E}"/>
              </a:ext>
            </a:extLst>
          </p:cNvPr>
          <p:cNvSpPr txBox="1"/>
          <p:nvPr/>
        </p:nvSpPr>
        <p:spPr>
          <a:xfrm>
            <a:off x="2789567" y="769347"/>
            <a:ext cx="8333282"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just">
              <a:defRPr/>
            </a:pPr>
            <a:r>
              <a:rPr lang="vi-VN" sz="4000" b="1">
                <a:solidFill>
                  <a:srgbClr val="002060"/>
                </a:solidFill>
              </a:rPr>
              <a:t>4. Bài đọc giúp em hiểu điều gì về nghề làm muối? </a:t>
            </a:r>
            <a:endParaRPr kumimoji="0" lang="en-US" sz="4000" b="1" i="0" u="none" strike="noStrike" kern="0" cap="none" spc="0" normalizeH="0" baseline="0" noProof="0" dirty="0">
              <a:ln w="0">
                <a:noFill/>
              </a:ln>
              <a:solidFill>
                <a:srgbClr val="002060"/>
              </a:solidFill>
              <a:effectLst/>
              <a:uLnTx/>
              <a:uFillTx/>
              <a:latin typeface="Aptos" panose="02110004020202020204"/>
              <a:sym typeface="Arial"/>
            </a:endParaRPr>
          </a:p>
        </p:txBody>
      </p:sp>
      <p:sp>
        <p:nvSpPr>
          <p:cNvPr id="6" name="TextBox 5">
            <a:extLst>
              <a:ext uri="{FF2B5EF4-FFF2-40B4-BE49-F238E27FC236}">
                <a16:creationId xmlns:a16="http://schemas.microsoft.com/office/drawing/2014/main" id="{785319B4-8106-3BE4-6C66-D4C75082516F}"/>
              </a:ext>
            </a:extLst>
          </p:cNvPr>
          <p:cNvSpPr txBox="1"/>
          <p:nvPr/>
        </p:nvSpPr>
        <p:spPr>
          <a:xfrm>
            <a:off x="978271" y="2904306"/>
            <a:ext cx="10235458" cy="2554545"/>
          </a:xfrm>
          <a:prstGeom prst="rect">
            <a:avLst/>
          </a:prstGeom>
          <a:noFill/>
          <a:ln>
            <a:noFill/>
          </a:ln>
        </p:spPr>
        <p:txBody>
          <a:bodyPr wrap="square">
            <a:spAutoFit/>
          </a:bodyPr>
          <a:lstStyle/>
          <a:p>
            <a:pPr lvl="0" algn="just">
              <a:defRPr/>
            </a:pPr>
            <a:r>
              <a:rPr lang="en-US" sz="4000" b="1">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000" b="1">
                <a:solidFill>
                  <a:srgbClr val="C00000"/>
                </a:solidFill>
                <a:latin typeface="Calibri" panose="020F0502020204030204" pitchFamily="34" charset="0"/>
                <a:ea typeface="Calibri" panose="020F0502020204030204" pitchFamily="34" charset="0"/>
                <a:cs typeface="Calibri" panose="020F0502020204030204" pitchFamily="34" charset="0"/>
              </a:rPr>
              <a:t>Nghề làm muối rất vất vả, thu nhập thấp nên những người gắn bó với nghề phải là những người rất yêu nghề. Vì vậy, có thể nói hạt muối đậm đà như tấm lòng của người dân</a:t>
            </a:r>
            <a:r>
              <a:rPr lang="en-US" sz="4000" b="1">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kumimoji="0" lang="vi-VN" sz="6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84715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994065-97EF-0579-E65D-91B00A1F17F5}"/>
              </a:ext>
            </a:extLst>
          </p:cNvPr>
          <p:cNvPicPr>
            <a:picLocks noChangeAspect="1"/>
          </p:cNvPicPr>
          <p:nvPr/>
        </p:nvPicPr>
        <p:blipFill>
          <a:blip r:embed="rId3"/>
          <a:stretch>
            <a:fillRect/>
          </a:stretch>
        </p:blipFill>
        <p:spPr>
          <a:xfrm>
            <a:off x="0" y="0"/>
            <a:ext cx="12192000" cy="6858000"/>
          </a:xfrm>
          <a:prstGeom prst="rect">
            <a:avLst/>
          </a:prstGeom>
        </p:spPr>
      </p:pic>
      <p:sp>
        <p:nvSpPr>
          <p:cNvPr id="7" name="Speech Bubble: Oval 6">
            <a:extLst>
              <a:ext uri="{FF2B5EF4-FFF2-40B4-BE49-F238E27FC236}">
                <a16:creationId xmlns:a16="http://schemas.microsoft.com/office/drawing/2014/main" id="{F69DF14F-C386-07A7-0FD0-D5082A01E2EB}"/>
              </a:ext>
            </a:extLst>
          </p:cNvPr>
          <p:cNvSpPr/>
          <p:nvPr/>
        </p:nvSpPr>
        <p:spPr>
          <a:xfrm>
            <a:off x="425116" y="320842"/>
            <a:ext cx="6545179" cy="1884947"/>
          </a:xfrm>
          <a:prstGeom prst="wedgeEllipseCallout">
            <a:avLst>
              <a:gd name="adj1" fmla="val 46569"/>
              <a:gd name="adj2" fmla="val 7696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9">
            <a:extLst>
              <a:ext uri="{FF2B5EF4-FFF2-40B4-BE49-F238E27FC236}">
                <a16:creationId xmlns:a16="http://schemas.microsoft.com/office/drawing/2014/main" id="{6EE6C36A-BA08-0683-557E-3FAA1963D634}"/>
              </a:ext>
            </a:extLst>
          </p:cNvPr>
          <p:cNvSpPr txBox="1"/>
          <p:nvPr/>
        </p:nvSpPr>
        <p:spPr>
          <a:xfrm>
            <a:off x="670760" y="748847"/>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Nội</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dung </a:t>
            </a:r>
            <a:r>
              <a:rPr kumimoji="0" lang="en-US" sz="6000" i="0" u="none" strike="noStrike" kern="0" normalizeH="0" noProof="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đoạn</a:t>
            </a:r>
            <a:r>
              <a:rPr kumimoji="0" lang="en-US" sz="6000" i="0" u="none" strike="noStrike" kern="0" normalizeH="0" noProof="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lang="en-US" sz="6000" kern="0" noProof="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4</a:t>
            </a:r>
            <a:r>
              <a:rPr lang="en-US" sz="6000" kern="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là</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lang="en-US" sz="6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gì</a:t>
            </a:r>
            <a:r>
              <a:rPr lang="en-US" sz="60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grpSp>
        <p:nvGrpSpPr>
          <p:cNvPr id="12" name="Group 11">
            <a:extLst>
              <a:ext uri="{FF2B5EF4-FFF2-40B4-BE49-F238E27FC236}">
                <a16:creationId xmlns:a16="http://schemas.microsoft.com/office/drawing/2014/main" id="{522A5201-C45C-2529-7142-93297C596034}"/>
              </a:ext>
            </a:extLst>
          </p:cNvPr>
          <p:cNvGrpSpPr/>
          <p:nvPr/>
        </p:nvGrpSpPr>
        <p:grpSpPr>
          <a:xfrm>
            <a:off x="612467" y="3118016"/>
            <a:ext cx="4969183" cy="2195931"/>
            <a:chOff x="670620" y="1967307"/>
            <a:chExt cx="4969183" cy="2195931"/>
          </a:xfrm>
        </p:grpSpPr>
        <p:sp>
          <p:nvSpPr>
            <p:cNvPr id="13" name="Rectangle: Rounded Corners 12">
              <a:extLst>
                <a:ext uri="{FF2B5EF4-FFF2-40B4-BE49-F238E27FC236}">
                  <a16:creationId xmlns:a16="http://schemas.microsoft.com/office/drawing/2014/main" id="{E553D0A7-84CD-1A46-3A2C-DC8958A06876}"/>
                </a:ext>
              </a:extLst>
            </p:cNvPr>
            <p:cNvSpPr/>
            <p:nvPr/>
          </p:nvSpPr>
          <p:spPr>
            <a:xfrm>
              <a:off x="1725296" y="1967307"/>
              <a:ext cx="3914507" cy="1884947"/>
            </a:xfrm>
            <a:custGeom>
              <a:avLst/>
              <a:gdLst>
                <a:gd name="connsiteX0" fmla="*/ 0 w 3914507"/>
                <a:gd name="connsiteY0" fmla="*/ 314164 h 1884947"/>
                <a:gd name="connsiteX1" fmla="*/ 314164 w 3914507"/>
                <a:gd name="connsiteY1" fmla="*/ 0 h 1884947"/>
                <a:gd name="connsiteX2" fmla="*/ 3600343 w 3914507"/>
                <a:gd name="connsiteY2" fmla="*/ 0 h 1884947"/>
                <a:gd name="connsiteX3" fmla="*/ 3914507 w 3914507"/>
                <a:gd name="connsiteY3" fmla="*/ 314164 h 1884947"/>
                <a:gd name="connsiteX4" fmla="*/ 3914507 w 3914507"/>
                <a:gd name="connsiteY4" fmla="*/ 1570783 h 1884947"/>
                <a:gd name="connsiteX5" fmla="*/ 3600343 w 3914507"/>
                <a:gd name="connsiteY5" fmla="*/ 1884947 h 1884947"/>
                <a:gd name="connsiteX6" fmla="*/ 314164 w 3914507"/>
                <a:gd name="connsiteY6" fmla="*/ 1884947 h 1884947"/>
                <a:gd name="connsiteX7" fmla="*/ 0 w 3914507"/>
                <a:gd name="connsiteY7" fmla="*/ 1570783 h 1884947"/>
                <a:gd name="connsiteX8" fmla="*/ 0 w 3914507"/>
                <a:gd name="connsiteY8" fmla="*/ 314164 h 188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507" h="1884947" fill="none" extrusionOk="0">
                  <a:moveTo>
                    <a:pt x="0" y="314164"/>
                  </a:moveTo>
                  <a:cubicBezTo>
                    <a:pt x="11896" y="139226"/>
                    <a:pt x="162946" y="4279"/>
                    <a:pt x="314164" y="0"/>
                  </a:cubicBezTo>
                  <a:cubicBezTo>
                    <a:pt x="1582666" y="-78841"/>
                    <a:pt x="2935867" y="-143586"/>
                    <a:pt x="3600343" y="0"/>
                  </a:cubicBezTo>
                  <a:cubicBezTo>
                    <a:pt x="3793801" y="9244"/>
                    <a:pt x="3904409" y="124626"/>
                    <a:pt x="3914507" y="314164"/>
                  </a:cubicBezTo>
                  <a:cubicBezTo>
                    <a:pt x="3835370" y="777658"/>
                    <a:pt x="3970937" y="1378041"/>
                    <a:pt x="3914507" y="1570783"/>
                  </a:cubicBezTo>
                  <a:cubicBezTo>
                    <a:pt x="3898174" y="1762976"/>
                    <a:pt x="3781073" y="1851088"/>
                    <a:pt x="3600343" y="1884947"/>
                  </a:cubicBezTo>
                  <a:cubicBezTo>
                    <a:pt x="3205525" y="1827368"/>
                    <a:pt x="1638464" y="1993693"/>
                    <a:pt x="314164" y="1884947"/>
                  </a:cubicBezTo>
                  <a:cubicBezTo>
                    <a:pt x="156268" y="1902197"/>
                    <a:pt x="-7137" y="1754157"/>
                    <a:pt x="0" y="1570783"/>
                  </a:cubicBezTo>
                  <a:cubicBezTo>
                    <a:pt x="-26406" y="1191565"/>
                    <a:pt x="-35104" y="785100"/>
                    <a:pt x="0" y="314164"/>
                  </a:cubicBezTo>
                  <a:close/>
                </a:path>
                <a:path w="3914507" h="1884947" stroke="0" extrusionOk="0">
                  <a:moveTo>
                    <a:pt x="0" y="314164"/>
                  </a:moveTo>
                  <a:cubicBezTo>
                    <a:pt x="32250" y="129622"/>
                    <a:pt x="172037" y="-902"/>
                    <a:pt x="314164" y="0"/>
                  </a:cubicBezTo>
                  <a:cubicBezTo>
                    <a:pt x="1050227" y="66624"/>
                    <a:pt x="2370132" y="-90325"/>
                    <a:pt x="3600343" y="0"/>
                  </a:cubicBezTo>
                  <a:cubicBezTo>
                    <a:pt x="3751384" y="-11064"/>
                    <a:pt x="3932210" y="120336"/>
                    <a:pt x="3914507" y="314164"/>
                  </a:cubicBezTo>
                  <a:cubicBezTo>
                    <a:pt x="3917645" y="634162"/>
                    <a:pt x="3962251" y="970250"/>
                    <a:pt x="3914507" y="1570783"/>
                  </a:cubicBezTo>
                  <a:cubicBezTo>
                    <a:pt x="3907701" y="1733441"/>
                    <a:pt x="3762597" y="1872773"/>
                    <a:pt x="3600343" y="1884947"/>
                  </a:cubicBezTo>
                  <a:cubicBezTo>
                    <a:pt x="2636581" y="1865389"/>
                    <a:pt x="1376841" y="1958881"/>
                    <a:pt x="314164" y="1884947"/>
                  </a:cubicBezTo>
                  <a:cubicBezTo>
                    <a:pt x="123407" y="1889733"/>
                    <a:pt x="-17410" y="1769506"/>
                    <a:pt x="0" y="1570783"/>
                  </a:cubicBezTo>
                  <a:cubicBezTo>
                    <a:pt x="-63090" y="1193231"/>
                    <a:pt x="-44336" y="485937"/>
                    <a:pt x="0" y="314164"/>
                  </a:cubicBezTo>
                  <a:close/>
                </a:path>
              </a:pathLst>
            </a:custGeom>
            <a:solidFill>
              <a:schemeClr val="bg1"/>
            </a:solidFill>
            <a:ln>
              <a:extLst>
                <a:ext uri="{C807C97D-BFC1-408E-A445-0C87EB9F89A2}">
                  <ask:lineSketchStyleProps xmlns:ask="http://schemas.microsoft.com/office/drawing/2018/sketchyshapes" sd="298552743">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a:solidFill>
                    <a:srgbClr val="002060"/>
                  </a:solidFill>
                </a:rPr>
                <a:t>Hạt muối được làm ở Bạc Liêu có hương vị riêng.</a:t>
              </a:r>
              <a:endParaRPr lang="en-US" sz="3000" b="1" dirty="0">
                <a:solidFill>
                  <a:srgbClr val="002060"/>
                </a:solidFill>
              </a:endParaRPr>
            </a:p>
          </p:txBody>
        </p:sp>
        <p:pic>
          <p:nvPicPr>
            <p:cNvPr id="14" name="Picture 13">
              <a:extLst>
                <a:ext uri="{FF2B5EF4-FFF2-40B4-BE49-F238E27FC236}">
                  <a16:creationId xmlns:a16="http://schemas.microsoft.com/office/drawing/2014/main" id="{B06E98F4-FA2A-4340-6828-91F5C602844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0620" y="2278291"/>
              <a:ext cx="1928783" cy="1884947"/>
            </a:xfrm>
            <a:prstGeom prst="rect">
              <a:avLst/>
            </a:prstGeom>
          </p:spPr>
        </p:pic>
      </p:grpSp>
    </p:spTree>
    <p:extLst>
      <p:ext uri="{BB962C8B-B14F-4D97-AF65-F5344CB8AC3E}">
        <p14:creationId xmlns:p14="http://schemas.microsoft.com/office/powerpoint/2010/main" val="4137842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selling food&#10;&#10;Description automatically generated">
            <a:extLst>
              <a:ext uri="{FF2B5EF4-FFF2-40B4-BE49-F238E27FC236}">
                <a16:creationId xmlns:a16="http://schemas.microsoft.com/office/drawing/2014/main" id="{F08421F4-609F-99C1-67D1-AD66BFD36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
            <a:ext cx="12192000" cy="6858000"/>
          </a:xfrm>
          <a:prstGeom prst="rect">
            <a:avLst/>
          </a:prstGeom>
        </p:spPr>
      </p:pic>
      <p:sp>
        <p:nvSpPr>
          <p:cNvPr id="5" name="TextBox 9">
            <a:extLst>
              <a:ext uri="{FF2B5EF4-FFF2-40B4-BE49-F238E27FC236}">
                <a16:creationId xmlns:a16="http://schemas.microsoft.com/office/drawing/2014/main" id="{83698313-AFF5-2A39-4426-A31D58BBCD4B}"/>
              </a:ext>
            </a:extLst>
          </p:cNvPr>
          <p:cNvSpPr txBox="1"/>
          <p:nvPr/>
        </p:nvSpPr>
        <p:spPr>
          <a:xfrm>
            <a:off x="5155684" y="2034766"/>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6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Nội</a:t>
            </a:r>
            <a:r>
              <a:rPr lang="en-US" sz="60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 dung </a:t>
            </a:r>
            <a:r>
              <a:rPr lang="en-US" sz="6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bài</a:t>
            </a:r>
            <a:r>
              <a:rPr lang="en-US" sz="60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 </a:t>
            </a:r>
            <a:r>
              <a:rPr lang="en-US" sz="6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đọc</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sp>
        <p:nvSpPr>
          <p:cNvPr id="7" name="TextBox 6">
            <a:extLst>
              <a:ext uri="{FF2B5EF4-FFF2-40B4-BE49-F238E27FC236}">
                <a16:creationId xmlns:a16="http://schemas.microsoft.com/office/drawing/2014/main" id="{66AEE2D7-B222-EB8A-0AA3-91A07A31478E}"/>
              </a:ext>
            </a:extLst>
          </p:cNvPr>
          <p:cNvSpPr txBox="1"/>
          <p:nvPr/>
        </p:nvSpPr>
        <p:spPr>
          <a:xfrm>
            <a:off x="5802597" y="2821829"/>
            <a:ext cx="4865403" cy="3170099"/>
          </a:xfrm>
          <a:prstGeom prst="rect">
            <a:avLst/>
          </a:prstGeom>
          <a:noFill/>
        </p:spPr>
        <p:txBody>
          <a:bodyPr wrap="square">
            <a:spAutoFit/>
          </a:bodyPr>
          <a:lstStyle/>
          <a:p>
            <a:pPr algn="ctr"/>
            <a:r>
              <a:rPr lang="en-US" sz="4000" b="1">
                <a:solidFill>
                  <a:srgbClr val="002060"/>
                </a:solidFill>
                <a:latin typeface="Calibri" panose="020F0502020204030204" pitchFamily="34" charset="0"/>
                <a:ea typeface="Calibri" panose="020F0502020204030204" pitchFamily="34" charset="0"/>
                <a:cs typeface="Calibri" panose="020F0502020204030204" pitchFamily="34" charset="0"/>
              </a:rPr>
              <a:t>Hoạt động làm muối của diêm dân và vẻ đẹp của những cánh đồng muối ở Bạc Liêu khi vào vụ thu hoạch.</a:t>
            </a:r>
            <a:endParaRPr lang="en-US" sz="4000" b="1" dirty="0"/>
          </a:p>
        </p:txBody>
      </p:sp>
    </p:spTree>
    <p:extLst>
      <p:ext uri="{BB962C8B-B14F-4D97-AF65-F5344CB8AC3E}">
        <p14:creationId xmlns:p14="http://schemas.microsoft.com/office/powerpoint/2010/main" val="3280533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selling food&#10;&#10;Description automatically generated">
            <a:extLst>
              <a:ext uri="{FF2B5EF4-FFF2-40B4-BE49-F238E27FC236}">
                <a16:creationId xmlns:a16="http://schemas.microsoft.com/office/drawing/2014/main" id="{F08421F4-609F-99C1-67D1-AD66BFD36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
            <a:ext cx="12192000" cy="6858000"/>
          </a:xfrm>
          <a:prstGeom prst="rect">
            <a:avLst/>
          </a:prstGeom>
        </p:spPr>
      </p:pic>
      <p:sp>
        <p:nvSpPr>
          <p:cNvPr id="5" name="TextBox 9">
            <a:extLst>
              <a:ext uri="{FF2B5EF4-FFF2-40B4-BE49-F238E27FC236}">
                <a16:creationId xmlns:a16="http://schemas.microsoft.com/office/drawing/2014/main" id="{83698313-AFF5-2A39-4426-A31D58BBCD4B}"/>
              </a:ext>
            </a:extLst>
          </p:cNvPr>
          <p:cNvSpPr txBox="1"/>
          <p:nvPr/>
        </p:nvSpPr>
        <p:spPr>
          <a:xfrm>
            <a:off x="5802597" y="1181326"/>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60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Ý </a:t>
            </a:r>
            <a:r>
              <a:rPr lang="en-US" sz="6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nghĩa</a:t>
            </a:r>
            <a:r>
              <a:rPr lang="en-US" sz="60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 </a:t>
            </a:r>
            <a:r>
              <a:rPr lang="en-US" sz="6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bài</a:t>
            </a:r>
            <a:r>
              <a:rPr lang="en-US" sz="60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 </a:t>
            </a:r>
            <a:r>
              <a:rPr lang="en-US" sz="6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đọc</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sp>
        <p:nvSpPr>
          <p:cNvPr id="7" name="TextBox 6">
            <a:extLst>
              <a:ext uri="{FF2B5EF4-FFF2-40B4-BE49-F238E27FC236}">
                <a16:creationId xmlns:a16="http://schemas.microsoft.com/office/drawing/2014/main" id="{66AEE2D7-B222-EB8A-0AA3-91A07A31478E}"/>
              </a:ext>
            </a:extLst>
          </p:cNvPr>
          <p:cNvSpPr txBox="1"/>
          <p:nvPr/>
        </p:nvSpPr>
        <p:spPr>
          <a:xfrm>
            <a:off x="5680677" y="2184178"/>
            <a:ext cx="4895883" cy="3416320"/>
          </a:xfrm>
          <a:prstGeom prst="rect">
            <a:avLst/>
          </a:prstGeom>
          <a:noFill/>
        </p:spPr>
        <p:txBody>
          <a:bodyPr wrap="square">
            <a:spAutoFit/>
          </a:bodyPr>
          <a:lstStyle/>
          <a:p>
            <a:pPr algn="ctr"/>
            <a:r>
              <a:rPr lang="vi-VN" sz="3600" b="1">
                <a:solidFill>
                  <a:srgbClr val="002060"/>
                </a:solidFill>
                <a:latin typeface="Calibri" panose="020F0502020204030204" pitchFamily="34" charset="0"/>
                <a:ea typeface="Calibri" panose="020F0502020204030204" pitchFamily="34" charset="0"/>
                <a:cs typeface="Calibri" panose="020F0502020204030204" pitchFamily="34" charset="0"/>
              </a:rPr>
              <a:t>Nỗi vất vả của người nông dân “một nắng hai sương” để làm ra hạt muối. Hạt muối đậm đà tình nghĩa của diêm dân gửi gắm vào trong đó.</a:t>
            </a:r>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9600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2"/>
          <a:stretch>
            <a:fillRect/>
          </a:stretch>
        </p:blipFill>
        <p:spPr>
          <a:xfrm>
            <a:off x="-182881" y="-166552"/>
            <a:ext cx="12784183" cy="7191103"/>
          </a:xfrm>
          <a:prstGeom prst="rect">
            <a:avLst/>
          </a:prstGeom>
        </p:spPr>
      </p:pic>
      <p:grpSp>
        <p:nvGrpSpPr>
          <p:cNvPr id="7" name="Group 6">
            <a:extLst>
              <a:ext uri="{FF2B5EF4-FFF2-40B4-BE49-F238E27FC236}">
                <a16:creationId xmlns:a16="http://schemas.microsoft.com/office/drawing/2014/main" id="{0A9953FF-A0EA-B348-2E10-A86922852066}"/>
              </a:ext>
            </a:extLst>
          </p:cNvPr>
          <p:cNvGrpSpPr/>
          <p:nvPr/>
        </p:nvGrpSpPr>
        <p:grpSpPr>
          <a:xfrm>
            <a:off x="596036" y="0"/>
            <a:ext cx="10812193" cy="6962503"/>
            <a:chOff x="352196" y="-151227"/>
            <a:chExt cx="10812193" cy="7160453"/>
          </a:xfrm>
        </p:grpSpPr>
        <p:pic>
          <p:nvPicPr>
            <p:cNvPr id="3" name="Picture 2">
              <a:extLst>
                <a:ext uri="{FF2B5EF4-FFF2-40B4-BE49-F238E27FC236}">
                  <a16:creationId xmlns:a16="http://schemas.microsoft.com/office/drawing/2014/main" id="{73B75D9B-7AC5-F4B3-8EE1-82792A5D968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2196" y="-151227"/>
              <a:ext cx="10812193" cy="7160453"/>
            </a:xfrm>
            <a:prstGeom prst="rect">
              <a:avLst/>
            </a:prstGeom>
          </p:spPr>
        </p:pic>
        <p:sp>
          <p:nvSpPr>
            <p:cNvPr id="6" name="TextBox 5">
              <a:extLst>
                <a:ext uri="{FF2B5EF4-FFF2-40B4-BE49-F238E27FC236}">
                  <a16:creationId xmlns:a16="http://schemas.microsoft.com/office/drawing/2014/main" id="{CCB53193-A14E-B9C9-44F0-69AD73258C01}"/>
                </a:ext>
              </a:extLst>
            </p:cNvPr>
            <p:cNvSpPr txBox="1"/>
            <p:nvPr/>
          </p:nvSpPr>
          <p:spPr>
            <a:xfrm>
              <a:off x="1789716" y="4462253"/>
              <a:ext cx="4966424" cy="1123671"/>
            </a:xfrm>
            <a:prstGeom prst="rect">
              <a:avLst/>
            </a:prstGeom>
            <a:noFill/>
          </p:spPr>
          <p:txBody>
            <a:bodyPr wrap="none" rtlCol="0">
              <a:spAutoFit/>
            </a:bodyPr>
            <a:lstStyle/>
            <a:p>
              <a:pPr algn="ctr"/>
              <a:r>
                <a:rPr lang="en-US" sz="6500" dirty="0" err="1">
                  <a:solidFill>
                    <a:schemeClr val="bg1"/>
                  </a:solidFill>
                  <a:latin typeface="SVN-Hole Hearted" panose="020B0A06020104020203" pitchFamily="34" charset="0"/>
                </a:rPr>
                <a:t>Luyện</a:t>
              </a:r>
              <a:r>
                <a:rPr lang="en-US" sz="6500" dirty="0">
                  <a:solidFill>
                    <a:schemeClr val="bg1"/>
                  </a:solidFill>
                  <a:latin typeface="SVN-Hole Hearted" panose="020B0A06020104020203" pitchFamily="34" charset="0"/>
                </a:rPr>
                <a:t> </a:t>
              </a:r>
              <a:r>
                <a:rPr lang="en-US" sz="6500" dirty="0" err="1">
                  <a:solidFill>
                    <a:schemeClr val="bg1"/>
                  </a:solidFill>
                  <a:latin typeface="SVN-Hole Hearted" panose="020B0A06020104020203" pitchFamily="34" charset="0"/>
                </a:rPr>
                <a:t>đọc</a:t>
              </a:r>
              <a:r>
                <a:rPr lang="en-US" sz="6500" dirty="0">
                  <a:solidFill>
                    <a:schemeClr val="bg1"/>
                  </a:solidFill>
                  <a:latin typeface="SVN-Hole Hearted" panose="020B0A06020104020203" pitchFamily="34" charset="0"/>
                </a:rPr>
                <a:t> </a:t>
              </a:r>
              <a:r>
                <a:rPr lang="en-US" sz="6500" dirty="0" err="1">
                  <a:solidFill>
                    <a:schemeClr val="bg1"/>
                  </a:solidFill>
                  <a:latin typeface="SVN-Hole Hearted" panose="020B0A06020104020203" pitchFamily="34" charset="0"/>
                </a:rPr>
                <a:t>lại</a:t>
              </a:r>
              <a:endParaRPr lang="en-US" sz="6500" dirty="0">
                <a:solidFill>
                  <a:schemeClr val="bg1"/>
                </a:solidFill>
                <a:latin typeface="SVN-Hole Hearted" panose="020B0A06020104020203" pitchFamily="34" charset="0"/>
              </a:endParaRPr>
            </a:p>
          </p:txBody>
        </p:sp>
      </p:grpSp>
    </p:spTree>
    <p:extLst>
      <p:ext uri="{BB962C8B-B14F-4D97-AF65-F5344CB8AC3E}">
        <p14:creationId xmlns:p14="http://schemas.microsoft.com/office/powerpoint/2010/main" val="154708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selling food&#10;&#10;Description automatically generated">
            <a:extLst>
              <a:ext uri="{FF2B5EF4-FFF2-40B4-BE49-F238E27FC236}">
                <a16:creationId xmlns:a16="http://schemas.microsoft.com/office/drawing/2014/main" id="{F08421F4-609F-99C1-67D1-AD66BFD36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
            <a:ext cx="12192000" cy="6858000"/>
          </a:xfrm>
          <a:prstGeom prst="rect">
            <a:avLst/>
          </a:prstGeom>
        </p:spPr>
      </p:pic>
      <p:sp>
        <p:nvSpPr>
          <p:cNvPr id="5" name="TextBox 9">
            <a:extLst>
              <a:ext uri="{FF2B5EF4-FFF2-40B4-BE49-F238E27FC236}">
                <a16:creationId xmlns:a16="http://schemas.microsoft.com/office/drawing/2014/main" id="{83698313-AFF5-2A39-4426-A31D58BBCD4B}"/>
              </a:ext>
            </a:extLst>
          </p:cNvPr>
          <p:cNvSpPr txBox="1"/>
          <p:nvPr/>
        </p:nvSpPr>
        <p:spPr>
          <a:xfrm>
            <a:off x="5155684" y="2034766"/>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6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Nội</a:t>
            </a:r>
            <a:r>
              <a:rPr lang="en-US" sz="60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 dung </a:t>
            </a:r>
            <a:r>
              <a:rPr lang="en-US" sz="6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bài</a:t>
            </a:r>
            <a:r>
              <a:rPr lang="en-US" sz="60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 </a:t>
            </a:r>
            <a:r>
              <a:rPr lang="en-US" sz="6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đọc</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sp>
        <p:nvSpPr>
          <p:cNvPr id="7" name="TextBox 6">
            <a:extLst>
              <a:ext uri="{FF2B5EF4-FFF2-40B4-BE49-F238E27FC236}">
                <a16:creationId xmlns:a16="http://schemas.microsoft.com/office/drawing/2014/main" id="{66AEE2D7-B222-EB8A-0AA3-91A07A31478E}"/>
              </a:ext>
            </a:extLst>
          </p:cNvPr>
          <p:cNvSpPr txBox="1"/>
          <p:nvPr/>
        </p:nvSpPr>
        <p:spPr>
          <a:xfrm>
            <a:off x="5802597" y="2821829"/>
            <a:ext cx="4612925" cy="3785652"/>
          </a:xfrm>
          <a:prstGeom prst="rect">
            <a:avLst/>
          </a:prstGeom>
          <a:noFill/>
        </p:spPr>
        <p:txBody>
          <a:bodyPr wrap="square">
            <a:spAutoFit/>
          </a:bodyPr>
          <a:lstStyle/>
          <a:p>
            <a:pPr algn="ctr"/>
            <a:r>
              <a:rPr lang="en-US" sz="4000" b="1">
                <a:solidFill>
                  <a:srgbClr val="002060"/>
                </a:solidFill>
                <a:latin typeface="Calibri" panose="020F0502020204030204" pitchFamily="34" charset="0"/>
                <a:ea typeface="Calibri" panose="020F0502020204030204" pitchFamily="34" charset="0"/>
                <a:cs typeface="Calibri" panose="020F0502020204030204" pitchFamily="34" charset="0"/>
              </a:rPr>
              <a:t>Hoạt động làm muối của diêm dân và vẻ đẹp của những cánh đồng muối ở Bạc Liêu khi vào vụ thu hoạch.</a:t>
            </a:r>
            <a:endPar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9674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67FD2-A43C-603D-96B8-42CF27EDE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3900"/>
            <a:ext cx="12192000" cy="11391900"/>
          </a:xfrm>
          <a:prstGeom prst="rect">
            <a:avLst/>
          </a:prstGeom>
        </p:spPr>
      </p:pic>
      <p:sp>
        <p:nvSpPr>
          <p:cNvPr id="3" name="Rectangle: Rounded Corners 2">
            <a:extLst>
              <a:ext uri="{FF2B5EF4-FFF2-40B4-BE49-F238E27FC236}">
                <a16:creationId xmlns:a16="http://schemas.microsoft.com/office/drawing/2014/main" id="{EE8CD42C-6303-EC59-88C3-BE50FD55969C}"/>
              </a:ext>
            </a:extLst>
          </p:cNvPr>
          <p:cNvSpPr/>
          <p:nvPr/>
        </p:nvSpPr>
        <p:spPr>
          <a:xfrm>
            <a:off x="248653" y="320842"/>
            <a:ext cx="11774905" cy="6392779"/>
          </a:xfrm>
          <a:prstGeom prst="roundRect">
            <a:avLst/>
          </a:prstGeom>
          <a:solidFill>
            <a:schemeClr val="bg1">
              <a:alpha val="52000"/>
            </a:schemeClr>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CD182855-4E2C-DEF4-FB5B-00D45C1551A0}"/>
              </a:ext>
            </a:extLst>
          </p:cNvPr>
          <p:cNvSpPr txBox="1"/>
          <p:nvPr/>
        </p:nvSpPr>
        <p:spPr>
          <a:xfrm>
            <a:off x="1524070" y="791282"/>
            <a:ext cx="2743060"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FF0000"/>
                </a:solidFill>
                <a:effectLst/>
                <a:uLnTx/>
                <a:uFillTx/>
                <a:latin typeface="SVN-Hole Hearted" panose="020B0A06020104020203" pitchFamily="34" charset="0"/>
                <a:ea typeface="+mn-ea"/>
                <a:cs typeface="+mn-cs"/>
              </a:rPr>
              <a:t>Hạt</a:t>
            </a:r>
            <a:r>
              <a:rPr kumimoji="0" lang="en-US" sz="5000" b="0" i="0" u="none" strike="noStrike" kern="1200" cap="none" spc="0" normalizeH="0" noProof="0">
                <a:ln>
                  <a:noFill/>
                </a:ln>
                <a:solidFill>
                  <a:srgbClr val="FF0000"/>
                </a:solidFill>
                <a:effectLst/>
                <a:uLnTx/>
                <a:uFillTx/>
                <a:latin typeface="SVN-Hole Hearted" panose="020B0A06020104020203" pitchFamily="34" charset="0"/>
                <a:ea typeface="+mn-ea"/>
                <a:cs typeface="+mn-cs"/>
              </a:rPr>
              <a:t> muối</a:t>
            </a:r>
            <a:endParaRPr kumimoji="0" lang="en-US" sz="5000" b="0" i="0" u="none" strike="noStrike" kern="1200" cap="none" spc="0" normalizeH="0" baseline="0" noProof="0" dirty="0">
              <a:ln>
                <a:noFill/>
              </a:ln>
              <a:solidFill>
                <a:srgbClr val="FF0000"/>
              </a:solidFill>
              <a:effectLst/>
              <a:uLnTx/>
              <a:uFillTx/>
              <a:latin typeface="SVN-Hole Hearted" panose="020B0A06020104020203" pitchFamily="34" charset="0"/>
              <a:ea typeface="+mn-ea"/>
              <a:cs typeface="+mn-cs"/>
            </a:endParaRPr>
          </a:p>
        </p:txBody>
      </p:sp>
      <p:pic>
        <p:nvPicPr>
          <p:cNvPr id="2050" name="Picture 2" descr="Muối biển: Công dụng, lợi ích và nhược điểm | Vinmec">
            <a:extLst>
              <a:ext uri="{FF2B5EF4-FFF2-40B4-BE49-F238E27FC236}">
                <a16:creationId xmlns:a16="http://schemas.microsoft.com/office/drawing/2014/main" id="{1BB8A789-61D8-B4C8-867F-4CDB47EE8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915104"/>
            <a:ext cx="5715000" cy="381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5B089A-5EF1-5433-494F-9799B102F12E}"/>
              </a:ext>
            </a:extLst>
          </p:cNvPr>
          <p:cNvSpPr txBox="1"/>
          <p:nvPr/>
        </p:nvSpPr>
        <p:spPr>
          <a:xfrm>
            <a:off x="6678027" y="1404058"/>
            <a:ext cx="5030203" cy="4832092"/>
          </a:xfrm>
          <a:prstGeom prst="rect">
            <a:avLst/>
          </a:prstGeom>
          <a:solidFill>
            <a:schemeClr val="bg1"/>
          </a:solidFill>
        </p:spPr>
        <p:txBody>
          <a:bodyPr wrap="square" rtlCol="0">
            <a:spAutoFit/>
          </a:bodyPr>
          <a:lstStyle/>
          <a:p>
            <a:pPr algn="just"/>
            <a:r>
              <a:rPr lang="vi-VN" sz="2800"/>
              <a:t>Từ xưa đến nay trong mỗi căn bếp của các gia đình chúng ta, hạt muối luôn là thành phần không thể thiếu, nó không chỉ là mang lại cho con người giá trị về dinh dưỡng, sức khỏe mà còn hàm chứa một biểu trưng cho sự mặn mà, đằm thắm, gắn bó keo sơn của mỗi thành viên trong gia đình và cộng đồng xã hội.</a:t>
            </a:r>
            <a:endParaRPr lang="en-US" sz="2800"/>
          </a:p>
        </p:txBody>
      </p:sp>
    </p:spTree>
    <p:extLst>
      <p:ext uri="{BB962C8B-B14F-4D97-AF65-F5344CB8AC3E}">
        <p14:creationId xmlns:p14="http://schemas.microsoft.com/office/powerpoint/2010/main" val="4029458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2"/>
          <a:stretch>
            <a:fillRect/>
          </a:stretch>
        </p:blipFill>
        <p:spPr>
          <a:xfrm>
            <a:off x="-182881" y="-166552"/>
            <a:ext cx="12784183" cy="7191103"/>
          </a:xfrm>
          <a:prstGeom prst="rect">
            <a:avLst/>
          </a:prstGeom>
        </p:spPr>
      </p:pic>
      <p:sp>
        <p:nvSpPr>
          <p:cNvPr id="3" name="Rectangle: Rounded Corners 2">
            <a:extLst>
              <a:ext uri="{FF2B5EF4-FFF2-40B4-BE49-F238E27FC236}">
                <a16:creationId xmlns:a16="http://schemas.microsoft.com/office/drawing/2014/main" id="{A93F3BDB-9A35-1E99-3798-B9D63CB148CD}"/>
              </a:ext>
            </a:extLst>
          </p:cNvPr>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05BFE9E-B678-D9C8-72DE-1C9DFAD49505}"/>
              </a:ext>
            </a:extLst>
          </p:cNvPr>
          <p:cNvGrpSpPr/>
          <p:nvPr/>
        </p:nvGrpSpPr>
        <p:grpSpPr>
          <a:xfrm>
            <a:off x="1662727" y="-375475"/>
            <a:ext cx="2249041" cy="2006237"/>
            <a:chOff x="1611086" y="0"/>
            <a:chExt cx="8577943" cy="6858000"/>
          </a:xfrm>
        </p:grpSpPr>
        <p:sp>
          <p:nvSpPr>
            <p:cNvPr id="9" name="Oval 8">
              <a:extLst>
                <a:ext uri="{FF2B5EF4-FFF2-40B4-BE49-F238E27FC236}">
                  <a16:creationId xmlns:a16="http://schemas.microsoft.com/office/drawing/2014/main" id="{6D404CC3-3F39-25A6-B005-C5767D2DFC22}"/>
                </a:ext>
              </a:extLst>
            </p:cNvPr>
            <p:cNvSpPr/>
            <p:nvPr/>
          </p:nvSpPr>
          <p:spPr>
            <a:xfrm>
              <a:off x="3810000" y="1545771"/>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54D7F6B-450A-129C-EBE5-8F8C00B98CC8}"/>
                </a:ext>
              </a:extLst>
            </p:cNvPr>
            <p:cNvSpPr/>
            <p:nvPr/>
          </p:nvSpPr>
          <p:spPr>
            <a:xfrm>
              <a:off x="6368145" y="1436914"/>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9E0B2F-7665-9E90-610F-9B3783901075}"/>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p:blipFill>
          <p:spPr>
            <a:xfrm>
              <a:off x="1611086" y="0"/>
              <a:ext cx="8577943" cy="6858000"/>
            </a:xfrm>
            <a:prstGeom prst="rect">
              <a:avLst/>
            </a:prstGeom>
          </p:spPr>
        </p:pic>
      </p:grpSp>
      <p:sp>
        <p:nvSpPr>
          <p:cNvPr id="12" name="TextBox 11">
            <a:extLst>
              <a:ext uri="{FF2B5EF4-FFF2-40B4-BE49-F238E27FC236}">
                <a16:creationId xmlns:a16="http://schemas.microsoft.com/office/drawing/2014/main" id="{0C429C5C-AB0B-6D7B-D541-B724CC341EBB}"/>
              </a:ext>
            </a:extLst>
          </p:cNvPr>
          <p:cNvSpPr txBox="1"/>
          <p:nvPr/>
        </p:nvSpPr>
        <p:spPr>
          <a:xfrm>
            <a:off x="638359" y="1569905"/>
            <a:ext cx="10980448" cy="5143716"/>
          </a:xfrm>
          <a:prstGeom prst="rect">
            <a:avLst/>
          </a:prstGeom>
          <a:noFill/>
        </p:spPr>
        <p:txBody>
          <a:bodyPr wrap="square">
            <a:spAutoFit/>
          </a:bodyPr>
          <a:lstStyle/>
          <a:p>
            <a:pPr indent="90170" algn="just">
              <a:lnSpc>
                <a:spcPct val="115000"/>
              </a:lnSpc>
            </a:pPr>
            <a:r>
              <a:rPr lang="vi-VN" sz="3200" i="1">
                <a:solidFill>
                  <a:srgbClr val="000000"/>
                </a:solidFill>
                <a:effectLst/>
                <a:latin typeface="Times New Roman" panose="02020603050405020304" pitchFamily="18" charset="0"/>
                <a:ea typeface="Calibri" panose="020F0502020204030204" pitchFamily="34" charset="0"/>
              </a:rPr>
              <a:t>Vào dịp </a:t>
            </a:r>
            <a:r>
              <a:rPr lang="vi-VN" sz="3200" i="1" u="sng">
                <a:solidFill>
                  <a:srgbClr val="000000"/>
                </a:solidFill>
                <a:effectLst/>
                <a:latin typeface="Times New Roman" panose="02020603050405020304" pitchFamily="18" charset="0"/>
                <a:ea typeface="Calibri" panose="020F0502020204030204" pitchFamily="34" charset="0"/>
              </a:rPr>
              <a:t>tháng Ba</a:t>
            </a:r>
            <a:r>
              <a:rPr lang="vi-VN" sz="3200" i="1">
                <a:solidFill>
                  <a:srgbClr val="000000"/>
                </a:solidFill>
                <a:effectLst/>
                <a:latin typeface="Times New Roman" panose="02020603050405020304" pitchFamily="18" charset="0"/>
                <a:ea typeface="Calibri" panose="020F0502020204030204" pitchFamily="34" charset="0"/>
              </a:rPr>
              <a:t>,/ </a:t>
            </a:r>
            <a:r>
              <a:rPr lang="vi-VN" sz="3200" i="1" u="sng">
                <a:solidFill>
                  <a:srgbClr val="000000"/>
                </a:solidFill>
                <a:effectLst/>
                <a:latin typeface="Times New Roman" panose="02020603050405020304" pitchFamily="18" charset="0"/>
                <a:ea typeface="Calibri" panose="020F0502020204030204" pitchFamily="34" charset="0"/>
              </a:rPr>
              <a:t>tháng Tư</a:t>
            </a:r>
            <a:r>
              <a:rPr lang="vi-VN" sz="3200" i="1">
                <a:solidFill>
                  <a:srgbClr val="000000"/>
                </a:solidFill>
                <a:effectLst/>
                <a:latin typeface="Times New Roman" panose="02020603050405020304" pitchFamily="18" charset="0"/>
                <a:ea typeface="Calibri" panose="020F0502020204030204" pitchFamily="34" charset="0"/>
              </a:rPr>
              <a:t> là lúc thu hoạch </a:t>
            </a:r>
            <a:r>
              <a:rPr lang="vi-VN" sz="3200" i="1" u="sng">
                <a:solidFill>
                  <a:srgbClr val="000000"/>
                </a:solidFill>
                <a:effectLst/>
                <a:latin typeface="Times New Roman" panose="02020603050405020304" pitchFamily="18" charset="0"/>
                <a:ea typeface="Calibri" panose="020F0502020204030204" pitchFamily="34" charset="0"/>
              </a:rPr>
              <a:t>rộ</a:t>
            </a:r>
            <a:r>
              <a:rPr lang="vi-VN" sz="3200" i="1">
                <a:solidFill>
                  <a:srgbClr val="000000"/>
                </a:solidFill>
                <a:effectLst/>
                <a:latin typeface="Times New Roman" panose="02020603050405020304" pitchFamily="18" charset="0"/>
                <a:ea typeface="Calibri" panose="020F0502020204030204" pitchFamily="34" charset="0"/>
              </a:rPr>
              <a:t> nhất,/ diêm dân bắt đầu làm việc </a:t>
            </a:r>
            <a:r>
              <a:rPr lang="vi-VN" sz="3200" i="1" u="sng">
                <a:solidFill>
                  <a:srgbClr val="000000"/>
                </a:solidFill>
                <a:effectLst/>
                <a:latin typeface="Times New Roman" panose="02020603050405020304" pitchFamily="18" charset="0"/>
                <a:ea typeface="Calibri" panose="020F0502020204030204" pitchFamily="34" charset="0"/>
              </a:rPr>
              <a:t>từ ba giờ sáng</a:t>
            </a:r>
            <a:r>
              <a:rPr lang="vi-VN" sz="3200" i="1">
                <a:solidFill>
                  <a:srgbClr val="000000"/>
                </a:solidFill>
                <a:effectLst/>
                <a:latin typeface="Times New Roman" panose="02020603050405020304" pitchFamily="18" charset="0"/>
                <a:ea typeface="Calibri" panose="020F0502020204030204" pitchFamily="34" charset="0"/>
              </a:rPr>
              <a:t>/ để tránh cái nắng </a:t>
            </a:r>
            <a:r>
              <a:rPr lang="vi-VN" sz="3200" i="1" u="sng">
                <a:solidFill>
                  <a:srgbClr val="000000"/>
                </a:solidFill>
                <a:effectLst/>
                <a:latin typeface="Times New Roman" panose="02020603050405020304" pitchFamily="18" charset="0"/>
                <a:ea typeface="Calibri" panose="020F0502020204030204" pitchFamily="34" charset="0"/>
              </a:rPr>
              <a:t>chói chang</a:t>
            </a:r>
            <a:r>
              <a:rPr lang="vi-VN" sz="3200" i="1">
                <a:solidFill>
                  <a:srgbClr val="000000"/>
                </a:solidFill>
                <a:effectLst/>
                <a:latin typeface="Times New Roman" panose="02020603050405020304" pitchFamily="18" charset="0"/>
                <a:ea typeface="Calibri" panose="020F0502020204030204" pitchFamily="34" charset="0"/>
              </a:rPr>
              <a:t> đầu mùa khô.// Những bóng đèn/ </a:t>
            </a:r>
            <a:r>
              <a:rPr lang="vi-VN" sz="3200" i="1" u="sng">
                <a:solidFill>
                  <a:srgbClr val="000000"/>
                </a:solidFill>
                <a:effectLst/>
                <a:latin typeface="Times New Roman" panose="02020603050405020304" pitchFamily="18" charset="0"/>
                <a:ea typeface="Calibri" panose="020F0502020204030204" pitchFamily="34" charset="0"/>
              </a:rPr>
              <a:t>lập loè</a:t>
            </a:r>
            <a:r>
              <a:rPr lang="vi-VN" sz="3200" i="1">
                <a:solidFill>
                  <a:srgbClr val="000000"/>
                </a:solidFill>
                <a:effectLst/>
                <a:latin typeface="Times New Roman" panose="02020603050405020304" pitchFamily="18" charset="0"/>
                <a:ea typeface="Calibri" panose="020F0502020204030204" pitchFamily="34" charset="0"/>
              </a:rPr>
              <a:t> trong màn sương,/ trong không gian </a:t>
            </a:r>
            <a:r>
              <a:rPr lang="vi-VN" sz="3200" i="1" u="sng">
                <a:solidFill>
                  <a:srgbClr val="000000"/>
                </a:solidFill>
                <a:effectLst/>
                <a:latin typeface="Times New Roman" panose="02020603050405020304" pitchFamily="18" charset="0"/>
                <a:ea typeface="Calibri" panose="020F0502020204030204" pitchFamily="34" charset="0"/>
              </a:rPr>
              <a:t>bao la</a:t>
            </a:r>
            <a:r>
              <a:rPr lang="vi-VN" sz="3200" i="1">
                <a:solidFill>
                  <a:srgbClr val="000000"/>
                </a:solidFill>
                <a:effectLst/>
                <a:latin typeface="Times New Roman" panose="02020603050405020304" pitchFamily="18" charset="0"/>
                <a:ea typeface="Calibri" panose="020F0502020204030204" pitchFamily="34" charset="0"/>
              </a:rPr>
              <a:t>/ </a:t>
            </a:r>
            <a:r>
              <a:rPr lang="vi-VN" sz="3200" i="1" u="sng">
                <a:solidFill>
                  <a:srgbClr val="000000"/>
                </a:solidFill>
                <a:effectLst/>
                <a:latin typeface="Times New Roman" panose="02020603050405020304" pitchFamily="18" charset="0"/>
                <a:ea typeface="Calibri" panose="020F0502020204030204" pitchFamily="34" charset="0"/>
              </a:rPr>
              <a:t>trải dài nối tiếp nhau</a:t>
            </a:r>
            <a:r>
              <a:rPr lang="vi-VN" sz="3200" i="1">
                <a:solidFill>
                  <a:srgbClr val="000000"/>
                </a:solidFill>
                <a:effectLst/>
                <a:latin typeface="Times New Roman" panose="02020603050405020304" pitchFamily="18" charset="0"/>
                <a:ea typeface="Calibri" panose="020F0502020204030204" pitchFamily="34" charset="0"/>
              </a:rPr>
              <a:t> của những </a:t>
            </a:r>
            <a:r>
              <a:rPr lang="vi-VN" sz="3200" i="1" u="sng">
                <a:solidFill>
                  <a:srgbClr val="000000"/>
                </a:solidFill>
                <a:effectLst/>
                <a:latin typeface="Times New Roman" panose="02020603050405020304" pitchFamily="18" charset="0"/>
                <a:ea typeface="Calibri" panose="020F0502020204030204" pitchFamily="34" charset="0"/>
              </a:rPr>
              <a:t>ô ruộng muối</a:t>
            </a:r>
            <a:r>
              <a:rPr lang="vi-VN" sz="3200" i="1">
                <a:solidFill>
                  <a:srgbClr val="000000"/>
                </a:solidFill>
                <a:effectLst/>
                <a:latin typeface="Times New Roman" panose="02020603050405020304" pitchFamily="18" charset="0"/>
                <a:ea typeface="Calibri" panose="020F0502020204030204" pitchFamily="34" charset="0"/>
              </a:rPr>
              <a:t>.// Tiếng </a:t>
            </a:r>
            <a:r>
              <a:rPr lang="vi-VN" sz="3200" i="1" u="sng">
                <a:solidFill>
                  <a:srgbClr val="000000"/>
                </a:solidFill>
                <a:effectLst/>
                <a:latin typeface="Times New Roman" panose="02020603050405020304" pitchFamily="18" charset="0"/>
                <a:ea typeface="Calibri" panose="020F0502020204030204" pitchFamily="34" charset="0"/>
              </a:rPr>
              <a:t>bước chân</a:t>
            </a:r>
            <a:r>
              <a:rPr lang="vi-VN" sz="3200" i="1">
                <a:solidFill>
                  <a:srgbClr val="000000"/>
                </a:solidFill>
                <a:effectLst/>
                <a:latin typeface="Times New Roman" panose="02020603050405020304" pitchFamily="18" charset="0"/>
                <a:ea typeface="Calibri" panose="020F0502020204030204" pitchFamily="34" charset="0"/>
              </a:rPr>
              <a:t>,/ tiếng </a:t>
            </a:r>
            <a:r>
              <a:rPr lang="vi-VN" sz="3200" i="1" u="sng">
                <a:solidFill>
                  <a:srgbClr val="000000"/>
                </a:solidFill>
                <a:effectLst/>
                <a:latin typeface="Times New Roman" panose="02020603050405020304" pitchFamily="18" charset="0"/>
                <a:ea typeface="Calibri" panose="020F0502020204030204" pitchFamily="34" charset="0"/>
              </a:rPr>
              <a:t>gọi nhau</a:t>
            </a:r>
            <a:r>
              <a:rPr lang="vi-VN" sz="3200" i="1">
                <a:solidFill>
                  <a:srgbClr val="000000"/>
                </a:solidFill>
                <a:effectLst/>
                <a:latin typeface="Times New Roman" panose="02020603050405020304" pitchFamily="18" charset="0"/>
                <a:ea typeface="Calibri" panose="020F0502020204030204" pitchFamily="34" charset="0"/>
              </a:rPr>
              <a:t> </a:t>
            </a:r>
            <a:r>
              <a:rPr lang="vi-VN" sz="3200" i="1" u="sng">
                <a:solidFill>
                  <a:srgbClr val="000000"/>
                </a:solidFill>
                <a:effectLst/>
                <a:latin typeface="Times New Roman" panose="02020603050405020304" pitchFamily="18" charset="0"/>
                <a:ea typeface="Calibri" panose="020F0502020204030204" pitchFamily="34" charset="0"/>
              </a:rPr>
              <a:t>í ới</a:t>
            </a:r>
            <a:r>
              <a:rPr lang="vi-VN" sz="3200" i="1">
                <a:solidFill>
                  <a:srgbClr val="000000"/>
                </a:solidFill>
                <a:effectLst/>
                <a:latin typeface="Times New Roman" panose="02020603050405020304" pitchFamily="18" charset="0"/>
                <a:ea typeface="Calibri" panose="020F0502020204030204" pitchFamily="34" charset="0"/>
              </a:rPr>
              <a:t>/ xen lẫn tiếng </a:t>
            </a:r>
            <a:r>
              <a:rPr lang="vi-VN" sz="3200" i="1" u="sng">
                <a:solidFill>
                  <a:srgbClr val="000000"/>
                </a:solidFill>
                <a:effectLst/>
                <a:latin typeface="Times New Roman" panose="02020603050405020304" pitchFamily="18" charset="0"/>
                <a:ea typeface="Calibri" panose="020F0502020204030204" pitchFamily="34" charset="0"/>
              </a:rPr>
              <a:t>cười đùa của diêm dân</a:t>
            </a:r>
            <a:r>
              <a:rPr lang="vi-VN" sz="3200" i="1">
                <a:solidFill>
                  <a:srgbClr val="000000"/>
                </a:solidFill>
                <a:effectLst/>
                <a:latin typeface="Times New Roman" panose="02020603050405020304" pitchFamily="18" charset="0"/>
                <a:ea typeface="Calibri" panose="020F0502020204030204" pitchFamily="34" charset="0"/>
              </a:rPr>
              <a:t> làm muối đêm.// Tiếng những chiếc cào gỗ </a:t>
            </a:r>
            <a:r>
              <a:rPr lang="vi-VN" sz="3200" i="1" u="sng">
                <a:solidFill>
                  <a:srgbClr val="000000"/>
                </a:solidFill>
                <a:effectLst/>
                <a:latin typeface="Times New Roman" panose="02020603050405020304" pitchFamily="18" charset="0"/>
                <a:ea typeface="Calibri" panose="020F0502020204030204" pitchFamily="34" charset="0"/>
              </a:rPr>
              <a:t>cà</a:t>
            </a:r>
            <a:r>
              <a:rPr lang="vi-VN" sz="3200" i="1">
                <a:solidFill>
                  <a:srgbClr val="000000"/>
                </a:solidFill>
                <a:effectLst/>
                <a:latin typeface="Times New Roman" panose="02020603050405020304" pitchFamily="18" charset="0"/>
                <a:ea typeface="Calibri" panose="020F0502020204030204" pitchFamily="34" charset="0"/>
              </a:rPr>
              <a:t> xuống mặt ruộng </a:t>
            </a:r>
            <a:r>
              <a:rPr lang="vi-VN" sz="3200" i="1" u="sng">
                <a:solidFill>
                  <a:srgbClr val="000000"/>
                </a:solidFill>
                <a:effectLst/>
                <a:latin typeface="Times New Roman" panose="02020603050405020304" pitchFamily="18" charset="0"/>
                <a:ea typeface="Calibri" panose="020F0502020204030204" pitchFamily="34" charset="0"/>
              </a:rPr>
              <a:t>sột soạt</a:t>
            </a:r>
            <a:r>
              <a:rPr lang="vi-VN" sz="3200" i="1">
                <a:solidFill>
                  <a:srgbClr val="000000"/>
                </a:solidFill>
                <a:effectLst/>
                <a:latin typeface="Times New Roman" panose="02020603050405020304" pitchFamily="18" charset="0"/>
                <a:ea typeface="Calibri" panose="020F0502020204030204" pitchFamily="34" charset="0"/>
              </a:rPr>
              <a:t>,/ những người đàn ông </a:t>
            </a:r>
            <a:r>
              <a:rPr lang="vi-VN" sz="3200" i="1" u="sng">
                <a:solidFill>
                  <a:srgbClr val="000000"/>
                </a:solidFill>
                <a:effectLst/>
                <a:latin typeface="Times New Roman" panose="02020603050405020304" pitchFamily="18" charset="0"/>
                <a:ea typeface="Calibri" panose="020F0502020204030204" pitchFamily="34" charset="0"/>
              </a:rPr>
              <a:t>khoẻ mạnh nhất</a:t>
            </a:r>
            <a:r>
              <a:rPr lang="vi-VN" sz="3200" i="1">
                <a:solidFill>
                  <a:srgbClr val="000000"/>
                </a:solidFill>
                <a:effectLst/>
                <a:latin typeface="Times New Roman" panose="02020603050405020304" pitchFamily="18" charset="0"/>
                <a:ea typeface="Calibri" panose="020F0502020204030204" pitchFamily="34" charset="0"/>
              </a:rPr>
              <a:t>/ đang dồn muối thành đống,/ những cánh muối/ </a:t>
            </a:r>
            <a:r>
              <a:rPr lang="vi-VN" sz="3200" i="1" u="sng">
                <a:solidFill>
                  <a:srgbClr val="000000"/>
                </a:solidFill>
                <a:effectLst/>
                <a:latin typeface="Times New Roman" panose="02020603050405020304" pitchFamily="18" charset="0"/>
                <a:ea typeface="Calibri" panose="020F0502020204030204" pitchFamily="34" charset="0"/>
              </a:rPr>
              <a:t>nở hoa trong đêm</a:t>
            </a:r>
            <a:r>
              <a:rPr lang="vi-VN" sz="3200" i="1">
                <a:solidFill>
                  <a:srgbClr val="000000"/>
                </a:solidFill>
                <a:effectLst/>
                <a:latin typeface="Times New Roman" panose="02020603050405020304" pitchFamily="18" charset="0"/>
                <a:ea typeface="Calibri" panose="020F0502020204030204" pitchFamily="34" charset="0"/>
              </a:rPr>
              <a:t>.//</a:t>
            </a:r>
            <a:endParaRPr lang="en-US" sz="3200" i="1">
              <a:solidFill>
                <a:srgbClr val="000000"/>
              </a:solidFill>
              <a:effectLst/>
              <a:latin typeface="Times New Roman" panose="02020603050405020304" pitchFamily="18" charset="0"/>
              <a:ea typeface="Calibri" panose="020F0502020204030204" pitchFamily="34" charset="0"/>
            </a:endParaRPr>
          </a:p>
        </p:txBody>
      </p:sp>
      <p:sp>
        <p:nvSpPr>
          <p:cNvPr id="38" name="TextBox 9">
            <a:extLst>
              <a:ext uri="{FF2B5EF4-FFF2-40B4-BE49-F238E27FC236}">
                <a16:creationId xmlns:a16="http://schemas.microsoft.com/office/drawing/2014/main" id="{1B9D5390-5ADE-FCFF-74F4-2B2F73E301CA}"/>
              </a:ext>
            </a:extLst>
          </p:cNvPr>
          <p:cNvSpPr txBox="1"/>
          <p:nvPr/>
        </p:nvSpPr>
        <p:spPr>
          <a:xfrm>
            <a:off x="3145163" y="305702"/>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Lắng</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nghe</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đọc</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mẫu</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grpSp>
        <p:nvGrpSpPr>
          <p:cNvPr id="44" name="Group 43">
            <a:extLst>
              <a:ext uri="{FF2B5EF4-FFF2-40B4-BE49-F238E27FC236}">
                <a16:creationId xmlns:a16="http://schemas.microsoft.com/office/drawing/2014/main" id="{43E1AEB0-7C02-CB81-AAF0-280A327844B7}"/>
              </a:ext>
            </a:extLst>
          </p:cNvPr>
          <p:cNvGrpSpPr/>
          <p:nvPr/>
        </p:nvGrpSpPr>
        <p:grpSpPr>
          <a:xfrm flipH="1">
            <a:off x="8143071" y="-189586"/>
            <a:ext cx="2111882" cy="2006237"/>
            <a:chOff x="1611086" y="0"/>
            <a:chExt cx="8577943" cy="6858000"/>
          </a:xfrm>
        </p:grpSpPr>
        <p:sp>
          <p:nvSpPr>
            <p:cNvPr id="45" name="Oval 44">
              <a:extLst>
                <a:ext uri="{FF2B5EF4-FFF2-40B4-BE49-F238E27FC236}">
                  <a16:creationId xmlns:a16="http://schemas.microsoft.com/office/drawing/2014/main" id="{C7287CDE-6D6B-11C7-B4E5-FEDA3ED5BA13}"/>
                </a:ext>
              </a:extLst>
            </p:cNvPr>
            <p:cNvSpPr/>
            <p:nvPr/>
          </p:nvSpPr>
          <p:spPr>
            <a:xfrm>
              <a:off x="3810000" y="1545771"/>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434CE4-417D-74DB-F89E-6C546BDD32EE}"/>
                </a:ext>
              </a:extLst>
            </p:cNvPr>
            <p:cNvSpPr/>
            <p:nvPr/>
          </p:nvSpPr>
          <p:spPr>
            <a:xfrm>
              <a:off x="6368145" y="1436914"/>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292CFBF6-A5FB-0FAD-0EDC-F6107A426A3A}"/>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p:blipFill>
          <p:spPr>
            <a:xfrm>
              <a:off x="1611086" y="0"/>
              <a:ext cx="8577943" cy="6858000"/>
            </a:xfrm>
            <a:prstGeom prst="rect">
              <a:avLst/>
            </a:prstGeom>
          </p:spPr>
        </p:pic>
      </p:grpSp>
    </p:spTree>
    <p:extLst>
      <p:ext uri="{BB962C8B-B14F-4D97-AF65-F5344CB8AC3E}">
        <p14:creationId xmlns:p14="http://schemas.microsoft.com/office/powerpoint/2010/main" val="6878274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2"/>
          <a:stretch>
            <a:fillRect/>
          </a:stretch>
        </p:blipFill>
        <p:spPr>
          <a:xfrm>
            <a:off x="-182881" y="-166552"/>
            <a:ext cx="12784183" cy="7191103"/>
          </a:xfrm>
          <a:prstGeom prst="rect">
            <a:avLst/>
          </a:prstGeom>
        </p:spPr>
      </p:pic>
      <p:sp>
        <p:nvSpPr>
          <p:cNvPr id="15" name="Cloud 14">
            <a:extLst>
              <a:ext uri="{FF2B5EF4-FFF2-40B4-BE49-F238E27FC236}">
                <a16:creationId xmlns:a16="http://schemas.microsoft.com/office/drawing/2014/main" id="{4295B3DA-144A-DA87-6D6A-430EBBD57989}"/>
              </a:ext>
            </a:extLst>
          </p:cNvPr>
          <p:cNvSpPr/>
          <p:nvPr/>
        </p:nvSpPr>
        <p:spPr>
          <a:xfrm>
            <a:off x="4002776" y="341718"/>
            <a:ext cx="8311144" cy="5785304"/>
          </a:xfrm>
          <a:custGeom>
            <a:avLst/>
            <a:gdLst>
              <a:gd name="connsiteX0" fmla="*/ 750311 w 8311144"/>
              <a:gd name="connsiteY0" fmla="*/ 1924417 h 5785304"/>
              <a:gd name="connsiteX1" fmla="*/ 1081795 w 8311144"/>
              <a:gd name="connsiteY1" fmla="*/ 924979 h 5785304"/>
              <a:gd name="connsiteX2" fmla="*/ 2694388 w 8311144"/>
              <a:gd name="connsiteY2" fmla="*/ 696647 h 5785304"/>
              <a:gd name="connsiteX3" fmla="*/ 4320255 w 8311144"/>
              <a:gd name="connsiteY3" fmla="*/ 459610 h 5785304"/>
              <a:gd name="connsiteX4" fmla="*/ 4953788 w 8311144"/>
              <a:gd name="connsiteY4" fmla="*/ 26783 h 5785304"/>
              <a:gd name="connsiteX5" fmla="*/ 5739499 w 8311144"/>
              <a:gd name="connsiteY5" fmla="*/ 332253 h 5785304"/>
              <a:gd name="connsiteX6" fmla="*/ 6822641 w 8311144"/>
              <a:gd name="connsiteY6" fmla="*/ 92404 h 5785304"/>
              <a:gd name="connsiteX7" fmla="*/ 7371907 w 8311144"/>
              <a:gd name="connsiteY7" fmla="*/ 746732 h 5785304"/>
              <a:gd name="connsiteX8" fmla="*/ 8076815 w 8311144"/>
              <a:gd name="connsiteY8" fmla="*/ 1381777 h 5785304"/>
              <a:gd name="connsiteX9" fmla="*/ 8045264 w 8311144"/>
              <a:gd name="connsiteY9" fmla="*/ 2070388 h 5785304"/>
              <a:gd name="connsiteX10" fmla="*/ 8275744 w 8311144"/>
              <a:gd name="connsiteY10" fmla="*/ 3123260 h 5785304"/>
              <a:gd name="connsiteX11" fmla="*/ 7196065 w 8311144"/>
              <a:gd name="connsiteY11" fmla="*/ 4044891 h 5785304"/>
              <a:gd name="connsiteX12" fmla="*/ 6809558 w 8311144"/>
              <a:gd name="connsiteY12" fmla="*/ 4834612 h 5785304"/>
              <a:gd name="connsiteX13" fmla="*/ 5493627 w 8311144"/>
              <a:gd name="connsiteY13" fmla="*/ 4930230 h 5785304"/>
              <a:gd name="connsiteX14" fmla="*/ 4553237 w 8311144"/>
              <a:gd name="connsiteY14" fmla="*/ 5772715 h 5785304"/>
              <a:gd name="connsiteX15" fmla="*/ 3170547 w 8311144"/>
              <a:gd name="connsiteY15" fmla="*/ 5258466 h 5785304"/>
              <a:gd name="connsiteX16" fmla="*/ 1116617 w 8311144"/>
              <a:gd name="connsiteY16" fmla="*/ 4750377 h 5785304"/>
              <a:gd name="connsiteX17" fmla="*/ 213550 w 8311144"/>
              <a:gd name="connsiteY17" fmla="*/ 4184971 h 5785304"/>
              <a:gd name="connsiteX18" fmla="*/ 406514 w 8311144"/>
              <a:gd name="connsiteY18" fmla="*/ 3421766 h 5785304"/>
              <a:gd name="connsiteX19" fmla="*/ -962 w 8311144"/>
              <a:gd name="connsiteY19" fmla="*/ 2638741 h 5785304"/>
              <a:gd name="connsiteX20" fmla="*/ 743193 w 8311144"/>
              <a:gd name="connsiteY20" fmla="*/ 1942764 h 5785304"/>
              <a:gd name="connsiteX21" fmla="*/ 750311 w 8311144"/>
              <a:gd name="connsiteY21" fmla="*/ 1924417 h 5785304"/>
              <a:gd name="connsiteX0" fmla="*/ 902874 w 8311144"/>
              <a:gd name="connsiteY0" fmla="*/ 3505599 h 5785304"/>
              <a:gd name="connsiteX1" fmla="*/ 415557 w 8311144"/>
              <a:gd name="connsiteY1" fmla="*/ 3398866 h 5785304"/>
              <a:gd name="connsiteX2" fmla="*/ 1332861 w 8311144"/>
              <a:gd name="connsiteY2" fmla="*/ 4673641 h 5785304"/>
              <a:gd name="connsiteX3" fmla="*/ 1119695 w 8311144"/>
              <a:gd name="connsiteY3" fmla="*/ 4724664 h 5785304"/>
              <a:gd name="connsiteX4" fmla="*/ 3170162 w 8311144"/>
              <a:gd name="connsiteY4" fmla="*/ 5234896 h 5785304"/>
              <a:gd name="connsiteX5" fmla="*/ 3041647 w 8311144"/>
              <a:gd name="connsiteY5" fmla="*/ 5001877 h 5785304"/>
              <a:gd name="connsiteX6" fmla="*/ 5545957 w 8311144"/>
              <a:gd name="connsiteY6" fmla="*/ 4653821 h 5785304"/>
              <a:gd name="connsiteX7" fmla="*/ 5494589 w 8311144"/>
              <a:gd name="connsiteY7" fmla="*/ 4909473 h 5785304"/>
              <a:gd name="connsiteX8" fmla="*/ 6565996 w 8311144"/>
              <a:gd name="connsiteY8" fmla="*/ 3073978 h 5785304"/>
              <a:gd name="connsiteX9" fmla="*/ 7191448 w 8311144"/>
              <a:gd name="connsiteY9" fmla="*/ 4029624 h 5785304"/>
              <a:gd name="connsiteX10" fmla="*/ 8041416 w 8311144"/>
              <a:gd name="connsiteY10" fmla="*/ 2056193 h 5785304"/>
              <a:gd name="connsiteX11" fmla="*/ 7762839 w 8311144"/>
              <a:gd name="connsiteY11" fmla="*/ 2414560 h 5785304"/>
              <a:gd name="connsiteX12" fmla="*/ 7373062 w 8311144"/>
              <a:gd name="connsiteY12" fmla="*/ 726644 h 5785304"/>
              <a:gd name="connsiteX13" fmla="*/ 7387683 w 8311144"/>
              <a:gd name="connsiteY13" fmla="*/ 895918 h 5785304"/>
              <a:gd name="connsiteX14" fmla="*/ 5594246 w 8311144"/>
              <a:gd name="connsiteY14" fmla="*/ 529248 h 5785304"/>
              <a:gd name="connsiteX15" fmla="*/ 5736998 w 8311144"/>
              <a:gd name="connsiteY15" fmla="*/ 313370 h 5785304"/>
              <a:gd name="connsiteX16" fmla="*/ 4259653 w 8311144"/>
              <a:gd name="connsiteY16" fmla="*/ 632098 h 5785304"/>
              <a:gd name="connsiteX17" fmla="*/ 4328720 w 8311144"/>
              <a:gd name="connsiteY17" fmla="*/ 445950 h 5785304"/>
              <a:gd name="connsiteX18" fmla="*/ 2693426 w 8311144"/>
              <a:gd name="connsiteY18" fmla="*/ 695307 h 5785304"/>
              <a:gd name="connsiteX19" fmla="*/ 2943530 w 8311144"/>
              <a:gd name="connsiteY19" fmla="*/ 875830 h 5785304"/>
              <a:gd name="connsiteX20" fmla="*/ 793983 w 8311144"/>
              <a:gd name="connsiteY20" fmla="*/ 2114448 h 5785304"/>
              <a:gd name="connsiteX21" fmla="*/ 750311 w 8311144"/>
              <a:gd name="connsiteY21" fmla="*/ 1924417 h 578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11144" h="5785304" fill="none" extrusionOk="0">
                <a:moveTo>
                  <a:pt x="750311" y="1924417"/>
                </a:moveTo>
                <a:cubicBezTo>
                  <a:pt x="664698" y="1604725"/>
                  <a:pt x="755927" y="1196113"/>
                  <a:pt x="1081795" y="924979"/>
                </a:cubicBezTo>
                <a:cubicBezTo>
                  <a:pt x="1379827" y="578074"/>
                  <a:pt x="2189536" y="430680"/>
                  <a:pt x="2694388" y="696647"/>
                </a:cubicBezTo>
                <a:cubicBezTo>
                  <a:pt x="2928177" y="220882"/>
                  <a:pt x="3801337" y="-9447"/>
                  <a:pt x="4320255" y="459610"/>
                </a:cubicBezTo>
                <a:cubicBezTo>
                  <a:pt x="4451284" y="236210"/>
                  <a:pt x="4676987" y="13342"/>
                  <a:pt x="4953788" y="26783"/>
                </a:cubicBezTo>
                <a:cubicBezTo>
                  <a:pt x="5249982" y="-49604"/>
                  <a:pt x="5545235" y="97635"/>
                  <a:pt x="5739499" y="332253"/>
                </a:cubicBezTo>
                <a:cubicBezTo>
                  <a:pt x="5999096" y="76500"/>
                  <a:pt x="6361888" y="-86505"/>
                  <a:pt x="6822641" y="92404"/>
                </a:cubicBezTo>
                <a:cubicBezTo>
                  <a:pt x="7130991" y="201162"/>
                  <a:pt x="7335502" y="481920"/>
                  <a:pt x="7371907" y="746732"/>
                </a:cubicBezTo>
                <a:cubicBezTo>
                  <a:pt x="7622850" y="831804"/>
                  <a:pt x="8001545" y="1024718"/>
                  <a:pt x="8076815" y="1381777"/>
                </a:cubicBezTo>
                <a:cubicBezTo>
                  <a:pt x="8148322" y="1637433"/>
                  <a:pt x="8114331" y="1859609"/>
                  <a:pt x="8045264" y="2070388"/>
                </a:cubicBezTo>
                <a:cubicBezTo>
                  <a:pt x="8280180" y="2342596"/>
                  <a:pt x="8334183" y="2823689"/>
                  <a:pt x="8275744" y="3123260"/>
                </a:cubicBezTo>
                <a:cubicBezTo>
                  <a:pt x="8157349" y="3721354"/>
                  <a:pt x="7840969" y="3934238"/>
                  <a:pt x="7196065" y="4044891"/>
                </a:cubicBezTo>
                <a:cubicBezTo>
                  <a:pt x="7175486" y="4302704"/>
                  <a:pt x="7030184" y="4658435"/>
                  <a:pt x="6809558" y="4834612"/>
                </a:cubicBezTo>
                <a:cubicBezTo>
                  <a:pt x="6368795" y="5184212"/>
                  <a:pt x="5938385" y="5185834"/>
                  <a:pt x="5493627" y="4930230"/>
                </a:cubicBezTo>
                <a:cubicBezTo>
                  <a:pt x="5446324" y="5286752"/>
                  <a:pt x="4985814" y="5749984"/>
                  <a:pt x="4553237" y="5772715"/>
                </a:cubicBezTo>
                <a:cubicBezTo>
                  <a:pt x="4098419" y="5974250"/>
                  <a:pt x="3458583" y="5797719"/>
                  <a:pt x="3170547" y="5258466"/>
                </a:cubicBezTo>
                <a:cubicBezTo>
                  <a:pt x="2271733" y="5707906"/>
                  <a:pt x="1491380" y="5469992"/>
                  <a:pt x="1116617" y="4750377"/>
                </a:cubicBezTo>
                <a:cubicBezTo>
                  <a:pt x="664399" y="4835796"/>
                  <a:pt x="351008" y="4488973"/>
                  <a:pt x="213550" y="4184971"/>
                </a:cubicBezTo>
                <a:cubicBezTo>
                  <a:pt x="131652" y="3909219"/>
                  <a:pt x="209715" y="3666240"/>
                  <a:pt x="406514" y="3421766"/>
                </a:cubicBezTo>
                <a:cubicBezTo>
                  <a:pt x="113810" y="3247548"/>
                  <a:pt x="-93719" y="2975785"/>
                  <a:pt x="-962" y="2638741"/>
                </a:cubicBezTo>
                <a:cubicBezTo>
                  <a:pt x="66621" y="2331905"/>
                  <a:pt x="354892" y="1919989"/>
                  <a:pt x="743193" y="1942764"/>
                </a:cubicBezTo>
                <a:cubicBezTo>
                  <a:pt x="745962" y="1936317"/>
                  <a:pt x="747643" y="1931511"/>
                  <a:pt x="750311" y="1924417"/>
                </a:cubicBezTo>
                <a:close/>
              </a:path>
              <a:path w="8311144" h="5785304" fill="none" extrusionOk="0">
                <a:moveTo>
                  <a:pt x="902874" y="3505599"/>
                </a:moveTo>
                <a:cubicBezTo>
                  <a:pt x="726366" y="3498113"/>
                  <a:pt x="546828" y="3506680"/>
                  <a:pt x="415557" y="3398866"/>
                </a:cubicBezTo>
                <a:moveTo>
                  <a:pt x="1332861" y="4673641"/>
                </a:moveTo>
                <a:cubicBezTo>
                  <a:pt x="1266084" y="4700143"/>
                  <a:pt x="1201531" y="4715758"/>
                  <a:pt x="1119695" y="4724664"/>
                </a:cubicBezTo>
                <a:moveTo>
                  <a:pt x="3170162" y="5234896"/>
                </a:moveTo>
                <a:cubicBezTo>
                  <a:pt x="3108705" y="5170026"/>
                  <a:pt x="3075217" y="5073562"/>
                  <a:pt x="3041647" y="5001877"/>
                </a:cubicBezTo>
                <a:moveTo>
                  <a:pt x="5545957" y="4653821"/>
                </a:moveTo>
                <a:cubicBezTo>
                  <a:pt x="5546201" y="4759878"/>
                  <a:pt x="5512505" y="4833794"/>
                  <a:pt x="5494589" y="4909473"/>
                </a:cubicBezTo>
                <a:moveTo>
                  <a:pt x="6565996" y="3073978"/>
                </a:moveTo>
                <a:cubicBezTo>
                  <a:pt x="6953639" y="3172232"/>
                  <a:pt x="7137302" y="3616749"/>
                  <a:pt x="7191448" y="4029624"/>
                </a:cubicBezTo>
                <a:moveTo>
                  <a:pt x="8041416" y="2056193"/>
                </a:moveTo>
                <a:cubicBezTo>
                  <a:pt x="7996498" y="2209859"/>
                  <a:pt x="7879946" y="2293262"/>
                  <a:pt x="7762839" y="2414560"/>
                </a:cubicBezTo>
                <a:moveTo>
                  <a:pt x="7373062" y="726644"/>
                </a:moveTo>
                <a:cubicBezTo>
                  <a:pt x="7395479" y="776389"/>
                  <a:pt x="7386784" y="844003"/>
                  <a:pt x="7387683" y="895918"/>
                </a:cubicBezTo>
                <a:moveTo>
                  <a:pt x="5594246" y="529248"/>
                </a:moveTo>
                <a:cubicBezTo>
                  <a:pt x="5628806" y="452188"/>
                  <a:pt x="5672041" y="376656"/>
                  <a:pt x="5736998" y="313370"/>
                </a:cubicBezTo>
                <a:moveTo>
                  <a:pt x="4259653" y="632098"/>
                </a:moveTo>
                <a:cubicBezTo>
                  <a:pt x="4267470" y="572435"/>
                  <a:pt x="4303149" y="513496"/>
                  <a:pt x="4328720" y="445950"/>
                </a:cubicBezTo>
                <a:moveTo>
                  <a:pt x="2693426" y="695307"/>
                </a:moveTo>
                <a:cubicBezTo>
                  <a:pt x="2792644" y="748173"/>
                  <a:pt x="2855834" y="791677"/>
                  <a:pt x="2943530" y="875830"/>
                </a:cubicBezTo>
                <a:moveTo>
                  <a:pt x="793983" y="2114448"/>
                </a:moveTo>
                <a:cubicBezTo>
                  <a:pt x="771293" y="2050789"/>
                  <a:pt x="754132" y="1978968"/>
                  <a:pt x="750311" y="1924417"/>
                </a:cubicBezTo>
              </a:path>
              <a:path w="8311144" h="5785304" stroke="0" extrusionOk="0">
                <a:moveTo>
                  <a:pt x="750311" y="1924417"/>
                </a:moveTo>
                <a:cubicBezTo>
                  <a:pt x="699048" y="1593163"/>
                  <a:pt x="764313" y="1168889"/>
                  <a:pt x="1081795" y="924979"/>
                </a:cubicBezTo>
                <a:cubicBezTo>
                  <a:pt x="1502497" y="432924"/>
                  <a:pt x="2140873" y="490656"/>
                  <a:pt x="2694388" y="696647"/>
                </a:cubicBezTo>
                <a:cubicBezTo>
                  <a:pt x="3165708" y="159905"/>
                  <a:pt x="3813911" y="-147251"/>
                  <a:pt x="4320255" y="459610"/>
                </a:cubicBezTo>
                <a:cubicBezTo>
                  <a:pt x="4450122" y="236802"/>
                  <a:pt x="4618553" y="74110"/>
                  <a:pt x="4953788" y="26783"/>
                </a:cubicBezTo>
                <a:cubicBezTo>
                  <a:pt x="5293039" y="20923"/>
                  <a:pt x="5569420" y="113023"/>
                  <a:pt x="5739499" y="332253"/>
                </a:cubicBezTo>
                <a:cubicBezTo>
                  <a:pt x="5982531" y="46896"/>
                  <a:pt x="6470056" y="-56231"/>
                  <a:pt x="6822641" y="92404"/>
                </a:cubicBezTo>
                <a:cubicBezTo>
                  <a:pt x="7071239" y="258353"/>
                  <a:pt x="7313004" y="502364"/>
                  <a:pt x="7371907" y="746732"/>
                </a:cubicBezTo>
                <a:cubicBezTo>
                  <a:pt x="7696268" y="824829"/>
                  <a:pt x="7961005" y="1088590"/>
                  <a:pt x="8076815" y="1381777"/>
                </a:cubicBezTo>
                <a:cubicBezTo>
                  <a:pt x="8157447" y="1640347"/>
                  <a:pt x="8142093" y="1846387"/>
                  <a:pt x="8045264" y="2070388"/>
                </a:cubicBezTo>
                <a:cubicBezTo>
                  <a:pt x="8311415" y="2455573"/>
                  <a:pt x="8374448" y="2748969"/>
                  <a:pt x="8275744" y="3123260"/>
                </a:cubicBezTo>
                <a:cubicBezTo>
                  <a:pt x="8114804" y="3726151"/>
                  <a:pt x="7757077" y="4050053"/>
                  <a:pt x="7196065" y="4044891"/>
                </a:cubicBezTo>
                <a:cubicBezTo>
                  <a:pt x="7228787" y="4301916"/>
                  <a:pt x="7062152" y="4631273"/>
                  <a:pt x="6809558" y="4834612"/>
                </a:cubicBezTo>
                <a:cubicBezTo>
                  <a:pt x="6351735" y="5183708"/>
                  <a:pt x="6010823" y="5225773"/>
                  <a:pt x="5493627" y="4930230"/>
                </a:cubicBezTo>
                <a:cubicBezTo>
                  <a:pt x="5335733" y="5351381"/>
                  <a:pt x="4991132" y="5729405"/>
                  <a:pt x="4553237" y="5772715"/>
                </a:cubicBezTo>
                <a:cubicBezTo>
                  <a:pt x="4111308" y="5835251"/>
                  <a:pt x="3512892" y="5675288"/>
                  <a:pt x="3170547" y="5258466"/>
                </a:cubicBezTo>
                <a:cubicBezTo>
                  <a:pt x="2559881" y="5621502"/>
                  <a:pt x="1429227" y="5600722"/>
                  <a:pt x="1116617" y="4750377"/>
                </a:cubicBezTo>
                <a:cubicBezTo>
                  <a:pt x="685155" y="4740766"/>
                  <a:pt x="321852" y="4635249"/>
                  <a:pt x="213550" y="4184971"/>
                </a:cubicBezTo>
                <a:cubicBezTo>
                  <a:pt x="140749" y="3946391"/>
                  <a:pt x="219619" y="3598535"/>
                  <a:pt x="406514" y="3421766"/>
                </a:cubicBezTo>
                <a:cubicBezTo>
                  <a:pt x="73674" y="3230693"/>
                  <a:pt x="-50847" y="2950770"/>
                  <a:pt x="-962" y="2638741"/>
                </a:cubicBezTo>
                <a:cubicBezTo>
                  <a:pt x="116024" y="2330952"/>
                  <a:pt x="350080" y="1916794"/>
                  <a:pt x="743193" y="1942764"/>
                </a:cubicBezTo>
                <a:cubicBezTo>
                  <a:pt x="744012" y="1937267"/>
                  <a:pt x="747518" y="1931347"/>
                  <a:pt x="750311" y="1924417"/>
                </a:cubicBezTo>
                <a:close/>
              </a:path>
              <a:path w="8311144" h="5785304" fill="none" stroke="0" extrusionOk="0">
                <a:moveTo>
                  <a:pt x="902874" y="3505599"/>
                </a:moveTo>
                <a:cubicBezTo>
                  <a:pt x="720194" y="3484750"/>
                  <a:pt x="525283" y="3491424"/>
                  <a:pt x="415557" y="3398866"/>
                </a:cubicBezTo>
                <a:moveTo>
                  <a:pt x="1332861" y="4673641"/>
                </a:moveTo>
                <a:cubicBezTo>
                  <a:pt x="1257926" y="4696493"/>
                  <a:pt x="1198998" y="4725841"/>
                  <a:pt x="1119695" y="4724664"/>
                </a:cubicBezTo>
                <a:moveTo>
                  <a:pt x="3170162" y="5234896"/>
                </a:moveTo>
                <a:cubicBezTo>
                  <a:pt x="3104090" y="5172348"/>
                  <a:pt x="3055925" y="5078323"/>
                  <a:pt x="3041647" y="5001877"/>
                </a:cubicBezTo>
                <a:moveTo>
                  <a:pt x="5545957" y="4653821"/>
                </a:moveTo>
                <a:cubicBezTo>
                  <a:pt x="5530063" y="4723614"/>
                  <a:pt x="5514371" y="4818784"/>
                  <a:pt x="5494589" y="4909473"/>
                </a:cubicBezTo>
                <a:moveTo>
                  <a:pt x="6565996" y="3073978"/>
                </a:moveTo>
                <a:cubicBezTo>
                  <a:pt x="6938474" y="3249712"/>
                  <a:pt x="7151516" y="3576613"/>
                  <a:pt x="7191448" y="4029624"/>
                </a:cubicBezTo>
                <a:moveTo>
                  <a:pt x="8041416" y="2056193"/>
                </a:moveTo>
                <a:cubicBezTo>
                  <a:pt x="8005766" y="2194485"/>
                  <a:pt x="7889368" y="2283526"/>
                  <a:pt x="7762839" y="2414560"/>
                </a:cubicBezTo>
                <a:moveTo>
                  <a:pt x="7373062" y="726644"/>
                </a:moveTo>
                <a:cubicBezTo>
                  <a:pt x="7378169" y="787243"/>
                  <a:pt x="7390532" y="835095"/>
                  <a:pt x="7387683" y="895918"/>
                </a:cubicBezTo>
                <a:moveTo>
                  <a:pt x="5594246" y="529248"/>
                </a:moveTo>
                <a:cubicBezTo>
                  <a:pt x="5648110" y="441840"/>
                  <a:pt x="5677548" y="360258"/>
                  <a:pt x="5736998" y="313370"/>
                </a:cubicBezTo>
                <a:moveTo>
                  <a:pt x="4259653" y="632098"/>
                </a:moveTo>
                <a:cubicBezTo>
                  <a:pt x="4268338" y="570626"/>
                  <a:pt x="4287975" y="514430"/>
                  <a:pt x="4328720" y="445950"/>
                </a:cubicBezTo>
                <a:moveTo>
                  <a:pt x="2693426" y="695307"/>
                </a:moveTo>
                <a:cubicBezTo>
                  <a:pt x="2778457" y="754161"/>
                  <a:pt x="2887824" y="815472"/>
                  <a:pt x="2943530" y="875830"/>
                </a:cubicBezTo>
                <a:moveTo>
                  <a:pt x="793983" y="2114448"/>
                </a:moveTo>
                <a:cubicBezTo>
                  <a:pt x="759436" y="2055244"/>
                  <a:pt x="764438" y="1979897"/>
                  <a:pt x="750311" y="1924417"/>
                </a:cubicBezTo>
              </a:path>
            </a:pathLst>
          </a:custGeom>
          <a:solidFill>
            <a:schemeClr val="bg1"/>
          </a:solidFill>
          <a:ln>
            <a:solidFill>
              <a:schemeClr val="tx1"/>
            </a:solidFill>
            <a:extLst>
              <a:ext uri="{C807C97D-BFC1-408E-A445-0C87EB9F89A2}">
                <ask:lineSketchStyleProps xmlns:ask="http://schemas.microsoft.com/office/drawing/2018/sketchyshapes" sd="1090976289">
                  <a:prstGeom prst="cloud">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35298FB-255D-401C-21C5-850D3EFD662E}"/>
              </a:ext>
            </a:extLst>
          </p:cNvPr>
          <p:cNvSpPr txBox="1"/>
          <p:nvPr/>
        </p:nvSpPr>
        <p:spPr>
          <a:xfrm>
            <a:off x="6246361" y="2023333"/>
            <a:ext cx="4876800" cy="3785652"/>
          </a:xfrm>
          <a:prstGeom prst="rect">
            <a:avLst/>
          </a:prstGeom>
          <a:noFill/>
        </p:spPr>
        <p:txBody>
          <a:bodyPr wrap="square">
            <a:spAutoFit/>
          </a:bodyPr>
          <a:lstStyle/>
          <a:p>
            <a:pPr algn="just"/>
            <a:r>
              <a:rPr lang="vi-VN" sz="4000" b="1">
                <a:solidFill>
                  <a:srgbClr val="0070C0"/>
                </a:solidFill>
                <a:latin typeface="Calibri" panose="020F0502020204030204" pitchFamily="34" charset="0"/>
                <a:ea typeface="Calibri" panose="020F0502020204030204" pitchFamily="34" charset="0"/>
                <a:cs typeface="Calibri" panose="020F0502020204030204" pitchFamily="34" charset="0"/>
              </a:rPr>
              <a:t>giọng đọc khẩn trương. Nhấn giọng ở những từ ngữ tả vẻ đẹp của cánh đồng muối, hoạt động của diêm dân</a:t>
            </a:r>
            <a:endPar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705BFE9E-B678-D9C8-72DE-1C9DFAD49505}"/>
              </a:ext>
            </a:extLst>
          </p:cNvPr>
          <p:cNvGrpSpPr/>
          <p:nvPr/>
        </p:nvGrpSpPr>
        <p:grpSpPr>
          <a:xfrm>
            <a:off x="285894" y="1451639"/>
            <a:ext cx="6237514" cy="5246914"/>
            <a:chOff x="1611086" y="0"/>
            <a:chExt cx="8577943" cy="6858000"/>
          </a:xfrm>
        </p:grpSpPr>
        <p:sp>
          <p:nvSpPr>
            <p:cNvPr id="9" name="Oval 8">
              <a:extLst>
                <a:ext uri="{FF2B5EF4-FFF2-40B4-BE49-F238E27FC236}">
                  <a16:creationId xmlns:a16="http://schemas.microsoft.com/office/drawing/2014/main" id="{6D404CC3-3F39-25A6-B005-C5767D2DFC22}"/>
                </a:ext>
              </a:extLst>
            </p:cNvPr>
            <p:cNvSpPr/>
            <p:nvPr/>
          </p:nvSpPr>
          <p:spPr>
            <a:xfrm>
              <a:off x="3810000" y="1545771"/>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54D7F6B-450A-129C-EBE5-8F8C00B98CC8}"/>
                </a:ext>
              </a:extLst>
            </p:cNvPr>
            <p:cNvSpPr/>
            <p:nvPr/>
          </p:nvSpPr>
          <p:spPr>
            <a:xfrm>
              <a:off x="6368145" y="1436914"/>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9E0B2F-7665-9E90-610F-9B3783901075}"/>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p:blipFill>
          <p:spPr>
            <a:xfrm>
              <a:off x="1611086" y="0"/>
              <a:ext cx="8577943" cy="6858000"/>
            </a:xfrm>
            <a:prstGeom prst="rect">
              <a:avLst/>
            </a:prstGeom>
          </p:spPr>
        </p:pic>
      </p:grpSp>
      <p:sp>
        <p:nvSpPr>
          <p:cNvPr id="2" name="TextBox 9">
            <a:extLst>
              <a:ext uri="{FF2B5EF4-FFF2-40B4-BE49-F238E27FC236}">
                <a16:creationId xmlns:a16="http://schemas.microsoft.com/office/drawing/2014/main" id="{1A38D7EF-E24E-D064-992C-B387B353F14A}"/>
              </a:ext>
            </a:extLst>
          </p:cNvPr>
          <p:cNvSpPr txBox="1"/>
          <p:nvPr/>
        </p:nvSpPr>
        <p:spPr>
          <a:xfrm>
            <a:off x="5460959" y="1156736"/>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Giọng</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đọc</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lang="en-US" sz="6000" kern="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đoạn</a:t>
            </a:r>
            <a:r>
              <a:rPr lang="vi-VN" sz="6000" kern="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 </a:t>
            </a:r>
            <a:r>
              <a:rPr lang="en-US" sz="6000" kern="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2</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spTree>
    <p:extLst>
      <p:ext uri="{BB962C8B-B14F-4D97-AF65-F5344CB8AC3E}">
        <p14:creationId xmlns:p14="http://schemas.microsoft.com/office/powerpoint/2010/main" val="32215581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of a person selling food&#10;&#10;Description automatically generated">
            <a:extLst>
              <a:ext uri="{FF2B5EF4-FFF2-40B4-BE49-F238E27FC236}">
                <a16:creationId xmlns:a16="http://schemas.microsoft.com/office/drawing/2014/main" id="{03E99F7F-897A-1FBA-DBB9-33F1AA227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
            <a:ext cx="12192000" cy="6858000"/>
          </a:xfrm>
          <a:prstGeom prst="rect">
            <a:avLst/>
          </a:prstGeom>
        </p:spPr>
      </p:pic>
      <p:sp>
        <p:nvSpPr>
          <p:cNvPr id="7" name="Rectangle: Rounded Corners 6">
            <a:extLst>
              <a:ext uri="{FF2B5EF4-FFF2-40B4-BE49-F238E27FC236}">
                <a16:creationId xmlns:a16="http://schemas.microsoft.com/office/drawing/2014/main" id="{ACF9CFD1-B32F-5A44-BBC2-1EE8D1E0C3F2}"/>
              </a:ext>
            </a:extLst>
          </p:cNvPr>
          <p:cNvSpPr/>
          <p:nvPr/>
        </p:nvSpPr>
        <p:spPr>
          <a:xfrm>
            <a:off x="246647" y="521368"/>
            <a:ext cx="11774905" cy="6007769"/>
          </a:xfrm>
          <a:custGeom>
            <a:avLst/>
            <a:gdLst>
              <a:gd name="connsiteX0" fmla="*/ 0 w 11774905"/>
              <a:gd name="connsiteY0" fmla="*/ 1001315 h 6007769"/>
              <a:gd name="connsiteX1" fmla="*/ 1001315 w 11774905"/>
              <a:gd name="connsiteY1" fmla="*/ 0 h 6007769"/>
              <a:gd name="connsiteX2" fmla="*/ 10773590 w 11774905"/>
              <a:gd name="connsiteY2" fmla="*/ 0 h 6007769"/>
              <a:gd name="connsiteX3" fmla="*/ 11774905 w 11774905"/>
              <a:gd name="connsiteY3" fmla="*/ 1001315 h 6007769"/>
              <a:gd name="connsiteX4" fmla="*/ 11774905 w 11774905"/>
              <a:gd name="connsiteY4" fmla="*/ 5006454 h 6007769"/>
              <a:gd name="connsiteX5" fmla="*/ 10773590 w 11774905"/>
              <a:gd name="connsiteY5" fmla="*/ 6007769 h 6007769"/>
              <a:gd name="connsiteX6" fmla="*/ 1001315 w 11774905"/>
              <a:gd name="connsiteY6" fmla="*/ 6007769 h 6007769"/>
              <a:gd name="connsiteX7" fmla="*/ 0 w 11774905"/>
              <a:gd name="connsiteY7" fmla="*/ 5006454 h 6007769"/>
              <a:gd name="connsiteX8" fmla="*/ 0 w 11774905"/>
              <a:gd name="connsiteY8" fmla="*/ 1001315 h 600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007769" fill="none" extrusionOk="0">
                <a:moveTo>
                  <a:pt x="0" y="1001315"/>
                </a:moveTo>
                <a:cubicBezTo>
                  <a:pt x="84081" y="497757"/>
                  <a:pt x="416889" y="6387"/>
                  <a:pt x="1001315" y="0"/>
                </a:cubicBezTo>
                <a:cubicBezTo>
                  <a:pt x="3144620" y="2804"/>
                  <a:pt x="8216864" y="-55701"/>
                  <a:pt x="10773590" y="0"/>
                </a:cubicBezTo>
                <a:cubicBezTo>
                  <a:pt x="11320838" y="5649"/>
                  <a:pt x="11807156" y="386443"/>
                  <a:pt x="11774905" y="1001315"/>
                </a:cubicBezTo>
                <a:cubicBezTo>
                  <a:pt x="11738545" y="2367517"/>
                  <a:pt x="11776436" y="3475423"/>
                  <a:pt x="11774905" y="5006454"/>
                </a:cubicBezTo>
                <a:cubicBezTo>
                  <a:pt x="11854947" y="5614741"/>
                  <a:pt x="11402367" y="5976418"/>
                  <a:pt x="10773590" y="6007769"/>
                </a:cubicBezTo>
                <a:cubicBezTo>
                  <a:pt x="6487835" y="6018588"/>
                  <a:pt x="4639174" y="5955097"/>
                  <a:pt x="1001315" y="6007769"/>
                </a:cubicBezTo>
                <a:cubicBezTo>
                  <a:pt x="478884" y="5931816"/>
                  <a:pt x="52413" y="5531262"/>
                  <a:pt x="0" y="5006454"/>
                </a:cubicBezTo>
                <a:cubicBezTo>
                  <a:pt x="-13109" y="3155049"/>
                  <a:pt x="-152625" y="2257205"/>
                  <a:pt x="0" y="1001315"/>
                </a:cubicBezTo>
                <a:close/>
              </a:path>
              <a:path w="11774905" h="6007769" stroke="0" extrusionOk="0">
                <a:moveTo>
                  <a:pt x="0" y="1001315"/>
                </a:moveTo>
                <a:cubicBezTo>
                  <a:pt x="49866" y="449995"/>
                  <a:pt x="444893" y="26469"/>
                  <a:pt x="1001315" y="0"/>
                </a:cubicBezTo>
                <a:cubicBezTo>
                  <a:pt x="5791583" y="-13580"/>
                  <a:pt x="9563999" y="-21988"/>
                  <a:pt x="10773590" y="0"/>
                </a:cubicBezTo>
                <a:cubicBezTo>
                  <a:pt x="11290028" y="-90517"/>
                  <a:pt x="11710195" y="532907"/>
                  <a:pt x="11774905" y="1001315"/>
                </a:cubicBezTo>
                <a:cubicBezTo>
                  <a:pt x="11642940" y="2353211"/>
                  <a:pt x="11806501" y="3839109"/>
                  <a:pt x="11774905" y="5006454"/>
                </a:cubicBezTo>
                <a:cubicBezTo>
                  <a:pt x="11791004" y="5501951"/>
                  <a:pt x="11291906" y="5925350"/>
                  <a:pt x="10773590" y="6007769"/>
                </a:cubicBezTo>
                <a:cubicBezTo>
                  <a:pt x="7672507" y="6071275"/>
                  <a:pt x="2569139" y="5984482"/>
                  <a:pt x="1001315" y="6007769"/>
                </a:cubicBezTo>
                <a:cubicBezTo>
                  <a:pt x="400838" y="6099967"/>
                  <a:pt x="102972" y="5587257"/>
                  <a:pt x="0" y="5006454"/>
                </a:cubicBezTo>
                <a:cubicBezTo>
                  <a:pt x="20736" y="3168955"/>
                  <a:pt x="4354" y="2820668"/>
                  <a:pt x="0" y="1001315"/>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9">
            <a:extLst>
              <a:ext uri="{FF2B5EF4-FFF2-40B4-BE49-F238E27FC236}">
                <a16:creationId xmlns:a16="http://schemas.microsoft.com/office/drawing/2014/main" id="{B29340B7-0C0A-1532-82B9-2B2A2387CDAD}"/>
              </a:ext>
            </a:extLst>
          </p:cNvPr>
          <p:cNvSpPr txBox="1"/>
          <p:nvPr/>
        </p:nvSpPr>
        <p:spPr>
          <a:xfrm>
            <a:off x="893064" y="1002282"/>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Luyện</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đọc</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nối</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tiếp</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đoạn</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theo</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nhóm</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grpSp>
        <p:nvGrpSpPr>
          <p:cNvPr id="4" name="Nhóm 8">
            <a:extLst>
              <a:ext uri="{FF2B5EF4-FFF2-40B4-BE49-F238E27FC236}">
                <a16:creationId xmlns:a16="http://schemas.microsoft.com/office/drawing/2014/main" id="{9EAE1723-8015-D88E-4256-F0EC2696DF73}"/>
              </a:ext>
            </a:extLst>
          </p:cNvPr>
          <p:cNvGrpSpPr/>
          <p:nvPr/>
        </p:nvGrpSpPr>
        <p:grpSpPr>
          <a:xfrm>
            <a:off x="991289" y="1863796"/>
            <a:ext cx="5716252" cy="2757525"/>
            <a:chOff x="6576218" y="1456125"/>
            <a:chExt cx="4803948" cy="1781176"/>
          </a:xfrm>
        </p:grpSpPr>
        <p:sp>
          <p:nvSpPr>
            <p:cNvPr id="5" name="Hộp Văn bản 9">
              <a:extLst>
                <a:ext uri="{FF2B5EF4-FFF2-40B4-BE49-F238E27FC236}">
                  <a16:creationId xmlns:a16="http://schemas.microsoft.com/office/drawing/2014/main" id="{C395BB99-9C27-7913-6DB2-654A0548C141}"/>
                </a:ext>
              </a:extLst>
            </p:cNvPr>
            <p:cNvSpPr txBox="1"/>
            <p:nvPr/>
          </p:nvSpPr>
          <p:spPr>
            <a:xfrm>
              <a:off x="7277195" y="1456125"/>
              <a:ext cx="1773916" cy="442564"/>
            </a:xfrm>
            <a:prstGeom prst="rect">
              <a:avLst/>
            </a:prstGeom>
            <a:noFill/>
          </p:spPr>
          <p:txBody>
            <a:bodyPr wrap="square" rtlCol="0">
              <a:spAutoFit/>
            </a:bodyPr>
            <a:lstStyle/>
            <a:p>
              <a:r>
                <a:rPr lang="en-US" sz="4000" dirty="0" err="1">
                  <a:solidFill>
                    <a:srgbClr val="FF0000"/>
                  </a:solidFill>
                  <a:latin typeface="#9Slide05 Phobia" panose="02000506000000020003" pitchFamily="2" charset="0"/>
                </a:rPr>
                <a:t>Yêu</a:t>
              </a:r>
              <a:r>
                <a:rPr lang="en-US" sz="4000" dirty="0">
                  <a:solidFill>
                    <a:srgbClr val="FF0000"/>
                  </a:solidFill>
                  <a:latin typeface="#9Slide05 Phobia" panose="02000506000000020003" pitchFamily="2" charset="0"/>
                </a:rPr>
                <a:t> </a:t>
              </a:r>
              <a:r>
                <a:rPr lang="en-US" sz="4000" dirty="0" err="1">
                  <a:solidFill>
                    <a:srgbClr val="FF0000"/>
                  </a:solidFill>
                  <a:latin typeface="#9Slide05 Phobia" panose="02000506000000020003" pitchFamily="2" charset="0"/>
                </a:rPr>
                <a:t>cầu</a:t>
              </a:r>
              <a:endParaRPr lang="en-US" sz="4000" dirty="0">
                <a:solidFill>
                  <a:srgbClr val="FF0000"/>
                </a:solidFill>
                <a:latin typeface="#9Slide05 Phobia" panose="02000506000000020003" pitchFamily="2"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FB1BA1A0-E791-2212-1144-FCB6747D366E}"/>
                </a:ext>
              </a:extLst>
            </p:cNvPr>
            <p:cNvPicPr>
              <a:picLocks noChangeAspect="1"/>
            </p:cNvPicPr>
            <p:nvPr/>
          </p:nvPicPr>
          <p:blipFill rotWithShape="1">
            <a:blip r:embed="rId3"/>
            <a:srcRect t="24985"/>
            <a:stretch/>
          </p:blipFill>
          <p:spPr>
            <a:xfrm>
              <a:off x="6576218" y="1779290"/>
              <a:ext cx="4803948" cy="1458011"/>
            </a:xfrm>
            <a:prstGeom prst="rect">
              <a:avLst/>
            </a:prstGeom>
          </p:spPr>
        </p:pic>
      </p:grpSp>
      <p:pic>
        <p:nvPicPr>
          <p:cNvPr id="10" name="Hình ảnh 12" descr="Ảnh có chứa văn bản, Phông chữ, ảnh chụp màn hình, thiết kế&#10;&#10;Mô tả được tạo tự động">
            <a:extLst>
              <a:ext uri="{FF2B5EF4-FFF2-40B4-BE49-F238E27FC236}">
                <a16:creationId xmlns:a16="http://schemas.microsoft.com/office/drawing/2014/main" id="{B7C9946C-336C-7F24-CB2C-313D1A29FFC3}"/>
              </a:ext>
            </a:extLst>
          </p:cNvPr>
          <p:cNvPicPr>
            <a:picLocks noChangeAspect="1"/>
          </p:cNvPicPr>
          <p:nvPr/>
        </p:nvPicPr>
        <p:blipFill>
          <a:blip r:embed="rId4"/>
          <a:stretch>
            <a:fillRect/>
          </a:stretch>
        </p:blipFill>
        <p:spPr>
          <a:xfrm>
            <a:off x="6514890" y="1958337"/>
            <a:ext cx="4707846" cy="3068749"/>
          </a:xfrm>
          <a:prstGeom prst="rect">
            <a:avLst/>
          </a:prstGeom>
        </p:spPr>
      </p:pic>
      <p:pic>
        <p:nvPicPr>
          <p:cNvPr id="3" name="Picture 2">
            <a:extLst>
              <a:ext uri="{FF2B5EF4-FFF2-40B4-BE49-F238E27FC236}">
                <a16:creationId xmlns:a16="http://schemas.microsoft.com/office/drawing/2014/main" id="{EAEBAF3A-E4D5-DB61-06F2-87E5B9101330}"/>
              </a:ext>
            </a:extLst>
          </p:cNvPr>
          <p:cNvPicPr>
            <a:picLocks noChangeAspect="1"/>
          </p:cNvPicPr>
          <p:nvPr/>
        </p:nvPicPr>
        <p:blipFill rotWithShape="1">
          <a:blip r:embed="rId5">
            <a:clrChange>
              <a:clrFrom>
                <a:srgbClr val="FFFFFF"/>
              </a:clrFrom>
              <a:clrTo>
                <a:srgbClr val="FFFFFF">
                  <a:alpha val="0"/>
                </a:srgbClr>
              </a:clrTo>
            </a:clrChange>
          </a:blip>
          <a:srcRect l="11156" t="-436" r="10632" b="25254"/>
          <a:stretch/>
        </p:blipFill>
        <p:spPr>
          <a:xfrm>
            <a:off x="4246302" y="3279035"/>
            <a:ext cx="3410777" cy="2785783"/>
          </a:xfrm>
          <a:prstGeom prst="rect">
            <a:avLst/>
          </a:prstGeom>
        </p:spPr>
      </p:pic>
    </p:spTree>
    <p:extLst>
      <p:ext uri="{BB962C8B-B14F-4D97-AF65-F5344CB8AC3E}">
        <p14:creationId xmlns:p14="http://schemas.microsoft.com/office/powerpoint/2010/main" val="2571113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person selling food&#10;&#10;Description automatically generated">
            <a:extLst>
              <a:ext uri="{FF2B5EF4-FFF2-40B4-BE49-F238E27FC236}">
                <a16:creationId xmlns:a16="http://schemas.microsoft.com/office/drawing/2014/main" id="{5AD5BECF-52C0-1695-4081-C47C21490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
            <a:ext cx="12192000" cy="6858000"/>
          </a:xfrm>
          <a:prstGeom prst="rect">
            <a:avLst/>
          </a:prstGeom>
        </p:spPr>
      </p:pic>
      <p:sp>
        <p:nvSpPr>
          <p:cNvPr id="3" name="Rectangle: Rounded Corners 2">
            <a:extLst>
              <a:ext uri="{FF2B5EF4-FFF2-40B4-BE49-F238E27FC236}">
                <a16:creationId xmlns:a16="http://schemas.microsoft.com/office/drawing/2014/main" id="{F1DF9D66-9B58-7E1C-AA6A-F8787F624871}"/>
              </a:ext>
            </a:extLst>
          </p:cNvPr>
          <p:cNvSpPr/>
          <p:nvPr/>
        </p:nvSpPr>
        <p:spPr>
          <a:xfrm>
            <a:off x="296779" y="521368"/>
            <a:ext cx="11181347" cy="6007769"/>
          </a:xfrm>
          <a:custGeom>
            <a:avLst/>
            <a:gdLst>
              <a:gd name="connsiteX0" fmla="*/ 0 w 11181347"/>
              <a:gd name="connsiteY0" fmla="*/ 1001315 h 6007769"/>
              <a:gd name="connsiteX1" fmla="*/ 1001315 w 11181347"/>
              <a:gd name="connsiteY1" fmla="*/ 0 h 6007769"/>
              <a:gd name="connsiteX2" fmla="*/ 10180032 w 11181347"/>
              <a:gd name="connsiteY2" fmla="*/ 0 h 6007769"/>
              <a:gd name="connsiteX3" fmla="*/ 11181347 w 11181347"/>
              <a:gd name="connsiteY3" fmla="*/ 1001315 h 6007769"/>
              <a:gd name="connsiteX4" fmla="*/ 11181347 w 11181347"/>
              <a:gd name="connsiteY4" fmla="*/ 5006454 h 6007769"/>
              <a:gd name="connsiteX5" fmla="*/ 10180032 w 11181347"/>
              <a:gd name="connsiteY5" fmla="*/ 6007769 h 6007769"/>
              <a:gd name="connsiteX6" fmla="*/ 1001315 w 11181347"/>
              <a:gd name="connsiteY6" fmla="*/ 6007769 h 6007769"/>
              <a:gd name="connsiteX7" fmla="*/ 0 w 11181347"/>
              <a:gd name="connsiteY7" fmla="*/ 5006454 h 6007769"/>
              <a:gd name="connsiteX8" fmla="*/ 0 w 11181347"/>
              <a:gd name="connsiteY8" fmla="*/ 1001315 h 600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81347" h="6007769" fill="none" extrusionOk="0">
                <a:moveTo>
                  <a:pt x="0" y="1001315"/>
                </a:moveTo>
                <a:cubicBezTo>
                  <a:pt x="84081" y="497757"/>
                  <a:pt x="416889" y="6387"/>
                  <a:pt x="1001315" y="0"/>
                </a:cubicBezTo>
                <a:cubicBezTo>
                  <a:pt x="5498957" y="2804"/>
                  <a:pt x="9136797" y="-55701"/>
                  <a:pt x="10180032" y="0"/>
                </a:cubicBezTo>
                <a:cubicBezTo>
                  <a:pt x="10727280" y="5649"/>
                  <a:pt x="11213598" y="386443"/>
                  <a:pt x="11181347" y="1001315"/>
                </a:cubicBezTo>
                <a:cubicBezTo>
                  <a:pt x="11144987" y="2367517"/>
                  <a:pt x="11182878" y="3475423"/>
                  <a:pt x="11181347" y="5006454"/>
                </a:cubicBezTo>
                <a:cubicBezTo>
                  <a:pt x="11261389" y="5614741"/>
                  <a:pt x="10808809" y="5976418"/>
                  <a:pt x="10180032" y="6007769"/>
                </a:cubicBezTo>
                <a:cubicBezTo>
                  <a:pt x="5792062" y="6018588"/>
                  <a:pt x="2031562" y="5955097"/>
                  <a:pt x="1001315" y="6007769"/>
                </a:cubicBezTo>
                <a:cubicBezTo>
                  <a:pt x="478884" y="5931816"/>
                  <a:pt x="52413" y="5531262"/>
                  <a:pt x="0" y="5006454"/>
                </a:cubicBezTo>
                <a:cubicBezTo>
                  <a:pt x="-13109" y="3155049"/>
                  <a:pt x="-152625" y="2257205"/>
                  <a:pt x="0" y="1001315"/>
                </a:cubicBezTo>
                <a:close/>
              </a:path>
              <a:path w="11181347" h="6007769" stroke="0" extrusionOk="0">
                <a:moveTo>
                  <a:pt x="0" y="1001315"/>
                </a:moveTo>
                <a:cubicBezTo>
                  <a:pt x="49866" y="449995"/>
                  <a:pt x="444893" y="26469"/>
                  <a:pt x="1001315" y="0"/>
                </a:cubicBezTo>
                <a:cubicBezTo>
                  <a:pt x="2604160" y="-13580"/>
                  <a:pt x="7152729" y="-21988"/>
                  <a:pt x="10180032" y="0"/>
                </a:cubicBezTo>
                <a:cubicBezTo>
                  <a:pt x="10696470" y="-90517"/>
                  <a:pt x="11116637" y="532907"/>
                  <a:pt x="11181347" y="1001315"/>
                </a:cubicBezTo>
                <a:cubicBezTo>
                  <a:pt x="11049382" y="2353211"/>
                  <a:pt x="11212943" y="3839109"/>
                  <a:pt x="11181347" y="5006454"/>
                </a:cubicBezTo>
                <a:cubicBezTo>
                  <a:pt x="11197446" y="5501951"/>
                  <a:pt x="10698348" y="5925350"/>
                  <a:pt x="10180032" y="6007769"/>
                </a:cubicBezTo>
                <a:cubicBezTo>
                  <a:pt x="6161602" y="6071275"/>
                  <a:pt x="2406921" y="5984482"/>
                  <a:pt x="1001315" y="6007769"/>
                </a:cubicBezTo>
                <a:cubicBezTo>
                  <a:pt x="400838" y="6099967"/>
                  <a:pt x="102972" y="5587257"/>
                  <a:pt x="0" y="5006454"/>
                </a:cubicBezTo>
                <a:cubicBezTo>
                  <a:pt x="20736" y="3168955"/>
                  <a:pt x="4354" y="2820668"/>
                  <a:pt x="0" y="1001315"/>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9">
            <a:extLst>
              <a:ext uri="{FF2B5EF4-FFF2-40B4-BE49-F238E27FC236}">
                <a16:creationId xmlns:a16="http://schemas.microsoft.com/office/drawing/2014/main" id="{2B822860-D59A-4D96-3B92-310BFC22E9DA}"/>
              </a:ext>
            </a:extLst>
          </p:cNvPr>
          <p:cNvSpPr txBox="1"/>
          <p:nvPr/>
        </p:nvSpPr>
        <p:spPr>
          <a:xfrm>
            <a:off x="2611990" y="1146687"/>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F0"/>
                </a:solidFill>
                <a:uLnTx/>
                <a:uFillTx/>
                <a:latin typeface="#9Slide05 Phobia" panose="02000506000000020003" pitchFamily="2" charset="0"/>
                <a:sym typeface="Arial"/>
              </a:rPr>
              <a:t>Thi </a:t>
            </a:r>
            <a:r>
              <a:rPr kumimoji="0" lang="en-US" sz="6000" i="0" u="none" strike="noStrike" kern="0" normalizeH="0" baseline="0" noProof="0" dirty="0" err="1">
                <a:ln w="0"/>
                <a:solidFill>
                  <a:srgbClr val="00B0F0"/>
                </a:solidFill>
                <a:uLnTx/>
                <a:uFillTx/>
                <a:latin typeface="#9Slide05 Phobia" panose="02000506000000020003" pitchFamily="2" charset="0"/>
                <a:sym typeface="Arial"/>
              </a:rPr>
              <a:t>đua</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đọc</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trước</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lớp</a:t>
            </a:r>
            <a:endParaRPr kumimoji="0" lang="en-US" sz="6000" i="0" u="none" strike="noStrike" kern="0" normalizeH="0" baseline="0" noProof="0" dirty="0">
              <a:ln w="0"/>
              <a:solidFill>
                <a:srgbClr val="00B0F0"/>
              </a:solidFill>
              <a:uLnTx/>
              <a:uFillTx/>
              <a:latin typeface="#9Slide05 Phobia" panose="02000506000000020003" pitchFamily="2" charset="0"/>
              <a:sym typeface="Arial"/>
            </a:endParaRPr>
          </a:p>
        </p:txBody>
      </p:sp>
      <p:pic>
        <p:nvPicPr>
          <p:cNvPr id="19" name="Picture 18">
            <a:extLst>
              <a:ext uri="{FF2B5EF4-FFF2-40B4-BE49-F238E27FC236}">
                <a16:creationId xmlns:a16="http://schemas.microsoft.com/office/drawing/2014/main" id="{BA95F8B2-166C-6600-84A9-608883BF524E}"/>
              </a:ext>
            </a:extLst>
          </p:cNvPr>
          <p:cNvPicPr>
            <a:picLocks noChangeAspect="1"/>
          </p:cNvPicPr>
          <p:nvPr/>
        </p:nvPicPr>
        <p:blipFill>
          <a:blip r:embed="rId3"/>
          <a:stretch>
            <a:fillRect/>
          </a:stretch>
        </p:blipFill>
        <p:spPr>
          <a:xfrm>
            <a:off x="5965597" y="2089776"/>
            <a:ext cx="5209309" cy="3831364"/>
          </a:xfrm>
          <a:prstGeom prst="rect">
            <a:avLst/>
          </a:prstGeom>
          <a:ln>
            <a:noFill/>
          </a:ln>
          <a:effectLst>
            <a:softEdge rad="112500"/>
          </a:effectLst>
        </p:spPr>
      </p:pic>
      <p:pic>
        <p:nvPicPr>
          <p:cNvPr id="29" name="Picture 28">
            <a:extLst>
              <a:ext uri="{FF2B5EF4-FFF2-40B4-BE49-F238E27FC236}">
                <a16:creationId xmlns:a16="http://schemas.microsoft.com/office/drawing/2014/main" id="{DC537D98-90C7-0FFD-A5C5-B86A5F7E0E0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27023" y="1475509"/>
            <a:ext cx="5421822" cy="4445631"/>
          </a:xfrm>
          <a:prstGeom prst="rect">
            <a:avLst/>
          </a:prstGeom>
        </p:spPr>
      </p:pic>
    </p:spTree>
    <p:extLst>
      <p:ext uri="{BB962C8B-B14F-4D97-AF65-F5344CB8AC3E}">
        <p14:creationId xmlns:p14="http://schemas.microsoft.com/office/powerpoint/2010/main" val="2614661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a person selling food&#10;&#10;Description automatically generated">
            <a:extLst>
              <a:ext uri="{FF2B5EF4-FFF2-40B4-BE49-F238E27FC236}">
                <a16:creationId xmlns:a16="http://schemas.microsoft.com/office/drawing/2014/main" id="{A0EAF938-EC03-B2E2-1C68-4FCFA2715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
            <a:ext cx="12192000" cy="6858000"/>
          </a:xfrm>
          <a:prstGeom prst="rect">
            <a:avLst/>
          </a:prstGeom>
        </p:spPr>
      </p:pic>
      <p:sp>
        <p:nvSpPr>
          <p:cNvPr id="12" name="Rectangle: Rounded Corners 11">
            <a:extLst>
              <a:ext uri="{FF2B5EF4-FFF2-40B4-BE49-F238E27FC236}">
                <a16:creationId xmlns:a16="http://schemas.microsoft.com/office/drawing/2014/main" id="{C5301966-2F04-A90B-D834-57471EA396E1}"/>
              </a:ext>
            </a:extLst>
          </p:cNvPr>
          <p:cNvSpPr/>
          <p:nvPr/>
        </p:nvSpPr>
        <p:spPr>
          <a:xfrm>
            <a:off x="296779" y="521368"/>
            <a:ext cx="11181347" cy="6007769"/>
          </a:xfrm>
          <a:custGeom>
            <a:avLst/>
            <a:gdLst>
              <a:gd name="connsiteX0" fmla="*/ 0 w 11181347"/>
              <a:gd name="connsiteY0" fmla="*/ 1001315 h 6007769"/>
              <a:gd name="connsiteX1" fmla="*/ 1001315 w 11181347"/>
              <a:gd name="connsiteY1" fmla="*/ 0 h 6007769"/>
              <a:gd name="connsiteX2" fmla="*/ 10180032 w 11181347"/>
              <a:gd name="connsiteY2" fmla="*/ 0 h 6007769"/>
              <a:gd name="connsiteX3" fmla="*/ 11181347 w 11181347"/>
              <a:gd name="connsiteY3" fmla="*/ 1001315 h 6007769"/>
              <a:gd name="connsiteX4" fmla="*/ 11181347 w 11181347"/>
              <a:gd name="connsiteY4" fmla="*/ 5006454 h 6007769"/>
              <a:gd name="connsiteX5" fmla="*/ 10180032 w 11181347"/>
              <a:gd name="connsiteY5" fmla="*/ 6007769 h 6007769"/>
              <a:gd name="connsiteX6" fmla="*/ 1001315 w 11181347"/>
              <a:gd name="connsiteY6" fmla="*/ 6007769 h 6007769"/>
              <a:gd name="connsiteX7" fmla="*/ 0 w 11181347"/>
              <a:gd name="connsiteY7" fmla="*/ 5006454 h 6007769"/>
              <a:gd name="connsiteX8" fmla="*/ 0 w 11181347"/>
              <a:gd name="connsiteY8" fmla="*/ 1001315 h 600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81347" h="6007769" fill="none" extrusionOk="0">
                <a:moveTo>
                  <a:pt x="0" y="1001315"/>
                </a:moveTo>
                <a:cubicBezTo>
                  <a:pt x="84081" y="497757"/>
                  <a:pt x="416889" y="6387"/>
                  <a:pt x="1001315" y="0"/>
                </a:cubicBezTo>
                <a:cubicBezTo>
                  <a:pt x="5498957" y="2804"/>
                  <a:pt x="9136797" y="-55701"/>
                  <a:pt x="10180032" y="0"/>
                </a:cubicBezTo>
                <a:cubicBezTo>
                  <a:pt x="10727280" y="5649"/>
                  <a:pt x="11213598" y="386443"/>
                  <a:pt x="11181347" y="1001315"/>
                </a:cubicBezTo>
                <a:cubicBezTo>
                  <a:pt x="11144987" y="2367517"/>
                  <a:pt x="11182878" y="3475423"/>
                  <a:pt x="11181347" y="5006454"/>
                </a:cubicBezTo>
                <a:cubicBezTo>
                  <a:pt x="11261389" y="5614741"/>
                  <a:pt x="10808809" y="5976418"/>
                  <a:pt x="10180032" y="6007769"/>
                </a:cubicBezTo>
                <a:cubicBezTo>
                  <a:pt x="5792062" y="6018588"/>
                  <a:pt x="2031562" y="5955097"/>
                  <a:pt x="1001315" y="6007769"/>
                </a:cubicBezTo>
                <a:cubicBezTo>
                  <a:pt x="478884" y="5931816"/>
                  <a:pt x="52413" y="5531262"/>
                  <a:pt x="0" y="5006454"/>
                </a:cubicBezTo>
                <a:cubicBezTo>
                  <a:pt x="-13109" y="3155049"/>
                  <a:pt x="-152625" y="2257205"/>
                  <a:pt x="0" y="1001315"/>
                </a:cubicBezTo>
                <a:close/>
              </a:path>
              <a:path w="11181347" h="6007769" stroke="0" extrusionOk="0">
                <a:moveTo>
                  <a:pt x="0" y="1001315"/>
                </a:moveTo>
                <a:cubicBezTo>
                  <a:pt x="49866" y="449995"/>
                  <a:pt x="444893" y="26469"/>
                  <a:pt x="1001315" y="0"/>
                </a:cubicBezTo>
                <a:cubicBezTo>
                  <a:pt x="2604160" y="-13580"/>
                  <a:pt x="7152729" y="-21988"/>
                  <a:pt x="10180032" y="0"/>
                </a:cubicBezTo>
                <a:cubicBezTo>
                  <a:pt x="10696470" y="-90517"/>
                  <a:pt x="11116637" y="532907"/>
                  <a:pt x="11181347" y="1001315"/>
                </a:cubicBezTo>
                <a:cubicBezTo>
                  <a:pt x="11049382" y="2353211"/>
                  <a:pt x="11212943" y="3839109"/>
                  <a:pt x="11181347" y="5006454"/>
                </a:cubicBezTo>
                <a:cubicBezTo>
                  <a:pt x="11197446" y="5501951"/>
                  <a:pt x="10698348" y="5925350"/>
                  <a:pt x="10180032" y="6007769"/>
                </a:cubicBezTo>
                <a:cubicBezTo>
                  <a:pt x="6161602" y="6071275"/>
                  <a:pt x="2406921" y="5984482"/>
                  <a:pt x="1001315" y="6007769"/>
                </a:cubicBezTo>
                <a:cubicBezTo>
                  <a:pt x="400838" y="6099967"/>
                  <a:pt x="102972" y="5587257"/>
                  <a:pt x="0" y="5006454"/>
                </a:cubicBezTo>
                <a:cubicBezTo>
                  <a:pt x="20736" y="3168955"/>
                  <a:pt x="4354" y="2820668"/>
                  <a:pt x="0" y="1001315"/>
                </a:cubicBezTo>
                <a:close/>
              </a:path>
            </a:pathLst>
          </a:custGeom>
          <a:solidFill>
            <a:schemeClr val="bg1">
              <a:alpha val="97000"/>
            </a:schemeClr>
          </a:solidFill>
          <a:ln w="12700">
            <a:solidFill>
              <a:schemeClr val="accent1">
                <a:lumMod val="50000"/>
              </a:schemeClr>
            </a:solidFill>
            <a:extLst>
              <a:ext uri="{C807C97D-BFC1-408E-A445-0C87EB9F89A2}">
                <ask:lineSketchStyleProps xmlns:ask="http://schemas.microsoft.com/office/drawing/2018/sketchyshapes" sd="383618129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BF92B9D-2E1B-48EA-5E35-DAA8B070DBB4}"/>
              </a:ext>
            </a:extLst>
          </p:cNvPr>
          <p:cNvGrpSpPr/>
          <p:nvPr/>
        </p:nvGrpSpPr>
        <p:grpSpPr>
          <a:xfrm>
            <a:off x="1284184" y="2090495"/>
            <a:ext cx="5920179" cy="4270153"/>
            <a:chOff x="175195" y="2052870"/>
            <a:chExt cx="5556358" cy="3985419"/>
          </a:xfrm>
        </p:grpSpPr>
        <p:sp>
          <p:nvSpPr>
            <p:cNvPr id="3" name="Oval 2">
              <a:extLst>
                <a:ext uri="{FF2B5EF4-FFF2-40B4-BE49-F238E27FC236}">
                  <a16:creationId xmlns:a16="http://schemas.microsoft.com/office/drawing/2014/main" id="{D59AD3B3-37D2-66E1-C59C-A512796CDCF4}"/>
                </a:ext>
              </a:extLst>
            </p:cNvPr>
            <p:cNvSpPr/>
            <p:nvPr/>
          </p:nvSpPr>
          <p:spPr>
            <a:xfrm>
              <a:off x="1273629" y="3156857"/>
              <a:ext cx="664028" cy="838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7F5A0AA-ED1A-BDBE-9D7D-5F0830F229D1}"/>
                </a:ext>
              </a:extLst>
            </p:cNvPr>
            <p:cNvSpPr/>
            <p:nvPr/>
          </p:nvSpPr>
          <p:spPr>
            <a:xfrm>
              <a:off x="2622598" y="2890157"/>
              <a:ext cx="664028" cy="838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C75172C-7AC8-6539-FD31-0EDEF8C9A101}"/>
                </a:ext>
              </a:extLst>
            </p:cNvPr>
            <p:cNvSpPr/>
            <p:nvPr/>
          </p:nvSpPr>
          <p:spPr>
            <a:xfrm>
              <a:off x="3840682" y="3113035"/>
              <a:ext cx="664028" cy="838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480B037-0298-E123-1F17-7D97317D6BA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5195" y="2052870"/>
              <a:ext cx="5556358" cy="3985419"/>
            </a:xfrm>
            <a:prstGeom prst="rect">
              <a:avLst/>
            </a:prstGeom>
          </p:spPr>
        </p:pic>
      </p:grpSp>
      <p:sp>
        <p:nvSpPr>
          <p:cNvPr id="8" name="TextBox 9">
            <a:extLst>
              <a:ext uri="{FF2B5EF4-FFF2-40B4-BE49-F238E27FC236}">
                <a16:creationId xmlns:a16="http://schemas.microsoft.com/office/drawing/2014/main" id="{127B31D5-0D77-945C-D5E6-1B6B7C9325A4}"/>
              </a:ext>
            </a:extLst>
          </p:cNvPr>
          <p:cNvSpPr txBox="1"/>
          <p:nvPr/>
        </p:nvSpPr>
        <p:spPr>
          <a:xfrm>
            <a:off x="386317" y="1296729"/>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F0"/>
                </a:solidFill>
                <a:uLnTx/>
                <a:uFillTx/>
                <a:latin typeface="#9Slide05 Phobia" panose="02000506000000020003" pitchFamily="2" charset="0"/>
                <a:sym typeface="Arial"/>
              </a:rPr>
              <a:t>Bình</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chọn</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cho</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nhóm</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đọc</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tốt</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nhất</a:t>
            </a:r>
            <a:endParaRPr kumimoji="0" lang="en-US" sz="6000" i="0" u="none" strike="noStrike" kern="0" normalizeH="0" baseline="0" noProof="0" dirty="0">
              <a:ln w="0"/>
              <a:solidFill>
                <a:srgbClr val="00B0F0"/>
              </a:solidFill>
              <a:uLnTx/>
              <a:uFillTx/>
              <a:latin typeface="#9Slide05 Phobia" panose="02000506000000020003" pitchFamily="2" charset="0"/>
              <a:sym typeface="Arial"/>
            </a:endParaRPr>
          </a:p>
        </p:txBody>
      </p:sp>
      <p:pic>
        <p:nvPicPr>
          <p:cNvPr id="10" name="Picture 9" descr="A trophy with a star on it&#10;&#10;Description automatically generated">
            <a:extLst>
              <a:ext uri="{FF2B5EF4-FFF2-40B4-BE49-F238E27FC236}">
                <a16:creationId xmlns:a16="http://schemas.microsoft.com/office/drawing/2014/main" id="{0C3DF483-BCD3-3582-AF5D-6AF0005EBC2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928" t="7488" r="46781"/>
          <a:stretch/>
        </p:blipFill>
        <p:spPr>
          <a:xfrm>
            <a:off x="6740218" y="2338466"/>
            <a:ext cx="1075256" cy="1003714"/>
          </a:xfrm>
          <a:prstGeom prst="rect">
            <a:avLst/>
          </a:prstGeom>
        </p:spPr>
      </p:pic>
      <p:sp>
        <p:nvSpPr>
          <p:cNvPr id="9" name="TextBox 8">
            <a:extLst>
              <a:ext uri="{FF2B5EF4-FFF2-40B4-BE49-F238E27FC236}">
                <a16:creationId xmlns:a16="http://schemas.microsoft.com/office/drawing/2014/main" id="{DE9397E2-2ED6-03CA-3CE2-EA11ACB993FD}"/>
              </a:ext>
            </a:extLst>
          </p:cNvPr>
          <p:cNvSpPr txBox="1"/>
          <p:nvPr/>
        </p:nvSpPr>
        <p:spPr>
          <a:xfrm>
            <a:off x="7432263" y="2379723"/>
            <a:ext cx="1819729" cy="1015663"/>
          </a:xfrm>
          <a:prstGeom prst="rect">
            <a:avLst/>
          </a:prstGeom>
          <a:solidFill>
            <a:schemeClr val="bg1"/>
          </a:solidFill>
        </p:spPr>
        <p:txBody>
          <a:bodyPr wrap="none" rtlCol="0">
            <a:spAutoFit/>
          </a:bodyPr>
          <a:lstStyle/>
          <a:p>
            <a:r>
              <a:rPr lang="vi-VN"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rPr>
              <a:t>Nhóm</a:t>
            </a:r>
            <a:endParaRPr lang="en-US"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3724200" imgH="2295360"/>
        </mc:Choice>
        <mc:Fallback>
          <p:control name="TextBox1" r:id="rId1" imgW="3724200" imgH="2295360">
            <p:pic>
              <p:nvPicPr>
                <p:cNvPr id="11" name="TextBox1">
                  <a:extLst>
                    <a:ext uri="{FF2B5EF4-FFF2-40B4-BE49-F238E27FC236}">
                      <a16:creationId xmlns:a16="http://schemas.microsoft.com/office/drawing/2014/main" id="{E2DE39DA-3628-3459-FEFE-B7663F047A14}"/>
                    </a:ext>
                  </a:extLst>
                </p:cNvPr>
                <p:cNvPicPr>
                  <a:picLocks/>
                </p:cNvPicPr>
                <p:nvPr/>
              </p:nvPicPr>
              <p:blipFill>
                <a:blip r:embed="rId6"/>
                <a:stretch>
                  <a:fillRect/>
                </a:stretch>
              </p:blipFill>
              <p:spPr>
                <a:xfrm>
                  <a:off x="6487523" y="3436643"/>
                  <a:ext cx="3729926" cy="2296596"/>
                </a:xfrm>
                <a:prstGeom prst="rect">
                  <a:avLst/>
                </a:prstGeom>
              </p:spPr>
            </p:pic>
          </p:control>
        </mc:Fallback>
      </mc:AlternateContent>
    </p:controls>
    <p:extLst>
      <p:ext uri="{BB962C8B-B14F-4D97-AF65-F5344CB8AC3E}">
        <p14:creationId xmlns:p14="http://schemas.microsoft.com/office/powerpoint/2010/main" val="3517435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selling food&#10;&#10;Description automatically generated">
            <a:extLst>
              <a:ext uri="{FF2B5EF4-FFF2-40B4-BE49-F238E27FC236}">
                <a16:creationId xmlns:a16="http://schemas.microsoft.com/office/drawing/2014/main" id="{389A78E4-BE28-2602-E4B9-CF9F011929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
            <a:ext cx="12192000" cy="6858000"/>
          </a:xfrm>
          <a:prstGeom prst="rect">
            <a:avLst/>
          </a:prstGeom>
        </p:spPr>
      </p:pic>
      <p:sp>
        <p:nvSpPr>
          <p:cNvPr id="13" name="Rectangle: Rounded Corners 12">
            <a:extLst>
              <a:ext uri="{FF2B5EF4-FFF2-40B4-BE49-F238E27FC236}">
                <a16:creationId xmlns:a16="http://schemas.microsoft.com/office/drawing/2014/main" id="{4024E00C-67FB-9F48-ABC0-26A921DED99E}"/>
              </a:ext>
            </a:extLst>
          </p:cNvPr>
          <p:cNvSpPr/>
          <p:nvPr/>
        </p:nvSpPr>
        <p:spPr>
          <a:xfrm>
            <a:off x="2040556" y="936860"/>
            <a:ext cx="8325852" cy="5408695"/>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9">
            <a:extLst>
              <a:ext uri="{FF2B5EF4-FFF2-40B4-BE49-F238E27FC236}">
                <a16:creationId xmlns:a16="http://schemas.microsoft.com/office/drawing/2014/main" id="{B29340B7-0C0A-1532-82B9-2B2A2387CDAD}"/>
              </a:ext>
            </a:extLst>
          </p:cNvPr>
          <p:cNvSpPr txBox="1"/>
          <p:nvPr/>
        </p:nvSpPr>
        <p:spPr>
          <a:xfrm>
            <a:off x="493799" y="1283019"/>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Dặn</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dò</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grpSp>
        <p:nvGrpSpPr>
          <p:cNvPr id="2" name="Nhóm 39">
            <a:extLst>
              <a:ext uri="{FF2B5EF4-FFF2-40B4-BE49-F238E27FC236}">
                <a16:creationId xmlns:a16="http://schemas.microsoft.com/office/drawing/2014/main" id="{BB55D1FF-AA61-5735-624E-8987072F29CB}"/>
              </a:ext>
            </a:extLst>
          </p:cNvPr>
          <p:cNvGrpSpPr/>
          <p:nvPr/>
        </p:nvGrpSpPr>
        <p:grpSpPr>
          <a:xfrm>
            <a:off x="3802461" y="2298682"/>
            <a:ext cx="5532548" cy="876300"/>
            <a:chOff x="1805726" y="1854902"/>
            <a:chExt cx="5532548" cy="876300"/>
          </a:xfrm>
        </p:grpSpPr>
        <p:pic>
          <p:nvPicPr>
            <p:cNvPr id="7" name="Hình ảnh 37" descr="Ảnh có chứa Dụng cụ viết, văn phòng phẩm, Tác phẩm nghệ thuật của trẻ con, bút chì&#10;&#10;Mô tả được tạo tự động">
              <a:extLst>
                <a:ext uri="{FF2B5EF4-FFF2-40B4-BE49-F238E27FC236}">
                  <a16:creationId xmlns:a16="http://schemas.microsoft.com/office/drawing/2014/main" id="{DDE81913-80FD-B60F-348D-BF3F87BFBC2F}"/>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8" name="Hộp Văn bản 38">
              <a:extLst>
                <a:ext uri="{FF2B5EF4-FFF2-40B4-BE49-F238E27FC236}">
                  <a16:creationId xmlns:a16="http://schemas.microsoft.com/office/drawing/2014/main" id="{806FEBE8-28D8-8E69-ACBB-E3FE59E57F8F}"/>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9" name="Nhóm 40">
            <a:extLst>
              <a:ext uri="{FF2B5EF4-FFF2-40B4-BE49-F238E27FC236}">
                <a16:creationId xmlns:a16="http://schemas.microsoft.com/office/drawing/2014/main" id="{3CF7E4F4-9FCF-948A-C168-3DC58C510AE2}"/>
              </a:ext>
            </a:extLst>
          </p:cNvPr>
          <p:cNvGrpSpPr/>
          <p:nvPr/>
        </p:nvGrpSpPr>
        <p:grpSpPr>
          <a:xfrm>
            <a:off x="3802461" y="3053832"/>
            <a:ext cx="5532548" cy="876300"/>
            <a:chOff x="1805726" y="1854902"/>
            <a:chExt cx="5532548" cy="876300"/>
          </a:xfrm>
        </p:grpSpPr>
        <p:pic>
          <p:nvPicPr>
            <p:cNvPr id="11" name="Hình ảnh 41" descr="Ảnh có chứa Dụng cụ viết, văn phòng phẩm, Tác phẩm nghệ thuật của trẻ con, bút chì&#10;&#10;Mô tả được tạo tự động">
              <a:extLst>
                <a:ext uri="{FF2B5EF4-FFF2-40B4-BE49-F238E27FC236}">
                  <a16:creationId xmlns:a16="http://schemas.microsoft.com/office/drawing/2014/main" id="{B5B91D9F-F342-B86A-AE3B-81072105B708}"/>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12" name="Hộp Văn bản 42">
              <a:extLst>
                <a:ext uri="{FF2B5EF4-FFF2-40B4-BE49-F238E27FC236}">
                  <a16:creationId xmlns:a16="http://schemas.microsoft.com/office/drawing/2014/main" id="{6E8ED301-25A1-C7A0-1C5D-80FD56E390E6}"/>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14" name="Nhóm 43">
            <a:extLst>
              <a:ext uri="{FF2B5EF4-FFF2-40B4-BE49-F238E27FC236}">
                <a16:creationId xmlns:a16="http://schemas.microsoft.com/office/drawing/2014/main" id="{83194943-CC68-9118-B833-DF53D48A5DAD}"/>
              </a:ext>
            </a:extLst>
          </p:cNvPr>
          <p:cNvGrpSpPr/>
          <p:nvPr/>
        </p:nvGrpSpPr>
        <p:grpSpPr>
          <a:xfrm>
            <a:off x="3719634" y="3930132"/>
            <a:ext cx="5532548" cy="876300"/>
            <a:chOff x="1805726" y="1854902"/>
            <a:chExt cx="5532548" cy="876300"/>
          </a:xfrm>
        </p:grpSpPr>
        <p:pic>
          <p:nvPicPr>
            <p:cNvPr id="16" name="Hình ảnh 44" descr="Ảnh có chứa Dụng cụ viết, văn phòng phẩm, Tác phẩm nghệ thuật của trẻ con, bút chì&#10;&#10;Mô tả được tạo tự động">
              <a:extLst>
                <a:ext uri="{FF2B5EF4-FFF2-40B4-BE49-F238E27FC236}">
                  <a16:creationId xmlns:a16="http://schemas.microsoft.com/office/drawing/2014/main" id="{1C34FABB-51C3-6854-EA2E-EC29C1446AFA}"/>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17" name="Hộp Văn bản 45">
              <a:extLst>
                <a:ext uri="{FF2B5EF4-FFF2-40B4-BE49-F238E27FC236}">
                  <a16:creationId xmlns:a16="http://schemas.microsoft.com/office/drawing/2014/main" id="{8A973BD6-4288-08DA-28DC-6A013BCD985F}"/>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19" name="Nhóm 1">
            <a:extLst>
              <a:ext uri="{FF2B5EF4-FFF2-40B4-BE49-F238E27FC236}">
                <a16:creationId xmlns:a16="http://schemas.microsoft.com/office/drawing/2014/main" id="{7C04F0B1-86B2-D8F4-769A-61909AE783B4}"/>
              </a:ext>
            </a:extLst>
          </p:cNvPr>
          <p:cNvGrpSpPr/>
          <p:nvPr/>
        </p:nvGrpSpPr>
        <p:grpSpPr>
          <a:xfrm>
            <a:off x="3751346" y="4797991"/>
            <a:ext cx="5532548" cy="876300"/>
            <a:chOff x="1805726" y="1854902"/>
            <a:chExt cx="5532548" cy="876300"/>
          </a:xfrm>
        </p:grpSpPr>
        <p:pic>
          <p:nvPicPr>
            <p:cNvPr id="20" name="Hình ảnh 2" descr="Ảnh có chứa Dụng cụ viết, văn phòng phẩm, Tác phẩm nghệ thuật của trẻ con, bút chì&#10;&#10;Mô tả được tạo tự động">
              <a:extLst>
                <a:ext uri="{FF2B5EF4-FFF2-40B4-BE49-F238E27FC236}">
                  <a16:creationId xmlns:a16="http://schemas.microsoft.com/office/drawing/2014/main" id="{3223A853-952E-569B-D4B4-BBEE98BEEAC2}"/>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21" name="Hộp Văn bản 3">
              <a:extLst>
                <a:ext uri="{FF2B5EF4-FFF2-40B4-BE49-F238E27FC236}">
                  <a16:creationId xmlns:a16="http://schemas.microsoft.com/office/drawing/2014/main" id="{F730F7EB-59E2-38E9-95F6-4B8A28AB741C}"/>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spTree>
    <p:extLst>
      <p:ext uri="{BB962C8B-B14F-4D97-AF65-F5344CB8AC3E}">
        <p14:creationId xmlns:p14="http://schemas.microsoft.com/office/powerpoint/2010/main" val="4173511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ảo tồn và nâng giá trị cho nghề muối ở Bạc Liêu | Báo ảnh Dân tộc và Miền  núi">
            <a:extLst>
              <a:ext uri="{FF2B5EF4-FFF2-40B4-BE49-F238E27FC236}">
                <a16:creationId xmlns:a16="http://schemas.microsoft.com/office/drawing/2014/main" id="{6A39C623-18F3-AA9B-1888-ED8904051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3" y="-138545"/>
            <a:ext cx="12784182" cy="76960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E5F6FD-30B1-36A7-EFDD-7CF4622BAE36}"/>
              </a:ext>
            </a:extLst>
          </p:cNvPr>
          <p:cNvSpPr txBox="1"/>
          <p:nvPr/>
        </p:nvSpPr>
        <p:spPr>
          <a:xfrm>
            <a:off x="1443610" y="1262495"/>
            <a:ext cx="9531199" cy="1092607"/>
          </a:xfrm>
          <a:prstGeom prst="rect">
            <a:avLst/>
          </a:prstGeom>
          <a:noFill/>
        </p:spPr>
        <p:txBody>
          <a:bodyPr wrap="none" rtlCol="0">
            <a:prstTxWarp prst="textCanDown">
              <a:avLst/>
            </a:prstTxWarp>
            <a:spAutoFit/>
          </a:bodyPr>
          <a:lstStyle/>
          <a:p>
            <a:r>
              <a:rPr lang="en-US" sz="6500" dirty="0" err="1">
                <a:solidFill>
                  <a:srgbClr val="FF0000"/>
                </a:solidFill>
                <a:latin typeface="SVN-Hole Hearted" panose="020B0A06020104020203" pitchFamily="34" charset="0"/>
              </a:rPr>
              <a:t>Chúc</a:t>
            </a:r>
            <a:r>
              <a:rPr lang="en-US" sz="6500" dirty="0">
                <a:solidFill>
                  <a:srgbClr val="FF0000"/>
                </a:solidFill>
                <a:latin typeface="SVN-Hole Hearted" panose="020B0A06020104020203" pitchFamily="34" charset="0"/>
              </a:rPr>
              <a:t> </a:t>
            </a:r>
            <a:r>
              <a:rPr lang="en-US" sz="6500" dirty="0" err="1">
                <a:solidFill>
                  <a:srgbClr val="FF0000"/>
                </a:solidFill>
                <a:latin typeface="SVN-Hole Hearted" panose="020B0A06020104020203" pitchFamily="34" charset="0"/>
              </a:rPr>
              <a:t>các</a:t>
            </a:r>
            <a:r>
              <a:rPr lang="en-US" sz="6500" dirty="0">
                <a:solidFill>
                  <a:srgbClr val="FF0000"/>
                </a:solidFill>
                <a:latin typeface="SVN-Hole Hearted" panose="020B0A06020104020203" pitchFamily="34" charset="0"/>
              </a:rPr>
              <a:t> </a:t>
            </a:r>
            <a:r>
              <a:rPr lang="en-US" sz="6500" dirty="0" err="1">
                <a:solidFill>
                  <a:srgbClr val="FF0000"/>
                </a:solidFill>
                <a:latin typeface="SVN-Hole Hearted" panose="020B0A06020104020203" pitchFamily="34" charset="0"/>
              </a:rPr>
              <a:t>em</a:t>
            </a:r>
            <a:r>
              <a:rPr lang="en-US" sz="6500" dirty="0">
                <a:solidFill>
                  <a:srgbClr val="FF0000"/>
                </a:solidFill>
                <a:latin typeface="SVN-Hole Hearted" panose="020B0A06020104020203" pitchFamily="34" charset="0"/>
              </a:rPr>
              <a:t> </a:t>
            </a:r>
            <a:r>
              <a:rPr lang="en-US" sz="6500" dirty="0" err="1">
                <a:solidFill>
                  <a:srgbClr val="FF0000"/>
                </a:solidFill>
                <a:latin typeface="SVN-Hole Hearted" panose="020B0A06020104020203" pitchFamily="34" charset="0"/>
              </a:rPr>
              <a:t>học</a:t>
            </a:r>
            <a:r>
              <a:rPr lang="en-US" sz="6500" dirty="0">
                <a:solidFill>
                  <a:srgbClr val="FF0000"/>
                </a:solidFill>
                <a:latin typeface="SVN-Hole Hearted" panose="020B0A06020104020203" pitchFamily="34" charset="0"/>
              </a:rPr>
              <a:t> </a:t>
            </a:r>
            <a:r>
              <a:rPr lang="en-US" sz="6500" dirty="0" err="1">
                <a:solidFill>
                  <a:srgbClr val="FF0000"/>
                </a:solidFill>
                <a:latin typeface="SVN-Hole Hearted" panose="020B0A06020104020203" pitchFamily="34" charset="0"/>
              </a:rPr>
              <a:t>tốt</a:t>
            </a:r>
            <a:r>
              <a:rPr lang="en-US" sz="6500" dirty="0">
                <a:solidFill>
                  <a:srgbClr val="FF0000"/>
                </a:solidFill>
                <a:latin typeface="SVN-Hole Hearted" panose="020B0A06020104020203" pitchFamily="34" charset="0"/>
              </a:rPr>
              <a:t>!</a:t>
            </a:r>
          </a:p>
        </p:txBody>
      </p:sp>
    </p:spTree>
    <p:extLst>
      <p:ext uri="{BB962C8B-B14F-4D97-AF65-F5344CB8AC3E}">
        <p14:creationId xmlns:p14="http://schemas.microsoft.com/office/powerpoint/2010/main" val="2936539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7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3735"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3735"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6858000" y="1031134"/>
            <a:ext cx="3708400" cy="518455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4278094"/>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6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selling food&#10;&#10;Description automatically generated">
            <a:extLst>
              <a:ext uri="{FF2B5EF4-FFF2-40B4-BE49-F238E27FC236}">
                <a16:creationId xmlns:a16="http://schemas.microsoft.com/office/drawing/2014/main" id="{F08421F4-609F-99C1-67D1-AD66BFD36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
            <a:ext cx="12192000" cy="6858000"/>
          </a:xfrm>
          <a:prstGeom prst="rect">
            <a:avLst/>
          </a:prstGeom>
        </p:spPr>
      </p:pic>
      <p:sp>
        <p:nvSpPr>
          <p:cNvPr id="9" name="TextBox 12">
            <a:extLst>
              <a:ext uri="{FF2B5EF4-FFF2-40B4-BE49-F238E27FC236}">
                <a16:creationId xmlns:a16="http://schemas.microsoft.com/office/drawing/2014/main" id="{141B45A1-973E-EA42-09BA-1FB0CF9C6472}"/>
              </a:ext>
            </a:extLst>
          </p:cNvPr>
          <p:cNvSpPr txBox="1"/>
          <p:nvPr/>
        </p:nvSpPr>
        <p:spPr>
          <a:xfrm>
            <a:off x="5858695" y="1694498"/>
            <a:ext cx="4967309" cy="58477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sym typeface="Arial"/>
              </a:rPr>
              <a:t>Thứ</a:t>
            </a:r>
            <a:r>
              <a:rPr kumimoji="0" lang="en-US" sz="32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sym typeface="Arial"/>
              </a:rPr>
              <a:t> … </a:t>
            </a:r>
            <a:r>
              <a:rPr kumimoji="0" lang="en-US" sz="32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sym typeface="Arial"/>
              </a:rPr>
              <a:t>ngày</a:t>
            </a:r>
            <a:r>
              <a:rPr kumimoji="0" lang="en-US" sz="32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sym typeface="Arial"/>
              </a:rPr>
              <a:t> … </a:t>
            </a:r>
            <a:r>
              <a:rPr kumimoji="0" lang="en-US" sz="32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sym typeface="Arial"/>
              </a:rPr>
              <a:t>tháng</a:t>
            </a:r>
            <a:r>
              <a:rPr kumimoji="0" lang="en-US" sz="32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sym typeface="Arial"/>
              </a:rPr>
              <a:t> … </a:t>
            </a:r>
            <a:r>
              <a:rPr kumimoji="0" lang="en-US" sz="32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sym typeface="Arial"/>
              </a:rPr>
              <a:t>năm</a:t>
            </a:r>
            <a:r>
              <a:rPr kumimoji="0" lang="en-US" sz="32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sym typeface="Arial"/>
              </a:rPr>
              <a:t> …</a:t>
            </a:r>
          </a:p>
        </p:txBody>
      </p:sp>
      <p:sp>
        <p:nvSpPr>
          <p:cNvPr id="10" name="TextBox 22">
            <a:extLst>
              <a:ext uri="{FF2B5EF4-FFF2-40B4-BE49-F238E27FC236}">
                <a16:creationId xmlns:a16="http://schemas.microsoft.com/office/drawing/2014/main" id="{8DE32C55-D18B-6350-24D9-04570FA30849}"/>
              </a:ext>
            </a:extLst>
          </p:cNvPr>
          <p:cNvSpPr txBox="1"/>
          <p:nvPr/>
        </p:nvSpPr>
        <p:spPr>
          <a:xfrm>
            <a:off x="6720704" y="2440189"/>
            <a:ext cx="2738141" cy="355290"/>
          </a:xfrm>
          <a:prstGeom prst="rect">
            <a:avLst/>
          </a:prstGeom>
        </p:spPr>
        <p:txBody>
          <a:bodyPr wrap="square" lIns="0" tIns="0" rIns="0" bIns="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ts val="2535"/>
              </a:lnSpc>
              <a:spcBef>
                <a:spcPct val="0"/>
              </a:spcBef>
              <a:spcAft>
                <a:spcPts val="0"/>
              </a:spcAft>
              <a:buClrTx/>
              <a:buSzTx/>
              <a:buFontTx/>
              <a:buNone/>
              <a:tabLst/>
              <a:defRPr/>
            </a:pPr>
            <a:r>
              <a:rPr kumimoji="0" lang="en-US" sz="3200" b="1" i="0" u="none" strike="noStrike" kern="0" cap="none" spc="98" normalizeH="0" baseline="0" noProof="0" dirty="0" err="1">
                <a:ln>
                  <a:noFill/>
                </a:ln>
                <a:solidFill>
                  <a:srgbClr val="FF0000"/>
                </a:solidFill>
                <a:effectLst/>
                <a:uLnTx/>
                <a:uFillTx/>
                <a:latin typeface="UTM Duepuntozero" panose="02040603050506020204" pitchFamily="18" charset="0"/>
                <a:ea typeface="+mn-ea"/>
                <a:cs typeface="+mn-cs"/>
                <a:sym typeface="Arial"/>
              </a:rPr>
              <a:t>Tiếng</a:t>
            </a:r>
            <a:r>
              <a:rPr kumimoji="0" lang="en-US" sz="3200" b="1" i="0" u="none" strike="noStrike" kern="0" cap="none" spc="98" normalizeH="0" baseline="0" noProof="0" dirty="0">
                <a:ln>
                  <a:noFill/>
                </a:ln>
                <a:solidFill>
                  <a:srgbClr val="FF0000"/>
                </a:solidFill>
                <a:effectLst/>
                <a:uLnTx/>
                <a:uFillTx/>
                <a:latin typeface="UTM Duepuntozero" panose="02040603050506020204" pitchFamily="18" charset="0"/>
                <a:ea typeface="+mn-ea"/>
                <a:cs typeface="+mn-cs"/>
                <a:sym typeface="Arial"/>
              </a:rPr>
              <a:t> </a:t>
            </a:r>
            <a:r>
              <a:rPr kumimoji="0" lang="en-US" sz="3200" b="1" i="0" u="none" strike="noStrike" kern="0" cap="none" spc="98" normalizeH="0" baseline="0" noProof="0" dirty="0" err="1">
                <a:ln>
                  <a:noFill/>
                </a:ln>
                <a:solidFill>
                  <a:srgbClr val="FF0000"/>
                </a:solidFill>
                <a:effectLst/>
                <a:uLnTx/>
                <a:uFillTx/>
                <a:latin typeface="UTM Duepuntozero" panose="02040603050506020204" pitchFamily="18" charset="0"/>
                <a:ea typeface="+mn-ea"/>
                <a:cs typeface="+mn-cs"/>
                <a:sym typeface="Arial"/>
              </a:rPr>
              <a:t>Việt</a:t>
            </a:r>
            <a:endParaRPr kumimoji="0" lang="en-US" sz="3200" b="1" i="0" u="none" strike="noStrike" kern="0" cap="none" spc="98" normalizeH="0" baseline="0" noProof="0" dirty="0">
              <a:ln>
                <a:noFill/>
              </a:ln>
              <a:solidFill>
                <a:srgbClr val="FF0000"/>
              </a:solidFill>
              <a:effectLst/>
              <a:uLnTx/>
              <a:uFillTx/>
              <a:latin typeface="UTM Duepuntozero" panose="02040603050506020204" pitchFamily="18" charset="0"/>
              <a:ea typeface="+mn-ea"/>
              <a:cs typeface="+mn-cs"/>
              <a:sym typeface="Arial"/>
            </a:endParaRPr>
          </a:p>
        </p:txBody>
      </p:sp>
      <p:sp>
        <p:nvSpPr>
          <p:cNvPr id="13" name="Rectangle 12">
            <a:extLst>
              <a:ext uri="{FF2B5EF4-FFF2-40B4-BE49-F238E27FC236}">
                <a16:creationId xmlns:a16="http://schemas.microsoft.com/office/drawing/2014/main" id="{FE5B96C4-5B3C-0255-643E-4B2893B63741}"/>
              </a:ext>
            </a:extLst>
          </p:cNvPr>
          <p:cNvSpPr/>
          <p:nvPr/>
        </p:nvSpPr>
        <p:spPr>
          <a:xfrm>
            <a:off x="6973275" y="4322159"/>
            <a:ext cx="2232995" cy="52322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err="1">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rPr>
              <a:t>Bài</a:t>
            </a:r>
            <a:r>
              <a:rPr kumimoji="0" lang="vi-VN" sz="2800" b="1" i="0" u="none" strike="noStrike" kern="1200" cap="none" spc="0" normalizeH="0" baseline="0" noProof="0">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rPr>
              <a:t> </a:t>
            </a:r>
            <a:r>
              <a:rPr kumimoji="0" lang="en-US" sz="2800" b="1" i="0" u="none" strike="noStrike" kern="1200" cap="none" spc="0" normalizeH="0" baseline="0" noProof="0">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rPr>
              <a:t>2 - tiết 1 </a:t>
            </a:r>
            <a:endParaRPr kumimoji="0" lang="en-US" sz="2800" b="1" i="0" u="none" strike="noStrike" kern="1200" cap="none" spc="0" normalizeH="0" baseline="0" noProof="0" dirty="0">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endParaRPr>
          </a:p>
        </p:txBody>
      </p:sp>
      <p:sp>
        <p:nvSpPr>
          <p:cNvPr id="2" name="TextBox 1">
            <a:extLst>
              <a:ext uri="{FF2B5EF4-FFF2-40B4-BE49-F238E27FC236}">
                <a16:creationId xmlns:a16="http://schemas.microsoft.com/office/drawing/2014/main" id="{0F091EA5-043A-6D0F-DA97-6FE690C6E8ED}"/>
              </a:ext>
            </a:extLst>
          </p:cNvPr>
          <p:cNvSpPr txBox="1"/>
          <p:nvPr/>
        </p:nvSpPr>
        <p:spPr>
          <a:xfrm>
            <a:off x="7239766" y="2879099"/>
            <a:ext cx="3586238"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a:ln>
                  <a:noFill/>
                </a:ln>
                <a:solidFill>
                  <a:srgbClr val="FF0000"/>
                </a:solidFill>
                <a:effectLst/>
                <a:uLnTx/>
                <a:uFillTx/>
                <a:latin typeface="SVN-Hole Hearted" panose="020B0A06020104020203" pitchFamily="34" charset="0"/>
                <a:ea typeface="+mn-ea"/>
                <a:cs typeface="+mn-cs"/>
              </a:rPr>
              <a:t>CHUNG SỐNG </a:t>
            </a:r>
            <a:endParaRPr kumimoji="0" lang="en-US" sz="4500" b="0" i="0" u="none" strike="noStrike" kern="1200" cap="none" spc="0" normalizeH="0" baseline="0" noProof="0">
              <a:ln>
                <a:noFill/>
              </a:ln>
              <a:solidFill>
                <a:srgbClr val="FF0000"/>
              </a:solidFill>
              <a:effectLst/>
              <a:uLnTx/>
              <a:uFillTx/>
              <a:latin typeface="SVN-Hole Hearted" panose="020B0A060201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a:ln>
                  <a:noFill/>
                </a:ln>
                <a:solidFill>
                  <a:srgbClr val="FF0000"/>
                </a:solidFill>
                <a:effectLst/>
                <a:uLnTx/>
                <a:uFillTx/>
                <a:latin typeface="SVN-Hole Hearted" panose="020B0A06020104020203" pitchFamily="34" charset="0"/>
                <a:ea typeface="+mn-ea"/>
                <a:cs typeface="+mn-cs"/>
              </a:rPr>
              <a:t>YÊU THƯƠNG</a:t>
            </a:r>
            <a:endParaRPr kumimoji="0" lang="en-US" sz="4500" b="0" i="0" u="none" strike="noStrike" kern="1200" cap="none" spc="0" normalizeH="0" baseline="0" noProof="0" dirty="0">
              <a:ln>
                <a:noFill/>
              </a:ln>
              <a:solidFill>
                <a:srgbClr val="FF0000"/>
              </a:solidFill>
              <a:effectLst/>
              <a:uLnTx/>
              <a:uFillTx/>
              <a:latin typeface="SVN-Hole Hearted" panose="020B0A06020104020203" pitchFamily="34" charset="0"/>
              <a:ea typeface="+mn-ea"/>
              <a:cs typeface="+mn-cs"/>
            </a:endParaRPr>
          </a:p>
        </p:txBody>
      </p:sp>
      <p:sp>
        <p:nvSpPr>
          <p:cNvPr id="4" name="Hộp Văn bản 11">
            <a:extLst>
              <a:ext uri="{FF2B5EF4-FFF2-40B4-BE49-F238E27FC236}">
                <a16:creationId xmlns:a16="http://schemas.microsoft.com/office/drawing/2014/main" id="{2CE88BFA-47ED-4D6F-603D-E1F1FDC85E12}"/>
              </a:ext>
            </a:extLst>
          </p:cNvPr>
          <p:cNvSpPr txBox="1"/>
          <p:nvPr/>
        </p:nvSpPr>
        <p:spPr>
          <a:xfrm>
            <a:off x="5346527" y="2872061"/>
            <a:ext cx="237427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000" b="0" i="0" u="none" strike="noStrike" kern="0" cap="none" spc="0" normalizeH="0" baseline="0" noProof="0" dirty="0">
                <a:ln>
                  <a:noFill/>
                </a:ln>
                <a:solidFill>
                  <a:srgbClr val="00B050"/>
                </a:solidFill>
                <a:effectLst>
                  <a:outerShdw blurRad="50800" dist="38100" algn="l" rotWithShape="0">
                    <a:prstClr val="black">
                      <a:alpha val="40000"/>
                    </a:prstClr>
                  </a:outerShdw>
                </a:effectLst>
                <a:uLnTx/>
                <a:uFillTx/>
                <a:latin typeface="#9Slide05 Phobia" panose="02000506000000020003" pitchFamily="2" charset="0"/>
                <a:ea typeface="+mn-ea"/>
                <a:cs typeface="Arial"/>
                <a:sym typeface="Arial"/>
              </a:rPr>
              <a:t>Chủ điểm</a:t>
            </a:r>
            <a:endParaRPr kumimoji="0" lang="en-US" sz="5000" b="0" i="0" u="none" strike="noStrike" kern="0" cap="none" spc="0" normalizeH="0" baseline="0" noProof="0" dirty="0">
              <a:ln>
                <a:noFill/>
              </a:ln>
              <a:solidFill>
                <a:srgbClr val="00B050"/>
              </a:solidFill>
              <a:effectLst>
                <a:outerShdw blurRad="50800" dist="38100" algn="l" rotWithShape="0">
                  <a:prstClr val="black">
                    <a:alpha val="40000"/>
                  </a:prstClr>
                </a:outerShdw>
              </a:effectLst>
              <a:uLnTx/>
              <a:uFillTx/>
              <a:latin typeface="#9Slide05 SVNClementine" panose="020F0502020204030203" pitchFamily="34" charset="0"/>
              <a:ea typeface="+mn-ea"/>
              <a:cs typeface="Arial"/>
              <a:sym typeface="Arial"/>
            </a:endParaRPr>
          </a:p>
        </p:txBody>
      </p:sp>
      <p:sp>
        <p:nvSpPr>
          <p:cNvPr id="6" name="TextBox 9">
            <a:extLst>
              <a:ext uri="{FF2B5EF4-FFF2-40B4-BE49-F238E27FC236}">
                <a16:creationId xmlns:a16="http://schemas.microsoft.com/office/drawing/2014/main" id="{4E1AC145-2FE6-9B19-08D4-D267C7F9FB5F}"/>
              </a:ext>
            </a:extLst>
          </p:cNvPr>
          <p:cNvSpPr txBox="1"/>
          <p:nvPr/>
        </p:nvSpPr>
        <p:spPr>
          <a:xfrm>
            <a:off x="5858695" y="4811111"/>
            <a:ext cx="4742598" cy="147732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0" i="0" u="none" strike="noStrike" kern="0" cap="none" spc="0" normalizeH="0" baseline="0" noProof="0">
                <a:ln w="0"/>
                <a:solidFill>
                  <a:srgbClr val="00B050"/>
                </a:solidFill>
                <a:effectLst/>
                <a:uLnTx/>
                <a:uFillTx/>
                <a:latin typeface="#9Slide05 SVNClementine" panose="020F0502020204030203" pitchFamily="34" charset="0"/>
                <a:ea typeface="+mn-ea"/>
                <a:cs typeface="+mn-cs"/>
                <a:sym typeface="Arial"/>
              </a:rPr>
              <a:t>MẶN MÒI VỊ MUỐI BẠC LIÊU</a:t>
            </a:r>
            <a:endParaRPr kumimoji="0" lang="en-US" sz="4500" b="0" i="0" u="none" strike="noStrike" kern="0" cap="none" spc="0" normalizeH="0" baseline="0" noProof="0" dirty="0">
              <a:ln w="0"/>
              <a:solidFill>
                <a:srgbClr val="00B050"/>
              </a:solidFill>
              <a:effectLst/>
              <a:uLnTx/>
              <a:uFillTx/>
              <a:latin typeface="#9Slide05 SVNClementine" panose="020F0502020204030203" pitchFamily="34" charset="0"/>
              <a:ea typeface="+mn-ea"/>
              <a:cs typeface="+mn-cs"/>
              <a:sym typeface="Arial"/>
            </a:endParaRPr>
          </a:p>
        </p:txBody>
      </p:sp>
    </p:spTree>
    <p:extLst>
      <p:ext uri="{BB962C8B-B14F-4D97-AF65-F5344CB8AC3E}">
        <p14:creationId xmlns:p14="http://schemas.microsoft.com/office/powerpoint/2010/main" val="1242093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2" grpId="0"/>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D0440-3753-252A-6B59-F92FEC08646F}"/>
              </a:ext>
            </a:extLst>
          </p:cNvPr>
          <p:cNvPicPr>
            <a:picLocks noChangeAspect="1"/>
          </p:cNvPicPr>
          <p:nvPr/>
        </p:nvPicPr>
        <p:blipFill>
          <a:blip r:embed="rId2"/>
          <a:stretch>
            <a:fillRect/>
          </a:stretch>
        </p:blipFill>
        <p:spPr>
          <a:xfrm>
            <a:off x="-182881" y="-166552"/>
            <a:ext cx="12784183" cy="7191103"/>
          </a:xfrm>
          <a:prstGeom prst="rect">
            <a:avLst/>
          </a:prstGeom>
        </p:spPr>
      </p:pic>
      <p:grpSp>
        <p:nvGrpSpPr>
          <p:cNvPr id="7" name="Group 6">
            <a:extLst>
              <a:ext uri="{FF2B5EF4-FFF2-40B4-BE49-F238E27FC236}">
                <a16:creationId xmlns:a16="http://schemas.microsoft.com/office/drawing/2014/main" id="{0A9953FF-A0EA-B348-2E10-A86922852066}"/>
              </a:ext>
            </a:extLst>
          </p:cNvPr>
          <p:cNvGrpSpPr/>
          <p:nvPr/>
        </p:nvGrpSpPr>
        <p:grpSpPr>
          <a:xfrm>
            <a:off x="596036" y="0"/>
            <a:ext cx="10812193" cy="6962503"/>
            <a:chOff x="352196" y="-151227"/>
            <a:chExt cx="10812193" cy="7160453"/>
          </a:xfrm>
        </p:grpSpPr>
        <p:pic>
          <p:nvPicPr>
            <p:cNvPr id="3" name="Picture 2">
              <a:extLst>
                <a:ext uri="{FF2B5EF4-FFF2-40B4-BE49-F238E27FC236}">
                  <a16:creationId xmlns:a16="http://schemas.microsoft.com/office/drawing/2014/main" id="{73B75D9B-7AC5-F4B3-8EE1-82792A5D968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2196" y="-151227"/>
              <a:ext cx="10812193" cy="7160453"/>
            </a:xfrm>
            <a:prstGeom prst="rect">
              <a:avLst/>
            </a:prstGeom>
          </p:spPr>
        </p:pic>
        <p:sp>
          <p:nvSpPr>
            <p:cNvPr id="6" name="TextBox 5">
              <a:extLst>
                <a:ext uri="{FF2B5EF4-FFF2-40B4-BE49-F238E27FC236}">
                  <a16:creationId xmlns:a16="http://schemas.microsoft.com/office/drawing/2014/main" id="{CCB53193-A14E-B9C9-44F0-69AD73258C01}"/>
                </a:ext>
              </a:extLst>
            </p:cNvPr>
            <p:cNvSpPr txBox="1"/>
            <p:nvPr/>
          </p:nvSpPr>
          <p:spPr>
            <a:xfrm>
              <a:off x="1818241" y="4561243"/>
              <a:ext cx="8294258" cy="1123671"/>
            </a:xfrm>
            <a:prstGeom prst="rect">
              <a:avLst/>
            </a:prstGeom>
            <a:noFill/>
          </p:spPr>
          <p:txBody>
            <a:bodyPr wrap="none" rtlCol="0">
              <a:spAutoFit/>
            </a:bodyPr>
            <a:lstStyle/>
            <a:p>
              <a:pPr algn="ctr"/>
              <a:r>
                <a:rPr lang="en-US" sz="6500" dirty="0" err="1">
                  <a:solidFill>
                    <a:schemeClr val="bg1"/>
                  </a:solidFill>
                  <a:latin typeface="SVN-Hole Hearted" panose="020B0A06020104020203" pitchFamily="34" charset="0"/>
                </a:rPr>
                <a:t>Luyện</a:t>
              </a:r>
              <a:r>
                <a:rPr lang="en-US" sz="6500" dirty="0">
                  <a:solidFill>
                    <a:schemeClr val="bg1"/>
                  </a:solidFill>
                  <a:latin typeface="SVN-Hole Hearted" panose="020B0A06020104020203" pitchFamily="34" charset="0"/>
                </a:rPr>
                <a:t> </a:t>
              </a:r>
              <a:r>
                <a:rPr lang="en-US" sz="6500" dirty="0" err="1">
                  <a:solidFill>
                    <a:schemeClr val="bg1"/>
                  </a:solidFill>
                  <a:latin typeface="SVN-Hole Hearted" panose="020B0A06020104020203" pitchFamily="34" charset="0"/>
                </a:rPr>
                <a:t>đọc</a:t>
              </a:r>
              <a:r>
                <a:rPr lang="en-US" sz="6500" dirty="0">
                  <a:solidFill>
                    <a:schemeClr val="bg1"/>
                  </a:solidFill>
                  <a:latin typeface="SVN-Hole Hearted" panose="020B0A06020104020203" pitchFamily="34" charset="0"/>
                </a:rPr>
                <a:t> </a:t>
              </a:r>
              <a:r>
                <a:rPr lang="en-US" sz="6500" dirty="0" err="1">
                  <a:solidFill>
                    <a:schemeClr val="bg1"/>
                  </a:solidFill>
                  <a:latin typeface="SVN-Hole Hearted" panose="020B0A06020104020203" pitchFamily="34" charset="0"/>
                </a:rPr>
                <a:t>thành</a:t>
              </a:r>
              <a:r>
                <a:rPr lang="en-US" sz="6500" dirty="0">
                  <a:solidFill>
                    <a:schemeClr val="bg1"/>
                  </a:solidFill>
                  <a:latin typeface="SVN-Hole Hearted" panose="020B0A06020104020203" pitchFamily="34" charset="0"/>
                </a:rPr>
                <a:t> </a:t>
              </a:r>
              <a:r>
                <a:rPr lang="en-US" sz="6500" dirty="0" err="1">
                  <a:solidFill>
                    <a:schemeClr val="bg1"/>
                  </a:solidFill>
                  <a:latin typeface="SVN-Hole Hearted" panose="020B0A06020104020203" pitchFamily="34" charset="0"/>
                </a:rPr>
                <a:t>tiếng</a:t>
              </a:r>
              <a:endParaRPr lang="en-US" sz="6500" dirty="0">
                <a:solidFill>
                  <a:schemeClr val="bg1"/>
                </a:solidFill>
                <a:latin typeface="SVN-Hole Hearted" panose="020B0A06020104020203" pitchFamily="34" charset="0"/>
              </a:endParaRPr>
            </a:p>
          </p:txBody>
        </p:sp>
      </p:grpSp>
    </p:spTree>
    <p:extLst>
      <p:ext uri="{BB962C8B-B14F-4D97-AF65-F5344CB8AC3E}">
        <p14:creationId xmlns:p14="http://schemas.microsoft.com/office/powerpoint/2010/main" val="225980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2D9EE1-98F2-736D-4862-A5ACDB928030}"/>
              </a:ext>
            </a:extLst>
          </p:cNvPr>
          <p:cNvPicPr>
            <a:picLocks noChangeAspect="1"/>
          </p:cNvPicPr>
          <p:nvPr/>
        </p:nvPicPr>
        <p:blipFill>
          <a:blip r:embed="rId2"/>
          <a:stretch>
            <a:fillRect/>
          </a:stretch>
        </p:blipFill>
        <p:spPr>
          <a:xfrm>
            <a:off x="0" y="0"/>
            <a:ext cx="12192000" cy="6858000"/>
          </a:xfrm>
          <a:prstGeom prst="rect">
            <a:avLst/>
          </a:prstGeom>
        </p:spPr>
      </p:pic>
      <p:pic>
        <p:nvPicPr>
          <p:cNvPr id="7" name="Hình ảnh 11" descr="Ảnh có chứa văn bản, Phông chữ, Đồ họa, biểu tượng&#10;&#10;Mô tả được tạo tự động">
            <a:extLst>
              <a:ext uri="{FF2B5EF4-FFF2-40B4-BE49-F238E27FC236}">
                <a16:creationId xmlns:a16="http://schemas.microsoft.com/office/drawing/2014/main" id="{E772B49F-7428-4DDC-AFAE-0501E567274B}"/>
              </a:ext>
            </a:extLst>
          </p:cNvPr>
          <p:cNvPicPr>
            <a:picLocks noChangeAspect="1"/>
          </p:cNvPicPr>
          <p:nvPr/>
        </p:nvPicPr>
        <p:blipFill>
          <a:blip r:embed="rId3"/>
          <a:stretch>
            <a:fillRect/>
          </a:stretch>
        </p:blipFill>
        <p:spPr>
          <a:xfrm>
            <a:off x="7602537" y="4491204"/>
            <a:ext cx="2939407" cy="1472323"/>
          </a:xfrm>
          <a:prstGeom prst="rect">
            <a:avLst/>
          </a:prstGeom>
        </p:spPr>
      </p:pic>
      <p:pic>
        <p:nvPicPr>
          <p:cNvPr id="8" name="Hình ảnh 7" descr="Ảnh có chứa Đồ họa, Phông chữ, hình mẫu, văn bản&#10;&#10;Mô tả được tạo tự động">
            <a:extLst>
              <a:ext uri="{FF2B5EF4-FFF2-40B4-BE49-F238E27FC236}">
                <a16:creationId xmlns:a16="http://schemas.microsoft.com/office/drawing/2014/main" id="{071410E2-91DB-ABD9-F556-5DBBD7A95139}"/>
              </a:ext>
            </a:extLst>
          </p:cNvPr>
          <p:cNvPicPr>
            <a:picLocks noChangeAspect="1"/>
          </p:cNvPicPr>
          <p:nvPr/>
        </p:nvPicPr>
        <p:blipFill>
          <a:blip r:embed="rId4"/>
          <a:stretch>
            <a:fillRect/>
          </a:stretch>
        </p:blipFill>
        <p:spPr>
          <a:xfrm>
            <a:off x="7427519" y="932296"/>
            <a:ext cx="2803189" cy="1567432"/>
          </a:xfrm>
          <a:prstGeom prst="rect">
            <a:avLst/>
          </a:prstGeom>
        </p:spPr>
      </p:pic>
      <p:pic>
        <p:nvPicPr>
          <p:cNvPr id="9" name="Hình ảnh 9" descr="Ảnh có chứa biểu tượng, Đồ họa, Phông chữ, văn bản&#10;&#10;Mô tả được tạo tự động">
            <a:extLst>
              <a:ext uri="{FF2B5EF4-FFF2-40B4-BE49-F238E27FC236}">
                <a16:creationId xmlns:a16="http://schemas.microsoft.com/office/drawing/2014/main" id="{D92B9906-A389-1CBA-831F-4812BA4EAC1B}"/>
              </a:ext>
            </a:extLst>
          </p:cNvPr>
          <p:cNvPicPr>
            <a:picLocks noChangeAspect="1"/>
          </p:cNvPicPr>
          <p:nvPr/>
        </p:nvPicPr>
        <p:blipFill>
          <a:blip r:embed="rId5"/>
          <a:stretch>
            <a:fillRect/>
          </a:stretch>
        </p:blipFill>
        <p:spPr>
          <a:xfrm>
            <a:off x="7726423" y="2928684"/>
            <a:ext cx="2939408" cy="1336094"/>
          </a:xfrm>
          <a:prstGeom prst="rect">
            <a:avLst/>
          </a:prstGeom>
        </p:spPr>
      </p:pic>
      <p:sp>
        <p:nvSpPr>
          <p:cNvPr id="18" name="TextBox 9">
            <a:extLst>
              <a:ext uri="{FF2B5EF4-FFF2-40B4-BE49-F238E27FC236}">
                <a16:creationId xmlns:a16="http://schemas.microsoft.com/office/drawing/2014/main" id="{B29340B7-0C0A-1532-82B9-2B2A2387CDAD}"/>
              </a:ext>
            </a:extLst>
          </p:cNvPr>
          <p:cNvSpPr txBox="1"/>
          <p:nvPr/>
        </p:nvSpPr>
        <p:spPr>
          <a:xfrm>
            <a:off x="1390881" y="1022400"/>
            <a:ext cx="5906749" cy="147732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Đọc</a:t>
            </a:r>
            <a:r>
              <a:rPr kumimoji="0" lang="en-US" sz="9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9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mẫu</a:t>
            </a:r>
            <a:endParaRPr kumimoji="0" lang="en-US" sz="9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spTree>
    <p:extLst>
      <p:ext uri="{BB962C8B-B14F-4D97-AF65-F5344CB8AC3E}">
        <p14:creationId xmlns:p14="http://schemas.microsoft.com/office/powerpoint/2010/main" val="3556244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D6D4F5-5D54-938D-846A-FDDFE05A9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3900"/>
            <a:ext cx="12192000" cy="11391900"/>
          </a:xfrm>
          <a:prstGeom prst="rect">
            <a:avLst/>
          </a:prstGeom>
        </p:spPr>
      </p:pic>
      <p:sp>
        <p:nvSpPr>
          <p:cNvPr id="5" name="Rectangle: Rounded Corners 4">
            <a:extLst>
              <a:ext uri="{FF2B5EF4-FFF2-40B4-BE49-F238E27FC236}">
                <a16:creationId xmlns:a16="http://schemas.microsoft.com/office/drawing/2014/main" id="{F75EAB5F-51E0-C510-365C-91F224982384}"/>
              </a:ext>
            </a:extLst>
          </p:cNvPr>
          <p:cNvSpPr/>
          <p:nvPr/>
        </p:nvSpPr>
        <p:spPr>
          <a:xfrm>
            <a:off x="248653" y="320842"/>
            <a:ext cx="11774905" cy="6392779"/>
          </a:xfrm>
          <a:prstGeom prst="roundRect">
            <a:avLst/>
          </a:prstGeom>
          <a:solidFill>
            <a:schemeClr val="bg1">
              <a:alpha val="52000"/>
            </a:schemeClr>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848CE6D-B163-69EE-DA76-ED151680C6CB}"/>
              </a:ext>
            </a:extLst>
          </p:cNvPr>
          <p:cNvSpPr txBox="1"/>
          <p:nvPr/>
        </p:nvSpPr>
        <p:spPr>
          <a:xfrm>
            <a:off x="645881" y="1366512"/>
            <a:ext cx="10980448" cy="5170646"/>
          </a:xfrm>
          <a:prstGeom prst="rect">
            <a:avLst/>
          </a:prstGeom>
          <a:noFill/>
        </p:spPr>
        <p:txBody>
          <a:bodyPr wrap="square">
            <a:spAutoFit/>
          </a:bodyPr>
          <a:lstStyle/>
          <a:p>
            <a:pPr algn="just"/>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Bạc Liêu đẹp nhất từ tháng Mười hai đến tháng Tư năm sau, khi từng cánh đồng trở nên sinh động và rộn vui cùng diêm dân tất bật vào vụ  thu hoạch muối. </a:t>
            </a:r>
          </a:p>
          <a:p>
            <a:pPr algn="just"/>
            <a:r>
              <a:rPr lang="en-US" sz="30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000" b="1">
                <a:solidFill>
                  <a:srgbClr val="000000"/>
                </a:solidFill>
                <a:latin typeface="Calibri" panose="020F0502020204030204" pitchFamily="34" charset="0"/>
                <a:ea typeface="Calibri" panose="020F0502020204030204" pitchFamily="34" charset="0"/>
                <a:cs typeface="Calibri" panose="020F0502020204030204" pitchFamily="34" charset="0"/>
              </a:rPr>
              <a:t>Vào dịp tháng Ba, tháng Tư là lúc thu hoạch rộ nhất, diêm dân bắt đầu làm việc từ ba giờ sáng để tránh cái nắng chói chang đầu mùa khô. Những bóng đèn lập loè trong màn sương, trong không gian bao la trải dài nối tiếp nhau của những ô ruộng muối. Tiếng bước chân, tiếng gọi nhau í ới xen lẫn tiếng cười đùa của diêm dân làm muối đêm. Tiếng những chiếc cào gỗ cà xuống mặt ruộng sột soạt, những người đàn ông khoẻ mạnh nhất đang dồn muối thành đống, những cánh muối nở hoa trong đêm.</a:t>
            </a:r>
          </a:p>
        </p:txBody>
      </p:sp>
      <p:pic>
        <p:nvPicPr>
          <p:cNvPr id="7" name="Picture 6">
            <a:extLst>
              <a:ext uri="{FF2B5EF4-FFF2-40B4-BE49-F238E27FC236}">
                <a16:creationId xmlns:a16="http://schemas.microsoft.com/office/drawing/2014/main" id="{B5A574A0-3BCA-EB3F-5074-DAD36EAE4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882" y="1892584"/>
            <a:ext cx="1961823" cy="1964594"/>
          </a:xfrm>
          <a:prstGeom prst="rect">
            <a:avLst/>
          </a:prstGeom>
        </p:spPr>
      </p:pic>
      <p:pic>
        <p:nvPicPr>
          <p:cNvPr id="10" name="Picture 9">
            <a:extLst>
              <a:ext uri="{FF2B5EF4-FFF2-40B4-BE49-F238E27FC236}">
                <a16:creationId xmlns:a16="http://schemas.microsoft.com/office/drawing/2014/main" id="{AE6B7F4C-5E09-4DDD-A5AE-97CE63864B5C}"/>
              </a:ext>
            </a:extLst>
          </p:cNvPr>
          <p:cNvPicPr>
            <a:picLocks noChangeAspect="1"/>
          </p:cNvPicPr>
          <p:nvPr/>
        </p:nvPicPr>
        <p:blipFill>
          <a:blip r:embed="rId4"/>
          <a:stretch>
            <a:fillRect/>
          </a:stretch>
        </p:blipFill>
        <p:spPr>
          <a:xfrm>
            <a:off x="2105822" y="370114"/>
            <a:ext cx="7980356" cy="1018120"/>
          </a:xfrm>
          <a:prstGeom prst="rect">
            <a:avLst/>
          </a:prstGeom>
        </p:spPr>
      </p:pic>
    </p:spTree>
    <p:extLst>
      <p:ext uri="{BB962C8B-B14F-4D97-AF65-F5344CB8AC3E}">
        <p14:creationId xmlns:p14="http://schemas.microsoft.com/office/powerpoint/2010/main" val="149974433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A0839-B0FD-049E-67C2-587C857F71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6" y="-4381500"/>
            <a:ext cx="12192000" cy="11391900"/>
          </a:xfrm>
          <a:prstGeom prst="rect">
            <a:avLst/>
          </a:prstGeom>
        </p:spPr>
      </p:pic>
      <p:sp>
        <p:nvSpPr>
          <p:cNvPr id="6" name="Rectangle: Rounded Corners 5">
            <a:extLst>
              <a:ext uri="{FF2B5EF4-FFF2-40B4-BE49-F238E27FC236}">
                <a16:creationId xmlns:a16="http://schemas.microsoft.com/office/drawing/2014/main" id="{9D91CA99-1F1B-BAFB-AFB6-BBB5B23E802C}"/>
              </a:ext>
            </a:extLst>
          </p:cNvPr>
          <p:cNvSpPr/>
          <p:nvPr/>
        </p:nvSpPr>
        <p:spPr>
          <a:xfrm>
            <a:off x="227627" y="473242"/>
            <a:ext cx="11774905" cy="6392779"/>
          </a:xfrm>
          <a:prstGeom prst="roundRect">
            <a:avLst/>
          </a:prstGeom>
          <a:solidFill>
            <a:schemeClr val="bg1">
              <a:alpha val="52000"/>
            </a:schemeClr>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75EAB5F-51E0-C510-365C-91F224982384}"/>
              </a:ext>
            </a:extLst>
          </p:cNvPr>
          <p:cNvSpPr/>
          <p:nvPr/>
        </p:nvSpPr>
        <p:spPr>
          <a:xfrm>
            <a:off x="248653" y="320842"/>
            <a:ext cx="11774905" cy="6392779"/>
          </a:xfrm>
          <a:prstGeom prst="roundRect">
            <a:avLst/>
          </a:prstGeom>
          <a:solidFill>
            <a:schemeClr val="bg1">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848CE6D-B163-69EE-DA76-ED151680C6CB}"/>
              </a:ext>
            </a:extLst>
          </p:cNvPr>
          <p:cNvSpPr txBox="1"/>
          <p:nvPr/>
        </p:nvSpPr>
        <p:spPr>
          <a:xfrm>
            <a:off x="605776" y="674400"/>
            <a:ext cx="10980448"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Mặt trời lên, những đống muối sáng rực dưới nắng sớm như những viên kim cương lấp lánh. Nắng càng gay gắt, muối càng mau khô. Mặt ruộng lúc này tựa như những tấm gương khổng lồ phản chiếu ánh sáng và bóng của diêm dân, tạo nên khung cảnh thơ mộng mà sinh động như bức tranh sơn dầu nghệ thuật.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Những hạt muối được làm ở Bạc Liêu có hương vị riêng. Tình nghĩa đậm đà của người dân gửi gắm qua từng hạt muối như tấm lòng của những người con luôn bám chặt lấy nghề trước cơ cực, gian nan, chân chất nhưng thấm đẫm nghĩa tình quê hương.</a:t>
            </a:r>
            <a:endPar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just"/>
            <a:r>
              <a:rPr lang="en-US" sz="3200" b="1">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200" b="1">
                <a:solidFill>
                  <a:srgbClr val="002060"/>
                </a:solidFill>
                <a:latin typeface="Calibri" panose="020F0502020204030204" pitchFamily="34" charset="0"/>
                <a:ea typeface="Calibri" panose="020F0502020204030204" pitchFamily="34" charset="0"/>
                <a:cs typeface="Calibri" panose="020F0502020204030204" pitchFamily="34" charset="0"/>
              </a:rPr>
              <a:t>Theo Khánh Phan</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9935065"/>
      </p:ext>
    </p:extLst>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3119</TotalTime>
  <Words>2162</Words>
  <Application>Microsoft Office PowerPoint</Application>
  <PresentationFormat>Widescreen</PresentationFormat>
  <Paragraphs>148</Paragraphs>
  <Slides>48</Slides>
  <Notes>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48</vt:i4>
      </vt:variant>
    </vt:vector>
  </HeadingPairs>
  <TitlesOfParts>
    <vt:vector size="62" baseType="lpstr">
      <vt:lpstr>#9Slide05 Phobia</vt:lpstr>
      <vt:lpstr>#9Slide05 SVNClementine</vt:lpstr>
      <vt:lpstr>#9Slide07 IcielLa Chic Pro Shad</vt:lpstr>
      <vt:lpstr>Aptos</vt:lpstr>
      <vt:lpstr>Aptos Display</vt:lpstr>
      <vt:lpstr>Arial</vt:lpstr>
      <vt:lpstr>Calibri</vt:lpstr>
      <vt:lpstr>LNTH-LuoLuoNotangYuanTi 1</vt:lpstr>
      <vt:lpstr>SVN-Hole Hearted</vt:lpstr>
      <vt:lpstr>Times New Roman</vt:lpstr>
      <vt:lpstr>UTM Duepuntozero</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cp:lastModifiedBy>
  <cp:revision>182</cp:revision>
  <dcterms:created xsi:type="dcterms:W3CDTF">2023-06-15T08:48:12Z</dcterms:created>
  <dcterms:modified xsi:type="dcterms:W3CDTF">2024-11-03T12:04:02Z</dcterms:modified>
  <cp:category>9Slide.vn</cp:category>
</cp:coreProperties>
</file>