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32"/>
  </p:notesMasterIdLst>
  <p:sldIdLst>
    <p:sldId id="2635" r:id="rId4"/>
    <p:sldId id="500" r:id="rId5"/>
    <p:sldId id="2637" r:id="rId6"/>
    <p:sldId id="503" r:id="rId7"/>
    <p:sldId id="2636" r:id="rId8"/>
    <p:sldId id="509" r:id="rId9"/>
    <p:sldId id="584" r:id="rId10"/>
    <p:sldId id="621" r:id="rId11"/>
    <p:sldId id="515" r:id="rId12"/>
    <p:sldId id="516" r:id="rId13"/>
    <p:sldId id="588" r:id="rId14"/>
    <p:sldId id="602" r:id="rId15"/>
    <p:sldId id="618" r:id="rId16"/>
    <p:sldId id="598" r:id="rId17"/>
    <p:sldId id="619" r:id="rId18"/>
    <p:sldId id="620" r:id="rId19"/>
    <p:sldId id="624" r:id="rId20"/>
    <p:sldId id="625" r:id="rId21"/>
    <p:sldId id="626" r:id="rId22"/>
    <p:sldId id="599" r:id="rId23"/>
    <p:sldId id="627" r:id="rId24"/>
    <p:sldId id="600" r:id="rId25"/>
    <p:sldId id="594" r:id="rId26"/>
    <p:sldId id="595" r:id="rId27"/>
    <p:sldId id="611" r:id="rId28"/>
    <p:sldId id="589" r:id="rId29"/>
    <p:sldId id="590" r:id="rId30"/>
    <p:sldId id="597"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FFFBFA"/>
    <a:srgbClr val="F9E11D"/>
    <a:srgbClr val="C94C8B"/>
    <a:srgbClr val="EC5A3D"/>
    <a:srgbClr val="D8F197"/>
    <a:srgbClr val="F18382"/>
    <a:srgbClr val="FFFFFF"/>
    <a:srgbClr val="FFFF99"/>
    <a:srgbClr val="8996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59" autoAdjust="0"/>
    <p:restoredTop sz="87680" autoAdjust="0"/>
  </p:normalViewPr>
  <p:slideViewPr>
    <p:cSldViewPr snapToGrid="0" showGuides="1">
      <p:cViewPr varScale="1">
        <p:scale>
          <a:sx n="104" d="100"/>
          <a:sy n="104" d="100"/>
        </p:scale>
        <p:origin x="-102" y="-444"/>
      </p:cViewPr>
      <p:guideLst>
        <p:guide orient="horz" pos="216"/>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6D1ACA-BC1A-4B2B-A493-5E20D3D5A5C5}" type="datetimeFigureOut">
              <a:rPr lang="en-US" smtClean="0"/>
              <a:t>9/11/2024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B82800-8971-4ECC-AFF1-2656F66E3BCB}" type="slidenum">
              <a:rPr lang="en-US" smtClean="0"/>
              <a:t>‹#›</a:t>
            </a:fld>
            <a:endParaRPr lang="en-US"/>
          </a:p>
        </p:txBody>
      </p:sp>
    </p:spTree>
    <p:extLst>
      <p:ext uri="{BB962C8B-B14F-4D97-AF65-F5344CB8AC3E}">
        <p14:creationId xmlns:p14="http://schemas.microsoft.com/office/powerpoint/2010/main" val="16139345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14</a:t>
            </a:fld>
            <a:endParaRPr lang="en-US"/>
          </a:p>
        </p:txBody>
      </p:sp>
    </p:spTree>
    <p:extLst>
      <p:ext uri="{BB962C8B-B14F-4D97-AF65-F5344CB8AC3E}">
        <p14:creationId xmlns:p14="http://schemas.microsoft.com/office/powerpoint/2010/main" val="3145746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B82800-8971-4ECC-AFF1-2656F66E3BC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24862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20</a:t>
            </a:fld>
            <a:endParaRPr lang="en-US"/>
          </a:p>
        </p:txBody>
      </p:sp>
    </p:spTree>
    <p:extLst>
      <p:ext uri="{BB962C8B-B14F-4D97-AF65-F5344CB8AC3E}">
        <p14:creationId xmlns:p14="http://schemas.microsoft.com/office/powerpoint/2010/main" val="35238791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a:t>
            </a:r>
            <a:r>
              <a:rPr lang="en-US" dirty="0" err="1"/>
              <a:t>chuột</a:t>
            </a:r>
            <a:r>
              <a:rPr lang="en-US" dirty="0"/>
              <a:t> </a:t>
            </a:r>
            <a:r>
              <a:rPr lang="en-US" dirty="0" err="1"/>
              <a:t>để</a:t>
            </a:r>
            <a:r>
              <a:rPr lang="en-US" dirty="0"/>
              <a:t> </a:t>
            </a:r>
            <a:r>
              <a:rPr lang="en-US" dirty="0" err="1"/>
              <a:t>hiện</a:t>
            </a:r>
            <a:r>
              <a:rPr lang="en-US" dirty="0"/>
              <a:t> </a:t>
            </a:r>
            <a:r>
              <a:rPr lang="en-US" dirty="0" err="1"/>
              <a:t>đáp</a:t>
            </a:r>
            <a:r>
              <a:rPr lang="en-US" dirty="0"/>
              <a:t> </a:t>
            </a:r>
            <a:r>
              <a:rPr lang="en-US" dirty="0" err="1"/>
              <a:t>án</a:t>
            </a:r>
            <a:endParaRPr lang="en-US" dirty="0"/>
          </a:p>
        </p:txBody>
      </p:sp>
      <p:sp>
        <p:nvSpPr>
          <p:cNvPr id="4" name="Slide Number Placeholder 3"/>
          <p:cNvSpPr>
            <a:spLocks noGrp="1"/>
          </p:cNvSpPr>
          <p:nvPr>
            <p:ph type="sldNum" sz="quarter" idx="5"/>
          </p:nvPr>
        </p:nvSpPr>
        <p:spPr/>
        <p:txBody>
          <a:bodyPr/>
          <a:lstStyle/>
          <a:p>
            <a:fld id="{EEB82800-8971-4ECC-AFF1-2656F66E3BCB}" type="slidenum">
              <a:rPr lang="en-US" smtClean="0"/>
              <a:t>22</a:t>
            </a:fld>
            <a:endParaRPr lang="en-US"/>
          </a:p>
        </p:txBody>
      </p:sp>
    </p:spTree>
    <p:extLst>
      <p:ext uri="{BB962C8B-B14F-4D97-AF65-F5344CB8AC3E}">
        <p14:creationId xmlns:p14="http://schemas.microsoft.com/office/powerpoint/2010/main" val="36285357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76CE54-FEA5-EDAE-8851-1F3BD8C21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A9D210B-E12D-2B93-9316-44195C156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C13659B-50FE-0E6E-4196-1B1E699A1459}"/>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2BCB5C71-EFA9-DD27-7345-0049C92CD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B4B8D3-7404-A2D8-27FC-66304F8727FA}"/>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270989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62D73-F352-75AC-3DEE-1C2FEB2F3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6767D63-1CEF-AB04-D44D-FEBEB07CA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297CB7-8708-1818-903C-3D4BE0F27931}"/>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F37203C1-F9B3-91F9-13FB-EAC3B1A75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333F48-A2FA-26E5-80F4-B581AE93920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391232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565F43-B0D1-9D34-725B-4E7F03CF2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79B2E3A-FBA0-47EA-DBB7-1EB719BF0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7546F2-BCC3-EC5A-5D85-F92CE860A5C7}"/>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3C58B3B0-C276-F779-CC82-AC7695722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7E2EA-D655-DA06-7A49-246BB4606E3D}"/>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9134369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C76CE54-FEA5-EDAE-8851-1F3BD8C2159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0A9D210B-E12D-2B93-9316-44195C1564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7C13659B-50FE-0E6E-4196-1B1E699A1459}"/>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2BCB5C71-EFA9-DD27-7345-0049C92CD5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7B4B8D3-7404-A2D8-27FC-66304F8727FA}"/>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3507178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F980B-EE54-496C-EC69-6FCE135F3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864384-1B6B-F5B8-D0F2-3F466C8C1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A5A784-9F15-1E7A-87BE-AD49F91603A6}"/>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E3AC3202-C6E4-9F24-F87D-46374F2F4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A5F87F-7DD1-BFB8-01F6-2219F624A56E}"/>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5675922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DE05F-925F-71B5-A302-2A675B437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08D280F-B3F3-5E4E-2E3E-7D15564C56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1DD8032-4FD6-3092-03CC-419578B70EBB}"/>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F1955C4C-509C-0F00-8EDE-16D1EE2B0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115CE0-378F-FD14-3992-474DB4D69A14}"/>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5158580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8632A-7BD6-D5E6-00A3-C08476A78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C40FE0-72B0-9FEB-220B-D45B8A355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35AC575-DD98-08AD-A557-3A806EA9C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05DAB8-3570-814D-9E76-D06E49458088}"/>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6" name="Footer Placeholder 5">
            <a:extLst>
              <a:ext uri="{FF2B5EF4-FFF2-40B4-BE49-F238E27FC236}">
                <a16:creationId xmlns:a16="http://schemas.microsoft.com/office/drawing/2014/main" xmlns="" id="{D33868ED-B15F-255E-BD5E-9ABE05D3C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E36B65-A3D9-5BCB-FA9A-9DC1B9B0C99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8112113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B9960-5952-3F0D-F362-79D33D993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CAEE2D-8D8B-C6FE-B97F-C4174EF33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FA4C30-9739-98D1-E6C2-C5B2DD9D7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4BB884-E334-2BEA-580D-452414BD2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3F21DBE-5BCF-5323-6323-9201DB303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273A8EF-C4B5-BAB3-9811-D05F1844959F}"/>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8" name="Footer Placeholder 7">
            <a:extLst>
              <a:ext uri="{FF2B5EF4-FFF2-40B4-BE49-F238E27FC236}">
                <a16:creationId xmlns:a16="http://schemas.microsoft.com/office/drawing/2014/main" xmlns="" id="{BC745EE9-9790-C79F-2D48-AFA2301194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A918BCD-F81A-95F7-3F23-143363C0AB5F}"/>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6393367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01AFE-DEBE-DB94-8303-690638066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59D125-697F-5873-9D5C-B028BDC90637}"/>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4" name="Footer Placeholder 3">
            <a:extLst>
              <a:ext uri="{FF2B5EF4-FFF2-40B4-BE49-F238E27FC236}">
                <a16:creationId xmlns:a16="http://schemas.microsoft.com/office/drawing/2014/main" xmlns="" id="{95A412B3-5A51-E67F-0F22-E8B48227BC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A6B123-C6CC-56E6-5B40-6198C71AF32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898415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C17C52-0012-7B22-131A-586BD1DAC9F2}"/>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3" name="Footer Placeholder 2">
            <a:extLst>
              <a:ext uri="{FF2B5EF4-FFF2-40B4-BE49-F238E27FC236}">
                <a16:creationId xmlns:a16="http://schemas.microsoft.com/office/drawing/2014/main" xmlns="" id="{A1AD1C00-AA6B-0B45-67F0-0FE2084C2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AF52C3-F0A9-4A28-2031-F97377E700F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7004794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79CD5-6323-7D1E-D857-29E9258B0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057BA97-C4A9-B862-BDD3-42923B40B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00EE1C-7A8D-1FFA-3319-F8893CD1B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24DF6B-1209-1E6F-E9F4-2E357F89C658}"/>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6" name="Footer Placeholder 5">
            <a:extLst>
              <a:ext uri="{FF2B5EF4-FFF2-40B4-BE49-F238E27FC236}">
                <a16:creationId xmlns:a16="http://schemas.microsoft.com/office/drawing/2014/main" xmlns="" id="{CBD3F099-3AD3-7005-E953-F443B6288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39E591-F2C3-8A94-C5BA-126892972839}"/>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870004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87F980B-EE54-496C-EC69-6FCE135F3C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94864384-1B6B-F5B8-D0F2-3F466C8C11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8A5A784-9F15-1E7A-87BE-AD49F91603A6}"/>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E3AC3202-C6E4-9F24-F87D-46374F2F4A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8DA5F87F-7DD1-BFB8-01F6-2219F624A56E}"/>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4284329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65CBE-47CF-7B14-5A31-225637C0F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FBCBA6-E523-5702-DF31-825080B6E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D785457-1453-042C-4300-7AECCAAC0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A6F78-8E23-A561-5A18-505FBB141908}"/>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6" name="Footer Placeholder 5">
            <a:extLst>
              <a:ext uri="{FF2B5EF4-FFF2-40B4-BE49-F238E27FC236}">
                <a16:creationId xmlns:a16="http://schemas.microsoft.com/office/drawing/2014/main" xmlns="" id="{3A08F995-7701-056A-8941-DEC27DDF6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AB1A1B-29F7-8C05-1026-8535CD6B7A70}"/>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45564556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662D73-F352-75AC-3DEE-1C2FEB2F347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56767D63-1CEF-AB04-D44D-FEBEB07CAF4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A297CB7-8708-1818-903C-3D4BE0F27931}"/>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F37203C1-F9B3-91F9-13FB-EAC3B1A75B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C333F48-A2FA-26E5-80F4-B581AE93920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659685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1F565F43-B0D1-9D34-725B-4E7F03CF202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679B2E3A-FBA0-47EA-DBB7-1EB719BF006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C7546F2-BCC3-EC5A-5D85-F92CE860A5C7}"/>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3C58B3B0-C276-F779-CC82-AC7695722E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12E7E2EA-D655-DA06-7A49-246BB4606E3D}"/>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8130666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8C836BF-6640-BC28-F5EC-EF01515EA2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59AA23A0-6F4F-5AAB-70B2-30272A1B0627}"/>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195AD2A7-E983-FB4E-988C-B76F0C2800E2}"/>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5" name="Footer Placeholder 4">
            <a:extLst>
              <a:ext uri="{FF2B5EF4-FFF2-40B4-BE49-F238E27FC236}">
                <a16:creationId xmlns:a16="http://schemas.microsoft.com/office/drawing/2014/main" xmlns="" id="{58810C67-4446-5CB6-E777-4B763F942F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BDB124-77EE-35C8-2534-3888AD5EF1FA}"/>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6803677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C075023-D8FE-9424-05F3-72AD1D66AB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B44973F-1939-17A0-DAC1-786EB94F6E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05A9A7BF-7782-9377-A4A5-DFCFE03B6650}"/>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5" name="Footer Placeholder 4">
            <a:extLst>
              <a:ext uri="{FF2B5EF4-FFF2-40B4-BE49-F238E27FC236}">
                <a16:creationId xmlns:a16="http://schemas.microsoft.com/office/drawing/2014/main" xmlns="" id="{4C8E9DAC-5CF7-E141-3A86-5564A68559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5E491EC-5DDD-90CA-A905-9C680A9E42E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2338296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32EEA4-7ACF-A48F-3624-56F9FFE432F9}"/>
              </a:ext>
            </a:extLst>
          </p:cNvPr>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5EDB19A1-8BC2-4536-2ED2-FAD9733A7F1F}"/>
              </a:ext>
            </a:extLst>
          </p:cNvPr>
          <p:cNvSpPr>
            <a:spLocks noGrp="1"/>
          </p:cNvSpPr>
          <p:nvPr>
            <p:ph type="body" idx="1"/>
          </p:nvPr>
        </p:nvSpPr>
        <p:spPr>
          <a:xfrm>
            <a:off x="831851"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8F466304-B197-E91D-96AA-9E4C0C48CC07}"/>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5" name="Footer Placeholder 4">
            <a:extLst>
              <a:ext uri="{FF2B5EF4-FFF2-40B4-BE49-F238E27FC236}">
                <a16:creationId xmlns:a16="http://schemas.microsoft.com/office/drawing/2014/main" xmlns="" id="{5546EA49-8509-0F84-370B-53AAD01EF3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9028FA69-3858-5FA2-931A-5EDE255AC23C}"/>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1504791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2DC0BE5-836B-8978-79EA-4BDF27A6A20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67058BC9-1913-A28E-AB7F-66821912A2EE}"/>
              </a:ext>
            </a:extLst>
          </p:cNvPr>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978CA3E2-B14B-21D4-0590-A4A2F958EE5A}"/>
              </a:ext>
            </a:extLst>
          </p:cNvPr>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53F2F11C-BFC4-9B51-4BF9-C48D87ECCEA4}"/>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6" name="Footer Placeholder 5">
            <a:extLst>
              <a:ext uri="{FF2B5EF4-FFF2-40B4-BE49-F238E27FC236}">
                <a16:creationId xmlns:a16="http://schemas.microsoft.com/office/drawing/2014/main" xmlns="" id="{C25C408E-CB87-15DC-319D-936F16E7FE3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4027C4BB-A375-6B8B-C789-B099A4F89948}"/>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1392509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5D2FB5-ACEA-23D3-F5FA-5E5AB5EF68D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5DB29F8-2C6F-5A87-F37D-03783C939FE5}"/>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993E7CF6-DB36-3194-8357-AC79DEC51672}"/>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FBD75393-9048-94BE-6F55-1CA186CA2A7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CDFB38E7-CCE6-11AF-EC14-8231E8BF5C86}"/>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7DA880D7-DD5B-24E3-FEFB-51306CA9DA3F}"/>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8" name="Footer Placeholder 7">
            <a:extLst>
              <a:ext uri="{FF2B5EF4-FFF2-40B4-BE49-F238E27FC236}">
                <a16:creationId xmlns:a16="http://schemas.microsoft.com/office/drawing/2014/main" xmlns="" id="{171F1526-E0D5-1A2F-0DAC-6004DE6DB4E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2F08F007-BA18-CA05-041F-F034479DD09E}"/>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33542828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A88712-CF05-8229-CEF6-2B3ED9EF8C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DC17C8D8-2B59-BBE8-0F0C-0E4262C20B51}"/>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4" name="Footer Placeholder 3">
            <a:extLst>
              <a:ext uri="{FF2B5EF4-FFF2-40B4-BE49-F238E27FC236}">
                <a16:creationId xmlns:a16="http://schemas.microsoft.com/office/drawing/2014/main" xmlns="" id="{843F4C14-801A-8AE4-2D33-210A005A773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CA49715-5760-F4DA-9D32-FC17BEA7BDBD}"/>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930245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47D12A2A-2AFB-4757-E0EE-45095BF83E71}"/>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3" name="Footer Placeholder 2">
            <a:extLst>
              <a:ext uri="{FF2B5EF4-FFF2-40B4-BE49-F238E27FC236}">
                <a16:creationId xmlns:a16="http://schemas.microsoft.com/office/drawing/2014/main" xmlns="" id="{0D0DE234-3C04-4897-02E9-787073A8D83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B4BDFF2B-2953-C29A-D141-0074F7EFD9B7}"/>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2683906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7DE05F-925F-71B5-A302-2A675B437CD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B08D280F-B3F3-5E4E-2E3E-7D15564C560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01DD8032-4FD6-3092-03CC-419578B70EBB}"/>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F1955C4C-509C-0F00-8EDE-16D1EE2B07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F0115CE0-378F-FD14-3992-474DB4D69A14}"/>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80568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98564E4-B489-9A64-80F7-03520B8D45A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C575035-56CA-D083-DF9F-003B64ABBA54}"/>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772A20DF-FDBA-F59C-23D4-3D8CFC80BFFD}"/>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EC9766B-51DB-424E-968B-B4B8C6E70286}"/>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6" name="Footer Placeholder 5">
            <a:extLst>
              <a:ext uri="{FF2B5EF4-FFF2-40B4-BE49-F238E27FC236}">
                <a16:creationId xmlns:a16="http://schemas.microsoft.com/office/drawing/2014/main" xmlns="" id="{5D408D19-6CF4-BA1F-64E9-156ECAFA1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16A6803-DF62-EEA9-51F2-B012C1C505D6}"/>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0956519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F1E9467-FE29-CA2A-E01C-5CA7178D226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61D99E53-0DBF-52F4-052B-BFE84C8A5D5B}"/>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a:extLst>
              <a:ext uri="{FF2B5EF4-FFF2-40B4-BE49-F238E27FC236}">
                <a16:creationId xmlns:a16="http://schemas.microsoft.com/office/drawing/2014/main" xmlns="" id="{3C5F3B43-A0F5-DB27-CE27-BCABB178D21C}"/>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2900FEC5-9C73-4178-F814-FC670B8C8ED3}"/>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6" name="Footer Placeholder 5">
            <a:extLst>
              <a:ext uri="{FF2B5EF4-FFF2-40B4-BE49-F238E27FC236}">
                <a16:creationId xmlns:a16="http://schemas.microsoft.com/office/drawing/2014/main" xmlns="" id="{7D13E09E-5BB1-D466-3D0E-10C356B066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1BB4F4-D225-7D31-ED03-6FC15D7705A5}"/>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4485892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3CF1417-AEA5-B058-A3B0-F5B78F568CE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331F88E-0874-795F-A1F1-C591511842E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9F9A4A-320E-D258-1401-7F3646B0CA9E}"/>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5" name="Footer Placeholder 4">
            <a:extLst>
              <a:ext uri="{FF2B5EF4-FFF2-40B4-BE49-F238E27FC236}">
                <a16:creationId xmlns:a16="http://schemas.microsoft.com/office/drawing/2014/main" xmlns="" id="{A5542A4F-A35D-C630-CBE1-9644ADE8AC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9BD23B5-FF74-5D98-6EFC-3E4B3CCCBEA9}"/>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487296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9A1BBA1F-C4C2-FF94-86DD-C20E376D5704}"/>
              </a:ext>
            </a:extLst>
          </p:cNvPr>
          <p:cNvSpPr>
            <a:spLocks noGrp="1"/>
          </p:cNvSpPr>
          <p:nvPr>
            <p:ph type="title" orient="vert"/>
          </p:nvPr>
        </p:nvSpPr>
        <p:spPr>
          <a:xfrm>
            <a:off x="8724901" y="365126"/>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F8BBCCC9-ADD3-FED2-D398-30B04D6A6ADE}"/>
              </a:ext>
            </a:extLst>
          </p:cNvPr>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3E7DF85-DC5C-8E9D-A517-1D64E1400DDC}"/>
              </a:ext>
            </a:extLst>
          </p:cNvPr>
          <p:cNvSpPr>
            <a:spLocks noGrp="1"/>
          </p:cNvSpPr>
          <p:nvPr>
            <p:ph type="dt" sz="half" idx="10"/>
          </p:nvPr>
        </p:nvSpPr>
        <p:spPr/>
        <p:txBody>
          <a:bodyPr/>
          <a:lstStyle/>
          <a:p>
            <a:fld id="{22C5AE06-28D5-4F22-973B-2A07B6E547CE}" type="datetimeFigureOut">
              <a:rPr lang="en-US" smtClean="0"/>
              <a:t>9/11/2024</a:t>
            </a:fld>
            <a:endParaRPr lang="en-US"/>
          </a:p>
        </p:txBody>
      </p:sp>
      <p:sp>
        <p:nvSpPr>
          <p:cNvPr id="5" name="Footer Placeholder 4">
            <a:extLst>
              <a:ext uri="{FF2B5EF4-FFF2-40B4-BE49-F238E27FC236}">
                <a16:creationId xmlns:a16="http://schemas.microsoft.com/office/drawing/2014/main" xmlns="" id="{C028BDF7-E871-AFE1-B7FD-804D482980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74204D9-B05E-ECEF-DDA6-62A9CA4BB894}"/>
              </a:ext>
            </a:extLst>
          </p:cNvPr>
          <p:cNvSpPr>
            <a:spLocks noGrp="1"/>
          </p:cNvSpPr>
          <p:nvPr>
            <p:ph type="sldNum" sz="quarter" idx="12"/>
          </p:nvPr>
        </p:nvSpPr>
        <p:spPr/>
        <p:txBody>
          <a:bodyPr/>
          <a:lstStyle/>
          <a:p>
            <a:fld id="{A100D655-8907-4898-8AD2-B8061F3EF3C2}" type="slidenum">
              <a:rPr lang="en-US" smtClean="0"/>
              <a:t>‹#›</a:t>
            </a:fld>
            <a:endParaRPr lang="en-US"/>
          </a:p>
        </p:txBody>
      </p:sp>
    </p:spTree>
    <p:extLst>
      <p:ext uri="{BB962C8B-B14F-4D97-AF65-F5344CB8AC3E}">
        <p14:creationId xmlns:p14="http://schemas.microsoft.com/office/powerpoint/2010/main" val="1020406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6747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88632A-7BD6-D5E6-00A3-C08476A781A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6C40FE0-72B0-9FEB-220B-D45B8A35591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035AC575-DD98-08AD-A557-3A806EA9C8B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9605DAB8-3570-814D-9E76-D06E49458088}"/>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6" name="Footer Placeholder 5">
            <a:extLst>
              <a:ext uri="{FF2B5EF4-FFF2-40B4-BE49-F238E27FC236}">
                <a16:creationId xmlns:a16="http://schemas.microsoft.com/office/drawing/2014/main" xmlns="" id="{D33868ED-B15F-255E-BD5E-9ABE05D3CF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E9E36B65-A3D9-5BCB-FA9A-9DC1B9B0C99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87418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0B9960-5952-3F0D-F362-79D33D993C4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76CAEE2D-8D8B-C6FE-B97F-C4174EF33C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47FA4C30-9739-98D1-E6C2-C5B2DD9D741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04BB884-E334-2BEA-580D-452414BD26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F3F21DBE-5BCF-5323-6323-9201DB303C9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8273A8EF-C4B5-BAB3-9811-D05F1844959F}"/>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8" name="Footer Placeholder 7">
            <a:extLst>
              <a:ext uri="{FF2B5EF4-FFF2-40B4-BE49-F238E27FC236}">
                <a16:creationId xmlns:a16="http://schemas.microsoft.com/office/drawing/2014/main" xmlns="" id="{BC745EE9-9790-C79F-2D48-AFA2301194A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6A918BCD-F81A-95F7-3F23-143363C0AB5F}"/>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355655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5D01AFE-DEBE-DB94-8303-6906380667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1B59D125-697F-5873-9D5C-B028BDC90637}"/>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4" name="Footer Placeholder 3">
            <a:extLst>
              <a:ext uri="{FF2B5EF4-FFF2-40B4-BE49-F238E27FC236}">
                <a16:creationId xmlns:a16="http://schemas.microsoft.com/office/drawing/2014/main" xmlns="" id="{95A412B3-5A51-E67F-0F22-E8B48227BC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BFA6B123-C6CC-56E6-5B40-6198C71AF328}"/>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6348190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78C17C52-0012-7B22-131A-586BD1DAC9F2}"/>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3" name="Footer Placeholder 2">
            <a:extLst>
              <a:ext uri="{FF2B5EF4-FFF2-40B4-BE49-F238E27FC236}">
                <a16:creationId xmlns:a16="http://schemas.microsoft.com/office/drawing/2014/main" xmlns="" id="{A1AD1C00-AA6B-0B45-67F0-0FE2084C26F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FAF52C3-F0A9-4A28-2031-F97377E700F3}"/>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2686011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79CD5-6323-7D1E-D857-29E9258B0A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C057BA97-C4A9-B862-BDD3-42923B40BB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B700EE1C-7A8D-1FFA-3319-F8893CD1BB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824DF6B-1209-1E6F-E9F4-2E357F89C658}"/>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6" name="Footer Placeholder 5">
            <a:extLst>
              <a:ext uri="{FF2B5EF4-FFF2-40B4-BE49-F238E27FC236}">
                <a16:creationId xmlns:a16="http://schemas.microsoft.com/office/drawing/2014/main" xmlns="" id="{CBD3F099-3AD3-7005-E953-F443B62881E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A39E591-F2C3-8A94-C5BA-126892972839}"/>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3882707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7365CBE-47CF-7B14-5A31-225637C0F74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10FBCBA6-E523-5702-DF31-825080B6EC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8D785457-1453-042C-4300-7AECCAAC03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867A6F78-8E23-A561-5A18-505FBB141908}"/>
              </a:ext>
            </a:extLst>
          </p:cNvPr>
          <p:cNvSpPr>
            <a:spLocks noGrp="1"/>
          </p:cNvSpPr>
          <p:nvPr>
            <p:ph type="dt" sz="half" idx="10"/>
          </p:nvPr>
        </p:nvSpPr>
        <p:spPr/>
        <p:txBody>
          <a:bodyPr/>
          <a:lstStyle/>
          <a:p>
            <a:fld id="{D949554F-D7E9-4E3C-B239-3288F5A7AF5C}" type="datetimeFigureOut">
              <a:rPr lang="en-US" smtClean="0"/>
              <a:t>9/11/2024</a:t>
            </a:fld>
            <a:endParaRPr lang="en-US"/>
          </a:p>
        </p:txBody>
      </p:sp>
      <p:sp>
        <p:nvSpPr>
          <p:cNvPr id="6" name="Footer Placeholder 5">
            <a:extLst>
              <a:ext uri="{FF2B5EF4-FFF2-40B4-BE49-F238E27FC236}">
                <a16:creationId xmlns:a16="http://schemas.microsoft.com/office/drawing/2014/main" xmlns="" id="{3A08F995-7701-056A-8941-DEC27DDF68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A1AB1A1B-29F7-8C05-1026-8535CD6B7A70}"/>
              </a:ext>
            </a:extLst>
          </p:cNvPr>
          <p:cNvSpPr>
            <a:spLocks noGrp="1"/>
          </p:cNvSpPr>
          <p:nvPr>
            <p:ph type="sldNum" sz="quarter" idx="12"/>
          </p:nvPr>
        </p:nvSpPr>
        <p:spPr/>
        <p:txBody>
          <a:bodyPr/>
          <a:lstStyle/>
          <a:p>
            <a:fld id="{6619E3B9-F6BA-41FE-B9F2-05AECFE3535E}" type="slidenum">
              <a:rPr lang="en-US" smtClean="0"/>
              <a:t>‹#›</a:t>
            </a:fld>
            <a:endParaRPr lang="en-US"/>
          </a:p>
        </p:txBody>
      </p:sp>
    </p:spTree>
    <p:extLst>
      <p:ext uri="{BB962C8B-B14F-4D97-AF65-F5344CB8AC3E}">
        <p14:creationId xmlns:p14="http://schemas.microsoft.com/office/powerpoint/2010/main" val="10667749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F998F706-1666-4AF5-BE2D-BE2997840E1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C84C6C37-1C5E-C53E-100A-CC53A31CB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92E8BD0-5F7B-E359-F00B-AE04CA0AB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3EF642-B0C4-6F81-178D-150961B41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0330BAF6-C46F-11D7-7EF2-CF1839399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7A947D9-C211-BB61-8F9D-3360B2281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19E3B9-F6BA-41FE-B9F2-05AECFE3535E}" type="slidenum">
              <a:rPr lang="en-US" smtClean="0"/>
              <a:t>‹#›</a:t>
            </a:fld>
            <a:endParaRPr lang="en-US"/>
          </a:p>
        </p:txBody>
      </p:sp>
    </p:spTree>
    <p:extLst>
      <p:ext uri="{BB962C8B-B14F-4D97-AF65-F5344CB8AC3E}">
        <p14:creationId xmlns:p14="http://schemas.microsoft.com/office/powerpoint/2010/main" val="21875157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xmlns="" id="{ED76642A-97F7-1820-2B26-EB423F396D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C84C6C37-1C5E-C53E-100A-CC53A31CB9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92E8BD0-5F7B-E359-F00B-AE04CA0AB8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43EF642-B0C4-6F81-178D-150961B41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949554F-D7E9-4E3C-B239-3288F5A7AF5C}" type="datetimeFigureOut">
              <a:rPr lang="en-US" smtClean="0"/>
              <a:t>9/11/2024</a:t>
            </a:fld>
            <a:endParaRPr lang="en-US"/>
          </a:p>
        </p:txBody>
      </p:sp>
      <p:sp>
        <p:nvSpPr>
          <p:cNvPr id="5" name="Footer Placeholder 4">
            <a:extLst>
              <a:ext uri="{FF2B5EF4-FFF2-40B4-BE49-F238E27FC236}">
                <a16:creationId xmlns:a16="http://schemas.microsoft.com/office/drawing/2014/main" xmlns="" id="{0330BAF6-C46F-11D7-7EF2-CF18393994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77A947D9-C211-BB61-8F9D-3360B22812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619E3B9-F6BA-41FE-B9F2-05AECFE3535E}" type="slidenum">
              <a:rPr lang="en-US" smtClean="0"/>
              <a:t>‹#›</a:t>
            </a:fld>
            <a:endParaRPr lang="en-US"/>
          </a:p>
        </p:txBody>
      </p:sp>
    </p:spTree>
    <p:extLst>
      <p:ext uri="{BB962C8B-B14F-4D97-AF65-F5344CB8AC3E}">
        <p14:creationId xmlns:p14="http://schemas.microsoft.com/office/powerpoint/2010/main" val="4155595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xmlns="" id="{F94A274A-30F1-85E1-2167-D94036696797}"/>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xmlns="" id="{EB1F35BC-FFC4-3130-BFC6-379BC31C3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09FC8303-A8B5-07DE-6D52-2103E2AFC22B}"/>
              </a:ext>
            </a:extLst>
          </p:cNvPr>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653EDD5A-2F3F-F56C-A720-D57C47980095}"/>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2C5AE06-28D5-4F22-973B-2A07B6E547CE}" type="datetimeFigureOut">
              <a:rPr lang="en-US" smtClean="0"/>
              <a:t>9/11/2024</a:t>
            </a:fld>
            <a:endParaRPr lang="en-US"/>
          </a:p>
        </p:txBody>
      </p:sp>
      <p:sp>
        <p:nvSpPr>
          <p:cNvPr id="5" name="Footer Placeholder 4">
            <a:extLst>
              <a:ext uri="{FF2B5EF4-FFF2-40B4-BE49-F238E27FC236}">
                <a16:creationId xmlns:a16="http://schemas.microsoft.com/office/drawing/2014/main" xmlns="" id="{873E3AD6-5A13-B96C-974D-152D1272FF4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xmlns="" id="{F054A2CD-8830-B48C-AB38-18EC092D747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00D655-8907-4898-8AD2-B8061F3EF3C2}" type="slidenum">
              <a:rPr lang="en-US" smtClean="0"/>
              <a:t>‹#›</a:t>
            </a:fld>
            <a:endParaRPr lang="en-US"/>
          </a:p>
        </p:txBody>
      </p:sp>
      <p:pic>
        <p:nvPicPr>
          <p:cNvPr id="2050" name="Picture 2" descr="Hình ảnh Nền Gia đình, Gia đình Vector Nền Và Tập Tin Tải về Miễn Phí |  Pngtree">
            <a:extLst>
              <a:ext uri="{FF2B5EF4-FFF2-40B4-BE49-F238E27FC236}">
                <a16:creationId xmlns:a16="http://schemas.microsoft.com/office/drawing/2014/main" xmlns="" id="{9026374D-8182-AAD2-240B-2ECFFC8110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1"/>
            <a:ext cx="12192000" cy="6905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028424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51319" y="793192"/>
            <a:ext cx="9736436" cy="335476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smtClean="0">
                <a:solidFill>
                  <a:srgbClr val="0000FF"/>
                </a:solidFill>
                <a:latin typeface="Times New Roman" pitchFamily="18" charset="0"/>
                <a:cs typeface="Times New Roman" pitchFamily="18" charset="0"/>
              </a:rPr>
              <a:t>Thứ ba, ngày 12 tháng 11 năm 2024</a:t>
            </a:r>
          </a:p>
          <a:p>
            <a:pPr algn="ctr"/>
            <a:r>
              <a:rPr lang="en-US" sz="4000" b="1" u="sng" smtClean="0">
                <a:solidFill>
                  <a:srgbClr val="0000FF"/>
                </a:solidFill>
                <a:latin typeface="Times New Roman" pitchFamily="18" charset="0"/>
                <a:cs typeface="Times New Roman" pitchFamily="18" charset="0"/>
              </a:rPr>
              <a:t>Tiếng Việt</a:t>
            </a:r>
          </a:p>
          <a:p>
            <a:pPr algn="ctr"/>
            <a:r>
              <a:rPr lang="en-US" sz="4000" smtClean="0"/>
              <a:t> </a:t>
            </a:r>
            <a:r>
              <a:rPr lang="en-US" sz="4400" b="1">
                <a:solidFill>
                  <a:srgbClr val="FF0000"/>
                </a:solidFill>
                <a:latin typeface="Times New Roman" pitchFamily="18" charset="0"/>
                <a:cs typeface="Times New Roman" pitchFamily="18" charset="0"/>
              </a:rPr>
              <a:t>Mặn mòi vị muối </a:t>
            </a:r>
            <a:r>
              <a:rPr lang="en-US" sz="4400" b="1">
                <a:solidFill>
                  <a:srgbClr val="FF0000"/>
                </a:solidFill>
                <a:latin typeface="Times New Roman" pitchFamily="18" charset="0"/>
                <a:cs typeface="Times New Roman" pitchFamily="18" charset="0"/>
              </a:rPr>
              <a:t>Bạc </a:t>
            </a:r>
            <a:r>
              <a:rPr lang="en-US" sz="4400" b="1" smtClean="0">
                <a:solidFill>
                  <a:srgbClr val="FF0000"/>
                </a:solidFill>
                <a:latin typeface="Times New Roman" pitchFamily="18" charset="0"/>
                <a:cs typeface="Times New Roman" pitchFamily="18" charset="0"/>
              </a:rPr>
              <a:t>Liêu</a:t>
            </a:r>
          </a:p>
          <a:p>
            <a:pPr lvl="0" algn="ctr"/>
            <a:r>
              <a:rPr lang="en-US" sz="4400" b="1" smtClean="0">
                <a:solidFill>
                  <a:srgbClr val="002060"/>
                </a:solidFill>
                <a:latin typeface="Calibri" panose="020F0502020204030204" pitchFamily="34" charset="0"/>
                <a:ea typeface="Calibri" panose="020F0502020204030204" pitchFamily="34" charset="0"/>
                <a:cs typeface="Calibri" panose="020F0502020204030204" pitchFamily="34" charset="0"/>
              </a:rPr>
              <a:t>                                        </a:t>
            </a:r>
            <a:r>
              <a:rPr lang="vi-VN" sz="4400" b="1" smtClean="0">
                <a:solidFill>
                  <a:srgbClr val="002060"/>
                </a:solidFill>
                <a:latin typeface="+mj-lt"/>
                <a:ea typeface="Calibri" panose="020F0502020204030204" pitchFamily="34" charset="0"/>
                <a:cs typeface="Calibri" panose="020F0502020204030204" pitchFamily="34" charset="0"/>
              </a:rPr>
              <a:t>Theo </a:t>
            </a:r>
            <a:r>
              <a:rPr lang="vi-VN" sz="4400" b="1">
                <a:solidFill>
                  <a:srgbClr val="002060"/>
                </a:solidFill>
                <a:latin typeface="+mj-lt"/>
                <a:ea typeface="Calibri" panose="020F0502020204030204" pitchFamily="34" charset="0"/>
                <a:cs typeface="Calibri" panose="020F0502020204030204" pitchFamily="34" charset="0"/>
              </a:rPr>
              <a:t>Khánh Phan</a:t>
            </a:r>
          </a:p>
          <a:p>
            <a:pPr algn="ctr"/>
            <a:endParaRPr lang="en-US" sz="44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6222610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a:extLst>
              <a:ext uri="{FF2B5EF4-FFF2-40B4-BE49-F238E27FC236}">
                <a16:creationId xmlns:a16="http://schemas.microsoft.com/office/drawing/2014/main" xmlns="" id="{2B822860-D59A-4D96-3B92-310BFC22E9DA}"/>
              </a:ext>
            </a:extLst>
          </p:cNvPr>
          <p:cNvSpPr txBox="1"/>
          <p:nvPr/>
        </p:nvSpPr>
        <p:spPr>
          <a:xfrm>
            <a:off x="772634" y="2003422"/>
            <a:ext cx="9609447"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a:ln w="0"/>
                <a:solidFill>
                  <a:srgbClr val="00B0F0"/>
                </a:solidFill>
                <a:uLnTx/>
                <a:uFillTx/>
                <a:latin typeface="Times New Roman" pitchFamily="18" charset="0"/>
                <a:cs typeface="Times New Roman" pitchFamily="18" charset="0"/>
                <a:sym typeface="Arial"/>
              </a:rPr>
              <a:t>Thi </a:t>
            </a:r>
            <a:r>
              <a:rPr kumimoji="0" lang="en-US" sz="6000" i="0" u="none" strike="noStrike" kern="0" normalizeH="0" baseline="0" noProof="0" dirty="0" err="1">
                <a:ln w="0"/>
                <a:solidFill>
                  <a:srgbClr val="00B0F0"/>
                </a:solidFill>
                <a:uLnTx/>
                <a:uFillTx/>
                <a:latin typeface="Times New Roman" pitchFamily="18" charset="0"/>
                <a:cs typeface="Times New Roman" pitchFamily="18" charset="0"/>
                <a:sym typeface="Arial"/>
              </a:rPr>
              <a:t>đua</a:t>
            </a:r>
            <a:r>
              <a:rPr kumimoji="0" lang="en-US" sz="6000" i="0" u="none" strike="noStrike" kern="0" normalizeH="0" noProof="0" dirty="0">
                <a:ln w="0"/>
                <a:solidFill>
                  <a:srgbClr val="00B0F0"/>
                </a:solidFill>
                <a:uLnTx/>
                <a:uFillTx/>
                <a:latin typeface="Times New Roman" pitchFamily="18" charset="0"/>
                <a:cs typeface="Times New Roman" pitchFamily="18" charset="0"/>
                <a:sym typeface="Arial"/>
              </a:rPr>
              <a:t> </a:t>
            </a:r>
            <a:r>
              <a:rPr kumimoji="0" lang="en-US" sz="6000" i="0" u="none" strike="noStrike" kern="0" normalizeH="0" noProof="0" dirty="0" err="1">
                <a:ln w="0"/>
                <a:solidFill>
                  <a:srgbClr val="00B0F0"/>
                </a:solidFill>
                <a:uLnTx/>
                <a:uFillTx/>
                <a:latin typeface="Times New Roman" pitchFamily="18" charset="0"/>
                <a:cs typeface="Times New Roman" pitchFamily="18" charset="0"/>
                <a:sym typeface="Arial"/>
              </a:rPr>
              <a:t>đọc</a:t>
            </a:r>
            <a:r>
              <a:rPr kumimoji="0" lang="en-US" sz="6000" i="0" u="none" strike="noStrike" kern="0" normalizeH="0" noProof="0" dirty="0">
                <a:ln w="0"/>
                <a:solidFill>
                  <a:srgbClr val="00B0F0"/>
                </a:solidFill>
                <a:uLnTx/>
                <a:uFillTx/>
                <a:latin typeface="Times New Roman" pitchFamily="18" charset="0"/>
                <a:cs typeface="Times New Roman" pitchFamily="18" charset="0"/>
                <a:sym typeface="Arial"/>
              </a:rPr>
              <a:t> </a:t>
            </a:r>
            <a:r>
              <a:rPr kumimoji="0" lang="en-US" sz="6000" i="0" u="none" strike="noStrike" kern="0" normalizeH="0" noProof="0" dirty="0" err="1">
                <a:ln w="0"/>
                <a:solidFill>
                  <a:srgbClr val="00B0F0"/>
                </a:solidFill>
                <a:uLnTx/>
                <a:uFillTx/>
                <a:latin typeface="Times New Roman" pitchFamily="18" charset="0"/>
                <a:cs typeface="Times New Roman" pitchFamily="18" charset="0"/>
                <a:sym typeface="Arial"/>
              </a:rPr>
              <a:t>trước</a:t>
            </a:r>
            <a:r>
              <a:rPr kumimoji="0" lang="en-US" sz="6000" i="0" u="none" strike="noStrike" kern="0" normalizeH="0" noProof="0" dirty="0">
                <a:ln w="0"/>
                <a:solidFill>
                  <a:srgbClr val="00B0F0"/>
                </a:solidFill>
                <a:uLnTx/>
                <a:uFillTx/>
                <a:latin typeface="Times New Roman" pitchFamily="18" charset="0"/>
                <a:cs typeface="Times New Roman" pitchFamily="18" charset="0"/>
                <a:sym typeface="Arial"/>
              </a:rPr>
              <a:t> </a:t>
            </a:r>
            <a:r>
              <a:rPr kumimoji="0" lang="en-US" sz="6000" i="0" u="none" strike="noStrike" kern="0" normalizeH="0" noProof="0" dirty="0" err="1">
                <a:ln w="0"/>
                <a:solidFill>
                  <a:srgbClr val="00B0F0"/>
                </a:solidFill>
                <a:uLnTx/>
                <a:uFillTx/>
                <a:latin typeface="Times New Roman" pitchFamily="18" charset="0"/>
                <a:cs typeface="Times New Roman" pitchFamily="18" charset="0"/>
                <a:sym typeface="Arial"/>
              </a:rPr>
              <a:t>lớp</a:t>
            </a:r>
            <a:endParaRPr kumimoji="0" lang="en-US" sz="6000" i="0" u="none" strike="noStrike" kern="0" normalizeH="0" baseline="0" noProof="0" dirty="0">
              <a:ln w="0"/>
              <a:solidFill>
                <a:srgbClr val="00B0F0"/>
              </a:solidFill>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42556819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CCB53193-A14E-B9C9-44F0-69AD73258C01}"/>
              </a:ext>
            </a:extLst>
          </p:cNvPr>
          <p:cNvSpPr txBox="1"/>
          <p:nvPr/>
        </p:nvSpPr>
        <p:spPr>
          <a:xfrm>
            <a:off x="2594464" y="1678004"/>
            <a:ext cx="5835251" cy="1092607"/>
          </a:xfrm>
          <a:prstGeom prst="rect">
            <a:avLst/>
          </a:prstGeom>
          <a:noFill/>
        </p:spPr>
        <p:txBody>
          <a:bodyPr wrap="none" rtlCol="0">
            <a:spAutoFit/>
          </a:bodyPr>
          <a:lstStyle/>
          <a:p>
            <a:pPr algn="ctr"/>
            <a:r>
              <a:rPr lang="en-US" sz="6500" smtClean="0">
                <a:solidFill>
                  <a:srgbClr val="0033CC"/>
                </a:solidFill>
                <a:latin typeface="SVN-Hole Hearted" panose="020B0A06020104020203" pitchFamily="34" charset="0"/>
              </a:rPr>
              <a:t>Luyện </a:t>
            </a:r>
            <a:r>
              <a:rPr lang="en-US" sz="6500" dirty="0" err="1">
                <a:solidFill>
                  <a:srgbClr val="0033CC"/>
                </a:solidFill>
                <a:latin typeface="SVN-Hole Hearted" panose="020B0A06020104020203" pitchFamily="34" charset="0"/>
              </a:rPr>
              <a:t>đọc</a:t>
            </a:r>
            <a:r>
              <a:rPr lang="en-US" sz="6500" dirty="0">
                <a:solidFill>
                  <a:srgbClr val="0033CC"/>
                </a:solidFill>
                <a:latin typeface="SVN-Hole Hearted" panose="020B0A06020104020203" pitchFamily="34" charset="0"/>
              </a:rPr>
              <a:t> </a:t>
            </a:r>
            <a:r>
              <a:rPr lang="en-US" sz="6500" dirty="0" err="1">
                <a:solidFill>
                  <a:srgbClr val="0033CC"/>
                </a:solidFill>
                <a:latin typeface="SVN-Hole Hearted" panose="020B0A06020104020203" pitchFamily="34" charset="0"/>
              </a:rPr>
              <a:t>hiểu</a:t>
            </a:r>
            <a:endParaRPr lang="en-US" sz="6500" dirty="0">
              <a:solidFill>
                <a:srgbClr val="0033CC"/>
              </a:solidFill>
              <a:latin typeface="SVN-Hole Hearted" panose="020B0A06020104020203" pitchFamily="34" charset="0"/>
            </a:endParaRPr>
          </a:p>
        </p:txBody>
      </p:sp>
    </p:spTree>
    <p:extLst>
      <p:ext uri="{BB962C8B-B14F-4D97-AF65-F5344CB8AC3E}">
        <p14:creationId xmlns:p14="http://schemas.microsoft.com/office/powerpoint/2010/main" val="3316245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C6C2EEB2-7A1E-25F5-4E96-A4D63B526D8E}"/>
              </a:ext>
            </a:extLst>
          </p:cNvPr>
          <p:cNvSpPr txBox="1"/>
          <p:nvPr/>
        </p:nvSpPr>
        <p:spPr>
          <a:xfrm>
            <a:off x="598810" y="230738"/>
            <a:ext cx="10184173"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vi-VN" sz="4000" b="1">
                <a:solidFill>
                  <a:srgbClr val="002060"/>
                </a:solidFill>
                <a:latin typeface="Times New Roman" pitchFamily="18" charset="0"/>
                <a:cs typeface="Times New Roman" pitchFamily="18" charset="0"/>
              </a:rPr>
              <a:t>1. Vì sao nói Bạc Liêu đẹp nhất từ tháng Mười hai đến tháng Tư năm sau? </a:t>
            </a:r>
            <a:endParaRPr lang="en-US" sz="4000" b="1" kern="0" dirty="0">
              <a:ln w="0">
                <a:noFill/>
              </a:ln>
              <a:solidFill>
                <a:srgbClr val="002060"/>
              </a:solidFill>
              <a:latin typeface="Times New Roman" pitchFamily="18" charset="0"/>
              <a:cs typeface="Times New Roman" pitchFamily="18" charset="0"/>
              <a:sym typeface="Arial"/>
            </a:endParaRPr>
          </a:p>
        </p:txBody>
      </p:sp>
      <p:sp>
        <p:nvSpPr>
          <p:cNvPr id="2" name="Rectangle 1">
            <a:extLst>
              <a:ext uri="{FF2B5EF4-FFF2-40B4-BE49-F238E27FC236}">
                <a16:creationId xmlns:a16="http://schemas.microsoft.com/office/drawing/2014/main" xmlns="" id="{D44387A4-3DEE-741D-1D26-20149B79EBED}"/>
              </a:ext>
            </a:extLst>
          </p:cNvPr>
          <p:cNvSpPr/>
          <p:nvPr/>
        </p:nvSpPr>
        <p:spPr>
          <a:xfrm>
            <a:off x="5105400" y="4743450"/>
            <a:ext cx="5619750" cy="798186"/>
          </a:xfrm>
          <a:prstGeom prst="rect">
            <a:avLst/>
          </a:prstGeom>
          <a:solidFill>
            <a:srgbClr val="FFFF00"/>
          </a:solidFill>
          <a:ln>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785319B4-8106-3BE4-6C66-D4C75082516F}"/>
              </a:ext>
            </a:extLst>
          </p:cNvPr>
          <p:cNvSpPr txBox="1"/>
          <p:nvPr/>
        </p:nvSpPr>
        <p:spPr>
          <a:xfrm>
            <a:off x="1118342" y="2740869"/>
            <a:ext cx="9955316" cy="2800767"/>
          </a:xfrm>
          <a:prstGeom prst="rect">
            <a:avLst/>
          </a:prstGeom>
          <a:noFill/>
          <a:ln>
            <a:noFill/>
          </a:ln>
        </p:spPr>
        <p:txBody>
          <a:bodyPr wrap="square">
            <a:spAutoFit/>
          </a:bodyPr>
          <a:lstStyle/>
          <a:p>
            <a:pPr algn="just"/>
            <a:r>
              <a:rPr lang="en-US" sz="4400" b="1">
                <a:solidFill>
                  <a:srgbClr val="0070C0"/>
                </a:solidFill>
                <a:latin typeface="Calibri" panose="020F0502020204030204" pitchFamily="34" charset="0"/>
                <a:ea typeface="Calibri" panose="020F0502020204030204" pitchFamily="34" charset="0"/>
                <a:cs typeface="Calibri" panose="020F0502020204030204" pitchFamily="34" charset="0"/>
              </a:rPr>
              <a:t>	</a:t>
            </a:r>
            <a:r>
              <a:rPr lang="vi-VN" sz="4400" b="1">
                <a:solidFill>
                  <a:srgbClr val="0070C0"/>
                </a:solidFill>
                <a:latin typeface="Calibri" panose="020F0502020204030204" pitchFamily="34" charset="0"/>
                <a:ea typeface="Calibri" panose="020F0502020204030204" pitchFamily="34" charset="0"/>
                <a:cs typeface="Calibri" panose="020F0502020204030204" pitchFamily="34" charset="0"/>
              </a:rPr>
              <a:t>Bạc Liêu đẹp nhất từ tháng Mười hai đến tháng Tư năm sau, khi từng cánh đồng trở nên sinh động và rộn vui cùng diêm dân tất bật vào vụ  thu hoạch muối. </a:t>
            </a:r>
            <a:endParaRPr lang="vi-VN" sz="4400" b="1"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7" name="TextBox 6"/>
          <p:cNvSpPr txBox="1"/>
          <p:nvPr/>
        </p:nvSpPr>
        <p:spPr>
          <a:xfrm>
            <a:off x="3916545" y="1755972"/>
            <a:ext cx="4280687" cy="769441"/>
          </a:xfrm>
          <a:prstGeom prst="rect">
            <a:avLst/>
          </a:prstGeom>
          <a:noFill/>
        </p:spPr>
        <p:txBody>
          <a:bodyPr wrap="square" rtlCol="0">
            <a:spAutoFit/>
          </a:bodyPr>
          <a:lstStyle/>
          <a:p>
            <a:r>
              <a:rPr lang="en-US" sz="4400" b="1" smtClean="0">
                <a:latin typeface="Times New Roman" pitchFamily="18" charset="0"/>
                <a:cs typeface="Times New Roman" pitchFamily="18" charset="0"/>
              </a:rPr>
              <a:t>Đọc to đoạn 1</a:t>
            </a:r>
            <a:endParaRPr lang="en-US" sz="4400" b="1">
              <a:latin typeface="Times New Roman" pitchFamily="18" charset="0"/>
              <a:cs typeface="Times New Roman" pitchFamily="18" charset="0"/>
            </a:endParaRPr>
          </a:p>
        </p:txBody>
      </p:sp>
    </p:spTree>
    <p:extLst>
      <p:ext uri="{BB962C8B-B14F-4D97-AF65-F5344CB8AC3E}">
        <p14:creationId xmlns:p14="http://schemas.microsoft.com/office/powerpoint/2010/main" val="24514430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C6C2EEB2-7A1E-25F5-4E96-A4D63B526D8E}"/>
              </a:ext>
            </a:extLst>
          </p:cNvPr>
          <p:cNvSpPr txBox="1"/>
          <p:nvPr/>
        </p:nvSpPr>
        <p:spPr>
          <a:xfrm>
            <a:off x="731520" y="769347"/>
            <a:ext cx="10391329"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just" defTabSz="6858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a:ln>
                  <a:noFill/>
                </a:ln>
                <a:solidFill>
                  <a:srgbClr val="002060"/>
                </a:solidFill>
                <a:effectLst/>
                <a:uLnTx/>
                <a:uFillTx/>
                <a:latin typeface="+mj-lt"/>
                <a:ea typeface="+mn-ea"/>
                <a:cs typeface="+mn-cs"/>
              </a:rPr>
              <a:t>1. Vì sao nói Bạc Liêu đẹp nhất từ tháng Mười hai đến tháng Tư năm sau? </a:t>
            </a:r>
            <a:endParaRPr kumimoji="0" lang="en-US" sz="4000" b="1" i="0" u="none" strike="noStrike" kern="0" cap="none" spc="0" normalizeH="0" baseline="0" noProof="0" dirty="0">
              <a:ln w="0">
                <a:noFill/>
              </a:ln>
              <a:solidFill>
                <a:srgbClr val="002060"/>
              </a:solidFill>
              <a:effectLst/>
              <a:uLnTx/>
              <a:uFillTx/>
              <a:latin typeface="+mj-lt"/>
              <a:ea typeface="+mn-ea"/>
              <a:cs typeface="+mn-cs"/>
              <a:sym typeface="Arial"/>
            </a:endParaRPr>
          </a:p>
        </p:txBody>
      </p:sp>
      <p:sp>
        <p:nvSpPr>
          <p:cNvPr id="6" name="TextBox 5">
            <a:extLst>
              <a:ext uri="{FF2B5EF4-FFF2-40B4-BE49-F238E27FC236}">
                <a16:creationId xmlns:a16="http://schemas.microsoft.com/office/drawing/2014/main" xmlns="" id="{785319B4-8106-3BE4-6C66-D4C75082516F}"/>
              </a:ext>
            </a:extLst>
          </p:cNvPr>
          <p:cNvSpPr txBox="1"/>
          <p:nvPr/>
        </p:nvSpPr>
        <p:spPr>
          <a:xfrm>
            <a:off x="557784" y="2740869"/>
            <a:ext cx="10515874" cy="2123658"/>
          </a:xfrm>
          <a:prstGeom prst="rect">
            <a:avLst/>
          </a:prstGeom>
          <a:noFill/>
          <a:ln>
            <a:noFill/>
          </a:ln>
        </p:spPr>
        <p:txBody>
          <a:bodyPr wrap="square">
            <a:spAutoFit/>
          </a:bodyPr>
          <a:lstStyle/>
          <a:p>
            <a:pPr lvl="0" algn="just"/>
            <a:r>
              <a:rPr lang="vi-VN" sz="4400" b="1">
                <a:solidFill>
                  <a:srgbClr val="FF0000"/>
                </a:solidFill>
                <a:latin typeface="+mj-lt"/>
                <a:ea typeface="Calibri" panose="020F0502020204030204" pitchFamily="34" charset="0"/>
                <a:cs typeface="Calibri" panose="020F0502020204030204" pitchFamily="34" charset="0"/>
              </a:rPr>
              <a:t>Nói Bạc Liêu đẹp nhất từ tháng Mười hai đến tháng Tư năm sau vì đây là thời điểm vào vụ thu hoạch muối.)</a:t>
            </a:r>
            <a:endParaRPr kumimoji="0" lang="vi-VN" sz="4400" b="1" i="0" u="none" strike="noStrike" kern="1200" cap="none" spc="0" normalizeH="0" baseline="0" noProof="0" dirty="0">
              <a:ln>
                <a:noFill/>
              </a:ln>
              <a:solidFill>
                <a:srgbClr val="FF0000"/>
              </a:solidFill>
              <a:effectLst/>
              <a:uLnTx/>
              <a:uFillTx/>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27244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xmlns="" id="{F69DF14F-C386-07A7-0FD0-D5082A01E2EB}"/>
              </a:ext>
            </a:extLst>
          </p:cNvPr>
          <p:cNvSpPr/>
          <p:nvPr/>
        </p:nvSpPr>
        <p:spPr>
          <a:xfrm>
            <a:off x="425116" y="320842"/>
            <a:ext cx="9349820"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xmlns="" id="{6EE6C36A-BA08-0683-557E-3FAA1963D634}"/>
              </a:ext>
            </a:extLst>
          </p:cNvPr>
          <p:cNvSpPr txBox="1"/>
          <p:nvPr/>
        </p:nvSpPr>
        <p:spPr>
          <a:xfrm>
            <a:off x="670760" y="748847"/>
            <a:ext cx="7942888"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Nội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dung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đoạn</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1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là</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gì</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grpSp>
        <p:nvGrpSpPr>
          <p:cNvPr id="11" name="Group 10">
            <a:extLst>
              <a:ext uri="{FF2B5EF4-FFF2-40B4-BE49-F238E27FC236}">
                <a16:creationId xmlns:a16="http://schemas.microsoft.com/office/drawing/2014/main" xmlns="" id="{9AFF5542-D7F2-A7A7-6B62-114E25511CD4}"/>
              </a:ext>
            </a:extLst>
          </p:cNvPr>
          <p:cNvGrpSpPr/>
          <p:nvPr/>
        </p:nvGrpSpPr>
        <p:grpSpPr>
          <a:xfrm>
            <a:off x="425116" y="1993717"/>
            <a:ext cx="5431348" cy="1884947"/>
            <a:chOff x="760905" y="2242369"/>
            <a:chExt cx="5431348" cy="1884947"/>
          </a:xfrm>
        </p:grpSpPr>
        <p:sp>
          <p:nvSpPr>
            <p:cNvPr id="10" name="Rectangle: Rounded Corners 9">
              <a:extLst>
                <a:ext uri="{FF2B5EF4-FFF2-40B4-BE49-F238E27FC236}">
                  <a16:creationId xmlns:a16="http://schemas.microsoft.com/office/drawing/2014/main" xmlns="" id="{1A7C5F9F-5E44-DAE6-5E9A-64FDFA0FD8B2}"/>
                </a:ext>
              </a:extLst>
            </p:cNvPr>
            <p:cNvSpPr/>
            <p:nvPr/>
          </p:nvSpPr>
          <p:spPr>
            <a:xfrm>
              <a:off x="1725297" y="2746690"/>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000" b="1">
                  <a:solidFill>
                    <a:srgbClr val="002060"/>
                  </a:solidFill>
                </a:rPr>
                <a:t>Giới thiệu thời điểm thu hoạch muối.</a:t>
              </a:r>
              <a:endParaRPr lang="en-US" sz="3000" b="1" dirty="0">
                <a:solidFill>
                  <a:srgbClr val="002060"/>
                </a:solidFill>
              </a:endParaRPr>
            </a:p>
          </p:txBody>
        </p:sp>
        <p:pic>
          <p:nvPicPr>
            <p:cNvPr id="9" name="Picture 8">
              <a:extLst>
                <a:ext uri="{FF2B5EF4-FFF2-40B4-BE49-F238E27FC236}">
                  <a16:creationId xmlns:a16="http://schemas.microsoft.com/office/drawing/2014/main" xmlns="" id="{DD0AF412-F96A-3539-39C5-F837F30EAA17}"/>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760905" y="2242369"/>
              <a:ext cx="1928783" cy="1884947"/>
            </a:xfrm>
            <a:prstGeom prst="rect">
              <a:avLst/>
            </a:prstGeom>
          </p:spPr>
        </p:pic>
      </p:grpSp>
    </p:spTree>
    <p:extLst>
      <p:ext uri="{BB962C8B-B14F-4D97-AF65-F5344CB8AC3E}">
        <p14:creationId xmlns:p14="http://schemas.microsoft.com/office/powerpoint/2010/main" val="233081590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12" fill="hold" nodeType="click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C6C2EEB2-7A1E-25F5-4E96-A4D63B526D8E}"/>
              </a:ext>
            </a:extLst>
          </p:cNvPr>
          <p:cNvSpPr txBox="1"/>
          <p:nvPr/>
        </p:nvSpPr>
        <p:spPr>
          <a:xfrm>
            <a:off x="466344" y="504171"/>
            <a:ext cx="11109960" cy="144655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vi-VN" sz="4400" b="1">
                <a:solidFill>
                  <a:srgbClr val="002060"/>
                </a:solidFill>
                <a:latin typeface="Times New Roman" pitchFamily="18" charset="0"/>
                <a:cs typeface="Times New Roman" pitchFamily="18" charset="0"/>
              </a:rPr>
              <a:t>2. Cảnh diêm dân thu hoạch muối được tả bằng những hình ảnh, âm thanh nào? </a:t>
            </a:r>
            <a:endParaRPr kumimoji="0" lang="en-US" sz="4400" b="1" i="0" u="none" strike="noStrike" kern="0" cap="none" spc="0" normalizeH="0" baseline="0" noProof="0" dirty="0">
              <a:ln w="0">
                <a:noFill/>
              </a:ln>
              <a:solidFill>
                <a:srgbClr val="002060"/>
              </a:solidFill>
              <a:effectLst/>
              <a:uLnTx/>
              <a:uFillTx/>
              <a:latin typeface="Times New Roman" pitchFamily="18" charset="0"/>
              <a:cs typeface="Times New Roman" pitchFamily="18" charset="0"/>
              <a:sym typeface="Arial"/>
            </a:endParaRPr>
          </a:p>
        </p:txBody>
      </p:sp>
      <p:sp>
        <p:nvSpPr>
          <p:cNvPr id="6" name="TextBox 5">
            <a:extLst>
              <a:ext uri="{FF2B5EF4-FFF2-40B4-BE49-F238E27FC236}">
                <a16:creationId xmlns:a16="http://schemas.microsoft.com/office/drawing/2014/main" xmlns="" id="{785319B4-8106-3BE4-6C66-D4C75082516F}"/>
              </a:ext>
            </a:extLst>
          </p:cNvPr>
          <p:cNvSpPr txBox="1"/>
          <p:nvPr/>
        </p:nvSpPr>
        <p:spPr>
          <a:xfrm>
            <a:off x="782407" y="2492744"/>
            <a:ext cx="9955316" cy="769441"/>
          </a:xfrm>
          <a:prstGeom prst="rect">
            <a:avLst/>
          </a:prstGeom>
          <a:noFill/>
          <a:ln>
            <a:noFill/>
          </a:ln>
        </p:spPr>
        <p:txBody>
          <a:bodyPr wrap="square">
            <a:spAutoFit/>
          </a:bodyPr>
          <a:lstStyle/>
          <a:p>
            <a:pPr lvl="0" algn="just">
              <a:defRPr/>
            </a:pPr>
            <a:r>
              <a:rPr lang="en-US" sz="4400" b="1">
                <a:solidFill>
                  <a:srgbClr val="000000"/>
                </a:solidFill>
                <a:latin typeface="Times New Roman" pitchFamily="18" charset="0"/>
                <a:ea typeface="Calibri" panose="020F0502020204030204" pitchFamily="34" charset="0"/>
                <a:cs typeface="Times New Roman" pitchFamily="18" charset="0"/>
              </a:rPr>
              <a:t>	</a:t>
            </a:r>
            <a:r>
              <a:rPr lang="en-US" sz="4400" b="1" smtClean="0">
                <a:solidFill>
                  <a:srgbClr val="000000"/>
                </a:solidFill>
                <a:latin typeface="Times New Roman" pitchFamily="18" charset="0"/>
                <a:ea typeface="Calibri" panose="020F0502020204030204" pitchFamily="34" charset="0"/>
                <a:cs typeface="Times New Roman" pitchFamily="18" charset="0"/>
              </a:rPr>
              <a:t>Đọc thầm đoạn 2</a:t>
            </a:r>
            <a:endParaRPr lang="vi-VN" sz="4400" b="1" dirty="0">
              <a:solidFill>
                <a:srgbClr val="002060"/>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327445452"/>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C6C2EEB2-7A1E-25F5-4E96-A4D63B526D8E}"/>
              </a:ext>
            </a:extLst>
          </p:cNvPr>
          <p:cNvSpPr txBox="1"/>
          <p:nvPr/>
        </p:nvSpPr>
        <p:spPr>
          <a:xfrm>
            <a:off x="617517" y="259421"/>
            <a:ext cx="10221868"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defTabSz="914400">
              <a:defRPr/>
            </a:pPr>
            <a:r>
              <a:rPr lang="vi-VN" sz="4000" b="1">
                <a:solidFill>
                  <a:srgbClr val="002060"/>
                </a:solidFill>
                <a:latin typeface="Times New Roman" pitchFamily="18" charset="0"/>
                <a:cs typeface="Times New Roman" pitchFamily="18" charset="0"/>
              </a:rPr>
              <a:t>2. Cảnh diêm dân thu hoạch muối được tả bằng những hình ảnh, âm thanh nào? </a:t>
            </a:r>
            <a:endParaRPr lang="en-US" sz="4000" b="1" kern="0" dirty="0">
              <a:ln w="0">
                <a:noFill/>
              </a:ln>
              <a:solidFill>
                <a:srgbClr val="002060"/>
              </a:solidFill>
              <a:latin typeface="Times New Roman" pitchFamily="18" charset="0"/>
              <a:cs typeface="Times New Roman" pitchFamily="18" charset="0"/>
              <a:sym typeface="Arial"/>
            </a:endParaRPr>
          </a:p>
        </p:txBody>
      </p:sp>
      <p:sp>
        <p:nvSpPr>
          <p:cNvPr id="6" name="TextBox 5">
            <a:extLst>
              <a:ext uri="{FF2B5EF4-FFF2-40B4-BE49-F238E27FC236}">
                <a16:creationId xmlns:a16="http://schemas.microsoft.com/office/drawing/2014/main" xmlns="" id="{785319B4-8106-3BE4-6C66-D4C75082516F}"/>
              </a:ext>
            </a:extLst>
          </p:cNvPr>
          <p:cNvSpPr txBox="1"/>
          <p:nvPr/>
        </p:nvSpPr>
        <p:spPr>
          <a:xfrm>
            <a:off x="292608" y="2079490"/>
            <a:ext cx="11530584" cy="4401205"/>
          </a:xfrm>
          <a:prstGeom prst="rect">
            <a:avLst/>
          </a:prstGeom>
          <a:noFill/>
          <a:ln>
            <a:noFill/>
          </a:ln>
        </p:spPr>
        <p:txBody>
          <a:bodyPr wrap="square">
            <a:spAutoFit/>
          </a:bodyPr>
          <a:lstStyle/>
          <a:p>
            <a:pPr lvl="0" algn="just"/>
            <a:r>
              <a:rPr lang="vi-VN" sz="4000" b="1">
                <a:solidFill>
                  <a:srgbClr val="FF0000"/>
                </a:solidFill>
                <a:latin typeface="+mj-lt"/>
                <a:ea typeface="Calibri" panose="020F0502020204030204" pitchFamily="34" charset="0"/>
                <a:cs typeface="Calibri" panose="020F0502020204030204" pitchFamily="34" charset="0"/>
              </a:rPr>
              <a:t>Cảnh diêm dân thu hoạch muối được tả:</a:t>
            </a:r>
          </a:p>
          <a:p>
            <a:pPr lvl="0" algn="just"/>
            <a:r>
              <a:rPr lang="vi-VN" sz="4000" b="1">
                <a:solidFill>
                  <a:srgbClr val="7030A0"/>
                </a:solidFill>
                <a:latin typeface="+mj-lt"/>
                <a:ea typeface="Calibri" panose="020F0502020204030204" pitchFamily="34" charset="0"/>
                <a:cs typeface="Calibri" panose="020F0502020204030204" pitchFamily="34" charset="0"/>
              </a:rPr>
              <a:t>• Hình ảnh: </a:t>
            </a:r>
            <a:r>
              <a:rPr lang="vi-VN" sz="4000" b="1">
                <a:solidFill>
                  <a:srgbClr val="C00000"/>
                </a:solidFill>
                <a:latin typeface="+mj-lt"/>
                <a:ea typeface="Calibri" panose="020F0502020204030204" pitchFamily="34" charset="0"/>
                <a:cs typeface="Calibri" panose="020F0502020204030204" pitchFamily="34" charset="0"/>
              </a:rPr>
              <a:t>Những bóng đèn lập loè trong màn sương, những ô ruộng muối trải dài nối tiếp nhau, những cánh muối nở hoa trong đêm.</a:t>
            </a:r>
          </a:p>
          <a:p>
            <a:pPr lvl="0" algn="just"/>
            <a:r>
              <a:rPr lang="vi-VN" sz="4000" b="1">
                <a:solidFill>
                  <a:srgbClr val="7030A0"/>
                </a:solidFill>
                <a:latin typeface="+mj-lt"/>
                <a:ea typeface="Calibri" panose="020F0502020204030204" pitchFamily="34" charset="0"/>
                <a:cs typeface="Calibri" panose="020F0502020204030204" pitchFamily="34" charset="0"/>
              </a:rPr>
              <a:t>• Âm thanh: </a:t>
            </a:r>
            <a:r>
              <a:rPr lang="vi-VN" sz="4000" b="1">
                <a:solidFill>
                  <a:srgbClr val="C00000"/>
                </a:solidFill>
                <a:latin typeface="+mj-lt"/>
                <a:ea typeface="Calibri" panose="020F0502020204030204" pitchFamily="34" charset="0"/>
                <a:cs typeface="Calibri" panose="020F0502020204030204" pitchFamily="34" charset="0"/>
              </a:rPr>
              <a:t>Tiếng bước chân, tiếng gọi nhau í ới xen lẫn tiếng cười đùa, tiếng cào gỗ cà xuống mặt ruộng sột soạt.</a:t>
            </a:r>
          </a:p>
        </p:txBody>
      </p:sp>
    </p:spTree>
    <p:extLst>
      <p:ext uri="{BB962C8B-B14F-4D97-AF65-F5344CB8AC3E}">
        <p14:creationId xmlns:p14="http://schemas.microsoft.com/office/powerpoint/2010/main" val="226830814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xmlns="" id="{F69DF14F-C386-07A7-0FD0-D5082A01E2EB}"/>
              </a:ext>
            </a:extLst>
          </p:cNvPr>
          <p:cNvSpPr/>
          <p:nvPr/>
        </p:nvSpPr>
        <p:spPr>
          <a:xfrm>
            <a:off x="425116" y="320842"/>
            <a:ext cx="7822772"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TextBox 9">
            <a:extLst>
              <a:ext uri="{FF2B5EF4-FFF2-40B4-BE49-F238E27FC236}">
                <a16:creationId xmlns:a16="http://schemas.microsoft.com/office/drawing/2014/main" xmlns="" id="{6EE6C36A-BA08-0683-557E-3FAA1963D634}"/>
              </a:ext>
            </a:extLst>
          </p:cNvPr>
          <p:cNvSpPr txBox="1"/>
          <p:nvPr/>
        </p:nvSpPr>
        <p:spPr>
          <a:xfrm>
            <a:off x="670760" y="748847"/>
            <a:ext cx="7430824"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Nội</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 dung </a:t>
            </a:r>
            <a:r>
              <a:rPr kumimoji="0" lang="en-US" sz="6000" b="0" i="0" u="none" strike="noStrike" kern="0" cap="none" spc="0" normalizeH="0" baseline="0" noProof="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đoạn</a:t>
            </a:r>
            <a:r>
              <a:rPr kumimoji="0" lang="en-US" sz="6000" b="0" i="0" u="none" strike="noStrike" kern="0" cap="none" spc="0" normalizeH="0" baseline="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 2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là</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 </a:t>
            </a:r>
            <a:r>
              <a:rPr kumimoji="0" lang="en-US" sz="6000" b="0" i="0" u="none" strike="noStrike" kern="0" cap="none" spc="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gì</a:t>
            </a:r>
            <a:r>
              <a:rPr kumimoji="0" lang="en-US" sz="6000" b="0" i="0" u="none" strike="noStrike" kern="0" cap="none" spc="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effectLst/>
                <a:uLnTx/>
                <a:uFillTx/>
                <a:latin typeface="Times New Roman" pitchFamily="18" charset="0"/>
                <a:cs typeface="Times New Roman" pitchFamily="18" charset="0"/>
                <a:sym typeface="Arial"/>
              </a:rPr>
              <a:t>?</a:t>
            </a:r>
          </a:p>
        </p:txBody>
      </p:sp>
      <p:sp>
        <p:nvSpPr>
          <p:cNvPr id="10" name="Rectangle: Rounded Corners 9">
            <a:extLst>
              <a:ext uri="{FF2B5EF4-FFF2-40B4-BE49-F238E27FC236}">
                <a16:creationId xmlns:a16="http://schemas.microsoft.com/office/drawing/2014/main" xmlns="" id="{1A7C5F9F-5E44-DAE6-5E9A-64FDFA0FD8B2}"/>
              </a:ext>
            </a:extLst>
          </p:cNvPr>
          <p:cNvSpPr/>
          <p:nvPr/>
        </p:nvSpPr>
        <p:spPr>
          <a:xfrm>
            <a:off x="1521454" y="3818305"/>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Cảnh diêm dân làm muối lúc rạng sáng.</a:t>
            </a:r>
            <a:endParaRPr kumimoji="0" 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xmlns="" id="{E553D0A7-84CD-1A46-3A2C-DC8958A06876}"/>
              </a:ext>
            </a:extLst>
          </p:cNvPr>
          <p:cNvSpPr/>
          <p:nvPr/>
        </p:nvSpPr>
        <p:spPr>
          <a:xfrm>
            <a:off x="1521454" y="2505832"/>
            <a:ext cx="4466956"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Cảnh diêm dân đi đánh cá</a:t>
            </a:r>
            <a:endParaRPr kumimoji="0" 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
        <p:nvSpPr>
          <p:cNvPr id="16" name="Rectangle: Rounded Corners 15">
            <a:extLst>
              <a:ext uri="{FF2B5EF4-FFF2-40B4-BE49-F238E27FC236}">
                <a16:creationId xmlns:a16="http://schemas.microsoft.com/office/drawing/2014/main" xmlns="" id="{93594082-50C6-D84C-4EA9-CC4498C5960B}"/>
              </a:ext>
            </a:extLst>
          </p:cNvPr>
          <p:cNvSpPr/>
          <p:nvPr/>
        </p:nvSpPr>
        <p:spPr>
          <a:xfrm>
            <a:off x="1732224" y="5351417"/>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Times New Roman" pitchFamily="18" charset="0"/>
                <a:cs typeface="Times New Roman" pitchFamily="18" charset="0"/>
              </a:rPr>
              <a:t>Cảnh mặt trời mọc</a:t>
            </a:r>
            <a:endParaRPr kumimoji="0" lang="en-US" sz="3600" b="1" i="0" u="none" strike="noStrike" kern="1200" cap="none" spc="0" normalizeH="0" baseline="0" noProof="0" dirty="0">
              <a:ln>
                <a:noFill/>
              </a:ln>
              <a:solidFill>
                <a:srgbClr val="002060"/>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16655018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C6C2EEB2-7A1E-25F5-4E96-A4D63B526D8E}"/>
              </a:ext>
            </a:extLst>
          </p:cNvPr>
          <p:cNvSpPr txBox="1"/>
          <p:nvPr/>
        </p:nvSpPr>
        <p:spPr>
          <a:xfrm>
            <a:off x="704088" y="769347"/>
            <a:ext cx="10418761" cy="1446550"/>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vi-VN" sz="4400" b="1">
                <a:solidFill>
                  <a:srgbClr val="002060"/>
                </a:solidFill>
                <a:latin typeface="Times New Roman" pitchFamily="18" charset="0"/>
                <a:cs typeface="Times New Roman" pitchFamily="18" charset="0"/>
              </a:rPr>
              <a:t>3. Mặt trời lên, những đống muối và mặt ruộng được so sánh với những gì? </a:t>
            </a:r>
            <a:endParaRPr kumimoji="0" lang="en-US" sz="4400" b="1" i="0" u="none" strike="noStrike" kern="0" cap="none" spc="0" normalizeH="0" baseline="0" noProof="0" dirty="0">
              <a:ln w="0">
                <a:noFill/>
              </a:ln>
              <a:solidFill>
                <a:srgbClr val="002060"/>
              </a:solidFill>
              <a:effectLst/>
              <a:uLnTx/>
              <a:uFillTx/>
              <a:latin typeface="Times New Roman" pitchFamily="18" charset="0"/>
              <a:cs typeface="Times New Roman" pitchFamily="18" charset="0"/>
              <a:sym typeface="Arial"/>
            </a:endParaRPr>
          </a:p>
        </p:txBody>
      </p:sp>
      <p:sp>
        <p:nvSpPr>
          <p:cNvPr id="6" name="TextBox 5">
            <a:extLst>
              <a:ext uri="{FF2B5EF4-FFF2-40B4-BE49-F238E27FC236}">
                <a16:creationId xmlns:a16="http://schemas.microsoft.com/office/drawing/2014/main" xmlns="" id="{785319B4-8106-3BE4-6C66-D4C75082516F}"/>
              </a:ext>
            </a:extLst>
          </p:cNvPr>
          <p:cNvSpPr txBox="1"/>
          <p:nvPr/>
        </p:nvSpPr>
        <p:spPr>
          <a:xfrm>
            <a:off x="1196522" y="1222196"/>
            <a:ext cx="5496886" cy="769441"/>
          </a:xfrm>
          <a:prstGeom prst="rect">
            <a:avLst/>
          </a:prstGeom>
          <a:noFill/>
          <a:ln>
            <a:noFill/>
          </a:ln>
        </p:spPr>
        <p:txBody>
          <a:bodyPr wrap="square">
            <a:spAutoFit/>
          </a:bodyPr>
          <a:lstStyle/>
          <a:p>
            <a:pPr lvl="0" algn="just">
              <a:defRPr/>
            </a:pPr>
            <a:r>
              <a:rPr lang="en-US" sz="4400" b="1">
                <a:solidFill>
                  <a:srgbClr val="000000"/>
                </a:solidFill>
                <a:latin typeface="Times New Roman" pitchFamily="18" charset="0"/>
                <a:ea typeface="Calibri" panose="020F0502020204030204" pitchFamily="34" charset="0"/>
                <a:cs typeface="Times New Roman" pitchFamily="18" charset="0"/>
              </a:rPr>
              <a:t>	</a:t>
            </a:r>
            <a:r>
              <a:rPr lang="en-US" sz="4400" b="1">
                <a:solidFill>
                  <a:srgbClr val="000000"/>
                </a:solidFill>
                <a:latin typeface="Times New Roman" pitchFamily="18" charset="0"/>
                <a:ea typeface="Calibri" panose="020F0502020204030204" pitchFamily="34" charset="0"/>
                <a:cs typeface="Times New Roman" pitchFamily="18" charset="0"/>
              </a:rPr>
              <a:t>Đ</a:t>
            </a:r>
            <a:r>
              <a:rPr lang="en-US" sz="4400" b="1" smtClean="0">
                <a:solidFill>
                  <a:srgbClr val="000000"/>
                </a:solidFill>
                <a:latin typeface="Times New Roman" pitchFamily="18" charset="0"/>
                <a:ea typeface="Calibri" panose="020F0502020204030204" pitchFamily="34" charset="0"/>
                <a:cs typeface="Times New Roman" pitchFamily="18" charset="0"/>
              </a:rPr>
              <a:t>ọc to đoạn 3</a:t>
            </a:r>
            <a:endParaRPr lang="vi-VN" sz="4400" b="1" dirty="0">
              <a:solidFill>
                <a:srgbClr val="002060"/>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8228270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6"/>
                                        </p:tgtEl>
                                        <p:attrNameLst>
                                          <p:attrName>style.visibility</p:attrName>
                                        </p:attrNameLst>
                                      </p:cBhvr>
                                      <p:to>
                                        <p:strVal val="hidden"/>
                                      </p:to>
                                    </p:set>
                                  </p:childTnLst>
                                </p:cTn>
                              </p:par>
                              <p:par>
                                <p:cTn id="14" presetID="26" presetClass="entr" presetSubtype="0"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6"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C6C2EEB2-7A1E-25F5-4E96-A4D63B526D8E}"/>
              </a:ext>
            </a:extLst>
          </p:cNvPr>
          <p:cNvSpPr txBox="1"/>
          <p:nvPr/>
        </p:nvSpPr>
        <p:spPr>
          <a:xfrm>
            <a:off x="768742" y="394443"/>
            <a:ext cx="10917289"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defTabSz="914400">
              <a:defRPr/>
            </a:pPr>
            <a:r>
              <a:rPr lang="vi-VN" sz="4000" b="1">
                <a:solidFill>
                  <a:srgbClr val="002060"/>
                </a:solidFill>
                <a:latin typeface="Times New Roman" pitchFamily="18" charset="0"/>
                <a:cs typeface="Times New Roman" pitchFamily="18" charset="0"/>
              </a:rPr>
              <a:t>3. Mặt trời lên, những đống muối và mặt ruộng được so sánh với những gì? </a:t>
            </a:r>
          </a:p>
        </p:txBody>
      </p:sp>
      <p:sp>
        <p:nvSpPr>
          <p:cNvPr id="6" name="TextBox 5">
            <a:extLst>
              <a:ext uri="{FF2B5EF4-FFF2-40B4-BE49-F238E27FC236}">
                <a16:creationId xmlns:a16="http://schemas.microsoft.com/office/drawing/2014/main" xmlns="" id="{785319B4-8106-3BE4-6C66-D4C75082516F}"/>
              </a:ext>
            </a:extLst>
          </p:cNvPr>
          <p:cNvSpPr txBox="1"/>
          <p:nvPr/>
        </p:nvSpPr>
        <p:spPr>
          <a:xfrm>
            <a:off x="544364" y="1739972"/>
            <a:ext cx="11242251" cy="5016758"/>
          </a:xfrm>
          <a:prstGeom prst="rect">
            <a:avLst/>
          </a:prstGeom>
          <a:noFill/>
          <a:ln>
            <a:noFill/>
          </a:ln>
        </p:spPr>
        <p:txBody>
          <a:bodyPr wrap="square">
            <a:spAutoFit/>
          </a:bodyPr>
          <a:lstStyle/>
          <a:p>
            <a:pPr lvl="0" algn="just"/>
            <a:r>
              <a:rPr lang="vi-VN" sz="4000" b="1">
                <a:solidFill>
                  <a:srgbClr val="FF0000"/>
                </a:solidFill>
                <a:latin typeface="Times New Roman" pitchFamily="18" charset="0"/>
                <a:ea typeface="Calibri" panose="020F0502020204030204" pitchFamily="34" charset="0"/>
                <a:cs typeface="Times New Roman" pitchFamily="18" charset="0"/>
              </a:rPr>
              <a:t>Mặt trời lên, những đống muối và mặt ruộng được so sánh:</a:t>
            </a:r>
          </a:p>
          <a:p>
            <a:pPr lvl="0" algn="just"/>
            <a:r>
              <a:rPr lang="vi-VN" sz="4000" b="1">
                <a:solidFill>
                  <a:srgbClr val="FF0000"/>
                </a:solidFill>
                <a:latin typeface="Times New Roman" pitchFamily="18" charset="0"/>
                <a:ea typeface="Calibri" panose="020F0502020204030204" pitchFamily="34" charset="0"/>
                <a:cs typeface="Times New Roman" pitchFamily="18" charset="0"/>
              </a:rPr>
              <a:t>•</a:t>
            </a:r>
            <a:r>
              <a:rPr lang="vi-VN" sz="4000" b="1">
                <a:solidFill>
                  <a:srgbClr val="0070C0"/>
                </a:solidFill>
                <a:latin typeface="Times New Roman" pitchFamily="18" charset="0"/>
                <a:ea typeface="Calibri" panose="020F0502020204030204" pitchFamily="34" charset="0"/>
                <a:cs typeface="Times New Roman" pitchFamily="18" charset="0"/>
              </a:rPr>
              <a:t> Những đống muối được so sánh với những viên kim cương </a:t>
            </a:r>
            <a:r>
              <a:rPr lang="vi-VN" sz="4000" b="1">
                <a:solidFill>
                  <a:srgbClr val="0070C0"/>
                </a:solidFill>
                <a:latin typeface="Times New Roman" pitchFamily="18" charset="0"/>
                <a:ea typeface="Calibri" panose="020F0502020204030204" pitchFamily="34" charset="0"/>
                <a:cs typeface="Times New Roman" pitchFamily="18" charset="0"/>
                <a:sym typeface="Wingdings" panose="05000000000000000000" pitchFamily="2" charset="2"/>
              </a:rPr>
              <a:t></a:t>
            </a:r>
            <a:r>
              <a:rPr lang="vi-VN" sz="4000" b="1">
                <a:solidFill>
                  <a:srgbClr val="0070C0"/>
                </a:solidFill>
                <a:latin typeface="Times New Roman" pitchFamily="18" charset="0"/>
                <a:ea typeface="Calibri" panose="020F0502020204030204" pitchFamily="34" charset="0"/>
                <a:cs typeface="Times New Roman" pitchFamily="18" charset="0"/>
              </a:rPr>
              <a:t> Vì dưới ánh nắng, hạt muối trắng sáng lấp lánh như kim cương.</a:t>
            </a:r>
          </a:p>
          <a:p>
            <a:pPr lvl="0" algn="just"/>
            <a:r>
              <a:rPr lang="vi-VN" sz="4000" b="1">
                <a:solidFill>
                  <a:srgbClr val="FF0000"/>
                </a:solidFill>
                <a:latin typeface="Times New Roman" pitchFamily="18" charset="0"/>
                <a:ea typeface="Calibri" panose="020F0502020204030204" pitchFamily="34" charset="0"/>
                <a:cs typeface="Times New Roman" pitchFamily="18" charset="0"/>
              </a:rPr>
              <a:t>• </a:t>
            </a:r>
            <a:r>
              <a:rPr lang="vi-VN" sz="4000" b="1">
                <a:solidFill>
                  <a:srgbClr val="00B050"/>
                </a:solidFill>
                <a:latin typeface="Times New Roman" pitchFamily="18" charset="0"/>
                <a:ea typeface="Calibri" panose="020F0502020204030204" pitchFamily="34" charset="0"/>
                <a:cs typeface="Times New Roman" pitchFamily="18" charset="0"/>
              </a:rPr>
              <a:t>Mặt ruộng được so sánh với tấm gương khổng lồ </a:t>
            </a:r>
            <a:r>
              <a:rPr lang="vi-VN" sz="4000" b="1">
                <a:solidFill>
                  <a:srgbClr val="00B050"/>
                </a:solidFill>
                <a:latin typeface="Times New Roman" pitchFamily="18" charset="0"/>
                <a:ea typeface="Calibri" panose="020F0502020204030204" pitchFamily="34" charset="0"/>
                <a:cs typeface="Times New Roman" pitchFamily="18" charset="0"/>
                <a:sym typeface="Wingdings" panose="05000000000000000000" pitchFamily="2" charset="2"/>
              </a:rPr>
              <a:t></a:t>
            </a:r>
            <a:r>
              <a:rPr lang="vi-VN" sz="4000" b="1">
                <a:solidFill>
                  <a:srgbClr val="00B050"/>
                </a:solidFill>
                <a:latin typeface="Times New Roman" pitchFamily="18" charset="0"/>
                <a:ea typeface="Calibri" panose="020F0502020204030204" pitchFamily="34" charset="0"/>
                <a:cs typeface="Times New Roman" pitchFamily="18" charset="0"/>
              </a:rPr>
              <a:t> Vì mặt ruộng phẳng và rất rộng, sáng lấp lánh dưới ánh mặt trời như tấm gương.</a:t>
            </a:r>
          </a:p>
        </p:txBody>
      </p:sp>
    </p:spTree>
    <p:extLst>
      <p:ext uri="{BB962C8B-B14F-4D97-AF65-F5344CB8AC3E}">
        <p14:creationId xmlns:p14="http://schemas.microsoft.com/office/powerpoint/2010/main" val="12373611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567FD2-A43C-603D-96B8-42CF27EDE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33900"/>
            <a:ext cx="12192000" cy="11391900"/>
          </a:xfrm>
          <a:prstGeom prst="rect">
            <a:avLst/>
          </a:prstGeom>
        </p:spPr>
      </p:pic>
      <p:sp>
        <p:nvSpPr>
          <p:cNvPr id="5" name="TextBox 4">
            <a:extLst>
              <a:ext uri="{FF2B5EF4-FFF2-40B4-BE49-F238E27FC236}">
                <a16:creationId xmlns:a16="http://schemas.microsoft.com/office/drawing/2014/main" xmlns="" id="{EB28EFDC-89E2-F9A3-D27E-1084B0445692}"/>
              </a:ext>
            </a:extLst>
          </p:cNvPr>
          <p:cNvSpPr txBox="1"/>
          <p:nvPr/>
        </p:nvSpPr>
        <p:spPr>
          <a:xfrm>
            <a:off x="1266574" y="1484218"/>
            <a:ext cx="10215094" cy="1631216"/>
          </a:xfrm>
          <a:prstGeom prst="rect">
            <a:avLst/>
          </a:prstGeom>
          <a:solidFill>
            <a:schemeClr val="bg1">
              <a:alpha val="73000"/>
            </a:schemeClr>
          </a:solidFill>
        </p:spPr>
        <p:txBody>
          <a:bodyPr wrap="square">
            <a:spAutoFit/>
          </a:bodyPr>
          <a:lstStyle/>
          <a:p>
            <a:pPr algn="ctr"/>
            <a:r>
              <a:rPr lang="vi-VN" sz="5000" b="1">
                <a:solidFill>
                  <a:srgbClr val="0070C0"/>
                </a:solidFill>
                <a:latin typeface="Calibri" panose="020F0502020204030204" pitchFamily="34" charset="0"/>
                <a:ea typeface="Calibri" panose="020F0502020204030204" pitchFamily="34" charset="0"/>
                <a:cs typeface="Calibri" panose="020F0502020204030204" pitchFamily="34" charset="0"/>
              </a:rPr>
              <a:t>Hạt gì da trắng như ngà</a:t>
            </a:r>
            <a:endParaRPr lang="en-US" sz="5000" b="1">
              <a:solidFill>
                <a:srgbClr val="0070C0"/>
              </a:solidFill>
              <a:latin typeface="Calibri" panose="020F0502020204030204" pitchFamily="34" charset="0"/>
              <a:ea typeface="Calibri" panose="020F0502020204030204" pitchFamily="34" charset="0"/>
              <a:cs typeface="Calibri" panose="020F0502020204030204" pitchFamily="34" charset="0"/>
            </a:endParaRPr>
          </a:p>
          <a:p>
            <a:pPr algn="ctr"/>
            <a:r>
              <a:rPr lang="vi-VN" sz="5000" b="1">
                <a:solidFill>
                  <a:srgbClr val="0070C0"/>
                </a:solidFill>
                <a:latin typeface="Calibri" panose="020F0502020204030204" pitchFamily="34" charset="0"/>
                <a:ea typeface="Calibri" panose="020F0502020204030204" pitchFamily="34" charset="0"/>
                <a:cs typeface="Calibri" panose="020F0502020204030204" pitchFamily="34" charset="0"/>
              </a:rPr>
              <a:t>Sinh từ nước biển mặn mà đáng yêu?</a:t>
            </a:r>
            <a:endParaRPr lang="en-US" sz="5000" b="1" dirty="0">
              <a:solidFill>
                <a:srgbClr val="0070C0"/>
              </a:solidFill>
            </a:endParaRPr>
          </a:p>
        </p:txBody>
      </p:sp>
      <p:sp>
        <p:nvSpPr>
          <p:cNvPr id="7" name="TextBox 6">
            <a:extLst>
              <a:ext uri="{FF2B5EF4-FFF2-40B4-BE49-F238E27FC236}">
                <a16:creationId xmlns:a16="http://schemas.microsoft.com/office/drawing/2014/main" xmlns="" id="{CD182855-4E2C-DEF4-FB5B-00D45C1551A0}"/>
              </a:ext>
            </a:extLst>
          </p:cNvPr>
          <p:cNvSpPr txBox="1"/>
          <p:nvPr/>
        </p:nvSpPr>
        <p:spPr>
          <a:xfrm>
            <a:off x="1413339" y="622444"/>
            <a:ext cx="4110356" cy="861774"/>
          </a:xfrm>
          <a:prstGeom prst="rect">
            <a:avLst/>
          </a:prstGeom>
          <a:noFill/>
        </p:spPr>
        <p:txBody>
          <a:bodyPr wrap="none" rtlCol="0">
            <a:spAutoFit/>
          </a:bodyPr>
          <a:lstStyle/>
          <a:p>
            <a:pPr algn="ctr"/>
            <a:r>
              <a:rPr lang="en-US" sz="5000">
                <a:solidFill>
                  <a:srgbClr val="FF0000"/>
                </a:solidFill>
                <a:latin typeface="SVN-Hole Hearted" panose="020B0A06020104020203" pitchFamily="34" charset="0"/>
              </a:rPr>
              <a:t>1. Giải câu đố:</a:t>
            </a:r>
            <a:endParaRPr lang="en-US" sz="5000" dirty="0">
              <a:solidFill>
                <a:srgbClr val="FF0000"/>
              </a:solidFill>
              <a:latin typeface="SVN-Hole Hearted" panose="020B0A06020104020203" pitchFamily="34" charset="0"/>
            </a:endParaRPr>
          </a:p>
        </p:txBody>
      </p:sp>
      <p:sp>
        <p:nvSpPr>
          <p:cNvPr id="6" name="TextBox 5">
            <a:extLst>
              <a:ext uri="{FF2B5EF4-FFF2-40B4-BE49-F238E27FC236}">
                <a16:creationId xmlns:a16="http://schemas.microsoft.com/office/drawing/2014/main" xmlns="" id="{2E83BB2C-DE06-F933-5D18-0E3AE6A1DCB2}"/>
              </a:ext>
            </a:extLst>
          </p:cNvPr>
          <p:cNvSpPr txBox="1"/>
          <p:nvPr/>
        </p:nvSpPr>
        <p:spPr>
          <a:xfrm>
            <a:off x="1104900" y="3517231"/>
            <a:ext cx="9593204" cy="1631216"/>
          </a:xfrm>
          <a:prstGeom prst="rect">
            <a:avLst/>
          </a:prstGeom>
          <a:noFill/>
        </p:spPr>
        <p:txBody>
          <a:bodyPr wrap="square" rtlCol="0">
            <a:spAutoFit/>
          </a:bodyPr>
          <a:lstStyle/>
          <a:p>
            <a:pPr algn="ctr"/>
            <a:r>
              <a:rPr lang="vi-VN" sz="5000">
                <a:solidFill>
                  <a:srgbClr val="FF0000"/>
                </a:solidFill>
                <a:latin typeface="SVN-Hole Hearted" panose="020B0A06020104020203" pitchFamily="34" charset="0"/>
              </a:rPr>
              <a:t>2. Nói 1 – 2 câu về sự vật được nhắc tới trong câu đố trên.</a:t>
            </a:r>
            <a:endParaRPr lang="en-US" sz="5000" dirty="0">
              <a:solidFill>
                <a:srgbClr val="FF0000"/>
              </a:solidFill>
              <a:latin typeface="SVN-Hole Hearted" panose="020B0A06020104020203" pitchFamily="34" charset="0"/>
            </a:endParaRPr>
          </a:p>
        </p:txBody>
      </p:sp>
    </p:spTree>
    <p:extLst>
      <p:ext uri="{BB962C8B-B14F-4D97-AF65-F5344CB8AC3E}">
        <p14:creationId xmlns:p14="http://schemas.microsoft.com/office/powerpoint/2010/main" val="47591976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500" fill="hold"/>
                                        <p:tgtEl>
                                          <p:spTgt spid="6"/>
                                        </p:tgtEl>
                                        <p:attrNameLst>
                                          <p:attrName>ppt_w</p:attrName>
                                        </p:attrNameLst>
                                      </p:cBhvr>
                                      <p:tavLst>
                                        <p:tav tm="0">
                                          <p:val>
                                            <p:fltVal val="0"/>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animEffect transition="in" filter="fade">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xmlns="" id="{F69DF14F-C386-07A7-0FD0-D5082A01E2EB}"/>
              </a:ext>
            </a:extLst>
          </p:cNvPr>
          <p:cNvSpPr/>
          <p:nvPr/>
        </p:nvSpPr>
        <p:spPr>
          <a:xfrm>
            <a:off x="425116" y="320842"/>
            <a:ext cx="9496124"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xmlns="" id="{6EE6C36A-BA08-0683-557E-3FAA1963D634}"/>
              </a:ext>
            </a:extLst>
          </p:cNvPr>
          <p:cNvSpPr txBox="1"/>
          <p:nvPr/>
        </p:nvSpPr>
        <p:spPr>
          <a:xfrm>
            <a:off x="670760" y="748847"/>
            <a:ext cx="796117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Nội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dung </a:t>
            </a:r>
            <a:r>
              <a:rPr kumimoji="0" lang="en-US" sz="6000" i="0" u="none" strike="noStrike" kern="0" normalizeH="0" noProof="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đoạn</a:t>
            </a:r>
            <a:r>
              <a:rPr kumimoji="0" lang="en-US" sz="6000" i="0" u="none" strike="noStrike" kern="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lang="en-US" sz="6000" kern="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3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là</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gì</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
        <p:nvSpPr>
          <p:cNvPr id="10" name="Rectangle: Rounded Corners 9">
            <a:extLst>
              <a:ext uri="{FF2B5EF4-FFF2-40B4-BE49-F238E27FC236}">
                <a16:creationId xmlns:a16="http://schemas.microsoft.com/office/drawing/2014/main" xmlns="" id="{1A7C5F9F-5E44-DAE6-5E9A-64FDFA0FD8B2}"/>
              </a:ext>
            </a:extLst>
          </p:cNvPr>
          <p:cNvSpPr/>
          <p:nvPr/>
        </p:nvSpPr>
        <p:spPr>
          <a:xfrm>
            <a:off x="1389508" y="2498038"/>
            <a:ext cx="6858380"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Times New Roman" pitchFamily="18" charset="0"/>
                <a:cs typeface="Times New Roman" pitchFamily="18" charset="0"/>
              </a:rPr>
              <a:t>Vẻ đẹp của cánh đồng muối khi mặt trời lặn.</a:t>
            </a:r>
            <a:endParaRPr lang="en-US" sz="4000" b="1" dirty="0">
              <a:solidFill>
                <a:srgbClr val="002060"/>
              </a:solidFill>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xmlns="" id="{E553D0A7-84CD-1A46-3A2C-DC8958A06876}"/>
              </a:ext>
            </a:extLst>
          </p:cNvPr>
          <p:cNvSpPr/>
          <p:nvPr/>
        </p:nvSpPr>
        <p:spPr>
          <a:xfrm>
            <a:off x="1667144" y="3897399"/>
            <a:ext cx="6507592" cy="1105564"/>
          </a:xfrm>
          <a:custGeom>
            <a:avLst/>
            <a:gdLst>
              <a:gd name="connsiteX0" fmla="*/ 0 w 4466956"/>
              <a:gd name="connsiteY0" fmla="*/ 184264 h 1105564"/>
              <a:gd name="connsiteX1" fmla="*/ 184264 w 4466956"/>
              <a:gd name="connsiteY1" fmla="*/ 0 h 1105564"/>
              <a:gd name="connsiteX2" fmla="*/ 4282692 w 4466956"/>
              <a:gd name="connsiteY2" fmla="*/ 0 h 1105564"/>
              <a:gd name="connsiteX3" fmla="*/ 4466956 w 4466956"/>
              <a:gd name="connsiteY3" fmla="*/ 184264 h 1105564"/>
              <a:gd name="connsiteX4" fmla="*/ 4466956 w 4466956"/>
              <a:gd name="connsiteY4" fmla="*/ 921300 h 1105564"/>
              <a:gd name="connsiteX5" fmla="*/ 4282692 w 4466956"/>
              <a:gd name="connsiteY5" fmla="*/ 1105564 h 1105564"/>
              <a:gd name="connsiteX6" fmla="*/ 184264 w 4466956"/>
              <a:gd name="connsiteY6" fmla="*/ 1105564 h 1105564"/>
              <a:gd name="connsiteX7" fmla="*/ 0 w 4466956"/>
              <a:gd name="connsiteY7" fmla="*/ 921300 h 1105564"/>
              <a:gd name="connsiteX8" fmla="*/ 0 w 446695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1105564" fill="none" extrusionOk="0">
                <a:moveTo>
                  <a:pt x="0" y="184264"/>
                </a:moveTo>
                <a:cubicBezTo>
                  <a:pt x="4080" y="82008"/>
                  <a:pt x="84099" y="307"/>
                  <a:pt x="184264" y="0"/>
                </a:cubicBezTo>
                <a:cubicBezTo>
                  <a:pt x="654658" y="-78841"/>
                  <a:pt x="3270711" y="-143586"/>
                  <a:pt x="4282692" y="0"/>
                </a:cubicBezTo>
                <a:cubicBezTo>
                  <a:pt x="4398174" y="6356"/>
                  <a:pt x="4465701" y="80506"/>
                  <a:pt x="4466956" y="184264"/>
                </a:cubicBezTo>
                <a:cubicBezTo>
                  <a:pt x="4493223" y="373511"/>
                  <a:pt x="4451329" y="675010"/>
                  <a:pt x="4466956" y="921300"/>
                </a:cubicBezTo>
                <a:cubicBezTo>
                  <a:pt x="4463988" y="1026462"/>
                  <a:pt x="4385179" y="1102183"/>
                  <a:pt x="4282692" y="1105564"/>
                </a:cubicBezTo>
                <a:cubicBezTo>
                  <a:pt x="2619923" y="1047985"/>
                  <a:pt x="1504631" y="1214310"/>
                  <a:pt x="184264" y="1105564"/>
                </a:cubicBezTo>
                <a:cubicBezTo>
                  <a:pt x="89131" y="1112893"/>
                  <a:pt x="-10166" y="1037118"/>
                  <a:pt x="0" y="921300"/>
                </a:cubicBezTo>
                <a:cubicBezTo>
                  <a:pt x="16294" y="610572"/>
                  <a:pt x="-53332" y="261205"/>
                  <a:pt x="0" y="184264"/>
                </a:cubicBezTo>
                <a:close/>
              </a:path>
              <a:path w="4466956" h="1105564" stroke="0" extrusionOk="0">
                <a:moveTo>
                  <a:pt x="0" y="184264"/>
                </a:moveTo>
                <a:cubicBezTo>
                  <a:pt x="6755" y="80187"/>
                  <a:pt x="86511" y="-115"/>
                  <a:pt x="184264" y="0"/>
                </a:cubicBezTo>
                <a:cubicBezTo>
                  <a:pt x="1471684" y="66624"/>
                  <a:pt x="3095493" y="-90325"/>
                  <a:pt x="4282692" y="0"/>
                </a:cubicBezTo>
                <a:cubicBezTo>
                  <a:pt x="4376914" y="-3715"/>
                  <a:pt x="4469094" y="80044"/>
                  <a:pt x="4466956" y="184264"/>
                </a:cubicBezTo>
                <a:cubicBezTo>
                  <a:pt x="4401975" y="344805"/>
                  <a:pt x="4484066" y="734176"/>
                  <a:pt x="4466956" y="921300"/>
                </a:cubicBezTo>
                <a:cubicBezTo>
                  <a:pt x="4456154" y="1005846"/>
                  <a:pt x="4379088" y="1099755"/>
                  <a:pt x="4282692" y="1105564"/>
                </a:cubicBezTo>
                <a:cubicBezTo>
                  <a:pt x="3792138" y="1086006"/>
                  <a:pt x="1365790"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Times New Roman" pitchFamily="18" charset="0"/>
                <a:cs typeface="Times New Roman" pitchFamily="18" charset="0"/>
              </a:rPr>
              <a:t>Vẻ đẹp của mặt trời mọc</a:t>
            </a:r>
            <a:endParaRPr lang="en-US" sz="4000" b="1" dirty="0">
              <a:solidFill>
                <a:srgbClr val="002060"/>
              </a:solidFill>
              <a:latin typeface="Times New Roman" pitchFamily="18" charset="0"/>
              <a:cs typeface="Times New Roman" pitchFamily="18" charset="0"/>
            </a:endParaRPr>
          </a:p>
        </p:txBody>
      </p:sp>
      <p:sp>
        <p:nvSpPr>
          <p:cNvPr id="16" name="Rectangle: Rounded Corners 15">
            <a:extLst>
              <a:ext uri="{FF2B5EF4-FFF2-40B4-BE49-F238E27FC236}">
                <a16:creationId xmlns:a16="http://schemas.microsoft.com/office/drawing/2014/main" xmlns="" id="{93594082-50C6-D84C-4EA9-CC4498C5960B}"/>
              </a:ext>
            </a:extLst>
          </p:cNvPr>
          <p:cNvSpPr/>
          <p:nvPr/>
        </p:nvSpPr>
        <p:spPr>
          <a:xfrm>
            <a:off x="1732224" y="5351417"/>
            <a:ext cx="7155744" cy="1250551"/>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Times New Roman" pitchFamily="18" charset="0"/>
                <a:cs typeface="Times New Roman" pitchFamily="18" charset="0"/>
              </a:rPr>
              <a:t>Vẻ đẹp của cánh đồng muối khi mặt trời lên.</a:t>
            </a:r>
            <a:endParaRPr lang="en-US" sz="40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9528367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9">
            <a:extLst>
              <a:ext uri="{FF2B5EF4-FFF2-40B4-BE49-F238E27FC236}">
                <a16:creationId xmlns:a16="http://schemas.microsoft.com/office/drawing/2014/main" xmlns="" id="{C6C2EEB2-7A1E-25F5-4E96-A4D63B526D8E}"/>
              </a:ext>
            </a:extLst>
          </p:cNvPr>
          <p:cNvSpPr txBox="1"/>
          <p:nvPr/>
        </p:nvSpPr>
        <p:spPr>
          <a:xfrm>
            <a:off x="374904" y="769347"/>
            <a:ext cx="10747945" cy="1323439"/>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lvl="0" algn="just">
              <a:defRPr/>
            </a:pPr>
            <a:r>
              <a:rPr lang="vi-VN" sz="4000" b="1">
                <a:solidFill>
                  <a:srgbClr val="002060"/>
                </a:solidFill>
                <a:latin typeface="Times New Roman" pitchFamily="18" charset="0"/>
                <a:cs typeface="Times New Roman" pitchFamily="18" charset="0"/>
              </a:rPr>
              <a:t>4. Bài đọc giúp em hiểu điều gì về nghề làm muối? </a:t>
            </a:r>
            <a:endParaRPr kumimoji="0" lang="en-US" sz="4000" b="1" i="0" u="none" strike="noStrike" kern="0" cap="none" spc="0" normalizeH="0" baseline="0" noProof="0" dirty="0">
              <a:ln w="0">
                <a:noFill/>
              </a:ln>
              <a:solidFill>
                <a:srgbClr val="002060"/>
              </a:solidFill>
              <a:effectLst/>
              <a:uLnTx/>
              <a:uFillTx/>
              <a:latin typeface="Times New Roman" pitchFamily="18" charset="0"/>
              <a:cs typeface="Times New Roman" pitchFamily="18" charset="0"/>
              <a:sym typeface="Arial"/>
            </a:endParaRPr>
          </a:p>
        </p:txBody>
      </p:sp>
      <p:sp>
        <p:nvSpPr>
          <p:cNvPr id="6" name="TextBox 5">
            <a:extLst>
              <a:ext uri="{FF2B5EF4-FFF2-40B4-BE49-F238E27FC236}">
                <a16:creationId xmlns:a16="http://schemas.microsoft.com/office/drawing/2014/main" xmlns="" id="{785319B4-8106-3BE4-6C66-D4C75082516F}"/>
              </a:ext>
            </a:extLst>
          </p:cNvPr>
          <p:cNvSpPr txBox="1"/>
          <p:nvPr/>
        </p:nvSpPr>
        <p:spPr>
          <a:xfrm>
            <a:off x="978271" y="2904306"/>
            <a:ext cx="10235458" cy="2554545"/>
          </a:xfrm>
          <a:prstGeom prst="rect">
            <a:avLst/>
          </a:prstGeom>
          <a:noFill/>
          <a:ln>
            <a:noFill/>
          </a:ln>
        </p:spPr>
        <p:txBody>
          <a:bodyPr wrap="square">
            <a:spAutoFit/>
          </a:bodyPr>
          <a:lstStyle/>
          <a:p>
            <a:pPr lvl="0" algn="just">
              <a:defRPr/>
            </a:pPr>
            <a:r>
              <a:rPr lang="en-US" sz="4000" b="1">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vi-VN" sz="4000" b="1">
                <a:solidFill>
                  <a:srgbClr val="C00000"/>
                </a:solidFill>
                <a:latin typeface="Calibri" panose="020F0502020204030204" pitchFamily="34" charset="0"/>
                <a:ea typeface="Calibri" panose="020F0502020204030204" pitchFamily="34" charset="0"/>
                <a:cs typeface="Calibri" panose="020F0502020204030204" pitchFamily="34" charset="0"/>
              </a:rPr>
              <a:t>Nghề làm muối rất vất vả, thu nhập thấp nên những người gắn bó với nghề phải là những người rất yêu nghề. Vì vậy, có thể nói hạt muối đậm đà như tấm lòng của người dân</a:t>
            </a:r>
            <a:r>
              <a:rPr lang="en-US" sz="4000" b="1">
                <a:solidFill>
                  <a:srgbClr val="C00000"/>
                </a:solidFill>
                <a:latin typeface="Calibri" panose="020F0502020204030204" pitchFamily="34" charset="0"/>
                <a:ea typeface="Calibri" panose="020F0502020204030204" pitchFamily="34" charset="0"/>
                <a:cs typeface="Calibri" panose="020F0502020204030204" pitchFamily="34" charset="0"/>
              </a:rPr>
              <a:t>.</a:t>
            </a:r>
            <a:endParaRPr kumimoji="0" lang="vi-VN" sz="6000" b="1" i="0" u="none" strike="noStrike" kern="1200" cap="none" spc="0" normalizeH="0" baseline="0" noProof="0" dirty="0">
              <a:ln>
                <a:noFill/>
              </a:ln>
              <a:solidFill>
                <a:srgbClr val="C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6847157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peech Bubble: Oval 6">
            <a:extLst>
              <a:ext uri="{FF2B5EF4-FFF2-40B4-BE49-F238E27FC236}">
                <a16:creationId xmlns:a16="http://schemas.microsoft.com/office/drawing/2014/main" xmlns="" id="{F69DF14F-C386-07A7-0FD0-D5082A01E2EB}"/>
              </a:ext>
            </a:extLst>
          </p:cNvPr>
          <p:cNvSpPr/>
          <p:nvPr/>
        </p:nvSpPr>
        <p:spPr>
          <a:xfrm>
            <a:off x="425116" y="320842"/>
            <a:ext cx="8279972" cy="1884947"/>
          </a:xfrm>
          <a:prstGeom prst="wedgeEllipseCallout">
            <a:avLst>
              <a:gd name="adj1" fmla="val 46569"/>
              <a:gd name="adj2" fmla="val 76968"/>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9">
            <a:extLst>
              <a:ext uri="{FF2B5EF4-FFF2-40B4-BE49-F238E27FC236}">
                <a16:creationId xmlns:a16="http://schemas.microsoft.com/office/drawing/2014/main" xmlns="" id="{6EE6C36A-BA08-0683-557E-3FAA1963D634}"/>
              </a:ext>
            </a:extLst>
          </p:cNvPr>
          <p:cNvSpPr txBox="1"/>
          <p:nvPr/>
        </p:nvSpPr>
        <p:spPr>
          <a:xfrm>
            <a:off x="670760" y="748847"/>
            <a:ext cx="7193080"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Nội</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dung </a:t>
            </a:r>
            <a:r>
              <a:rPr kumimoji="0" lang="en-US" sz="6000" i="0" u="none" strike="noStrike" kern="0" normalizeH="0" noProof="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đoạn</a:t>
            </a:r>
            <a:r>
              <a:rPr kumimoji="0" lang="en-US" sz="6000" i="0" u="none" strike="noStrike" kern="0" normalizeH="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lang="en-US" sz="6000" kern="0" noProof="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4</a:t>
            </a:r>
            <a:r>
              <a:rPr lang="en-US" sz="6000" kern="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 </a:t>
            </a:r>
            <a:r>
              <a:rPr kumimoji="0" lang="en-US" sz="6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là</a:t>
            </a:r>
            <a:r>
              <a:rPr kumimoji="0" lang="en-US" sz="6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lang="en-US" sz="6000" kern="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gì</a:t>
            </a:r>
            <a:r>
              <a:rPr lang="en-US" sz="6000" kern="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
        <p:nvSpPr>
          <p:cNvPr id="13" name="Rectangle: Rounded Corners 12">
            <a:extLst>
              <a:ext uri="{FF2B5EF4-FFF2-40B4-BE49-F238E27FC236}">
                <a16:creationId xmlns:a16="http://schemas.microsoft.com/office/drawing/2014/main" xmlns="" id="{E553D0A7-84CD-1A46-3A2C-DC8958A06876}"/>
              </a:ext>
            </a:extLst>
          </p:cNvPr>
          <p:cNvSpPr/>
          <p:nvPr/>
        </p:nvSpPr>
        <p:spPr>
          <a:xfrm>
            <a:off x="1667143" y="3118016"/>
            <a:ext cx="7394561" cy="1884947"/>
          </a:xfrm>
          <a:custGeom>
            <a:avLst/>
            <a:gdLst>
              <a:gd name="connsiteX0" fmla="*/ 0 w 3914507"/>
              <a:gd name="connsiteY0" fmla="*/ 314164 h 1884947"/>
              <a:gd name="connsiteX1" fmla="*/ 314164 w 3914507"/>
              <a:gd name="connsiteY1" fmla="*/ 0 h 1884947"/>
              <a:gd name="connsiteX2" fmla="*/ 3600343 w 3914507"/>
              <a:gd name="connsiteY2" fmla="*/ 0 h 1884947"/>
              <a:gd name="connsiteX3" fmla="*/ 3914507 w 3914507"/>
              <a:gd name="connsiteY3" fmla="*/ 314164 h 1884947"/>
              <a:gd name="connsiteX4" fmla="*/ 3914507 w 3914507"/>
              <a:gd name="connsiteY4" fmla="*/ 1570783 h 1884947"/>
              <a:gd name="connsiteX5" fmla="*/ 3600343 w 3914507"/>
              <a:gd name="connsiteY5" fmla="*/ 1884947 h 1884947"/>
              <a:gd name="connsiteX6" fmla="*/ 314164 w 3914507"/>
              <a:gd name="connsiteY6" fmla="*/ 1884947 h 1884947"/>
              <a:gd name="connsiteX7" fmla="*/ 0 w 3914507"/>
              <a:gd name="connsiteY7" fmla="*/ 1570783 h 1884947"/>
              <a:gd name="connsiteX8" fmla="*/ 0 w 3914507"/>
              <a:gd name="connsiteY8" fmla="*/ 314164 h 1884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14507" h="1884947" fill="none" extrusionOk="0">
                <a:moveTo>
                  <a:pt x="0" y="314164"/>
                </a:moveTo>
                <a:cubicBezTo>
                  <a:pt x="11896" y="139226"/>
                  <a:pt x="162946" y="4279"/>
                  <a:pt x="314164" y="0"/>
                </a:cubicBezTo>
                <a:cubicBezTo>
                  <a:pt x="1582666" y="-78841"/>
                  <a:pt x="2935867" y="-143586"/>
                  <a:pt x="3600343" y="0"/>
                </a:cubicBezTo>
                <a:cubicBezTo>
                  <a:pt x="3793801" y="9244"/>
                  <a:pt x="3904409" y="124626"/>
                  <a:pt x="3914507" y="314164"/>
                </a:cubicBezTo>
                <a:cubicBezTo>
                  <a:pt x="3835370" y="777658"/>
                  <a:pt x="3970937" y="1378041"/>
                  <a:pt x="3914507" y="1570783"/>
                </a:cubicBezTo>
                <a:cubicBezTo>
                  <a:pt x="3898174" y="1762976"/>
                  <a:pt x="3781073" y="1851088"/>
                  <a:pt x="3600343" y="1884947"/>
                </a:cubicBezTo>
                <a:cubicBezTo>
                  <a:pt x="3205525" y="1827368"/>
                  <a:pt x="1638464" y="1993693"/>
                  <a:pt x="314164" y="1884947"/>
                </a:cubicBezTo>
                <a:cubicBezTo>
                  <a:pt x="156268" y="1902197"/>
                  <a:pt x="-7137" y="1754157"/>
                  <a:pt x="0" y="1570783"/>
                </a:cubicBezTo>
                <a:cubicBezTo>
                  <a:pt x="-26406" y="1191565"/>
                  <a:pt x="-35104" y="785100"/>
                  <a:pt x="0" y="314164"/>
                </a:cubicBezTo>
                <a:close/>
              </a:path>
              <a:path w="3914507" h="1884947" stroke="0" extrusionOk="0">
                <a:moveTo>
                  <a:pt x="0" y="314164"/>
                </a:moveTo>
                <a:cubicBezTo>
                  <a:pt x="32250" y="129622"/>
                  <a:pt x="172037" y="-902"/>
                  <a:pt x="314164" y="0"/>
                </a:cubicBezTo>
                <a:cubicBezTo>
                  <a:pt x="1050227" y="66624"/>
                  <a:pt x="2370132" y="-90325"/>
                  <a:pt x="3600343" y="0"/>
                </a:cubicBezTo>
                <a:cubicBezTo>
                  <a:pt x="3751384" y="-11064"/>
                  <a:pt x="3932210" y="120336"/>
                  <a:pt x="3914507" y="314164"/>
                </a:cubicBezTo>
                <a:cubicBezTo>
                  <a:pt x="3917645" y="634162"/>
                  <a:pt x="3962251" y="970250"/>
                  <a:pt x="3914507" y="1570783"/>
                </a:cubicBezTo>
                <a:cubicBezTo>
                  <a:pt x="3907701" y="1733441"/>
                  <a:pt x="3762597" y="1872773"/>
                  <a:pt x="3600343" y="1884947"/>
                </a:cubicBezTo>
                <a:cubicBezTo>
                  <a:pt x="2636581" y="1865389"/>
                  <a:pt x="1376841" y="1958881"/>
                  <a:pt x="314164" y="1884947"/>
                </a:cubicBezTo>
                <a:cubicBezTo>
                  <a:pt x="123407" y="1889733"/>
                  <a:pt x="-17410" y="1769506"/>
                  <a:pt x="0" y="1570783"/>
                </a:cubicBezTo>
                <a:cubicBezTo>
                  <a:pt x="-63090" y="1193231"/>
                  <a:pt x="-44336" y="485937"/>
                  <a:pt x="0" y="3141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400" b="1">
                <a:solidFill>
                  <a:srgbClr val="002060"/>
                </a:solidFill>
                <a:latin typeface="Times New Roman" pitchFamily="18" charset="0"/>
                <a:cs typeface="Times New Roman" pitchFamily="18" charset="0"/>
              </a:rPr>
              <a:t>Hạt muối được làm ở Bạc Liêu có hương vị riêng.</a:t>
            </a:r>
            <a:endParaRPr lang="en-US" sz="4400" b="1"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378421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9">
            <a:extLst>
              <a:ext uri="{FF2B5EF4-FFF2-40B4-BE49-F238E27FC236}">
                <a16:creationId xmlns:a16="http://schemas.microsoft.com/office/drawing/2014/main" xmlns="" id="{83698313-AFF5-2A39-4426-A31D58BBCD4B}"/>
              </a:ext>
            </a:extLst>
          </p:cNvPr>
          <p:cNvSpPr txBox="1"/>
          <p:nvPr/>
        </p:nvSpPr>
        <p:spPr>
          <a:xfrm>
            <a:off x="508221" y="605254"/>
            <a:ext cx="10748043"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6000" kern="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Ý </a:t>
            </a:r>
            <a:r>
              <a:rPr lang="en-US" sz="6000" kern="0" smtClean="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latin typeface="Times New Roman" pitchFamily="18" charset="0"/>
                <a:cs typeface="Times New Roman" pitchFamily="18" charset="0"/>
                <a:sym typeface="Arial"/>
              </a:rPr>
              <a:t> chính của bài đọc là gì?</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
        <p:nvSpPr>
          <p:cNvPr id="7" name="TextBox 6">
            <a:extLst>
              <a:ext uri="{FF2B5EF4-FFF2-40B4-BE49-F238E27FC236}">
                <a16:creationId xmlns:a16="http://schemas.microsoft.com/office/drawing/2014/main" xmlns="" id="{66AEE2D7-B222-EB8A-0AA3-91A07A31478E}"/>
              </a:ext>
            </a:extLst>
          </p:cNvPr>
          <p:cNvSpPr txBox="1"/>
          <p:nvPr/>
        </p:nvSpPr>
        <p:spPr>
          <a:xfrm>
            <a:off x="603504" y="2184178"/>
            <a:ext cx="11036808" cy="2800767"/>
          </a:xfrm>
          <a:prstGeom prst="rect">
            <a:avLst/>
          </a:prstGeom>
          <a:noFill/>
        </p:spPr>
        <p:txBody>
          <a:bodyPr wrap="square">
            <a:spAutoFit/>
          </a:bodyPr>
          <a:lstStyle/>
          <a:p>
            <a:pPr algn="ctr"/>
            <a:r>
              <a:rPr lang="en-US" sz="4400" b="1" u="sng" smtClean="0">
                <a:solidFill>
                  <a:srgbClr val="FF0000"/>
                </a:solidFill>
                <a:latin typeface="Times New Roman" pitchFamily="18" charset="0"/>
                <a:ea typeface="Calibri" panose="020F0502020204030204" pitchFamily="34" charset="0"/>
                <a:cs typeface="Times New Roman" pitchFamily="18" charset="0"/>
              </a:rPr>
              <a:t>Ý chính</a:t>
            </a:r>
            <a:r>
              <a:rPr lang="en-US" sz="4400" b="1" smtClean="0">
                <a:solidFill>
                  <a:srgbClr val="002060"/>
                </a:solidFill>
                <a:latin typeface="Times New Roman" pitchFamily="18" charset="0"/>
                <a:ea typeface="Calibri" panose="020F0502020204030204" pitchFamily="34" charset="0"/>
                <a:cs typeface="Times New Roman" pitchFamily="18" charset="0"/>
              </a:rPr>
              <a:t>: </a:t>
            </a:r>
            <a:r>
              <a:rPr lang="vi-VN" sz="4400" b="1" smtClean="0">
                <a:solidFill>
                  <a:srgbClr val="002060"/>
                </a:solidFill>
                <a:latin typeface="Times New Roman" pitchFamily="18" charset="0"/>
                <a:ea typeface="Calibri" panose="020F0502020204030204" pitchFamily="34" charset="0"/>
                <a:cs typeface="Times New Roman" pitchFamily="18" charset="0"/>
              </a:rPr>
              <a:t>Nỗi </a:t>
            </a:r>
            <a:r>
              <a:rPr lang="vi-VN" sz="4400" b="1">
                <a:solidFill>
                  <a:srgbClr val="002060"/>
                </a:solidFill>
                <a:latin typeface="Times New Roman" pitchFamily="18" charset="0"/>
                <a:ea typeface="Calibri" panose="020F0502020204030204" pitchFamily="34" charset="0"/>
                <a:cs typeface="Times New Roman" pitchFamily="18" charset="0"/>
              </a:rPr>
              <a:t>vất vả của người nông dân “một nắng hai sương” để làm ra hạt muối. Hạt muối đậm đà tình nghĩa của diêm dân gửi gắm vào trong đó.</a:t>
            </a:r>
            <a:endParaRPr lang="en-US" sz="4400" b="1" dirty="0">
              <a:solidFill>
                <a:srgbClr val="002060"/>
              </a:solidFill>
              <a:latin typeface="Times New Roman" pitchFamily="18" charset="0"/>
              <a:ea typeface="Calibri" panose="020F0502020204030204" pitchFamily="34" charset="0"/>
              <a:cs typeface="Times New Roman" pitchFamily="18" charset="0"/>
            </a:endParaRPr>
          </a:p>
        </p:txBody>
      </p:sp>
    </p:spTree>
    <p:extLst>
      <p:ext uri="{BB962C8B-B14F-4D97-AF65-F5344CB8AC3E}">
        <p14:creationId xmlns:p14="http://schemas.microsoft.com/office/powerpoint/2010/main" val="16396001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0A9953FF-A0EA-B348-2E10-A86922852066}"/>
              </a:ext>
            </a:extLst>
          </p:cNvPr>
          <p:cNvGrpSpPr/>
          <p:nvPr/>
        </p:nvGrpSpPr>
        <p:grpSpPr>
          <a:xfrm>
            <a:off x="596036" y="0"/>
            <a:ext cx="10812193" cy="6962503"/>
            <a:chOff x="352196" y="-151227"/>
            <a:chExt cx="10812193" cy="7160453"/>
          </a:xfrm>
        </p:grpSpPr>
        <p:pic>
          <p:nvPicPr>
            <p:cNvPr id="3" name="Picture 2">
              <a:extLst>
                <a:ext uri="{FF2B5EF4-FFF2-40B4-BE49-F238E27FC236}">
                  <a16:creationId xmlns:a16="http://schemas.microsoft.com/office/drawing/2014/main" xmlns="" id="{73B75D9B-7AC5-F4B3-8EE1-82792A5D968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52196" y="-151227"/>
              <a:ext cx="10812193" cy="7160453"/>
            </a:xfrm>
            <a:prstGeom prst="rect">
              <a:avLst/>
            </a:prstGeom>
          </p:spPr>
        </p:pic>
        <p:sp>
          <p:nvSpPr>
            <p:cNvPr id="6" name="TextBox 5">
              <a:extLst>
                <a:ext uri="{FF2B5EF4-FFF2-40B4-BE49-F238E27FC236}">
                  <a16:creationId xmlns:a16="http://schemas.microsoft.com/office/drawing/2014/main" xmlns="" id="{CCB53193-A14E-B9C9-44F0-69AD73258C01}"/>
                </a:ext>
              </a:extLst>
            </p:cNvPr>
            <p:cNvSpPr txBox="1"/>
            <p:nvPr/>
          </p:nvSpPr>
          <p:spPr>
            <a:xfrm>
              <a:off x="1789716" y="4462253"/>
              <a:ext cx="4966424" cy="1123671"/>
            </a:xfrm>
            <a:prstGeom prst="rect">
              <a:avLst/>
            </a:prstGeom>
            <a:noFill/>
          </p:spPr>
          <p:txBody>
            <a:bodyPr wrap="none" rtlCol="0">
              <a:spAutoFit/>
            </a:bodyPr>
            <a:lstStyle/>
            <a:p>
              <a:pPr algn="ctr"/>
              <a:r>
                <a:rPr lang="en-US" sz="6500" dirty="0" err="1">
                  <a:solidFill>
                    <a:schemeClr val="bg1"/>
                  </a:solidFill>
                  <a:latin typeface="SVN-Hole Hearted" panose="020B0A06020104020203" pitchFamily="34" charset="0"/>
                </a:rPr>
                <a:t>Luyện</a:t>
              </a:r>
              <a:r>
                <a:rPr lang="en-US" sz="6500" dirty="0">
                  <a:solidFill>
                    <a:schemeClr val="bg1"/>
                  </a:solidFill>
                  <a:latin typeface="SVN-Hole Hearted" panose="020B0A06020104020203" pitchFamily="34" charset="0"/>
                </a:rPr>
                <a:t> </a:t>
              </a:r>
              <a:r>
                <a:rPr lang="en-US" sz="6500" dirty="0" err="1">
                  <a:solidFill>
                    <a:schemeClr val="bg1"/>
                  </a:solidFill>
                  <a:latin typeface="SVN-Hole Hearted" panose="020B0A06020104020203" pitchFamily="34" charset="0"/>
                </a:rPr>
                <a:t>đọc</a:t>
              </a:r>
              <a:r>
                <a:rPr lang="en-US" sz="6500" dirty="0">
                  <a:solidFill>
                    <a:schemeClr val="bg1"/>
                  </a:solidFill>
                  <a:latin typeface="SVN-Hole Hearted" panose="020B0A06020104020203" pitchFamily="34" charset="0"/>
                </a:rPr>
                <a:t> </a:t>
              </a:r>
              <a:r>
                <a:rPr lang="en-US" sz="6500" dirty="0" err="1">
                  <a:solidFill>
                    <a:schemeClr val="bg1"/>
                  </a:solidFill>
                  <a:latin typeface="SVN-Hole Hearted" panose="020B0A06020104020203" pitchFamily="34" charset="0"/>
                </a:rPr>
                <a:t>lại</a:t>
              </a:r>
              <a:endParaRPr lang="en-US" sz="6500" dirty="0">
                <a:solidFill>
                  <a:schemeClr val="bg1"/>
                </a:solidFill>
                <a:latin typeface="SVN-Hole Hearted" panose="020B0A06020104020203" pitchFamily="34" charset="0"/>
              </a:endParaRPr>
            </a:p>
          </p:txBody>
        </p:sp>
      </p:grpSp>
    </p:spTree>
    <p:extLst>
      <p:ext uri="{BB962C8B-B14F-4D97-AF65-F5344CB8AC3E}">
        <p14:creationId xmlns:p14="http://schemas.microsoft.com/office/powerpoint/2010/main" val="1547085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C429C5C-AB0B-6D7B-D541-B724CC341EBB}"/>
              </a:ext>
            </a:extLst>
          </p:cNvPr>
          <p:cNvSpPr txBox="1"/>
          <p:nvPr/>
        </p:nvSpPr>
        <p:spPr>
          <a:xfrm>
            <a:off x="300030" y="1013588"/>
            <a:ext cx="11605457" cy="5826210"/>
          </a:xfrm>
          <a:prstGeom prst="rect">
            <a:avLst/>
          </a:prstGeom>
          <a:noFill/>
        </p:spPr>
        <p:txBody>
          <a:bodyPr wrap="square">
            <a:spAutoFit/>
          </a:bodyPr>
          <a:lstStyle/>
          <a:p>
            <a:pPr indent="90170" algn="just">
              <a:lnSpc>
                <a:spcPct val="115000"/>
              </a:lnSpc>
            </a:pPr>
            <a:r>
              <a:rPr lang="vi-VN" sz="3600" i="1">
                <a:solidFill>
                  <a:srgbClr val="000000"/>
                </a:solidFill>
                <a:effectLst/>
                <a:latin typeface="Times New Roman" panose="02020603050405020304" pitchFamily="18" charset="0"/>
                <a:ea typeface="Calibri" panose="020F0502020204030204" pitchFamily="34" charset="0"/>
              </a:rPr>
              <a:t>Vào dịp </a:t>
            </a:r>
            <a:r>
              <a:rPr lang="vi-VN" sz="3600" i="1" u="sng">
                <a:solidFill>
                  <a:srgbClr val="000000"/>
                </a:solidFill>
                <a:effectLst/>
                <a:latin typeface="Times New Roman" panose="02020603050405020304" pitchFamily="18" charset="0"/>
                <a:ea typeface="Calibri" panose="020F0502020204030204" pitchFamily="34" charset="0"/>
              </a:rPr>
              <a:t>tháng Ba</a:t>
            </a:r>
            <a:r>
              <a:rPr lang="vi-VN" sz="3600" i="1" smtClean="0">
                <a:solidFill>
                  <a:srgbClr val="000000"/>
                </a:solidFill>
                <a:effectLst/>
                <a:latin typeface="Times New Roman" panose="02020603050405020304" pitchFamily="18" charset="0"/>
                <a:ea typeface="Calibri" panose="020F0502020204030204" pitchFamily="34" charset="0"/>
              </a:rPr>
              <a:t>, </a:t>
            </a:r>
            <a:r>
              <a:rPr lang="vi-VN" sz="3600" i="1" u="sng">
                <a:solidFill>
                  <a:srgbClr val="000000"/>
                </a:solidFill>
                <a:effectLst/>
                <a:latin typeface="Times New Roman" panose="02020603050405020304" pitchFamily="18" charset="0"/>
                <a:ea typeface="Calibri" panose="020F0502020204030204" pitchFamily="34" charset="0"/>
              </a:rPr>
              <a:t>tháng Tư</a:t>
            </a:r>
            <a:r>
              <a:rPr lang="vi-VN" sz="3600" i="1">
                <a:solidFill>
                  <a:srgbClr val="000000"/>
                </a:solidFill>
                <a:effectLst/>
                <a:latin typeface="Times New Roman" panose="02020603050405020304" pitchFamily="18" charset="0"/>
                <a:ea typeface="Calibri" panose="020F0502020204030204" pitchFamily="34" charset="0"/>
              </a:rPr>
              <a:t> là lúc thu hoạch </a:t>
            </a:r>
            <a:r>
              <a:rPr lang="vi-VN" sz="3600" i="1" u="sng">
                <a:solidFill>
                  <a:srgbClr val="000000"/>
                </a:solidFill>
                <a:effectLst/>
                <a:latin typeface="Times New Roman" panose="02020603050405020304" pitchFamily="18" charset="0"/>
                <a:ea typeface="Calibri" panose="020F0502020204030204" pitchFamily="34" charset="0"/>
              </a:rPr>
              <a:t>rộ</a:t>
            </a:r>
            <a:r>
              <a:rPr lang="vi-VN" sz="3600" i="1">
                <a:solidFill>
                  <a:srgbClr val="000000"/>
                </a:solidFill>
                <a:effectLst/>
                <a:latin typeface="Times New Roman" panose="02020603050405020304" pitchFamily="18" charset="0"/>
                <a:ea typeface="Calibri" panose="020F0502020204030204" pitchFamily="34" charset="0"/>
              </a:rPr>
              <a:t> nhất</a:t>
            </a:r>
            <a:r>
              <a:rPr lang="vi-VN" sz="3600" i="1" smtClean="0">
                <a:solidFill>
                  <a:srgbClr val="000000"/>
                </a:solidFill>
                <a:effectLst/>
                <a:latin typeface="Times New Roman" panose="02020603050405020304" pitchFamily="18" charset="0"/>
                <a:ea typeface="Calibri" panose="020F0502020204030204" pitchFamily="34" charset="0"/>
              </a:rPr>
              <a:t>, </a:t>
            </a:r>
            <a:r>
              <a:rPr lang="vi-VN" sz="3600" i="1">
                <a:solidFill>
                  <a:srgbClr val="000000"/>
                </a:solidFill>
                <a:effectLst/>
                <a:latin typeface="Times New Roman" panose="02020603050405020304" pitchFamily="18" charset="0"/>
                <a:ea typeface="Calibri" panose="020F0502020204030204" pitchFamily="34" charset="0"/>
              </a:rPr>
              <a:t>diêm dân bắt đầu làm việc </a:t>
            </a:r>
            <a:r>
              <a:rPr lang="vi-VN" sz="3600" i="1" u="sng">
                <a:solidFill>
                  <a:srgbClr val="000000"/>
                </a:solidFill>
                <a:effectLst/>
                <a:latin typeface="Times New Roman" panose="02020603050405020304" pitchFamily="18" charset="0"/>
                <a:ea typeface="Calibri" panose="020F0502020204030204" pitchFamily="34" charset="0"/>
              </a:rPr>
              <a:t>từ ba giờ sáng</a:t>
            </a:r>
            <a:r>
              <a:rPr lang="vi-VN" sz="3600" i="1">
                <a:solidFill>
                  <a:srgbClr val="000000"/>
                </a:solidFill>
                <a:effectLst/>
                <a:latin typeface="Times New Roman" panose="02020603050405020304" pitchFamily="18" charset="0"/>
                <a:ea typeface="Calibri" panose="020F0502020204030204" pitchFamily="34" charset="0"/>
              </a:rPr>
              <a:t>/ để tránh cái nắng </a:t>
            </a:r>
            <a:r>
              <a:rPr lang="vi-VN" sz="3600" i="1" u="sng">
                <a:solidFill>
                  <a:srgbClr val="000000"/>
                </a:solidFill>
                <a:effectLst/>
                <a:latin typeface="Times New Roman" panose="02020603050405020304" pitchFamily="18" charset="0"/>
                <a:ea typeface="Calibri" panose="020F0502020204030204" pitchFamily="34" charset="0"/>
              </a:rPr>
              <a:t>chói chang</a:t>
            </a:r>
            <a:r>
              <a:rPr lang="vi-VN" sz="3600" i="1">
                <a:solidFill>
                  <a:srgbClr val="000000"/>
                </a:solidFill>
                <a:effectLst/>
                <a:latin typeface="Times New Roman" panose="02020603050405020304" pitchFamily="18" charset="0"/>
                <a:ea typeface="Calibri" panose="020F0502020204030204" pitchFamily="34" charset="0"/>
              </a:rPr>
              <a:t> đầu mùa khô.// Những bóng đèn/ </a:t>
            </a:r>
            <a:r>
              <a:rPr lang="vi-VN" sz="3600" i="1" u="sng">
                <a:solidFill>
                  <a:srgbClr val="000000"/>
                </a:solidFill>
                <a:effectLst/>
                <a:latin typeface="Times New Roman" panose="02020603050405020304" pitchFamily="18" charset="0"/>
                <a:ea typeface="Calibri" panose="020F0502020204030204" pitchFamily="34" charset="0"/>
              </a:rPr>
              <a:t>lập loè</a:t>
            </a:r>
            <a:r>
              <a:rPr lang="vi-VN" sz="3600" i="1">
                <a:solidFill>
                  <a:srgbClr val="000000"/>
                </a:solidFill>
                <a:effectLst/>
                <a:latin typeface="Times New Roman" panose="02020603050405020304" pitchFamily="18" charset="0"/>
                <a:ea typeface="Calibri" panose="020F0502020204030204" pitchFamily="34" charset="0"/>
              </a:rPr>
              <a:t> trong màn sương</a:t>
            </a:r>
            <a:r>
              <a:rPr lang="vi-VN" sz="3600" i="1" smtClean="0">
                <a:solidFill>
                  <a:srgbClr val="000000"/>
                </a:solidFill>
                <a:effectLst/>
                <a:latin typeface="Times New Roman" panose="02020603050405020304" pitchFamily="18" charset="0"/>
                <a:ea typeface="Calibri" panose="020F0502020204030204" pitchFamily="34" charset="0"/>
              </a:rPr>
              <a:t>, </a:t>
            </a:r>
            <a:r>
              <a:rPr lang="vi-VN" sz="3600" i="1">
                <a:solidFill>
                  <a:srgbClr val="000000"/>
                </a:solidFill>
                <a:effectLst/>
                <a:latin typeface="Times New Roman" panose="02020603050405020304" pitchFamily="18" charset="0"/>
                <a:ea typeface="Calibri" panose="020F0502020204030204" pitchFamily="34" charset="0"/>
              </a:rPr>
              <a:t>trong không gian </a:t>
            </a:r>
            <a:r>
              <a:rPr lang="vi-VN" sz="3600" i="1" u="sng">
                <a:solidFill>
                  <a:srgbClr val="000000"/>
                </a:solidFill>
                <a:effectLst/>
                <a:latin typeface="Times New Roman" panose="02020603050405020304" pitchFamily="18" charset="0"/>
                <a:ea typeface="Calibri" panose="020F0502020204030204" pitchFamily="34" charset="0"/>
              </a:rPr>
              <a:t>bao la</a:t>
            </a:r>
            <a:r>
              <a:rPr lang="vi-VN" sz="3600" i="1">
                <a:solidFill>
                  <a:srgbClr val="000000"/>
                </a:solidFill>
                <a:effectLst/>
                <a:latin typeface="Times New Roman" panose="02020603050405020304" pitchFamily="18" charset="0"/>
                <a:ea typeface="Calibri" panose="020F0502020204030204" pitchFamily="34" charset="0"/>
              </a:rPr>
              <a:t>/ </a:t>
            </a:r>
            <a:r>
              <a:rPr lang="vi-VN" sz="3600" i="1" u="sng">
                <a:solidFill>
                  <a:srgbClr val="000000"/>
                </a:solidFill>
                <a:effectLst/>
                <a:latin typeface="Times New Roman" panose="02020603050405020304" pitchFamily="18" charset="0"/>
                <a:ea typeface="Calibri" panose="020F0502020204030204" pitchFamily="34" charset="0"/>
              </a:rPr>
              <a:t>trải dài nối tiếp nhau</a:t>
            </a:r>
            <a:r>
              <a:rPr lang="vi-VN" sz="3600" i="1">
                <a:solidFill>
                  <a:srgbClr val="000000"/>
                </a:solidFill>
                <a:effectLst/>
                <a:latin typeface="Times New Roman" panose="02020603050405020304" pitchFamily="18" charset="0"/>
                <a:ea typeface="Calibri" panose="020F0502020204030204" pitchFamily="34" charset="0"/>
              </a:rPr>
              <a:t> của những </a:t>
            </a:r>
            <a:r>
              <a:rPr lang="vi-VN" sz="3600" i="1" u="sng">
                <a:solidFill>
                  <a:srgbClr val="000000"/>
                </a:solidFill>
                <a:effectLst/>
                <a:latin typeface="Times New Roman" panose="02020603050405020304" pitchFamily="18" charset="0"/>
                <a:ea typeface="Calibri" panose="020F0502020204030204" pitchFamily="34" charset="0"/>
              </a:rPr>
              <a:t>ô ruộng muối</a:t>
            </a:r>
            <a:r>
              <a:rPr lang="vi-VN" sz="3600" i="1">
                <a:solidFill>
                  <a:srgbClr val="000000"/>
                </a:solidFill>
                <a:effectLst/>
                <a:latin typeface="Times New Roman" panose="02020603050405020304" pitchFamily="18" charset="0"/>
                <a:ea typeface="Calibri" panose="020F0502020204030204" pitchFamily="34" charset="0"/>
              </a:rPr>
              <a:t>.// Tiếng </a:t>
            </a:r>
            <a:r>
              <a:rPr lang="vi-VN" sz="3600" i="1" u="sng">
                <a:solidFill>
                  <a:srgbClr val="000000"/>
                </a:solidFill>
                <a:effectLst/>
                <a:latin typeface="Times New Roman" panose="02020603050405020304" pitchFamily="18" charset="0"/>
                <a:ea typeface="Calibri" panose="020F0502020204030204" pitchFamily="34" charset="0"/>
              </a:rPr>
              <a:t>bước chân</a:t>
            </a:r>
            <a:r>
              <a:rPr lang="vi-VN" sz="3600" i="1" smtClean="0">
                <a:solidFill>
                  <a:srgbClr val="000000"/>
                </a:solidFill>
                <a:effectLst/>
                <a:latin typeface="Times New Roman" panose="02020603050405020304" pitchFamily="18" charset="0"/>
                <a:ea typeface="Calibri" panose="020F0502020204030204" pitchFamily="34" charset="0"/>
              </a:rPr>
              <a:t>, </a:t>
            </a:r>
            <a:r>
              <a:rPr lang="vi-VN" sz="3600" i="1">
                <a:solidFill>
                  <a:srgbClr val="000000"/>
                </a:solidFill>
                <a:effectLst/>
                <a:latin typeface="Times New Roman" panose="02020603050405020304" pitchFamily="18" charset="0"/>
                <a:ea typeface="Calibri" panose="020F0502020204030204" pitchFamily="34" charset="0"/>
              </a:rPr>
              <a:t>tiếng </a:t>
            </a:r>
            <a:r>
              <a:rPr lang="vi-VN" sz="3600" i="1" u="sng">
                <a:solidFill>
                  <a:srgbClr val="000000"/>
                </a:solidFill>
                <a:effectLst/>
                <a:latin typeface="Times New Roman" panose="02020603050405020304" pitchFamily="18" charset="0"/>
                <a:ea typeface="Calibri" panose="020F0502020204030204" pitchFamily="34" charset="0"/>
              </a:rPr>
              <a:t>gọi nhau</a:t>
            </a:r>
            <a:r>
              <a:rPr lang="vi-VN" sz="3600" i="1">
                <a:solidFill>
                  <a:srgbClr val="000000"/>
                </a:solidFill>
                <a:effectLst/>
                <a:latin typeface="Times New Roman" panose="02020603050405020304" pitchFamily="18" charset="0"/>
                <a:ea typeface="Calibri" panose="020F0502020204030204" pitchFamily="34" charset="0"/>
              </a:rPr>
              <a:t> </a:t>
            </a:r>
            <a:r>
              <a:rPr lang="vi-VN" sz="3600" i="1" u="sng">
                <a:solidFill>
                  <a:srgbClr val="000000"/>
                </a:solidFill>
                <a:effectLst/>
                <a:latin typeface="Times New Roman" panose="02020603050405020304" pitchFamily="18" charset="0"/>
                <a:ea typeface="Calibri" panose="020F0502020204030204" pitchFamily="34" charset="0"/>
              </a:rPr>
              <a:t>í ới</a:t>
            </a:r>
            <a:r>
              <a:rPr lang="vi-VN" sz="3600" i="1">
                <a:solidFill>
                  <a:srgbClr val="000000"/>
                </a:solidFill>
                <a:effectLst/>
                <a:latin typeface="Times New Roman" panose="02020603050405020304" pitchFamily="18" charset="0"/>
                <a:ea typeface="Calibri" panose="020F0502020204030204" pitchFamily="34" charset="0"/>
              </a:rPr>
              <a:t>/ xen lẫn tiếng </a:t>
            </a:r>
            <a:r>
              <a:rPr lang="vi-VN" sz="3600" i="1" u="sng">
                <a:solidFill>
                  <a:srgbClr val="000000"/>
                </a:solidFill>
                <a:effectLst/>
                <a:latin typeface="Times New Roman" panose="02020603050405020304" pitchFamily="18" charset="0"/>
                <a:ea typeface="Calibri" panose="020F0502020204030204" pitchFamily="34" charset="0"/>
              </a:rPr>
              <a:t>cười đùa của diêm dân</a:t>
            </a:r>
            <a:r>
              <a:rPr lang="vi-VN" sz="3600" i="1">
                <a:solidFill>
                  <a:srgbClr val="000000"/>
                </a:solidFill>
                <a:effectLst/>
                <a:latin typeface="Times New Roman" panose="02020603050405020304" pitchFamily="18" charset="0"/>
                <a:ea typeface="Calibri" panose="020F0502020204030204" pitchFamily="34" charset="0"/>
              </a:rPr>
              <a:t> làm muối đêm.// Tiếng những chiếc cào gỗ </a:t>
            </a:r>
            <a:r>
              <a:rPr lang="vi-VN" sz="3600" i="1" u="sng">
                <a:solidFill>
                  <a:srgbClr val="000000"/>
                </a:solidFill>
                <a:effectLst/>
                <a:latin typeface="Times New Roman" panose="02020603050405020304" pitchFamily="18" charset="0"/>
                <a:ea typeface="Calibri" panose="020F0502020204030204" pitchFamily="34" charset="0"/>
              </a:rPr>
              <a:t>cà</a:t>
            </a:r>
            <a:r>
              <a:rPr lang="vi-VN" sz="3600" i="1">
                <a:solidFill>
                  <a:srgbClr val="000000"/>
                </a:solidFill>
                <a:effectLst/>
                <a:latin typeface="Times New Roman" panose="02020603050405020304" pitchFamily="18" charset="0"/>
                <a:ea typeface="Calibri" panose="020F0502020204030204" pitchFamily="34" charset="0"/>
              </a:rPr>
              <a:t> xuống mặt ruộng </a:t>
            </a:r>
            <a:r>
              <a:rPr lang="vi-VN" sz="3600" i="1" u="sng">
                <a:solidFill>
                  <a:srgbClr val="000000"/>
                </a:solidFill>
                <a:effectLst/>
                <a:latin typeface="Times New Roman" panose="02020603050405020304" pitchFamily="18" charset="0"/>
                <a:ea typeface="Calibri" panose="020F0502020204030204" pitchFamily="34" charset="0"/>
              </a:rPr>
              <a:t>sột soạt</a:t>
            </a:r>
            <a:r>
              <a:rPr lang="vi-VN" sz="3600" i="1" smtClean="0">
                <a:solidFill>
                  <a:srgbClr val="000000"/>
                </a:solidFill>
                <a:effectLst/>
                <a:latin typeface="Times New Roman" panose="02020603050405020304" pitchFamily="18" charset="0"/>
                <a:ea typeface="Calibri" panose="020F0502020204030204" pitchFamily="34" charset="0"/>
              </a:rPr>
              <a:t>, </a:t>
            </a:r>
            <a:r>
              <a:rPr lang="vi-VN" sz="3600" i="1">
                <a:solidFill>
                  <a:srgbClr val="000000"/>
                </a:solidFill>
                <a:effectLst/>
                <a:latin typeface="Times New Roman" panose="02020603050405020304" pitchFamily="18" charset="0"/>
                <a:ea typeface="Calibri" panose="020F0502020204030204" pitchFamily="34" charset="0"/>
              </a:rPr>
              <a:t>những người đàn ông </a:t>
            </a:r>
            <a:r>
              <a:rPr lang="vi-VN" sz="3600" i="1" u="sng">
                <a:solidFill>
                  <a:srgbClr val="000000"/>
                </a:solidFill>
                <a:effectLst/>
                <a:latin typeface="Times New Roman" panose="02020603050405020304" pitchFamily="18" charset="0"/>
                <a:ea typeface="Calibri" panose="020F0502020204030204" pitchFamily="34" charset="0"/>
              </a:rPr>
              <a:t>khoẻ mạnh nhất</a:t>
            </a:r>
            <a:r>
              <a:rPr lang="vi-VN" sz="3600" i="1">
                <a:solidFill>
                  <a:srgbClr val="000000"/>
                </a:solidFill>
                <a:effectLst/>
                <a:latin typeface="Times New Roman" panose="02020603050405020304" pitchFamily="18" charset="0"/>
                <a:ea typeface="Calibri" panose="020F0502020204030204" pitchFamily="34" charset="0"/>
              </a:rPr>
              <a:t>/ đang dồn muối thành đống</a:t>
            </a:r>
            <a:r>
              <a:rPr lang="vi-VN" sz="3600" i="1" smtClean="0">
                <a:solidFill>
                  <a:srgbClr val="000000"/>
                </a:solidFill>
                <a:effectLst/>
                <a:latin typeface="Times New Roman" panose="02020603050405020304" pitchFamily="18" charset="0"/>
                <a:ea typeface="Calibri" panose="020F0502020204030204" pitchFamily="34" charset="0"/>
              </a:rPr>
              <a:t>, </a:t>
            </a:r>
            <a:r>
              <a:rPr lang="vi-VN" sz="3600" i="1">
                <a:solidFill>
                  <a:srgbClr val="000000"/>
                </a:solidFill>
                <a:effectLst/>
                <a:latin typeface="Times New Roman" panose="02020603050405020304" pitchFamily="18" charset="0"/>
                <a:ea typeface="Calibri" panose="020F0502020204030204" pitchFamily="34" charset="0"/>
              </a:rPr>
              <a:t>những cánh muối/ </a:t>
            </a:r>
            <a:r>
              <a:rPr lang="vi-VN" sz="3600" i="1" u="sng">
                <a:solidFill>
                  <a:srgbClr val="000000"/>
                </a:solidFill>
                <a:effectLst/>
                <a:latin typeface="Times New Roman" panose="02020603050405020304" pitchFamily="18" charset="0"/>
                <a:ea typeface="Calibri" panose="020F0502020204030204" pitchFamily="34" charset="0"/>
              </a:rPr>
              <a:t>nở hoa trong đêm</a:t>
            </a:r>
            <a:r>
              <a:rPr lang="vi-VN" sz="3600" i="1">
                <a:solidFill>
                  <a:srgbClr val="000000"/>
                </a:solidFill>
                <a:effectLst/>
                <a:latin typeface="Times New Roman" panose="02020603050405020304" pitchFamily="18" charset="0"/>
                <a:ea typeface="Calibri" panose="020F0502020204030204" pitchFamily="34" charset="0"/>
              </a:rPr>
              <a:t>.//</a:t>
            </a:r>
            <a:endParaRPr lang="en-US" sz="3600" i="1">
              <a:solidFill>
                <a:srgbClr val="000000"/>
              </a:solidFill>
              <a:effectLst/>
              <a:latin typeface="Times New Roman" panose="02020603050405020304" pitchFamily="18" charset="0"/>
              <a:ea typeface="Calibri" panose="020F0502020204030204" pitchFamily="34" charset="0"/>
            </a:endParaRPr>
          </a:p>
        </p:txBody>
      </p:sp>
      <p:sp>
        <p:nvSpPr>
          <p:cNvPr id="38" name="TextBox 9">
            <a:extLst>
              <a:ext uri="{FF2B5EF4-FFF2-40B4-BE49-F238E27FC236}">
                <a16:creationId xmlns:a16="http://schemas.microsoft.com/office/drawing/2014/main" xmlns="" id="{1B9D5390-5ADE-FCFF-74F4-2B2F73E301CA}"/>
              </a:ext>
            </a:extLst>
          </p:cNvPr>
          <p:cNvSpPr txBox="1"/>
          <p:nvPr/>
        </p:nvSpPr>
        <p:spPr>
          <a:xfrm>
            <a:off x="1956817" y="305702"/>
            <a:ext cx="7095096" cy="707886"/>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Lắng</a:t>
            </a:r>
            <a:r>
              <a:rPr kumimoji="0" lang="en-US" sz="4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nghe</a:t>
            </a:r>
            <a:r>
              <a:rPr kumimoji="0" lang="en-US" sz="4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đọc</a:t>
            </a:r>
            <a:r>
              <a:rPr kumimoji="0" lang="en-US" sz="40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0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mẫu</a:t>
            </a:r>
            <a:endParaRPr kumimoji="0" lang="en-US" sz="4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687827487"/>
      </p:ext>
    </p:extLst>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ACF9CFD1-B32F-5A44-BBC2-1EE8D1E0C3F2}"/>
              </a:ext>
            </a:extLst>
          </p:cNvPr>
          <p:cNvSpPr/>
          <p:nvPr/>
        </p:nvSpPr>
        <p:spPr>
          <a:xfrm>
            <a:off x="246647" y="521368"/>
            <a:ext cx="11774905" cy="6007769"/>
          </a:xfrm>
          <a:custGeom>
            <a:avLst/>
            <a:gdLst>
              <a:gd name="connsiteX0" fmla="*/ 0 w 11774905"/>
              <a:gd name="connsiteY0" fmla="*/ 1001315 h 6007769"/>
              <a:gd name="connsiteX1" fmla="*/ 1001315 w 11774905"/>
              <a:gd name="connsiteY1" fmla="*/ 0 h 6007769"/>
              <a:gd name="connsiteX2" fmla="*/ 10773590 w 11774905"/>
              <a:gd name="connsiteY2" fmla="*/ 0 h 6007769"/>
              <a:gd name="connsiteX3" fmla="*/ 11774905 w 11774905"/>
              <a:gd name="connsiteY3" fmla="*/ 1001315 h 6007769"/>
              <a:gd name="connsiteX4" fmla="*/ 11774905 w 11774905"/>
              <a:gd name="connsiteY4" fmla="*/ 5006454 h 6007769"/>
              <a:gd name="connsiteX5" fmla="*/ 10773590 w 11774905"/>
              <a:gd name="connsiteY5" fmla="*/ 6007769 h 6007769"/>
              <a:gd name="connsiteX6" fmla="*/ 1001315 w 11774905"/>
              <a:gd name="connsiteY6" fmla="*/ 6007769 h 6007769"/>
              <a:gd name="connsiteX7" fmla="*/ 0 w 11774905"/>
              <a:gd name="connsiteY7" fmla="*/ 5006454 h 6007769"/>
              <a:gd name="connsiteX8" fmla="*/ 0 w 11774905"/>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007769" fill="none" extrusionOk="0">
                <a:moveTo>
                  <a:pt x="0" y="1001315"/>
                </a:moveTo>
                <a:cubicBezTo>
                  <a:pt x="84081" y="497757"/>
                  <a:pt x="416889" y="6387"/>
                  <a:pt x="1001315" y="0"/>
                </a:cubicBezTo>
                <a:cubicBezTo>
                  <a:pt x="3144620" y="2804"/>
                  <a:pt x="8216864" y="-55701"/>
                  <a:pt x="10773590" y="0"/>
                </a:cubicBezTo>
                <a:cubicBezTo>
                  <a:pt x="11320838" y="5649"/>
                  <a:pt x="11807156" y="386443"/>
                  <a:pt x="11774905" y="1001315"/>
                </a:cubicBezTo>
                <a:cubicBezTo>
                  <a:pt x="11738545" y="2367517"/>
                  <a:pt x="11776436" y="3475423"/>
                  <a:pt x="11774905" y="5006454"/>
                </a:cubicBezTo>
                <a:cubicBezTo>
                  <a:pt x="11854947" y="5614741"/>
                  <a:pt x="11402367" y="5976418"/>
                  <a:pt x="10773590" y="6007769"/>
                </a:cubicBezTo>
                <a:cubicBezTo>
                  <a:pt x="6487835" y="6018588"/>
                  <a:pt x="4639174" y="5955097"/>
                  <a:pt x="1001315" y="6007769"/>
                </a:cubicBezTo>
                <a:cubicBezTo>
                  <a:pt x="478884" y="5931816"/>
                  <a:pt x="52413" y="5531262"/>
                  <a:pt x="0" y="5006454"/>
                </a:cubicBezTo>
                <a:cubicBezTo>
                  <a:pt x="-13109" y="3155049"/>
                  <a:pt x="-152625" y="2257205"/>
                  <a:pt x="0" y="1001315"/>
                </a:cubicBezTo>
                <a:close/>
              </a:path>
              <a:path w="11774905" h="6007769" stroke="0" extrusionOk="0">
                <a:moveTo>
                  <a:pt x="0" y="1001315"/>
                </a:moveTo>
                <a:cubicBezTo>
                  <a:pt x="49866" y="449995"/>
                  <a:pt x="444893" y="26469"/>
                  <a:pt x="1001315" y="0"/>
                </a:cubicBezTo>
                <a:cubicBezTo>
                  <a:pt x="5791583" y="-13580"/>
                  <a:pt x="9563999" y="-21988"/>
                  <a:pt x="10773590" y="0"/>
                </a:cubicBezTo>
                <a:cubicBezTo>
                  <a:pt x="11290028" y="-90517"/>
                  <a:pt x="11710195" y="532907"/>
                  <a:pt x="11774905" y="1001315"/>
                </a:cubicBezTo>
                <a:cubicBezTo>
                  <a:pt x="11642940" y="2353211"/>
                  <a:pt x="11806501" y="3839109"/>
                  <a:pt x="11774905" y="5006454"/>
                </a:cubicBezTo>
                <a:cubicBezTo>
                  <a:pt x="11791004" y="5501951"/>
                  <a:pt x="11291906" y="5925350"/>
                  <a:pt x="10773590" y="6007769"/>
                </a:cubicBezTo>
                <a:cubicBezTo>
                  <a:pt x="7672507" y="6071275"/>
                  <a:pt x="2569139"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xmln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xmlns="" id="{B29340B7-0C0A-1532-82B9-2B2A2387CDAD}"/>
              </a:ext>
            </a:extLst>
          </p:cNvPr>
          <p:cNvSpPr txBox="1"/>
          <p:nvPr/>
        </p:nvSpPr>
        <p:spPr>
          <a:xfrm>
            <a:off x="893064" y="1002282"/>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Luyện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nối</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tiếp</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đoạn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theo</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nhóm</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257111392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9">
            <a:extLst>
              <a:ext uri="{FF2B5EF4-FFF2-40B4-BE49-F238E27FC236}">
                <a16:creationId xmlns:a16="http://schemas.microsoft.com/office/drawing/2014/main" xmlns="" id="{2B822860-D59A-4D96-3B92-310BFC22E9DA}"/>
              </a:ext>
            </a:extLst>
          </p:cNvPr>
          <p:cNvSpPr txBox="1"/>
          <p:nvPr/>
        </p:nvSpPr>
        <p:spPr>
          <a:xfrm>
            <a:off x="472294" y="1292991"/>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a:ln w="0"/>
                <a:solidFill>
                  <a:srgbClr val="00B0F0"/>
                </a:solidFill>
                <a:uLnTx/>
                <a:uFillTx/>
                <a:latin typeface="#9Slide05 Phobia" panose="02000506000000020003" pitchFamily="2" charset="0"/>
                <a:sym typeface="Arial"/>
              </a:rPr>
              <a:t>Thi </a:t>
            </a:r>
            <a:r>
              <a:rPr kumimoji="0" lang="en-US" sz="6000" i="0" u="none" strike="noStrike" kern="0" normalizeH="0" baseline="0" noProof="0" dirty="0" err="1">
                <a:ln w="0"/>
                <a:solidFill>
                  <a:srgbClr val="00B0F0"/>
                </a:solidFill>
                <a:uLnTx/>
                <a:uFillTx/>
                <a:latin typeface="#9Slide05 Phobia" panose="02000506000000020003" pitchFamily="2" charset="0"/>
                <a:sym typeface="Arial"/>
              </a:rPr>
              <a:t>đua</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đọc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trước</a:t>
            </a:r>
            <a:r>
              <a:rPr kumimoji="0" lang="en-US" sz="6000" i="0" u="none" strike="noStrike" kern="0" normalizeH="0" noProof="0" dirty="0">
                <a:ln w="0"/>
                <a:solidFill>
                  <a:srgbClr val="00B0F0"/>
                </a:solidFill>
                <a:uLnTx/>
                <a:uFillTx/>
                <a:latin typeface="#9Slide05 Phobia" panose="02000506000000020003" pitchFamily="2" charset="0"/>
                <a:sym typeface="Arial"/>
              </a:rPr>
              <a:t> </a:t>
            </a:r>
            <a:r>
              <a:rPr kumimoji="0" lang="en-US" sz="6000" i="0" u="none" strike="noStrike" kern="0" normalizeH="0" noProof="0" dirty="0" err="1">
                <a:ln w="0"/>
                <a:solidFill>
                  <a:srgbClr val="00B0F0"/>
                </a:solidFill>
                <a:uLnTx/>
                <a:uFillTx/>
                <a:latin typeface="#9Slide05 Phobia" panose="02000506000000020003" pitchFamily="2" charset="0"/>
                <a:sym typeface="Arial"/>
              </a:rPr>
              <a:t>lớp</a:t>
            </a:r>
            <a:endParaRPr kumimoji="0" lang="en-US" sz="6000" i="0" u="none" strike="noStrike" kern="0" normalizeH="0" baseline="0" noProof="0" dirty="0">
              <a:ln w="0"/>
              <a:solidFill>
                <a:srgbClr val="00B0F0"/>
              </a:solidFill>
              <a:uLnTx/>
              <a:uFillTx/>
              <a:latin typeface="#9Slide05 Phobia" panose="02000506000000020003" pitchFamily="2" charset="0"/>
              <a:sym typeface="Arial"/>
            </a:endParaRPr>
          </a:p>
        </p:txBody>
      </p:sp>
    </p:spTree>
    <p:extLst>
      <p:ext uri="{BB962C8B-B14F-4D97-AF65-F5344CB8AC3E}">
        <p14:creationId xmlns:p14="http://schemas.microsoft.com/office/powerpoint/2010/main" val="26146614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Bảo tồn và nâng giá trị cho nghề muối ở Bạc Liêu | Báo ảnh Dân tộc và Miền  núi">
            <a:extLst>
              <a:ext uri="{FF2B5EF4-FFF2-40B4-BE49-F238E27FC236}">
                <a16:creationId xmlns:a16="http://schemas.microsoft.com/office/drawing/2014/main" xmlns="" id="{6A39C623-18F3-AA9B-1888-ED8904051F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3" y="-138545"/>
            <a:ext cx="12784182" cy="769607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94E5F6FD-30B1-36A7-EFDD-7CF4622BAE36}"/>
              </a:ext>
            </a:extLst>
          </p:cNvPr>
          <p:cNvSpPr txBox="1"/>
          <p:nvPr/>
        </p:nvSpPr>
        <p:spPr>
          <a:xfrm>
            <a:off x="1443610" y="1262495"/>
            <a:ext cx="9531199" cy="1092607"/>
          </a:xfrm>
          <a:prstGeom prst="rect">
            <a:avLst/>
          </a:prstGeom>
          <a:noFill/>
        </p:spPr>
        <p:txBody>
          <a:bodyPr wrap="none" rtlCol="0">
            <a:prstTxWarp prst="textCanDown">
              <a:avLst/>
            </a:prstTxWarp>
            <a:spAutoFit/>
          </a:bodyPr>
          <a:lstStyle/>
          <a:p>
            <a:r>
              <a:rPr lang="en-US" sz="6500" dirty="0" err="1">
                <a:solidFill>
                  <a:srgbClr val="FF0000"/>
                </a:solidFill>
                <a:latin typeface="SVN-Hole Hearted" panose="020B0A06020104020203" pitchFamily="34" charset="0"/>
              </a:rPr>
              <a:t>Chúc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các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em</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học</a:t>
            </a:r>
            <a:r>
              <a:rPr lang="en-US" sz="6500" dirty="0">
                <a:solidFill>
                  <a:srgbClr val="FF0000"/>
                </a:solidFill>
                <a:latin typeface="SVN-Hole Hearted" panose="020B0A06020104020203" pitchFamily="34" charset="0"/>
              </a:rPr>
              <a:t> </a:t>
            </a:r>
            <a:r>
              <a:rPr lang="en-US" sz="6500" dirty="0" err="1">
                <a:solidFill>
                  <a:srgbClr val="FF0000"/>
                </a:solidFill>
                <a:latin typeface="SVN-Hole Hearted" panose="020B0A06020104020203" pitchFamily="34" charset="0"/>
              </a:rPr>
              <a:t>tốt</a:t>
            </a:r>
            <a:r>
              <a:rPr lang="en-US" sz="6500" dirty="0">
                <a:solidFill>
                  <a:srgbClr val="FF0000"/>
                </a:solidFill>
                <a:latin typeface="SVN-Hole Hearted" panose="020B0A06020104020203" pitchFamily="34" charset="0"/>
              </a:rPr>
              <a:t>!</a:t>
            </a:r>
          </a:p>
        </p:txBody>
      </p:sp>
    </p:spTree>
    <p:extLst>
      <p:ext uri="{BB962C8B-B14F-4D97-AF65-F5344CB8AC3E}">
        <p14:creationId xmlns:p14="http://schemas.microsoft.com/office/powerpoint/2010/main" val="29365399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iterate type="lt">
                                    <p:tmPct val="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DC567FD2-A43C-603D-96B8-42CF27EDE8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3464" y="-4351020"/>
            <a:ext cx="12475464" cy="11391900"/>
          </a:xfrm>
          <a:prstGeom prst="rect">
            <a:avLst/>
          </a:prstGeom>
        </p:spPr>
      </p:pic>
      <p:sp>
        <p:nvSpPr>
          <p:cNvPr id="7" name="TextBox 6">
            <a:extLst>
              <a:ext uri="{FF2B5EF4-FFF2-40B4-BE49-F238E27FC236}">
                <a16:creationId xmlns:a16="http://schemas.microsoft.com/office/drawing/2014/main" xmlns="" id="{CD182855-4E2C-DEF4-FB5B-00D45C1551A0}"/>
              </a:ext>
            </a:extLst>
          </p:cNvPr>
          <p:cNvSpPr txBox="1"/>
          <p:nvPr/>
        </p:nvSpPr>
        <p:spPr>
          <a:xfrm>
            <a:off x="1661043" y="732172"/>
            <a:ext cx="7199408" cy="861774"/>
          </a:xfrm>
          <a:prstGeom prst="rect">
            <a:avLst/>
          </a:prstGeom>
          <a:noFill/>
        </p:spPr>
        <p:txBody>
          <a:bodyPr wrap="none" rtlCol="0">
            <a:spAutoFit/>
          </a:bodyPr>
          <a:lstStyle/>
          <a:p>
            <a:pPr algn="ctr"/>
            <a:r>
              <a:rPr lang="en-US" sz="5000" smtClean="0">
                <a:solidFill>
                  <a:srgbClr val="FF0000"/>
                </a:solidFill>
                <a:latin typeface="SVN-Hole Hearted" panose="020B0A06020104020203" pitchFamily="34" charset="0"/>
              </a:rPr>
              <a:t>Bức tranh chụp cảnh gì?</a:t>
            </a:r>
            <a:endParaRPr lang="en-US" sz="5000" dirty="0">
              <a:solidFill>
                <a:srgbClr val="FF0000"/>
              </a:solidFill>
              <a:latin typeface="SVN-Hole Hearted" panose="020B0A06020104020203" pitchFamily="34" charset="0"/>
            </a:endParaRPr>
          </a:p>
        </p:txBody>
      </p:sp>
    </p:spTree>
    <p:extLst>
      <p:ext uri="{BB962C8B-B14F-4D97-AF65-F5344CB8AC3E}">
        <p14:creationId xmlns:p14="http://schemas.microsoft.com/office/powerpoint/2010/main" val="216529673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9">
            <a:extLst>
              <a:ext uri="{FF2B5EF4-FFF2-40B4-BE49-F238E27FC236}">
                <a16:creationId xmlns:a16="http://schemas.microsoft.com/office/drawing/2014/main" xmlns="" id="{B29340B7-0C0A-1532-82B9-2B2A2387CDAD}"/>
              </a:ext>
            </a:extLst>
          </p:cNvPr>
          <p:cNvSpPr txBox="1"/>
          <p:nvPr/>
        </p:nvSpPr>
        <p:spPr>
          <a:xfrm>
            <a:off x="1390881" y="1022400"/>
            <a:ext cx="5906749" cy="1477328"/>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9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Đọc</a:t>
            </a:r>
            <a:r>
              <a:rPr kumimoji="0" lang="en-US" sz="9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9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mẫu</a:t>
            </a:r>
            <a:endParaRPr kumimoji="0" lang="en-US" sz="9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55624411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xmlns="" id="{6EE6C36A-BA08-0683-557E-3FAA1963D634}"/>
              </a:ext>
            </a:extLst>
          </p:cNvPr>
          <p:cNvSpPr txBox="1"/>
          <p:nvPr/>
        </p:nvSpPr>
        <p:spPr>
          <a:xfrm>
            <a:off x="801112" y="717436"/>
            <a:ext cx="7637565"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400" i="0" u="none" strike="noStrike" kern="0" normalizeH="0" baseline="0" noProof="0" smtClean="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Luyện</a:t>
            </a:r>
            <a:r>
              <a:rPr kumimoji="0" lang="en-US" sz="4400" i="0" u="none" strike="noStrike" kern="0" normalizeH="0" noProof="0" smtClean="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đọc từ khó</a:t>
            </a:r>
            <a:endParaRPr kumimoji="0" lang="en-US" sz="44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
        <p:nvSpPr>
          <p:cNvPr id="10" name="Rectangle: Rounded Corners 9">
            <a:extLst>
              <a:ext uri="{FF2B5EF4-FFF2-40B4-BE49-F238E27FC236}">
                <a16:creationId xmlns:a16="http://schemas.microsoft.com/office/drawing/2014/main" xmlns="" id="{1A7C5F9F-5E44-DAE6-5E9A-64FDFA0FD8B2}"/>
              </a:ext>
            </a:extLst>
          </p:cNvPr>
          <p:cNvSpPr/>
          <p:nvPr/>
        </p:nvSpPr>
        <p:spPr>
          <a:xfrm>
            <a:off x="1935095" y="2028699"/>
            <a:ext cx="3996133" cy="1105564"/>
          </a:xfrm>
          <a:custGeom>
            <a:avLst/>
            <a:gdLst>
              <a:gd name="connsiteX0" fmla="*/ 0 w 3996133"/>
              <a:gd name="connsiteY0" fmla="*/ 184264 h 1105564"/>
              <a:gd name="connsiteX1" fmla="*/ 184264 w 3996133"/>
              <a:gd name="connsiteY1" fmla="*/ 0 h 1105564"/>
              <a:gd name="connsiteX2" fmla="*/ 3811869 w 3996133"/>
              <a:gd name="connsiteY2" fmla="*/ 0 h 1105564"/>
              <a:gd name="connsiteX3" fmla="*/ 3996133 w 3996133"/>
              <a:gd name="connsiteY3" fmla="*/ 184264 h 1105564"/>
              <a:gd name="connsiteX4" fmla="*/ 3996133 w 3996133"/>
              <a:gd name="connsiteY4" fmla="*/ 921300 h 1105564"/>
              <a:gd name="connsiteX5" fmla="*/ 3811869 w 3996133"/>
              <a:gd name="connsiteY5" fmla="*/ 1105564 h 1105564"/>
              <a:gd name="connsiteX6" fmla="*/ 184264 w 3996133"/>
              <a:gd name="connsiteY6" fmla="*/ 1105564 h 1105564"/>
              <a:gd name="connsiteX7" fmla="*/ 0 w 3996133"/>
              <a:gd name="connsiteY7" fmla="*/ 921300 h 1105564"/>
              <a:gd name="connsiteX8" fmla="*/ 0 w 3996133"/>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133" h="1105564" fill="none" extrusionOk="0">
                <a:moveTo>
                  <a:pt x="0" y="184264"/>
                </a:moveTo>
                <a:cubicBezTo>
                  <a:pt x="4080" y="82008"/>
                  <a:pt x="84099" y="307"/>
                  <a:pt x="184264" y="0"/>
                </a:cubicBezTo>
                <a:cubicBezTo>
                  <a:pt x="1980279" y="-78841"/>
                  <a:pt x="2838990" y="-143586"/>
                  <a:pt x="3811869" y="0"/>
                </a:cubicBezTo>
                <a:cubicBezTo>
                  <a:pt x="3927351" y="6356"/>
                  <a:pt x="3994878" y="80506"/>
                  <a:pt x="3996133" y="184264"/>
                </a:cubicBezTo>
                <a:cubicBezTo>
                  <a:pt x="4022400" y="373511"/>
                  <a:pt x="3980506" y="675010"/>
                  <a:pt x="3996133" y="921300"/>
                </a:cubicBezTo>
                <a:cubicBezTo>
                  <a:pt x="3993165" y="1026462"/>
                  <a:pt x="3914356" y="1102183"/>
                  <a:pt x="3811869" y="1105564"/>
                </a:cubicBezTo>
                <a:cubicBezTo>
                  <a:pt x="2530919" y="1047985"/>
                  <a:pt x="1254542" y="1214310"/>
                  <a:pt x="184264" y="1105564"/>
                </a:cubicBezTo>
                <a:cubicBezTo>
                  <a:pt x="89131" y="1112893"/>
                  <a:pt x="-10166" y="1037118"/>
                  <a:pt x="0" y="921300"/>
                </a:cubicBezTo>
                <a:cubicBezTo>
                  <a:pt x="16294" y="610572"/>
                  <a:pt x="-53332" y="261205"/>
                  <a:pt x="0" y="184264"/>
                </a:cubicBezTo>
                <a:close/>
              </a:path>
              <a:path w="3996133" h="1105564" stroke="0" extrusionOk="0">
                <a:moveTo>
                  <a:pt x="0" y="184264"/>
                </a:moveTo>
                <a:cubicBezTo>
                  <a:pt x="6755" y="80187"/>
                  <a:pt x="86511" y="-115"/>
                  <a:pt x="184264" y="0"/>
                </a:cubicBezTo>
                <a:cubicBezTo>
                  <a:pt x="1735305" y="66624"/>
                  <a:pt x="3227568" y="-90325"/>
                  <a:pt x="3811869" y="0"/>
                </a:cubicBezTo>
                <a:cubicBezTo>
                  <a:pt x="3906091" y="-3715"/>
                  <a:pt x="3998271" y="80044"/>
                  <a:pt x="3996133" y="184264"/>
                </a:cubicBezTo>
                <a:cubicBezTo>
                  <a:pt x="3931152" y="344805"/>
                  <a:pt x="4013243" y="734176"/>
                  <a:pt x="3996133" y="921300"/>
                </a:cubicBezTo>
                <a:cubicBezTo>
                  <a:pt x="3985331" y="1005846"/>
                  <a:pt x="3908265" y="1099755"/>
                  <a:pt x="3811869" y="1105564"/>
                </a:cubicBezTo>
                <a:cubicBezTo>
                  <a:pt x="2184024" y="1086006"/>
                  <a:pt x="1179181"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Times New Roman" pitchFamily="18" charset="0"/>
                <a:cs typeface="Times New Roman" pitchFamily="18" charset="0"/>
              </a:rPr>
              <a:t>diêm dân</a:t>
            </a:r>
            <a:endParaRPr lang="en-US" sz="4000" dirty="0">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xmlns="" id="{E553D0A7-84CD-1A46-3A2C-DC8958A06876}"/>
              </a:ext>
            </a:extLst>
          </p:cNvPr>
          <p:cNvSpPr/>
          <p:nvPr/>
        </p:nvSpPr>
        <p:spPr>
          <a:xfrm>
            <a:off x="1860330" y="3598557"/>
            <a:ext cx="4273770" cy="1105564"/>
          </a:xfrm>
          <a:custGeom>
            <a:avLst/>
            <a:gdLst>
              <a:gd name="connsiteX0" fmla="*/ 0 w 4273770"/>
              <a:gd name="connsiteY0" fmla="*/ 184264 h 1105564"/>
              <a:gd name="connsiteX1" fmla="*/ 184264 w 4273770"/>
              <a:gd name="connsiteY1" fmla="*/ 0 h 1105564"/>
              <a:gd name="connsiteX2" fmla="*/ 4089506 w 4273770"/>
              <a:gd name="connsiteY2" fmla="*/ 0 h 1105564"/>
              <a:gd name="connsiteX3" fmla="*/ 4273770 w 4273770"/>
              <a:gd name="connsiteY3" fmla="*/ 184264 h 1105564"/>
              <a:gd name="connsiteX4" fmla="*/ 4273770 w 4273770"/>
              <a:gd name="connsiteY4" fmla="*/ 921300 h 1105564"/>
              <a:gd name="connsiteX5" fmla="*/ 4089506 w 4273770"/>
              <a:gd name="connsiteY5" fmla="*/ 1105564 h 1105564"/>
              <a:gd name="connsiteX6" fmla="*/ 184264 w 4273770"/>
              <a:gd name="connsiteY6" fmla="*/ 1105564 h 1105564"/>
              <a:gd name="connsiteX7" fmla="*/ 0 w 4273770"/>
              <a:gd name="connsiteY7" fmla="*/ 921300 h 1105564"/>
              <a:gd name="connsiteX8" fmla="*/ 0 w 4273770"/>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3770" h="1105564" fill="none" extrusionOk="0">
                <a:moveTo>
                  <a:pt x="0" y="184264"/>
                </a:moveTo>
                <a:cubicBezTo>
                  <a:pt x="4080" y="82008"/>
                  <a:pt x="84099" y="307"/>
                  <a:pt x="184264" y="0"/>
                </a:cubicBezTo>
                <a:cubicBezTo>
                  <a:pt x="1825533" y="-78841"/>
                  <a:pt x="3189300" y="-143586"/>
                  <a:pt x="4089506" y="0"/>
                </a:cubicBezTo>
                <a:cubicBezTo>
                  <a:pt x="4204988" y="6356"/>
                  <a:pt x="4272515" y="80506"/>
                  <a:pt x="4273770" y="184264"/>
                </a:cubicBezTo>
                <a:cubicBezTo>
                  <a:pt x="4300037" y="373511"/>
                  <a:pt x="4258143" y="675010"/>
                  <a:pt x="4273770" y="921300"/>
                </a:cubicBezTo>
                <a:cubicBezTo>
                  <a:pt x="4270802" y="1026462"/>
                  <a:pt x="4191993" y="1102183"/>
                  <a:pt x="4089506" y="1105564"/>
                </a:cubicBezTo>
                <a:cubicBezTo>
                  <a:pt x="2999954" y="1047985"/>
                  <a:pt x="1140076" y="1214310"/>
                  <a:pt x="184264" y="1105564"/>
                </a:cubicBezTo>
                <a:cubicBezTo>
                  <a:pt x="89131" y="1112893"/>
                  <a:pt x="-10166" y="1037118"/>
                  <a:pt x="0" y="921300"/>
                </a:cubicBezTo>
                <a:cubicBezTo>
                  <a:pt x="16294" y="610572"/>
                  <a:pt x="-53332" y="261205"/>
                  <a:pt x="0" y="184264"/>
                </a:cubicBezTo>
                <a:close/>
              </a:path>
              <a:path w="4273770" h="1105564" stroke="0" extrusionOk="0">
                <a:moveTo>
                  <a:pt x="0" y="184264"/>
                </a:moveTo>
                <a:cubicBezTo>
                  <a:pt x="6755" y="80187"/>
                  <a:pt x="86511" y="-115"/>
                  <a:pt x="184264" y="0"/>
                </a:cubicBezTo>
                <a:cubicBezTo>
                  <a:pt x="1143330" y="66624"/>
                  <a:pt x="3276983" y="-90325"/>
                  <a:pt x="4089506" y="0"/>
                </a:cubicBezTo>
                <a:cubicBezTo>
                  <a:pt x="4183728" y="-3715"/>
                  <a:pt x="4275908" y="80044"/>
                  <a:pt x="4273770" y="184264"/>
                </a:cubicBezTo>
                <a:cubicBezTo>
                  <a:pt x="4208789" y="344805"/>
                  <a:pt x="4290880" y="734176"/>
                  <a:pt x="4273770" y="921300"/>
                </a:cubicBezTo>
                <a:cubicBezTo>
                  <a:pt x="4262968" y="1005846"/>
                  <a:pt x="4185902" y="1099755"/>
                  <a:pt x="4089506" y="1105564"/>
                </a:cubicBezTo>
                <a:cubicBezTo>
                  <a:pt x="2505351" y="1086006"/>
                  <a:pt x="1948771"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Times New Roman" pitchFamily="18" charset="0"/>
                <a:cs typeface="Times New Roman" pitchFamily="18" charset="0"/>
              </a:rPr>
              <a:t>sột soạt</a:t>
            </a:r>
            <a:endParaRPr lang="en-US" sz="4000" dirty="0">
              <a:latin typeface="Times New Roman" pitchFamily="18" charset="0"/>
              <a:cs typeface="Times New Roman" pitchFamily="18" charset="0"/>
            </a:endParaRPr>
          </a:p>
        </p:txBody>
      </p:sp>
      <p:sp>
        <p:nvSpPr>
          <p:cNvPr id="16" name="Rectangle: Rounded Corners 15">
            <a:extLst>
              <a:ext uri="{FF2B5EF4-FFF2-40B4-BE49-F238E27FC236}">
                <a16:creationId xmlns:a16="http://schemas.microsoft.com/office/drawing/2014/main" xmlns="" id="{93594082-50C6-D84C-4EA9-CC4498C5960B}"/>
              </a:ext>
            </a:extLst>
          </p:cNvPr>
          <p:cNvSpPr/>
          <p:nvPr/>
        </p:nvSpPr>
        <p:spPr>
          <a:xfrm>
            <a:off x="6328500" y="2163155"/>
            <a:ext cx="4401876" cy="1105564"/>
          </a:xfrm>
          <a:custGeom>
            <a:avLst/>
            <a:gdLst>
              <a:gd name="connsiteX0" fmla="*/ 0 w 4401876"/>
              <a:gd name="connsiteY0" fmla="*/ 184264 h 1105564"/>
              <a:gd name="connsiteX1" fmla="*/ 184264 w 4401876"/>
              <a:gd name="connsiteY1" fmla="*/ 0 h 1105564"/>
              <a:gd name="connsiteX2" fmla="*/ 4217612 w 4401876"/>
              <a:gd name="connsiteY2" fmla="*/ 0 h 1105564"/>
              <a:gd name="connsiteX3" fmla="*/ 4401876 w 4401876"/>
              <a:gd name="connsiteY3" fmla="*/ 184264 h 1105564"/>
              <a:gd name="connsiteX4" fmla="*/ 4401876 w 4401876"/>
              <a:gd name="connsiteY4" fmla="*/ 921300 h 1105564"/>
              <a:gd name="connsiteX5" fmla="*/ 4217612 w 4401876"/>
              <a:gd name="connsiteY5" fmla="*/ 1105564 h 1105564"/>
              <a:gd name="connsiteX6" fmla="*/ 184264 w 4401876"/>
              <a:gd name="connsiteY6" fmla="*/ 1105564 h 1105564"/>
              <a:gd name="connsiteX7" fmla="*/ 0 w 4401876"/>
              <a:gd name="connsiteY7" fmla="*/ 921300 h 1105564"/>
              <a:gd name="connsiteX8" fmla="*/ 0 w 440187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876" h="1105564" fill="none" extrusionOk="0">
                <a:moveTo>
                  <a:pt x="0" y="184264"/>
                </a:moveTo>
                <a:cubicBezTo>
                  <a:pt x="4080" y="82008"/>
                  <a:pt x="84099" y="307"/>
                  <a:pt x="184264" y="0"/>
                </a:cubicBezTo>
                <a:cubicBezTo>
                  <a:pt x="1125095" y="-78841"/>
                  <a:pt x="2931581" y="-143586"/>
                  <a:pt x="4217612" y="0"/>
                </a:cubicBezTo>
                <a:cubicBezTo>
                  <a:pt x="4333094" y="6356"/>
                  <a:pt x="4400621" y="80506"/>
                  <a:pt x="4401876" y="184264"/>
                </a:cubicBezTo>
                <a:cubicBezTo>
                  <a:pt x="4428143" y="373511"/>
                  <a:pt x="4386249" y="675010"/>
                  <a:pt x="4401876" y="921300"/>
                </a:cubicBezTo>
                <a:cubicBezTo>
                  <a:pt x="4398908" y="1026462"/>
                  <a:pt x="4320099" y="1102183"/>
                  <a:pt x="4217612" y="1105564"/>
                </a:cubicBezTo>
                <a:cubicBezTo>
                  <a:pt x="3724422" y="1047985"/>
                  <a:pt x="1409726" y="1214310"/>
                  <a:pt x="184264" y="1105564"/>
                </a:cubicBezTo>
                <a:cubicBezTo>
                  <a:pt x="89131" y="1112893"/>
                  <a:pt x="-10166" y="1037118"/>
                  <a:pt x="0" y="921300"/>
                </a:cubicBezTo>
                <a:cubicBezTo>
                  <a:pt x="16294" y="610572"/>
                  <a:pt x="-53332" y="261205"/>
                  <a:pt x="0" y="184264"/>
                </a:cubicBezTo>
                <a:close/>
              </a:path>
              <a:path w="4401876" h="1105564" stroke="0" extrusionOk="0">
                <a:moveTo>
                  <a:pt x="0" y="184264"/>
                </a:moveTo>
                <a:cubicBezTo>
                  <a:pt x="6755" y="80187"/>
                  <a:pt x="86511" y="-115"/>
                  <a:pt x="184264" y="0"/>
                </a:cubicBezTo>
                <a:cubicBezTo>
                  <a:pt x="1201357" y="66624"/>
                  <a:pt x="2920925" y="-90325"/>
                  <a:pt x="4217612" y="0"/>
                </a:cubicBezTo>
                <a:cubicBezTo>
                  <a:pt x="4311834" y="-3715"/>
                  <a:pt x="4404014" y="80044"/>
                  <a:pt x="4401876" y="184264"/>
                </a:cubicBezTo>
                <a:cubicBezTo>
                  <a:pt x="4336895" y="344805"/>
                  <a:pt x="4418986" y="734176"/>
                  <a:pt x="4401876" y="921300"/>
                </a:cubicBezTo>
                <a:cubicBezTo>
                  <a:pt x="4391074" y="1005846"/>
                  <a:pt x="4314008" y="1099755"/>
                  <a:pt x="4217612" y="1105564"/>
                </a:cubicBezTo>
                <a:cubicBezTo>
                  <a:pt x="3282652" y="1086006"/>
                  <a:pt x="1174483"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Times New Roman" pitchFamily="18" charset="0"/>
                <a:cs typeface="Times New Roman" pitchFamily="18" charset="0"/>
              </a:rPr>
              <a:t>lập lòe</a:t>
            </a:r>
            <a:endParaRPr lang="en-US" sz="4000" dirty="0">
              <a:latin typeface="Times New Roman" pitchFamily="18" charset="0"/>
              <a:cs typeface="Times New Roman" pitchFamily="18" charset="0"/>
            </a:endParaRPr>
          </a:p>
        </p:txBody>
      </p:sp>
      <p:sp>
        <p:nvSpPr>
          <p:cNvPr id="3" name="Rectangle: Rounded Corners 2">
            <a:extLst>
              <a:ext uri="{FF2B5EF4-FFF2-40B4-BE49-F238E27FC236}">
                <a16:creationId xmlns:a16="http://schemas.microsoft.com/office/drawing/2014/main" xmlns="" id="{FAD6DD13-544B-89DB-413A-CAE6D832AE07}"/>
              </a:ext>
            </a:extLst>
          </p:cNvPr>
          <p:cNvSpPr/>
          <p:nvPr/>
        </p:nvSpPr>
        <p:spPr>
          <a:xfrm>
            <a:off x="6682427" y="3713186"/>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smtClean="0">
                <a:solidFill>
                  <a:srgbClr val="002060"/>
                </a:solidFill>
                <a:latin typeface="Times New Roman" pitchFamily="18" charset="0"/>
                <a:cs typeface="Times New Roman" pitchFamily="18" charset="0"/>
              </a:rPr>
              <a:t>thấm đẫm</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4302791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9">
            <a:extLst>
              <a:ext uri="{FF2B5EF4-FFF2-40B4-BE49-F238E27FC236}">
                <a16:creationId xmlns:a16="http://schemas.microsoft.com/office/drawing/2014/main" xmlns="" id="{6EE6C36A-BA08-0683-557E-3FAA1963D634}"/>
              </a:ext>
            </a:extLst>
          </p:cNvPr>
          <p:cNvSpPr txBox="1"/>
          <p:nvPr/>
        </p:nvSpPr>
        <p:spPr>
          <a:xfrm>
            <a:off x="801112" y="717436"/>
            <a:ext cx="7637565" cy="769441"/>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44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Bài</a:t>
            </a:r>
            <a:r>
              <a:rPr kumimoji="0" lang="en-US" sz="44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4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đọc</a:t>
            </a:r>
            <a:r>
              <a:rPr kumimoji="0" lang="en-US" sz="44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4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gồm</a:t>
            </a:r>
            <a:r>
              <a:rPr kumimoji="0" lang="en-US" sz="44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4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có</a:t>
            </a:r>
            <a:r>
              <a:rPr kumimoji="0" lang="en-US" sz="44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4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mấy</a:t>
            </a:r>
            <a:r>
              <a:rPr kumimoji="0" lang="en-US" sz="44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4400" i="0" u="none" strike="noStrike" kern="0" normalizeH="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đoạn</a:t>
            </a:r>
            <a:r>
              <a:rPr kumimoji="0" lang="en-US" sz="4400" i="0" u="none" strike="noStrike" kern="0" normalizeH="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a:t>
            </a:r>
            <a:endParaRPr kumimoji="0" lang="en-US" sz="44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
        <p:nvSpPr>
          <p:cNvPr id="10" name="Rectangle: Rounded Corners 9">
            <a:extLst>
              <a:ext uri="{FF2B5EF4-FFF2-40B4-BE49-F238E27FC236}">
                <a16:creationId xmlns:a16="http://schemas.microsoft.com/office/drawing/2014/main" xmlns="" id="{1A7C5F9F-5E44-DAE6-5E9A-64FDFA0FD8B2}"/>
              </a:ext>
            </a:extLst>
          </p:cNvPr>
          <p:cNvSpPr/>
          <p:nvPr/>
        </p:nvSpPr>
        <p:spPr>
          <a:xfrm>
            <a:off x="420786" y="1842583"/>
            <a:ext cx="5899094" cy="1105564"/>
          </a:xfrm>
          <a:custGeom>
            <a:avLst/>
            <a:gdLst>
              <a:gd name="connsiteX0" fmla="*/ 0 w 3996133"/>
              <a:gd name="connsiteY0" fmla="*/ 184264 h 1105564"/>
              <a:gd name="connsiteX1" fmla="*/ 184264 w 3996133"/>
              <a:gd name="connsiteY1" fmla="*/ 0 h 1105564"/>
              <a:gd name="connsiteX2" fmla="*/ 3811869 w 3996133"/>
              <a:gd name="connsiteY2" fmla="*/ 0 h 1105564"/>
              <a:gd name="connsiteX3" fmla="*/ 3996133 w 3996133"/>
              <a:gd name="connsiteY3" fmla="*/ 184264 h 1105564"/>
              <a:gd name="connsiteX4" fmla="*/ 3996133 w 3996133"/>
              <a:gd name="connsiteY4" fmla="*/ 921300 h 1105564"/>
              <a:gd name="connsiteX5" fmla="*/ 3811869 w 3996133"/>
              <a:gd name="connsiteY5" fmla="*/ 1105564 h 1105564"/>
              <a:gd name="connsiteX6" fmla="*/ 184264 w 3996133"/>
              <a:gd name="connsiteY6" fmla="*/ 1105564 h 1105564"/>
              <a:gd name="connsiteX7" fmla="*/ 0 w 3996133"/>
              <a:gd name="connsiteY7" fmla="*/ 921300 h 1105564"/>
              <a:gd name="connsiteX8" fmla="*/ 0 w 3996133"/>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96133" h="1105564" fill="none" extrusionOk="0">
                <a:moveTo>
                  <a:pt x="0" y="184264"/>
                </a:moveTo>
                <a:cubicBezTo>
                  <a:pt x="4080" y="82008"/>
                  <a:pt x="84099" y="307"/>
                  <a:pt x="184264" y="0"/>
                </a:cubicBezTo>
                <a:cubicBezTo>
                  <a:pt x="1980279" y="-78841"/>
                  <a:pt x="2838990" y="-143586"/>
                  <a:pt x="3811869" y="0"/>
                </a:cubicBezTo>
                <a:cubicBezTo>
                  <a:pt x="3927351" y="6356"/>
                  <a:pt x="3994878" y="80506"/>
                  <a:pt x="3996133" y="184264"/>
                </a:cubicBezTo>
                <a:cubicBezTo>
                  <a:pt x="4022400" y="373511"/>
                  <a:pt x="3980506" y="675010"/>
                  <a:pt x="3996133" y="921300"/>
                </a:cubicBezTo>
                <a:cubicBezTo>
                  <a:pt x="3993165" y="1026462"/>
                  <a:pt x="3914356" y="1102183"/>
                  <a:pt x="3811869" y="1105564"/>
                </a:cubicBezTo>
                <a:cubicBezTo>
                  <a:pt x="2530919" y="1047985"/>
                  <a:pt x="1254542" y="1214310"/>
                  <a:pt x="184264" y="1105564"/>
                </a:cubicBezTo>
                <a:cubicBezTo>
                  <a:pt x="89131" y="1112893"/>
                  <a:pt x="-10166" y="1037118"/>
                  <a:pt x="0" y="921300"/>
                </a:cubicBezTo>
                <a:cubicBezTo>
                  <a:pt x="16294" y="610572"/>
                  <a:pt x="-53332" y="261205"/>
                  <a:pt x="0" y="184264"/>
                </a:cubicBezTo>
                <a:close/>
              </a:path>
              <a:path w="3996133" h="1105564" stroke="0" extrusionOk="0">
                <a:moveTo>
                  <a:pt x="0" y="184264"/>
                </a:moveTo>
                <a:cubicBezTo>
                  <a:pt x="6755" y="80187"/>
                  <a:pt x="86511" y="-115"/>
                  <a:pt x="184264" y="0"/>
                </a:cubicBezTo>
                <a:cubicBezTo>
                  <a:pt x="1735305" y="66624"/>
                  <a:pt x="3227568" y="-90325"/>
                  <a:pt x="3811869" y="0"/>
                </a:cubicBezTo>
                <a:cubicBezTo>
                  <a:pt x="3906091" y="-3715"/>
                  <a:pt x="3998271" y="80044"/>
                  <a:pt x="3996133" y="184264"/>
                </a:cubicBezTo>
                <a:cubicBezTo>
                  <a:pt x="3931152" y="344805"/>
                  <a:pt x="4013243" y="734176"/>
                  <a:pt x="3996133" y="921300"/>
                </a:cubicBezTo>
                <a:cubicBezTo>
                  <a:pt x="3985331" y="1005846"/>
                  <a:pt x="3908265" y="1099755"/>
                  <a:pt x="3811869" y="1105564"/>
                </a:cubicBezTo>
                <a:cubicBezTo>
                  <a:pt x="2184024" y="1086006"/>
                  <a:pt x="1179181"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Times New Roman" pitchFamily="18" charset="0"/>
                <a:cs typeface="Times New Roman" pitchFamily="18" charset="0"/>
              </a:rPr>
              <a:t>Đoạn 1: Từ đầu đến “vào vụ thu hoạch muối”.</a:t>
            </a:r>
            <a:endParaRPr lang="en-US" sz="4000" dirty="0">
              <a:latin typeface="Times New Roman" pitchFamily="18" charset="0"/>
              <a:cs typeface="Times New Roman" pitchFamily="18" charset="0"/>
            </a:endParaRPr>
          </a:p>
        </p:txBody>
      </p:sp>
      <p:sp>
        <p:nvSpPr>
          <p:cNvPr id="13" name="Rectangle: Rounded Corners 12">
            <a:extLst>
              <a:ext uri="{FF2B5EF4-FFF2-40B4-BE49-F238E27FC236}">
                <a16:creationId xmlns:a16="http://schemas.microsoft.com/office/drawing/2014/main" xmlns="" id="{E553D0A7-84CD-1A46-3A2C-DC8958A06876}"/>
              </a:ext>
            </a:extLst>
          </p:cNvPr>
          <p:cNvSpPr/>
          <p:nvPr/>
        </p:nvSpPr>
        <p:spPr>
          <a:xfrm>
            <a:off x="801112" y="3531981"/>
            <a:ext cx="5332988" cy="1105564"/>
          </a:xfrm>
          <a:custGeom>
            <a:avLst/>
            <a:gdLst>
              <a:gd name="connsiteX0" fmla="*/ 0 w 4273770"/>
              <a:gd name="connsiteY0" fmla="*/ 184264 h 1105564"/>
              <a:gd name="connsiteX1" fmla="*/ 184264 w 4273770"/>
              <a:gd name="connsiteY1" fmla="*/ 0 h 1105564"/>
              <a:gd name="connsiteX2" fmla="*/ 4089506 w 4273770"/>
              <a:gd name="connsiteY2" fmla="*/ 0 h 1105564"/>
              <a:gd name="connsiteX3" fmla="*/ 4273770 w 4273770"/>
              <a:gd name="connsiteY3" fmla="*/ 184264 h 1105564"/>
              <a:gd name="connsiteX4" fmla="*/ 4273770 w 4273770"/>
              <a:gd name="connsiteY4" fmla="*/ 921300 h 1105564"/>
              <a:gd name="connsiteX5" fmla="*/ 4089506 w 4273770"/>
              <a:gd name="connsiteY5" fmla="*/ 1105564 h 1105564"/>
              <a:gd name="connsiteX6" fmla="*/ 184264 w 4273770"/>
              <a:gd name="connsiteY6" fmla="*/ 1105564 h 1105564"/>
              <a:gd name="connsiteX7" fmla="*/ 0 w 4273770"/>
              <a:gd name="connsiteY7" fmla="*/ 921300 h 1105564"/>
              <a:gd name="connsiteX8" fmla="*/ 0 w 4273770"/>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73770" h="1105564" fill="none" extrusionOk="0">
                <a:moveTo>
                  <a:pt x="0" y="184264"/>
                </a:moveTo>
                <a:cubicBezTo>
                  <a:pt x="4080" y="82008"/>
                  <a:pt x="84099" y="307"/>
                  <a:pt x="184264" y="0"/>
                </a:cubicBezTo>
                <a:cubicBezTo>
                  <a:pt x="1825533" y="-78841"/>
                  <a:pt x="3189300" y="-143586"/>
                  <a:pt x="4089506" y="0"/>
                </a:cubicBezTo>
                <a:cubicBezTo>
                  <a:pt x="4204988" y="6356"/>
                  <a:pt x="4272515" y="80506"/>
                  <a:pt x="4273770" y="184264"/>
                </a:cubicBezTo>
                <a:cubicBezTo>
                  <a:pt x="4300037" y="373511"/>
                  <a:pt x="4258143" y="675010"/>
                  <a:pt x="4273770" y="921300"/>
                </a:cubicBezTo>
                <a:cubicBezTo>
                  <a:pt x="4270802" y="1026462"/>
                  <a:pt x="4191993" y="1102183"/>
                  <a:pt x="4089506" y="1105564"/>
                </a:cubicBezTo>
                <a:cubicBezTo>
                  <a:pt x="2999954" y="1047985"/>
                  <a:pt x="1140076" y="1214310"/>
                  <a:pt x="184264" y="1105564"/>
                </a:cubicBezTo>
                <a:cubicBezTo>
                  <a:pt x="89131" y="1112893"/>
                  <a:pt x="-10166" y="1037118"/>
                  <a:pt x="0" y="921300"/>
                </a:cubicBezTo>
                <a:cubicBezTo>
                  <a:pt x="16294" y="610572"/>
                  <a:pt x="-53332" y="261205"/>
                  <a:pt x="0" y="184264"/>
                </a:cubicBezTo>
                <a:close/>
              </a:path>
              <a:path w="4273770" h="1105564" stroke="0" extrusionOk="0">
                <a:moveTo>
                  <a:pt x="0" y="184264"/>
                </a:moveTo>
                <a:cubicBezTo>
                  <a:pt x="6755" y="80187"/>
                  <a:pt x="86511" y="-115"/>
                  <a:pt x="184264" y="0"/>
                </a:cubicBezTo>
                <a:cubicBezTo>
                  <a:pt x="1143330" y="66624"/>
                  <a:pt x="3276983" y="-90325"/>
                  <a:pt x="4089506" y="0"/>
                </a:cubicBezTo>
                <a:cubicBezTo>
                  <a:pt x="4183728" y="-3715"/>
                  <a:pt x="4275908" y="80044"/>
                  <a:pt x="4273770" y="184264"/>
                </a:cubicBezTo>
                <a:cubicBezTo>
                  <a:pt x="4208789" y="344805"/>
                  <a:pt x="4290880" y="734176"/>
                  <a:pt x="4273770" y="921300"/>
                </a:cubicBezTo>
                <a:cubicBezTo>
                  <a:pt x="4262968" y="1005846"/>
                  <a:pt x="4185902" y="1099755"/>
                  <a:pt x="4089506" y="1105564"/>
                </a:cubicBezTo>
                <a:cubicBezTo>
                  <a:pt x="2505351" y="1086006"/>
                  <a:pt x="1948771"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2060"/>
                </a:solidFill>
                <a:latin typeface="Times New Roman" pitchFamily="18" charset="0"/>
                <a:cs typeface="Times New Roman" pitchFamily="18" charset="0"/>
              </a:rPr>
              <a:t>Đoạn 2: Tiếp theo đến “nở hoa trong đêm”.</a:t>
            </a:r>
            <a:endParaRPr lang="en-US" sz="4000" dirty="0">
              <a:latin typeface="Times New Roman" pitchFamily="18" charset="0"/>
              <a:cs typeface="Times New Roman" pitchFamily="18" charset="0"/>
            </a:endParaRPr>
          </a:p>
        </p:txBody>
      </p:sp>
      <p:sp>
        <p:nvSpPr>
          <p:cNvPr id="16" name="Rectangle: Rounded Corners 15">
            <a:extLst>
              <a:ext uri="{FF2B5EF4-FFF2-40B4-BE49-F238E27FC236}">
                <a16:creationId xmlns:a16="http://schemas.microsoft.com/office/drawing/2014/main" xmlns="" id="{93594082-50C6-D84C-4EA9-CC4498C5960B}"/>
              </a:ext>
            </a:extLst>
          </p:cNvPr>
          <p:cNvSpPr/>
          <p:nvPr/>
        </p:nvSpPr>
        <p:spPr>
          <a:xfrm>
            <a:off x="6639724" y="1486877"/>
            <a:ext cx="5393133" cy="1919870"/>
          </a:xfrm>
          <a:custGeom>
            <a:avLst/>
            <a:gdLst>
              <a:gd name="connsiteX0" fmla="*/ 0 w 4401876"/>
              <a:gd name="connsiteY0" fmla="*/ 184264 h 1105564"/>
              <a:gd name="connsiteX1" fmla="*/ 184264 w 4401876"/>
              <a:gd name="connsiteY1" fmla="*/ 0 h 1105564"/>
              <a:gd name="connsiteX2" fmla="*/ 4217612 w 4401876"/>
              <a:gd name="connsiteY2" fmla="*/ 0 h 1105564"/>
              <a:gd name="connsiteX3" fmla="*/ 4401876 w 4401876"/>
              <a:gd name="connsiteY3" fmla="*/ 184264 h 1105564"/>
              <a:gd name="connsiteX4" fmla="*/ 4401876 w 4401876"/>
              <a:gd name="connsiteY4" fmla="*/ 921300 h 1105564"/>
              <a:gd name="connsiteX5" fmla="*/ 4217612 w 4401876"/>
              <a:gd name="connsiteY5" fmla="*/ 1105564 h 1105564"/>
              <a:gd name="connsiteX6" fmla="*/ 184264 w 4401876"/>
              <a:gd name="connsiteY6" fmla="*/ 1105564 h 1105564"/>
              <a:gd name="connsiteX7" fmla="*/ 0 w 4401876"/>
              <a:gd name="connsiteY7" fmla="*/ 921300 h 1105564"/>
              <a:gd name="connsiteX8" fmla="*/ 0 w 4401876"/>
              <a:gd name="connsiteY8" fmla="*/ 184264 h 1105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01876" h="1105564" fill="none" extrusionOk="0">
                <a:moveTo>
                  <a:pt x="0" y="184264"/>
                </a:moveTo>
                <a:cubicBezTo>
                  <a:pt x="4080" y="82008"/>
                  <a:pt x="84099" y="307"/>
                  <a:pt x="184264" y="0"/>
                </a:cubicBezTo>
                <a:cubicBezTo>
                  <a:pt x="1125095" y="-78841"/>
                  <a:pt x="2931581" y="-143586"/>
                  <a:pt x="4217612" y="0"/>
                </a:cubicBezTo>
                <a:cubicBezTo>
                  <a:pt x="4333094" y="6356"/>
                  <a:pt x="4400621" y="80506"/>
                  <a:pt x="4401876" y="184264"/>
                </a:cubicBezTo>
                <a:cubicBezTo>
                  <a:pt x="4428143" y="373511"/>
                  <a:pt x="4386249" y="675010"/>
                  <a:pt x="4401876" y="921300"/>
                </a:cubicBezTo>
                <a:cubicBezTo>
                  <a:pt x="4398908" y="1026462"/>
                  <a:pt x="4320099" y="1102183"/>
                  <a:pt x="4217612" y="1105564"/>
                </a:cubicBezTo>
                <a:cubicBezTo>
                  <a:pt x="3724422" y="1047985"/>
                  <a:pt x="1409726" y="1214310"/>
                  <a:pt x="184264" y="1105564"/>
                </a:cubicBezTo>
                <a:cubicBezTo>
                  <a:pt x="89131" y="1112893"/>
                  <a:pt x="-10166" y="1037118"/>
                  <a:pt x="0" y="921300"/>
                </a:cubicBezTo>
                <a:cubicBezTo>
                  <a:pt x="16294" y="610572"/>
                  <a:pt x="-53332" y="261205"/>
                  <a:pt x="0" y="184264"/>
                </a:cubicBezTo>
                <a:close/>
              </a:path>
              <a:path w="4401876" h="1105564" stroke="0" extrusionOk="0">
                <a:moveTo>
                  <a:pt x="0" y="184264"/>
                </a:moveTo>
                <a:cubicBezTo>
                  <a:pt x="6755" y="80187"/>
                  <a:pt x="86511" y="-115"/>
                  <a:pt x="184264" y="0"/>
                </a:cubicBezTo>
                <a:cubicBezTo>
                  <a:pt x="1201357" y="66624"/>
                  <a:pt x="2920925" y="-90325"/>
                  <a:pt x="4217612" y="0"/>
                </a:cubicBezTo>
                <a:cubicBezTo>
                  <a:pt x="4311834" y="-3715"/>
                  <a:pt x="4404014" y="80044"/>
                  <a:pt x="4401876" y="184264"/>
                </a:cubicBezTo>
                <a:cubicBezTo>
                  <a:pt x="4336895" y="344805"/>
                  <a:pt x="4418986" y="734176"/>
                  <a:pt x="4401876" y="921300"/>
                </a:cubicBezTo>
                <a:cubicBezTo>
                  <a:pt x="4391074" y="1005846"/>
                  <a:pt x="4314008" y="1099755"/>
                  <a:pt x="4217612" y="1105564"/>
                </a:cubicBezTo>
                <a:cubicBezTo>
                  <a:pt x="3282652" y="1086006"/>
                  <a:pt x="1174483" y="1179498"/>
                  <a:pt x="184264" y="1105564"/>
                </a:cubicBezTo>
                <a:cubicBezTo>
                  <a:pt x="66961" y="1109875"/>
                  <a:pt x="-4151" y="1029078"/>
                  <a:pt x="0" y="921300"/>
                </a:cubicBezTo>
                <a:cubicBezTo>
                  <a:pt x="31157" y="807100"/>
                  <a:pt x="-65158" y="361940"/>
                  <a:pt x="0" y="18426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002060"/>
                </a:solidFill>
                <a:latin typeface="Times New Roman" pitchFamily="18" charset="0"/>
                <a:cs typeface="Times New Roman" pitchFamily="18" charset="0"/>
              </a:rPr>
              <a:t>Đoạn 3: Tiếp theo đến “bức tranh sơn dầu nghệ thuật”.</a:t>
            </a:r>
            <a:endParaRPr lang="en-US" sz="4000" dirty="0">
              <a:latin typeface="Times New Roman" pitchFamily="18" charset="0"/>
              <a:cs typeface="Times New Roman" pitchFamily="18" charset="0"/>
            </a:endParaRPr>
          </a:p>
        </p:txBody>
      </p:sp>
      <p:sp>
        <p:nvSpPr>
          <p:cNvPr id="3" name="Rectangle: Rounded Corners 2">
            <a:extLst>
              <a:ext uri="{FF2B5EF4-FFF2-40B4-BE49-F238E27FC236}">
                <a16:creationId xmlns:a16="http://schemas.microsoft.com/office/drawing/2014/main" xmlns="" id="{FAD6DD13-544B-89DB-413A-CAE6D832AE07}"/>
              </a:ext>
            </a:extLst>
          </p:cNvPr>
          <p:cNvSpPr/>
          <p:nvPr/>
        </p:nvSpPr>
        <p:spPr>
          <a:xfrm>
            <a:off x="7009169" y="3782186"/>
            <a:ext cx="4466956" cy="876305"/>
          </a:xfrm>
          <a:custGeom>
            <a:avLst/>
            <a:gdLst>
              <a:gd name="connsiteX0" fmla="*/ 0 w 4466956"/>
              <a:gd name="connsiteY0" fmla="*/ 146054 h 876305"/>
              <a:gd name="connsiteX1" fmla="*/ 146054 w 4466956"/>
              <a:gd name="connsiteY1" fmla="*/ 0 h 876305"/>
              <a:gd name="connsiteX2" fmla="*/ 4320902 w 4466956"/>
              <a:gd name="connsiteY2" fmla="*/ 0 h 876305"/>
              <a:gd name="connsiteX3" fmla="*/ 4466956 w 4466956"/>
              <a:gd name="connsiteY3" fmla="*/ 146054 h 876305"/>
              <a:gd name="connsiteX4" fmla="*/ 4466956 w 4466956"/>
              <a:gd name="connsiteY4" fmla="*/ 730251 h 876305"/>
              <a:gd name="connsiteX5" fmla="*/ 4320902 w 4466956"/>
              <a:gd name="connsiteY5" fmla="*/ 876305 h 876305"/>
              <a:gd name="connsiteX6" fmla="*/ 146054 w 4466956"/>
              <a:gd name="connsiteY6" fmla="*/ 876305 h 876305"/>
              <a:gd name="connsiteX7" fmla="*/ 0 w 4466956"/>
              <a:gd name="connsiteY7" fmla="*/ 730251 h 876305"/>
              <a:gd name="connsiteX8" fmla="*/ 0 w 4466956"/>
              <a:gd name="connsiteY8" fmla="*/ 146054 h 876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66956" h="876305" fill="none" extrusionOk="0">
                <a:moveTo>
                  <a:pt x="0" y="146054"/>
                </a:moveTo>
                <a:cubicBezTo>
                  <a:pt x="8753" y="64339"/>
                  <a:pt x="66573" y="227"/>
                  <a:pt x="146054" y="0"/>
                </a:cubicBezTo>
                <a:cubicBezTo>
                  <a:pt x="2155101" y="-78841"/>
                  <a:pt x="3279985" y="-143586"/>
                  <a:pt x="4320902" y="0"/>
                </a:cubicBezTo>
                <a:cubicBezTo>
                  <a:pt x="4412241" y="4947"/>
                  <a:pt x="4459033" y="52813"/>
                  <a:pt x="4466956" y="146054"/>
                </a:cubicBezTo>
                <a:cubicBezTo>
                  <a:pt x="4506116" y="376297"/>
                  <a:pt x="4509812" y="665153"/>
                  <a:pt x="4466956" y="730251"/>
                </a:cubicBezTo>
                <a:cubicBezTo>
                  <a:pt x="4457925" y="821245"/>
                  <a:pt x="4404164" y="864118"/>
                  <a:pt x="4320902" y="876305"/>
                </a:cubicBezTo>
                <a:cubicBezTo>
                  <a:pt x="2533577" y="818726"/>
                  <a:pt x="1830299" y="985051"/>
                  <a:pt x="146054" y="876305"/>
                </a:cubicBezTo>
                <a:cubicBezTo>
                  <a:pt x="69419" y="880755"/>
                  <a:pt x="-2852" y="814856"/>
                  <a:pt x="0" y="730251"/>
                </a:cubicBezTo>
                <a:cubicBezTo>
                  <a:pt x="22715" y="508820"/>
                  <a:pt x="-7498" y="359718"/>
                  <a:pt x="0" y="146054"/>
                </a:cubicBezTo>
                <a:close/>
              </a:path>
              <a:path w="4466956" h="876305" stroke="0" extrusionOk="0">
                <a:moveTo>
                  <a:pt x="0" y="146054"/>
                </a:moveTo>
                <a:cubicBezTo>
                  <a:pt x="14379" y="60471"/>
                  <a:pt x="81124" y="-452"/>
                  <a:pt x="146054" y="0"/>
                </a:cubicBezTo>
                <a:cubicBezTo>
                  <a:pt x="572472" y="66624"/>
                  <a:pt x="3332654" y="-90325"/>
                  <a:pt x="4320902" y="0"/>
                </a:cubicBezTo>
                <a:cubicBezTo>
                  <a:pt x="4387577" y="-6888"/>
                  <a:pt x="4476527" y="54405"/>
                  <a:pt x="4466956" y="146054"/>
                </a:cubicBezTo>
                <a:cubicBezTo>
                  <a:pt x="4429578" y="412394"/>
                  <a:pt x="4507784" y="524612"/>
                  <a:pt x="4466956" y="730251"/>
                </a:cubicBezTo>
                <a:cubicBezTo>
                  <a:pt x="4463613" y="805584"/>
                  <a:pt x="4395420" y="869658"/>
                  <a:pt x="4320902" y="876305"/>
                </a:cubicBezTo>
                <a:cubicBezTo>
                  <a:pt x="2261127" y="856747"/>
                  <a:pt x="780361" y="950239"/>
                  <a:pt x="146054" y="876305"/>
                </a:cubicBezTo>
                <a:cubicBezTo>
                  <a:pt x="59571" y="877920"/>
                  <a:pt x="-5881" y="819432"/>
                  <a:pt x="0" y="730251"/>
                </a:cubicBezTo>
                <a:cubicBezTo>
                  <a:pt x="-31068" y="638810"/>
                  <a:pt x="-35265" y="252574"/>
                  <a:pt x="0" y="146054"/>
                </a:cubicBezTo>
                <a:close/>
              </a:path>
            </a:pathLst>
          </a:custGeom>
          <a:solidFill>
            <a:schemeClr val="bg1"/>
          </a:solidFill>
          <a:ln>
            <a:extLst>
              <a:ext uri="{C807C97D-BFC1-408E-A445-0C87EB9F89A2}">
                <ask:lineSketchStyleProps xmlns:ask="http://schemas.microsoft.com/office/drawing/2018/sketchyshapes" xmlns="" sd="298552743">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000" b="1">
                <a:solidFill>
                  <a:srgbClr val="002060"/>
                </a:solidFill>
                <a:latin typeface="Times New Roman" pitchFamily="18" charset="0"/>
                <a:cs typeface="Times New Roman" pitchFamily="18" charset="0"/>
              </a:rPr>
              <a:t>Đoạn 4: Còn lại.</a:t>
            </a:r>
            <a:endParaRPr 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7372696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BE4864BD-BDDD-0D3C-C75D-5B945D812604}"/>
              </a:ext>
            </a:extLst>
          </p:cNvPr>
          <p:cNvSpPr/>
          <p:nvPr/>
        </p:nvSpPr>
        <p:spPr>
          <a:xfrm>
            <a:off x="376989" y="1316168"/>
            <a:ext cx="3842085" cy="1675685"/>
          </a:xfrm>
          <a:custGeom>
            <a:avLst/>
            <a:gdLst>
              <a:gd name="connsiteX0" fmla="*/ 3799976 w 3842085"/>
              <a:gd name="connsiteY0" fmla="*/ 1713773 h 1675685"/>
              <a:gd name="connsiteX1" fmla="*/ 2941679 w 3842085"/>
              <a:gd name="connsiteY1" fmla="*/ 1547653 h 1675685"/>
              <a:gd name="connsiteX2" fmla="*/ 1443140 w 3842085"/>
              <a:gd name="connsiteY2" fmla="*/ 1649345 h 1675685"/>
              <a:gd name="connsiteX3" fmla="*/ 645910 w 3842085"/>
              <a:gd name="connsiteY3" fmla="*/ 211189 h 1675685"/>
              <a:gd name="connsiteX4" fmla="*/ 2251959 w 3842085"/>
              <a:gd name="connsiteY4" fmla="*/ 12523 h 1675685"/>
              <a:gd name="connsiteX5" fmla="*/ 3477027 w 3842085"/>
              <a:gd name="connsiteY5" fmla="*/ 1329214 h 1675685"/>
              <a:gd name="connsiteX6" fmla="*/ 3799976 w 3842085"/>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2085" h="1675685" fill="none" extrusionOk="0">
                <a:moveTo>
                  <a:pt x="3799976" y="1713773"/>
                </a:moveTo>
                <a:cubicBezTo>
                  <a:pt x="3612011" y="1632318"/>
                  <a:pt x="3026781" y="1585901"/>
                  <a:pt x="2941679" y="1547653"/>
                </a:cubicBezTo>
                <a:cubicBezTo>
                  <a:pt x="2474333" y="1700381"/>
                  <a:pt x="1947560" y="1669809"/>
                  <a:pt x="1443140" y="1649345"/>
                </a:cubicBezTo>
                <a:cubicBezTo>
                  <a:pt x="-44848" y="1499317"/>
                  <a:pt x="-469911" y="630599"/>
                  <a:pt x="645910" y="211189"/>
                </a:cubicBezTo>
                <a:cubicBezTo>
                  <a:pt x="1151900" y="31074"/>
                  <a:pt x="1677755" y="-16314"/>
                  <a:pt x="2251959" y="12523"/>
                </a:cubicBezTo>
                <a:cubicBezTo>
                  <a:pt x="3747830" y="75615"/>
                  <a:pt x="4308743" y="894633"/>
                  <a:pt x="3477027" y="1329214"/>
                </a:cubicBezTo>
                <a:cubicBezTo>
                  <a:pt x="3641005" y="1489229"/>
                  <a:pt x="3680769" y="1597195"/>
                  <a:pt x="3799976" y="1713773"/>
                </a:cubicBezTo>
                <a:close/>
              </a:path>
              <a:path w="3842085" h="1675685" stroke="0" extrusionOk="0">
                <a:moveTo>
                  <a:pt x="3799976" y="1713773"/>
                </a:moveTo>
                <a:cubicBezTo>
                  <a:pt x="3408115" y="1631747"/>
                  <a:pt x="3132713" y="1521853"/>
                  <a:pt x="2941679" y="1547653"/>
                </a:cubicBezTo>
                <a:cubicBezTo>
                  <a:pt x="2406665" y="1642717"/>
                  <a:pt x="1891712" y="1778998"/>
                  <a:pt x="1443140" y="1649345"/>
                </a:cubicBezTo>
                <a:cubicBezTo>
                  <a:pt x="-109239" y="1628700"/>
                  <a:pt x="-528893" y="676410"/>
                  <a:pt x="645910" y="211189"/>
                </a:cubicBezTo>
                <a:cubicBezTo>
                  <a:pt x="1038005" y="3466"/>
                  <a:pt x="1744494" y="-63566"/>
                  <a:pt x="2251959" y="12523"/>
                </a:cubicBezTo>
                <a:cubicBezTo>
                  <a:pt x="3718142" y="142070"/>
                  <a:pt x="4282552" y="692013"/>
                  <a:pt x="3477027" y="1329214"/>
                </a:cubicBezTo>
                <a:cubicBezTo>
                  <a:pt x="3581696" y="1518230"/>
                  <a:pt x="3730735" y="1622186"/>
                  <a:pt x="3799976" y="1713773"/>
                </a:cubicBezTo>
                <a:close/>
              </a:path>
            </a:pathLst>
          </a:custGeom>
          <a:solidFill>
            <a:schemeClr val="bg1"/>
          </a:solidFill>
          <a:ln>
            <a:extLst>
              <a:ext uri="{C807C97D-BFC1-408E-A445-0C87EB9F89A2}">
                <ask:lineSketchStyleProps xmlns:ask="http://schemas.microsoft.com/office/drawing/2018/sketchyshapes" xmln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C00000"/>
                </a:solidFill>
                <a:latin typeface="Times New Roman" pitchFamily="18" charset="0"/>
                <a:cs typeface="Times New Roman" pitchFamily="18" charset="0"/>
              </a:rPr>
              <a:t>mặn mòi</a:t>
            </a:r>
            <a:endParaRPr lang="en-US" sz="4000" b="1" dirty="0">
              <a:solidFill>
                <a:srgbClr val="C00000"/>
              </a:solidFill>
              <a:latin typeface="Times New Roman" pitchFamily="18" charset="0"/>
              <a:cs typeface="Times New Roman" pitchFamily="18" charset="0"/>
            </a:endParaRPr>
          </a:p>
        </p:txBody>
      </p:sp>
      <p:sp>
        <p:nvSpPr>
          <p:cNvPr id="5" name="Speech Bubble: Oval 4">
            <a:extLst>
              <a:ext uri="{FF2B5EF4-FFF2-40B4-BE49-F238E27FC236}">
                <a16:creationId xmlns:a16="http://schemas.microsoft.com/office/drawing/2014/main" xmlns="" id="{2C0A3700-4E9C-C5E3-C734-A2A3F0DA0F16}"/>
              </a:ext>
            </a:extLst>
          </p:cNvPr>
          <p:cNvSpPr/>
          <p:nvPr/>
        </p:nvSpPr>
        <p:spPr>
          <a:xfrm>
            <a:off x="4855222" y="778042"/>
            <a:ext cx="6959790" cy="5375108"/>
          </a:xfrm>
          <a:custGeom>
            <a:avLst/>
            <a:gdLst>
              <a:gd name="connsiteX0" fmla="*/ -321138 w 6047793"/>
              <a:gd name="connsiteY0" fmla="*/ 3483016 h 5375108"/>
              <a:gd name="connsiteX1" fmla="*/ 7291 w 6047793"/>
              <a:gd name="connsiteY1" fmla="*/ 2874066 h 5375108"/>
              <a:gd name="connsiteX2" fmla="*/ 2625376 w 6047793"/>
              <a:gd name="connsiteY2" fmla="*/ 23441 h 5375108"/>
              <a:gd name="connsiteX3" fmla="*/ 5943509 w 6047793"/>
              <a:gd name="connsiteY3" fmla="*/ 1987832 h 5375108"/>
              <a:gd name="connsiteX4" fmla="*/ 3883409 w 6047793"/>
              <a:gd name="connsiteY4" fmla="*/ 5264255 h 5375108"/>
              <a:gd name="connsiteX5" fmla="*/ 305562 w 6047793"/>
              <a:gd name="connsiteY5" fmla="*/ 3864834 h 5375108"/>
              <a:gd name="connsiteX6" fmla="*/ -321138 w 6047793"/>
              <a:gd name="connsiteY6" fmla="*/ 3483016 h 537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7793" h="5375108" fill="none" extrusionOk="0">
                <a:moveTo>
                  <a:pt x="-321138" y="3483016"/>
                </a:moveTo>
                <a:cubicBezTo>
                  <a:pt x="-198757" y="3341177"/>
                  <a:pt x="-100612" y="2971875"/>
                  <a:pt x="7291" y="2874066"/>
                </a:cubicBezTo>
                <a:cubicBezTo>
                  <a:pt x="-134446" y="1503849"/>
                  <a:pt x="996941" y="-73613"/>
                  <a:pt x="2625376" y="23441"/>
                </a:cubicBezTo>
                <a:cubicBezTo>
                  <a:pt x="4145047" y="-57615"/>
                  <a:pt x="5737656" y="545998"/>
                  <a:pt x="5943509" y="1987832"/>
                </a:cubicBezTo>
                <a:cubicBezTo>
                  <a:pt x="6499811" y="3375733"/>
                  <a:pt x="5500890" y="5109276"/>
                  <a:pt x="3883409" y="5264255"/>
                </a:cubicBezTo>
                <a:cubicBezTo>
                  <a:pt x="2530105" y="5609125"/>
                  <a:pt x="951943" y="5132555"/>
                  <a:pt x="305562" y="3864834"/>
                </a:cubicBezTo>
                <a:cubicBezTo>
                  <a:pt x="147766" y="3793525"/>
                  <a:pt x="-218635" y="3515942"/>
                  <a:pt x="-321138" y="3483016"/>
                </a:cubicBezTo>
                <a:close/>
              </a:path>
              <a:path w="6047793" h="5375108" stroke="0" extrusionOk="0">
                <a:moveTo>
                  <a:pt x="-321138" y="3483016"/>
                </a:moveTo>
                <a:cubicBezTo>
                  <a:pt x="-260864" y="3340626"/>
                  <a:pt x="-49951" y="3010692"/>
                  <a:pt x="7291" y="2874066"/>
                </a:cubicBezTo>
                <a:cubicBezTo>
                  <a:pt x="-257424" y="1411648"/>
                  <a:pt x="894821" y="384105"/>
                  <a:pt x="2625376" y="23441"/>
                </a:cubicBezTo>
                <a:cubicBezTo>
                  <a:pt x="4089494" y="-59803"/>
                  <a:pt x="5374515" y="830669"/>
                  <a:pt x="5943509" y="1987832"/>
                </a:cubicBezTo>
                <a:cubicBezTo>
                  <a:pt x="6285244" y="3324638"/>
                  <a:pt x="5709292" y="4732726"/>
                  <a:pt x="3883409" y="5264255"/>
                </a:cubicBezTo>
                <a:cubicBezTo>
                  <a:pt x="2532338" y="5659986"/>
                  <a:pt x="905663" y="4808029"/>
                  <a:pt x="305562" y="3864834"/>
                </a:cubicBezTo>
                <a:cubicBezTo>
                  <a:pt x="-8529" y="3689838"/>
                  <a:pt x="-208097" y="3484313"/>
                  <a:pt x="-321138" y="3483016"/>
                </a:cubicBezTo>
                <a:close/>
              </a:path>
            </a:pathLst>
          </a:custGeom>
          <a:solidFill>
            <a:schemeClr val="bg1"/>
          </a:solidFill>
          <a:ln>
            <a:extLst>
              <a:ext uri="{C807C97D-BFC1-408E-A445-0C87EB9F89A2}">
                <ask:lineSketchStyleProps xmlns:ask="http://schemas.microsoft.com/office/drawing/2018/sketchyshapes" xmlns="" sd="2632578232">
                  <a:prstGeom prst="wedgeEllipseCallout">
                    <a:avLst>
                      <a:gd name="adj1" fmla="val -55310"/>
                      <a:gd name="adj2" fmla="val 147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4000" b="1">
                <a:solidFill>
                  <a:srgbClr val="0070C0"/>
                </a:solidFill>
                <a:latin typeface="Times New Roman" pitchFamily="18" charset="0"/>
                <a:cs typeface="Times New Roman" pitchFamily="18" charset="0"/>
              </a:rPr>
              <a:t>(nghĩa trong bài: vị đậm đà của hạt muối ở Bạc Liêu thấm đẫm tình cảm và công sức của những diêm dân đã ngày đêm không quản khó khăn, vất vả để làm ra)</a:t>
            </a:r>
            <a:endParaRPr lang="vi-VN" sz="4000" b="1" dirty="0">
              <a:solidFill>
                <a:srgbClr val="0070C0"/>
              </a:solidFill>
              <a:latin typeface="Times New Roman" pitchFamily="18" charset="0"/>
              <a:ea typeface="Calibri" panose="020F0502020204030204" pitchFamily="34" charset="0"/>
              <a:cs typeface="Times New Roman" pitchFamily="18" charset="0"/>
            </a:endParaRPr>
          </a:p>
        </p:txBody>
      </p:sp>
      <p:sp>
        <p:nvSpPr>
          <p:cNvPr id="6" name="TextBox 9">
            <a:extLst>
              <a:ext uri="{FF2B5EF4-FFF2-40B4-BE49-F238E27FC236}">
                <a16:creationId xmlns:a16="http://schemas.microsoft.com/office/drawing/2014/main" xmlns="" id="{B086BFE3-3F92-B41B-A3DC-C402B72EF274}"/>
              </a:ext>
            </a:extLst>
          </p:cNvPr>
          <p:cNvSpPr txBox="1"/>
          <p:nvPr/>
        </p:nvSpPr>
        <p:spPr>
          <a:xfrm>
            <a:off x="1031190" y="377962"/>
            <a:ext cx="6047793" cy="1015663"/>
          </a:xfrm>
          <a:prstGeom prst="rect">
            <a:avLst/>
          </a:prstGeom>
          <a:noFill/>
        </p:spPr>
        <p:txBody>
          <a:bodyPr wrap="square" rtlCol="0">
            <a:prstTxWarp prst="textWave1">
              <a:avLst/>
            </a:prstTxWarp>
            <a:spAutoFit/>
            <a:scene3d>
              <a:camera prst="orthographicFront"/>
              <a:lightRig rig="soft" dir="t">
                <a:rot lat="0" lon="0" rev="15600000"/>
              </a:lightRig>
            </a:scene3d>
            <a:sp3d extrusionH="57150" prstMaterial="softEdge">
              <a:bevelT w="25400" h="38100"/>
            </a:sp3d>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lang="en-US" sz="6000" b="1" kern="0" dirty="0" err="1">
                <a:ln/>
                <a:solidFill>
                  <a:schemeClr val="accent2"/>
                </a:solidFill>
                <a:effectLst/>
                <a:latin typeface="#9Slide05 SVNClementine" panose="020F0502020204030203" pitchFamily="34" charset="0"/>
                <a:sym typeface="Arial"/>
              </a:rPr>
              <a:t>Giải</a:t>
            </a:r>
            <a:r>
              <a:rPr lang="en-US" sz="6000" b="1" kern="0" dirty="0">
                <a:ln/>
                <a:solidFill>
                  <a:schemeClr val="accent2"/>
                </a:solidFill>
                <a:effectLst/>
                <a:latin typeface="#9Slide05 SVNClementine" panose="020F0502020204030203" pitchFamily="34" charset="0"/>
                <a:sym typeface="Arial"/>
              </a:rPr>
              <a:t> </a:t>
            </a:r>
            <a:r>
              <a:rPr lang="en-US" sz="6000" b="1" kern="0" dirty="0" err="1">
                <a:ln/>
                <a:solidFill>
                  <a:schemeClr val="accent2"/>
                </a:solidFill>
                <a:effectLst/>
                <a:latin typeface="#9Slide05 SVNClementine" panose="020F0502020204030203" pitchFamily="34" charset="0"/>
                <a:sym typeface="Arial"/>
              </a:rPr>
              <a:t>nghĩa</a:t>
            </a:r>
            <a:r>
              <a:rPr lang="en-US" sz="6000" b="1" kern="0" dirty="0">
                <a:ln/>
                <a:solidFill>
                  <a:schemeClr val="accent2"/>
                </a:solidFill>
                <a:effectLst/>
                <a:latin typeface="#9Slide05 SVNClementine" panose="020F0502020204030203" pitchFamily="34" charset="0"/>
                <a:sym typeface="Arial"/>
              </a:rPr>
              <a:t> </a:t>
            </a:r>
            <a:r>
              <a:rPr lang="en-US" sz="6000" b="1" kern="0" dirty="0" err="1">
                <a:ln/>
                <a:solidFill>
                  <a:schemeClr val="accent2"/>
                </a:solidFill>
                <a:effectLst/>
                <a:latin typeface="#9Slide05 SVNClementine" panose="020F0502020204030203" pitchFamily="34" charset="0"/>
                <a:sym typeface="Arial"/>
              </a:rPr>
              <a:t>từ</a:t>
            </a:r>
            <a:r>
              <a:rPr lang="en-US" sz="6000" b="1" kern="0" dirty="0">
                <a:ln/>
                <a:solidFill>
                  <a:schemeClr val="accent2"/>
                </a:solidFill>
                <a:effectLst/>
                <a:latin typeface="#9Slide05 SVNClementine" panose="020F0502020204030203" pitchFamily="34" charset="0"/>
                <a:sym typeface="Arial"/>
              </a:rPr>
              <a:t> </a:t>
            </a:r>
            <a:r>
              <a:rPr lang="en-US" sz="6000" b="1" kern="0" dirty="0" err="1">
                <a:ln/>
                <a:solidFill>
                  <a:schemeClr val="accent2"/>
                </a:solidFill>
                <a:effectLst/>
                <a:latin typeface="#9Slide05 SVNClementine" panose="020F0502020204030203" pitchFamily="34" charset="0"/>
                <a:sym typeface="Arial"/>
              </a:rPr>
              <a:t>khó</a:t>
            </a:r>
            <a:endParaRPr kumimoji="0" lang="en-US" sz="6000" b="1" i="0" u="none" strike="noStrike" kern="0" normalizeH="0" baseline="0" noProof="0" dirty="0">
              <a:ln/>
              <a:solidFill>
                <a:schemeClr val="accent2"/>
              </a:solidFill>
              <a:effectLst/>
              <a:uLnTx/>
              <a:uFillTx/>
              <a:latin typeface="#9Slide05 SVNClementine" panose="020F0502020204030203" pitchFamily="34" charset="0"/>
              <a:sym typeface="Arial"/>
            </a:endParaRPr>
          </a:p>
        </p:txBody>
      </p:sp>
    </p:spTree>
    <p:extLst>
      <p:ext uri="{BB962C8B-B14F-4D97-AF65-F5344CB8AC3E}">
        <p14:creationId xmlns:p14="http://schemas.microsoft.com/office/powerpoint/2010/main" val="29672407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Oval 3">
            <a:extLst>
              <a:ext uri="{FF2B5EF4-FFF2-40B4-BE49-F238E27FC236}">
                <a16:creationId xmlns:a16="http://schemas.microsoft.com/office/drawing/2014/main" xmlns="" id="{BE4864BD-BDDD-0D3C-C75D-5B945D812604}"/>
              </a:ext>
            </a:extLst>
          </p:cNvPr>
          <p:cNvSpPr/>
          <p:nvPr/>
        </p:nvSpPr>
        <p:spPr>
          <a:xfrm>
            <a:off x="376988" y="1316168"/>
            <a:ext cx="5044675" cy="1675685"/>
          </a:xfrm>
          <a:custGeom>
            <a:avLst/>
            <a:gdLst>
              <a:gd name="connsiteX0" fmla="*/ 3799976 w 3842085"/>
              <a:gd name="connsiteY0" fmla="*/ 1713773 h 1675685"/>
              <a:gd name="connsiteX1" fmla="*/ 2941679 w 3842085"/>
              <a:gd name="connsiteY1" fmla="*/ 1547653 h 1675685"/>
              <a:gd name="connsiteX2" fmla="*/ 1443140 w 3842085"/>
              <a:gd name="connsiteY2" fmla="*/ 1649345 h 1675685"/>
              <a:gd name="connsiteX3" fmla="*/ 645910 w 3842085"/>
              <a:gd name="connsiteY3" fmla="*/ 211189 h 1675685"/>
              <a:gd name="connsiteX4" fmla="*/ 2251959 w 3842085"/>
              <a:gd name="connsiteY4" fmla="*/ 12523 h 1675685"/>
              <a:gd name="connsiteX5" fmla="*/ 3477027 w 3842085"/>
              <a:gd name="connsiteY5" fmla="*/ 1329214 h 1675685"/>
              <a:gd name="connsiteX6" fmla="*/ 3799976 w 3842085"/>
              <a:gd name="connsiteY6" fmla="*/ 1713773 h 1675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42085" h="1675685" fill="none" extrusionOk="0">
                <a:moveTo>
                  <a:pt x="3799976" y="1713773"/>
                </a:moveTo>
                <a:cubicBezTo>
                  <a:pt x="3612011" y="1632318"/>
                  <a:pt x="3026781" y="1585901"/>
                  <a:pt x="2941679" y="1547653"/>
                </a:cubicBezTo>
                <a:cubicBezTo>
                  <a:pt x="2474333" y="1700381"/>
                  <a:pt x="1947560" y="1669809"/>
                  <a:pt x="1443140" y="1649345"/>
                </a:cubicBezTo>
                <a:cubicBezTo>
                  <a:pt x="-44848" y="1499317"/>
                  <a:pt x="-469911" y="630599"/>
                  <a:pt x="645910" y="211189"/>
                </a:cubicBezTo>
                <a:cubicBezTo>
                  <a:pt x="1151900" y="31074"/>
                  <a:pt x="1677755" y="-16314"/>
                  <a:pt x="2251959" y="12523"/>
                </a:cubicBezTo>
                <a:cubicBezTo>
                  <a:pt x="3747830" y="75615"/>
                  <a:pt x="4308743" y="894633"/>
                  <a:pt x="3477027" y="1329214"/>
                </a:cubicBezTo>
                <a:cubicBezTo>
                  <a:pt x="3641005" y="1489229"/>
                  <a:pt x="3680769" y="1597195"/>
                  <a:pt x="3799976" y="1713773"/>
                </a:cubicBezTo>
                <a:close/>
              </a:path>
              <a:path w="3842085" h="1675685" stroke="0" extrusionOk="0">
                <a:moveTo>
                  <a:pt x="3799976" y="1713773"/>
                </a:moveTo>
                <a:cubicBezTo>
                  <a:pt x="3408115" y="1631747"/>
                  <a:pt x="3132713" y="1521853"/>
                  <a:pt x="2941679" y="1547653"/>
                </a:cubicBezTo>
                <a:cubicBezTo>
                  <a:pt x="2406665" y="1642717"/>
                  <a:pt x="1891712" y="1778998"/>
                  <a:pt x="1443140" y="1649345"/>
                </a:cubicBezTo>
                <a:cubicBezTo>
                  <a:pt x="-109239" y="1628700"/>
                  <a:pt x="-528893" y="676410"/>
                  <a:pt x="645910" y="211189"/>
                </a:cubicBezTo>
                <a:cubicBezTo>
                  <a:pt x="1038005" y="3466"/>
                  <a:pt x="1744494" y="-63566"/>
                  <a:pt x="2251959" y="12523"/>
                </a:cubicBezTo>
                <a:cubicBezTo>
                  <a:pt x="3718142" y="142070"/>
                  <a:pt x="4282552" y="692013"/>
                  <a:pt x="3477027" y="1329214"/>
                </a:cubicBezTo>
                <a:cubicBezTo>
                  <a:pt x="3581696" y="1518230"/>
                  <a:pt x="3730735" y="1622186"/>
                  <a:pt x="3799976" y="1713773"/>
                </a:cubicBezTo>
                <a:close/>
              </a:path>
            </a:pathLst>
          </a:custGeom>
          <a:solidFill>
            <a:schemeClr val="bg1"/>
          </a:solidFill>
          <a:ln>
            <a:extLst>
              <a:ext uri="{C807C97D-BFC1-408E-A445-0C87EB9F89A2}">
                <ask:lineSketchStyleProps xmlns:ask="http://schemas.microsoft.com/office/drawing/2018/sketchyshapes" xmlns="" sd="2632578232">
                  <a:prstGeom prst="wedgeEllipseCallout">
                    <a:avLst>
                      <a:gd name="adj1" fmla="val 48904"/>
                      <a:gd name="adj2" fmla="val 52273"/>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400" b="1">
                <a:solidFill>
                  <a:srgbClr val="C00000"/>
                </a:solidFill>
                <a:latin typeface="+mj-lt"/>
              </a:rPr>
              <a:t>những cánh muối nở hoa trong đêm</a:t>
            </a:r>
            <a:endParaRPr kumimoji="0" lang="en-US" sz="4400" b="1" i="0" u="none" strike="noStrike" kern="1200" cap="none" spc="0" normalizeH="0" baseline="0" noProof="0" dirty="0">
              <a:ln>
                <a:noFill/>
              </a:ln>
              <a:solidFill>
                <a:srgbClr val="C00000"/>
              </a:solidFill>
              <a:effectLst/>
              <a:uLnTx/>
              <a:uFillTx/>
              <a:latin typeface="+mj-lt"/>
            </a:endParaRPr>
          </a:p>
        </p:txBody>
      </p:sp>
      <p:sp>
        <p:nvSpPr>
          <p:cNvPr id="5" name="Speech Bubble: Oval 4">
            <a:extLst>
              <a:ext uri="{FF2B5EF4-FFF2-40B4-BE49-F238E27FC236}">
                <a16:creationId xmlns:a16="http://schemas.microsoft.com/office/drawing/2014/main" xmlns="" id="{2C0A3700-4E9C-C5E3-C734-A2A3F0DA0F16}"/>
              </a:ext>
            </a:extLst>
          </p:cNvPr>
          <p:cNvSpPr/>
          <p:nvPr/>
        </p:nvSpPr>
        <p:spPr>
          <a:xfrm>
            <a:off x="5421664" y="778042"/>
            <a:ext cx="6393348" cy="5375108"/>
          </a:xfrm>
          <a:custGeom>
            <a:avLst/>
            <a:gdLst>
              <a:gd name="connsiteX0" fmla="*/ -321138 w 6047793"/>
              <a:gd name="connsiteY0" fmla="*/ 3483016 h 5375108"/>
              <a:gd name="connsiteX1" fmla="*/ 7291 w 6047793"/>
              <a:gd name="connsiteY1" fmla="*/ 2874066 h 5375108"/>
              <a:gd name="connsiteX2" fmla="*/ 2625376 w 6047793"/>
              <a:gd name="connsiteY2" fmla="*/ 23441 h 5375108"/>
              <a:gd name="connsiteX3" fmla="*/ 5943509 w 6047793"/>
              <a:gd name="connsiteY3" fmla="*/ 1987832 h 5375108"/>
              <a:gd name="connsiteX4" fmla="*/ 3883409 w 6047793"/>
              <a:gd name="connsiteY4" fmla="*/ 5264255 h 5375108"/>
              <a:gd name="connsiteX5" fmla="*/ 305562 w 6047793"/>
              <a:gd name="connsiteY5" fmla="*/ 3864834 h 5375108"/>
              <a:gd name="connsiteX6" fmla="*/ -321138 w 6047793"/>
              <a:gd name="connsiteY6" fmla="*/ 3483016 h 5375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47793" h="5375108" fill="none" extrusionOk="0">
                <a:moveTo>
                  <a:pt x="-321138" y="3483016"/>
                </a:moveTo>
                <a:cubicBezTo>
                  <a:pt x="-198757" y="3341177"/>
                  <a:pt x="-100612" y="2971875"/>
                  <a:pt x="7291" y="2874066"/>
                </a:cubicBezTo>
                <a:cubicBezTo>
                  <a:pt x="-134446" y="1503849"/>
                  <a:pt x="996941" y="-73613"/>
                  <a:pt x="2625376" y="23441"/>
                </a:cubicBezTo>
                <a:cubicBezTo>
                  <a:pt x="4145047" y="-57615"/>
                  <a:pt x="5737656" y="545998"/>
                  <a:pt x="5943509" y="1987832"/>
                </a:cubicBezTo>
                <a:cubicBezTo>
                  <a:pt x="6499811" y="3375733"/>
                  <a:pt x="5500890" y="5109276"/>
                  <a:pt x="3883409" y="5264255"/>
                </a:cubicBezTo>
                <a:cubicBezTo>
                  <a:pt x="2530105" y="5609125"/>
                  <a:pt x="951943" y="5132555"/>
                  <a:pt x="305562" y="3864834"/>
                </a:cubicBezTo>
                <a:cubicBezTo>
                  <a:pt x="147766" y="3793525"/>
                  <a:pt x="-218635" y="3515942"/>
                  <a:pt x="-321138" y="3483016"/>
                </a:cubicBezTo>
                <a:close/>
              </a:path>
              <a:path w="6047793" h="5375108" stroke="0" extrusionOk="0">
                <a:moveTo>
                  <a:pt x="-321138" y="3483016"/>
                </a:moveTo>
                <a:cubicBezTo>
                  <a:pt x="-260864" y="3340626"/>
                  <a:pt x="-49951" y="3010692"/>
                  <a:pt x="7291" y="2874066"/>
                </a:cubicBezTo>
                <a:cubicBezTo>
                  <a:pt x="-257424" y="1411648"/>
                  <a:pt x="894821" y="384105"/>
                  <a:pt x="2625376" y="23441"/>
                </a:cubicBezTo>
                <a:cubicBezTo>
                  <a:pt x="4089494" y="-59803"/>
                  <a:pt x="5374515" y="830669"/>
                  <a:pt x="5943509" y="1987832"/>
                </a:cubicBezTo>
                <a:cubicBezTo>
                  <a:pt x="6285244" y="3324638"/>
                  <a:pt x="5709292" y="4732726"/>
                  <a:pt x="3883409" y="5264255"/>
                </a:cubicBezTo>
                <a:cubicBezTo>
                  <a:pt x="2532338" y="5659986"/>
                  <a:pt x="905663" y="4808029"/>
                  <a:pt x="305562" y="3864834"/>
                </a:cubicBezTo>
                <a:cubicBezTo>
                  <a:pt x="-8529" y="3689838"/>
                  <a:pt x="-208097" y="3484313"/>
                  <a:pt x="-321138" y="3483016"/>
                </a:cubicBezTo>
                <a:close/>
              </a:path>
            </a:pathLst>
          </a:custGeom>
          <a:solidFill>
            <a:schemeClr val="bg1"/>
          </a:solidFill>
          <a:ln>
            <a:extLst>
              <a:ext uri="{C807C97D-BFC1-408E-A445-0C87EB9F89A2}">
                <ask:lineSketchStyleProps xmlns:ask="http://schemas.microsoft.com/office/drawing/2018/sketchyshapes" xmlns="" sd="2632578232">
                  <a:prstGeom prst="wedgeEllipseCallout">
                    <a:avLst>
                      <a:gd name="adj1" fmla="val -55310"/>
                      <a:gd name="adj2" fmla="val 14799"/>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vi-VN" sz="4000" b="1">
                <a:solidFill>
                  <a:srgbClr val="0070C0"/>
                </a:solidFill>
                <a:latin typeface="+mj-lt"/>
              </a:rPr>
              <a:t>quá trình làm cho nước muối đóng tảng vỡ ra thành hạt, hạt muối có những hình thù khác nhau, sáng trắng trong bóng đêm giống như nở hoa</a:t>
            </a:r>
            <a:endParaRPr kumimoji="0" lang="vi-VN" sz="4000" b="1" i="0" u="none" strike="noStrike" kern="1200" cap="none" spc="0" normalizeH="0" baseline="0" noProof="0" dirty="0">
              <a:ln>
                <a:noFill/>
              </a:ln>
              <a:solidFill>
                <a:srgbClr val="0070C0"/>
              </a:solidFill>
              <a:effectLst/>
              <a:uLnTx/>
              <a:uFillTx/>
              <a:latin typeface="+mj-lt"/>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294143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xmlns="" id="{ACF9CFD1-B32F-5A44-BBC2-1EE8D1E0C3F2}"/>
              </a:ext>
            </a:extLst>
          </p:cNvPr>
          <p:cNvSpPr/>
          <p:nvPr/>
        </p:nvSpPr>
        <p:spPr>
          <a:xfrm>
            <a:off x="246647" y="521368"/>
            <a:ext cx="11774905" cy="6007769"/>
          </a:xfrm>
          <a:custGeom>
            <a:avLst/>
            <a:gdLst>
              <a:gd name="connsiteX0" fmla="*/ 0 w 11774905"/>
              <a:gd name="connsiteY0" fmla="*/ 1001315 h 6007769"/>
              <a:gd name="connsiteX1" fmla="*/ 1001315 w 11774905"/>
              <a:gd name="connsiteY1" fmla="*/ 0 h 6007769"/>
              <a:gd name="connsiteX2" fmla="*/ 10773590 w 11774905"/>
              <a:gd name="connsiteY2" fmla="*/ 0 h 6007769"/>
              <a:gd name="connsiteX3" fmla="*/ 11774905 w 11774905"/>
              <a:gd name="connsiteY3" fmla="*/ 1001315 h 6007769"/>
              <a:gd name="connsiteX4" fmla="*/ 11774905 w 11774905"/>
              <a:gd name="connsiteY4" fmla="*/ 5006454 h 6007769"/>
              <a:gd name="connsiteX5" fmla="*/ 10773590 w 11774905"/>
              <a:gd name="connsiteY5" fmla="*/ 6007769 h 6007769"/>
              <a:gd name="connsiteX6" fmla="*/ 1001315 w 11774905"/>
              <a:gd name="connsiteY6" fmla="*/ 6007769 h 6007769"/>
              <a:gd name="connsiteX7" fmla="*/ 0 w 11774905"/>
              <a:gd name="connsiteY7" fmla="*/ 5006454 h 6007769"/>
              <a:gd name="connsiteX8" fmla="*/ 0 w 11774905"/>
              <a:gd name="connsiteY8" fmla="*/ 1001315 h 6007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74905" h="6007769" fill="none" extrusionOk="0">
                <a:moveTo>
                  <a:pt x="0" y="1001315"/>
                </a:moveTo>
                <a:cubicBezTo>
                  <a:pt x="84081" y="497757"/>
                  <a:pt x="416889" y="6387"/>
                  <a:pt x="1001315" y="0"/>
                </a:cubicBezTo>
                <a:cubicBezTo>
                  <a:pt x="3144620" y="2804"/>
                  <a:pt x="8216864" y="-55701"/>
                  <a:pt x="10773590" y="0"/>
                </a:cubicBezTo>
                <a:cubicBezTo>
                  <a:pt x="11320838" y="5649"/>
                  <a:pt x="11807156" y="386443"/>
                  <a:pt x="11774905" y="1001315"/>
                </a:cubicBezTo>
                <a:cubicBezTo>
                  <a:pt x="11738545" y="2367517"/>
                  <a:pt x="11776436" y="3475423"/>
                  <a:pt x="11774905" y="5006454"/>
                </a:cubicBezTo>
                <a:cubicBezTo>
                  <a:pt x="11854947" y="5614741"/>
                  <a:pt x="11402367" y="5976418"/>
                  <a:pt x="10773590" y="6007769"/>
                </a:cubicBezTo>
                <a:cubicBezTo>
                  <a:pt x="6487835" y="6018588"/>
                  <a:pt x="4639174" y="5955097"/>
                  <a:pt x="1001315" y="6007769"/>
                </a:cubicBezTo>
                <a:cubicBezTo>
                  <a:pt x="478884" y="5931816"/>
                  <a:pt x="52413" y="5531262"/>
                  <a:pt x="0" y="5006454"/>
                </a:cubicBezTo>
                <a:cubicBezTo>
                  <a:pt x="-13109" y="3155049"/>
                  <a:pt x="-152625" y="2257205"/>
                  <a:pt x="0" y="1001315"/>
                </a:cubicBezTo>
                <a:close/>
              </a:path>
              <a:path w="11774905" h="6007769" stroke="0" extrusionOk="0">
                <a:moveTo>
                  <a:pt x="0" y="1001315"/>
                </a:moveTo>
                <a:cubicBezTo>
                  <a:pt x="49866" y="449995"/>
                  <a:pt x="444893" y="26469"/>
                  <a:pt x="1001315" y="0"/>
                </a:cubicBezTo>
                <a:cubicBezTo>
                  <a:pt x="5791583" y="-13580"/>
                  <a:pt x="9563999" y="-21988"/>
                  <a:pt x="10773590" y="0"/>
                </a:cubicBezTo>
                <a:cubicBezTo>
                  <a:pt x="11290028" y="-90517"/>
                  <a:pt x="11710195" y="532907"/>
                  <a:pt x="11774905" y="1001315"/>
                </a:cubicBezTo>
                <a:cubicBezTo>
                  <a:pt x="11642940" y="2353211"/>
                  <a:pt x="11806501" y="3839109"/>
                  <a:pt x="11774905" y="5006454"/>
                </a:cubicBezTo>
                <a:cubicBezTo>
                  <a:pt x="11791004" y="5501951"/>
                  <a:pt x="11291906" y="5925350"/>
                  <a:pt x="10773590" y="6007769"/>
                </a:cubicBezTo>
                <a:cubicBezTo>
                  <a:pt x="7672507" y="6071275"/>
                  <a:pt x="2569139" y="5984482"/>
                  <a:pt x="1001315" y="6007769"/>
                </a:cubicBezTo>
                <a:cubicBezTo>
                  <a:pt x="400838" y="6099967"/>
                  <a:pt x="102972" y="5587257"/>
                  <a:pt x="0" y="5006454"/>
                </a:cubicBezTo>
                <a:cubicBezTo>
                  <a:pt x="20736" y="3168955"/>
                  <a:pt x="4354" y="2820668"/>
                  <a:pt x="0" y="1001315"/>
                </a:cubicBezTo>
                <a:close/>
              </a:path>
            </a:pathLst>
          </a:custGeom>
          <a:solidFill>
            <a:schemeClr val="bg1">
              <a:alpha val="97000"/>
            </a:schemeClr>
          </a:solidFill>
          <a:ln w="12700">
            <a:solidFill>
              <a:schemeClr val="accent1">
                <a:lumMod val="50000"/>
              </a:schemeClr>
            </a:solidFill>
            <a:extLst>
              <a:ext uri="{C807C97D-BFC1-408E-A445-0C87EB9F89A2}">
                <ask:lineSketchStyleProps xmlns:ask="http://schemas.microsoft.com/office/drawing/2018/sketchyshapes" xmlns="" sd="3836181297">
                  <a:prstGeom prst="roundRect">
                    <a:avLst/>
                  </a:prstGeom>
                  <ask:type>
                    <ask:lineSketchCurve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9">
            <a:extLst>
              <a:ext uri="{FF2B5EF4-FFF2-40B4-BE49-F238E27FC236}">
                <a16:creationId xmlns:a16="http://schemas.microsoft.com/office/drawing/2014/main" xmlns="" id="{B29340B7-0C0A-1532-82B9-2B2A2387CDAD}"/>
              </a:ext>
            </a:extLst>
          </p:cNvPr>
          <p:cNvSpPr txBox="1"/>
          <p:nvPr/>
        </p:nvSpPr>
        <p:spPr>
          <a:xfrm>
            <a:off x="893064" y="1002282"/>
            <a:ext cx="11419366" cy="1015663"/>
          </a:xfrm>
          <a:prstGeom prst="rect">
            <a:avLst/>
          </a:prstGeom>
          <a:noFill/>
        </p:spPr>
        <p:txBody>
          <a:bodyPr wrap="square" rtlCol="0">
            <a:spAutoFit/>
          </a:bodyPr>
          <a:ls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 typeface="Arial"/>
              <a:buNone/>
              <a:tabLst/>
              <a:defRPr/>
            </a:pP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Luyện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đọc</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nối</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tiếp</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đoạn</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theo</a:t>
            </a:r>
            <a:r>
              <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 </a:t>
            </a:r>
            <a:r>
              <a:rPr kumimoji="0" lang="en-US" sz="6000" i="0" u="none" strike="noStrike" kern="0" normalizeH="0" baseline="0" noProof="0" dirty="0" err="1">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rPr>
              <a:t>nhóm</a:t>
            </a:r>
            <a:endParaRPr kumimoji="0" lang="en-US" sz="6000" i="0" u="none" strike="noStrike" kern="0" normalizeH="0" baseline="0" noProof="0" dirty="0">
              <a:ln w="0"/>
              <a:gradFill flip="none" rotWithShape="1">
                <a:gsLst>
                  <a:gs pos="0">
                    <a:srgbClr val="FF0000">
                      <a:shade val="30000"/>
                      <a:satMod val="115000"/>
                    </a:srgbClr>
                  </a:gs>
                  <a:gs pos="50000">
                    <a:srgbClr val="FF0000">
                      <a:shade val="67500"/>
                      <a:satMod val="115000"/>
                    </a:srgbClr>
                  </a:gs>
                  <a:gs pos="100000">
                    <a:srgbClr val="FF0000">
                      <a:shade val="100000"/>
                      <a:satMod val="115000"/>
                    </a:srgbClr>
                  </a:gs>
                </a:gsLst>
                <a:path path="circle">
                  <a:fillToRect t="100000" r="100000"/>
                </a:path>
                <a:tileRect l="-100000" b="-100000"/>
              </a:gradFill>
              <a:uLnTx/>
              <a:uFillTx/>
              <a:latin typeface="Times New Roman" pitchFamily="18" charset="0"/>
              <a:cs typeface="Times New Roman" pitchFamily="18" charset="0"/>
              <a:sym typeface="Arial"/>
            </a:endParaRPr>
          </a:p>
        </p:txBody>
      </p:sp>
    </p:spTree>
    <p:extLst>
      <p:ext uri="{BB962C8B-B14F-4D97-AF65-F5344CB8AC3E}">
        <p14:creationId xmlns:p14="http://schemas.microsoft.com/office/powerpoint/2010/main" val="38778019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3149</TotalTime>
  <Words>842</Words>
  <Application>Microsoft Office PowerPoint</Application>
  <PresentationFormat>Custom</PresentationFormat>
  <Paragraphs>75</Paragraphs>
  <Slides>28</Slides>
  <Notes>4</Notes>
  <HiddenSlides>0</HiddenSlides>
  <MMClips>0</MMClips>
  <ScaleCrop>false</ScaleCrop>
  <HeadingPairs>
    <vt:vector size="4" baseType="variant">
      <vt:variant>
        <vt:lpstr>Theme</vt:lpstr>
      </vt:variant>
      <vt:variant>
        <vt:i4>3</vt:i4>
      </vt:variant>
      <vt:variant>
        <vt:lpstr>Slide Titles</vt:lpstr>
      </vt:variant>
      <vt:variant>
        <vt:i4>28</vt:i4>
      </vt:variant>
    </vt:vector>
  </HeadingPairs>
  <TitlesOfParts>
    <vt:vector size="31" baseType="lpstr">
      <vt:lpstr>Custom Design</vt:lpstr>
      <vt:lpstr>1_Custom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188</cp:revision>
  <dcterms:created xsi:type="dcterms:W3CDTF">2023-06-15T08:48:12Z</dcterms:created>
  <dcterms:modified xsi:type="dcterms:W3CDTF">2024-11-09T10:01:16Z</dcterms:modified>
  <cp:category>9Slide.vn</cp:category>
</cp:coreProperties>
</file>