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634" r:id="rId4"/>
    <p:sldId id="257" r:id="rId5"/>
    <p:sldId id="297" r:id="rId6"/>
    <p:sldId id="260" r:id="rId7"/>
    <p:sldId id="299" r:id="rId8"/>
    <p:sldId id="300" r:id="rId9"/>
    <p:sldId id="264" r:id="rId10"/>
    <p:sldId id="259" r:id="rId11"/>
    <p:sldId id="265" r:id="rId12"/>
    <p:sldId id="272" r:id="rId13"/>
    <p:sldId id="301" r:id="rId14"/>
    <p:sldId id="302" r:id="rId15"/>
    <p:sldId id="303" r:id="rId16"/>
    <p:sldId id="305" r:id="rId17"/>
    <p:sldId id="306" r:id="rId18"/>
    <p:sldId id="291" r:id="rId19"/>
    <p:sldId id="294" r:id="rId20"/>
    <p:sldId id="296" r:id="rId21"/>
    <p:sldId id="271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18" autoAdjust="0"/>
  </p:normalViewPr>
  <p:slideViewPr>
    <p:cSldViewPr snapToGrid="0">
      <p:cViewPr varScale="1">
        <p:scale>
          <a:sx n="108" d="100"/>
          <a:sy n="108" d="100"/>
        </p:scale>
        <p:origin x="-7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1C461-43D1-5F2F-BD7F-82AD6D4B2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ADF80B-120D-04AE-5D4F-266C9E2A8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F677E4-A0EE-2110-F8CE-D5E7B58E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B120A7-9BEA-1E3A-B408-D3C8C15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1BAE0B-6172-A6D1-7F01-B08320B2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A0E059-F4B3-19FD-1288-2B846A755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9EA5BE6-1D5F-94A4-8A7D-E34D6F194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87999" y="3242129"/>
            <a:ext cx="4806085" cy="35962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6CC187DC-29BF-8906-E6A4-F93FB00FC0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9277349" y="3179626"/>
            <a:ext cx="2090717" cy="366942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BB11C1A-302A-A214-CCF4-2447A48B08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flipH="1">
            <a:off x="714373" y="3189685"/>
            <a:ext cx="2754095" cy="35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442D4-C0F2-2D27-F183-F8B2517F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C4F398-E312-6115-C0E4-99D9020B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1E25B1-0AF2-6B3D-571A-E2044412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4888B-9401-CFA1-6F75-4E201866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D61876-FC6C-C66A-95FB-B59BD12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4A573D-794B-FE16-3C0A-BE291985A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BC221E6-2ECF-E785-4D5B-AE5B6928B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7272" y="2142845"/>
            <a:ext cx="2607327" cy="45761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96428509-DC97-D3F8-2A57-B56D5E3A3F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1989120" y="2142845"/>
            <a:ext cx="3504517" cy="4576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290FFF63-5428-96F6-E149-0306E59F3E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48872" y="4786051"/>
            <a:ext cx="2038350" cy="19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780C3-D6C9-923A-7440-B9CFB662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718C7A-4A7D-6C13-A8D6-5A13DC67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A115D-507E-6C32-8E9E-8F5AC77A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507373-DA33-CADD-FC0D-0880786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017A67-29C4-F25F-1EB7-FCE1AD7A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EBC1C7-6D7C-20EB-C668-F3A774945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C5A04-0C7F-9B2F-48FA-CB6C1656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7FDC0-FAA8-F768-8EF5-6FDA9EBD9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02FDEA-85F0-50C2-C799-5B77275A2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CF2C8-BB96-ADC6-2201-34FFEDB6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C773DE-AC4C-0862-61CC-2C539E3A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E25420-A37F-5393-449E-53E07D90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631BD-1EDF-1B97-D350-9934ABF4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C8F1C-AFE3-D0F4-18C0-EEDFC3FE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CD691A-E156-A8F7-B17E-1D3AFEF8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60E3F9-B32D-D7BB-7F5D-592EBE8A8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4C8934-79BD-A035-DD4E-2EDA03F5A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C362E1-37C9-4B0C-D556-CDA9176B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8134716-3F9E-C3AB-0417-97F53D47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C00CC5-799A-8511-B4FB-A85A4BD9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414F0C-9D74-2C84-9193-62D1AEF8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B3FCB6-4C8D-63B2-0DC3-B6ACC88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EF3097-9CE9-A12B-14C7-8E6220B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7E90378-AD6C-9CDC-CDDB-18CBA01E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BE9AEB-05B1-7DDA-771F-AF4EE077F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39AC4E7-B393-7FEE-CF43-C7E6E0583D01}"/>
              </a:ext>
            </a:extLst>
          </p:cNvPr>
          <p:cNvSpPr/>
          <p:nvPr userDrawn="1"/>
        </p:nvSpPr>
        <p:spPr>
          <a:xfrm>
            <a:off x="219075" y="365125"/>
            <a:ext cx="11753850" cy="6226175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28575">
            <a:solidFill>
              <a:srgbClr val="FF9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67631D-64EB-F55A-D969-A8795950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953EA3-19CA-2759-261D-E80759CB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80580F-A74C-C0A0-063C-2484563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6AF716-15F8-DCAC-D961-FDE4AAD60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792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81819-231F-7808-705F-4F0903C5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35894-270B-4599-C1BA-6D998E0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078B58-6966-0B9A-7BE1-5B323FC4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021229-75E2-EE57-02FE-DD446CDC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C9AA9A-E1A1-848C-DA75-055E3DC9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994AB-A1CB-017C-0349-A24DDE69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1BE30-0C5B-88AA-63FB-4A5F81AD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FE7190-3B42-9F93-D9F2-FEB1E5CBF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3BD380-AD49-2650-A7E3-75E683EBD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3537FD-1DC9-E3F3-B18A-9ADF59F5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3CF6BF-01D9-D9FF-6647-87DFE028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AB9FFB-3DA5-6E4E-A1C0-B9D89067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5C465F-0071-420A-86F9-B857211A3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792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D268D7F-0254-721F-76CC-3FDE01D1A2F5}"/>
              </a:ext>
            </a:extLst>
          </p:cNvPr>
          <p:cNvSpPr/>
          <p:nvPr userDrawn="1"/>
        </p:nvSpPr>
        <p:spPr>
          <a:xfrm>
            <a:off x="423333" y="402166"/>
            <a:ext cx="11345333" cy="60536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5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9AA31-0A57-A217-0B0B-F775A172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5F7B91-6EA3-AF15-2EE8-ED4715B49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79ABF-DDCD-59B0-854E-0D0AC9AD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7F8EA-9472-F028-85E2-ED673D6B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65697-554D-AFAA-3AB9-7B1E6C0E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CBEBF5-1EAD-22D6-6BB6-A2141C4E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1C9ED6-2E1F-036E-1AFF-53B037A80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BD281F-D17A-343C-E312-6FC640C1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1E9169-12AA-582F-5E52-1BC1BB28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2923BC-63F9-8B9D-81D7-7E180B2A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36617EFD-EF8A-6055-02FE-54688935DD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BF41F3-2727-D224-F085-3FB7CD8A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E4A0A-402F-BC68-C8E0-96F9F87A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E3F13D-B057-DEF4-7331-56BB32E4F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31EA-0711-4046-B76C-D94C8AE4F950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1E0601-A591-BFFD-7B0B-9FDA9838E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EB7931-DCC0-7D9E-F3FF-F7BD1C688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xmlns="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7.xml"/><Relationship Id="rId11" Type="http://schemas.openxmlformats.org/officeDocument/2006/relationships/slide" Target="slide8.xm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slide" Target="slide16.xml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0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11" Type="http://schemas.openxmlformats.org/officeDocument/2006/relationships/slide" Target="slide16.xml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1319" y="793192"/>
            <a:ext cx="9736436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 11 năm 2024</a:t>
            </a:r>
          </a:p>
          <a:p>
            <a:pPr algn="ctr"/>
            <a:r>
              <a:rPr lang="en-US" sz="40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4000" smtClean="0"/>
              <a:t>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từ và câu :   Đại từ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B7B7A2-CAD4-89A0-158A-974A269BB5E1}"/>
              </a:ext>
            </a:extLst>
          </p:cNvPr>
          <p:cNvSpPr txBox="1"/>
          <p:nvPr/>
        </p:nvSpPr>
        <p:spPr>
          <a:xfrm>
            <a:off x="1307433" y="2134537"/>
            <a:ext cx="7741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-Rounded-Bold"/>
              </a:rPr>
              <a:t>THẢO LUẬN NHÓM ĐÔI</a:t>
            </a:r>
            <a:endParaRPr lang="en-US" sz="66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3D23330-44E5-11A6-4BE5-FC2F7CD96976}"/>
              </a:ext>
            </a:extLst>
          </p:cNvPr>
          <p:cNvSpPr/>
          <p:nvPr/>
        </p:nvSpPr>
        <p:spPr>
          <a:xfrm>
            <a:off x="3468415" y="2349062"/>
            <a:ext cx="72521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87EB4D5-FA4B-4F17-D025-F918B56AED47}"/>
              </a:ext>
            </a:extLst>
          </p:cNvPr>
          <p:cNvSpPr/>
          <p:nvPr/>
        </p:nvSpPr>
        <p:spPr>
          <a:xfrm>
            <a:off x="4572002" y="1533569"/>
            <a:ext cx="6637281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6F3F0A3-CC9E-D1CB-8BF7-E92442AAC9E0}"/>
              </a:ext>
            </a:extLst>
          </p:cNvPr>
          <p:cNvSpPr/>
          <p:nvPr/>
        </p:nvSpPr>
        <p:spPr>
          <a:xfrm>
            <a:off x="727841" y="2349062"/>
            <a:ext cx="259868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F583C-80D6-DC28-0760-1FE3C449DC66}"/>
              </a:ext>
            </a:extLst>
          </p:cNvPr>
          <p:cNvSpPr txBox="1"/>
          <p:nvPr/>
        </p:nvSpPr>
        <p:spPr>
          <a:xfrm>
            <a:off x="727841" y="-261821"/>
            <a:ext cx="11083160" cy="406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Tại Đại hội Thể thao Đông Nam Á lần thứ 32, đoàn thể thao Việt Nam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xếp thứ nhất trên bảng tổng sắp huy chương. Đó là thành tích rất đáng tự hào.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			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An Nguyên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EDE5006-66F0-D8E2-17C0-C58775E60463}"/>
              </a:ext>
            </a:extLst>
          </p:cNvPr>
          <p:cNvSpPr/>
          <p:nvPr/>
        </p:nvSpPr>
        <p:spPr>
          <a:xfrm>
            <a:off x="1072055" y="3801920"/>
            <a:ext cx="9806152" cy="215744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just">
              <a:lnSpc>
                <a:spcPct val="115000"/>
              </a:lnSpc>
            </a:pPr>
            <a:r>
              <a:rPr lang="vi-VN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Đó</a:t>
            </a:r>
            <a:r>
              <a:rPr lang="vi-VN" sz="4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dùng để thay thế cho “xếp thứ nhất trên bảng tổng sắp huy chương”.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87EB4D5-FA4B-4F17-D025-F918B56AED47}"/>
              </a:ext>
            </a:extLst>
          </p:cNvPr>
          <p:cNvSpPr/>
          <p:nvPr/>
        </p:nvSpPr>
        <p:spPr>
          <a:xfrm>
            <a:off x="2333300" y="666465"/>
            <a:ext cx="693680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EDE5006-66F0-D8E2-17C0-C58775E60463}"/>
              </a:ext>
            </a:extLst>
          </p:cNvPr>
          <p:cNvSpPr/>
          <p:nvPr/>
        </p:nvSpPr>
        <p:spPr>
          <a:xfrm>
            <a:off x="1072055" y="4335516"/>
            <a:ext cx="10168759" cy="162384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90170" algn="just">
              <a:lnSpc>
                <a:spcPct val="115000"/>
              </a:lnSpc>
            </a:pPr>
            <a:r>
              <a:rPr lang="vi-VN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tôi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dùng để xưng hô (chỉ người nói); </a:t>
            </a:r>
            <a:r>
              <a:rPr lang="en-US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	</a:t>
            </a:r>
            <a:r>
              <a:rPr lang="vi-VN" sz="4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 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dùng để hỏi.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3D786CF-99B2-D6B3-7491-30D0B0CF0D7B}"/>
              </a:ext>
            </a:extLst>
          </p:cNvPr>
          <p:cNvSpPr/>
          <p:nvPr/>
        </p:nvSpPr>
        <p:spPr>
          <a:xfrm>
            <a:off x="2538251" y="1515924"/>
            <a:ext cx="882866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F583C-80D6-DC28-0760-1FE3C449DC66}"/>
              </a:ext>
            </a:extLst>
          </p:cNvPr>
          <p:cNvSpPr txBox="1"/>
          <p:nvPr/>
        </p:nvSpPr>
        <p:spPr>
          <a:xfrm>
            <a:off x="727841" y="479158"/>
            <a:ext cx="1108316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  <a:latin typeface="ArialMT"/>
              </a:rPr>
              <a:t>b.</a:t>
            </a:r>
            <a:r>
              <a:rPr lang="vi-VN" sz="3600">
                <a:solidFill>
                  <a:srgbClr val="000000"/>
                </a:solidFill>
                <a:latin typeface="ArialMT"/>
              </a:rPr>
              <a:t> Thấy tôi đi qua vườn củ cải xanh mướt, thỏ vồn vã: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MT"/>
              </a:rPr>
              <a:t>– Sóc đi đâu đấy?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MT"/>
              </a:rPr>
              <a:t>– Tôi đi tìm mùa đông! Thỏ có thấy mùa đông ở đâu không?						</a:t>
            </a:r>
            <a:r>
              <a:rPr lang="en-US" sz="3600" i="1">
                <a:solidFill>
                  <a:srgbClr val="000000"/>
                </a:solidFill>
                <a:latin typeface="ArialMT"/>
              </a:rPr>
              <a:t>Hoà An</a:t>
            </a:r>
            <a:endParaRPr lang="en-US" sz="3600" b="1" i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F583C-80D6-DC28-0760-1FE3C449DC66}"/>
              </a:ext>
            </a:extLst>
          </p:cNvPr>
          <p:cNvSpPr txBox="1"/>
          <p:nvPr/>
        </p:nvSpPr>
        <p:spPr>
          <a:xfrm>
            <a:off x="554420" y="967889"/>
            <a:ext cx="110831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Đặt 1 – 2 câu theo một trong ba yêu cầu sau:</a:t>
            </a:r>
          </a:p>
          <a:p>
            <a:endParaRPr lang="en-US" sz="4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đại từ xưng hô.</a:t>
            </a:r>
            <a:endParaRPr lang="en-US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đại từ nghi vấn. </a:t>
            </a:r>
            <a:endParaRPr lang="en-US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4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4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đại từ thay thế.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E771442-4FB0-23A4-B49B-E09A387E8C18}"/>
              </a:ext>
            </a:extLst>
          </p:cNvPr>
          <p:cNvSpPr/>
          <p:nvPr/>
        </p:nvSpPr>
        <p:spPr>
          <a:xfrm>
            <a:off x="704970" y="1275319"/>
            <a:ext cx="4434590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Có đại từ xưng hô.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AC8B553-29E0-7520-89ED-AF10DE14AB27}"/>
              </a:ext>
            </a:extLst>
          </p:cNvPr>
          <p:cNvSpPr/>
          <p:nvPr/>
        </p:nvSpPr>
        <p:spPr>
          <a:xfrm>
            <a:off x="5937737" y="1275319"/>
            <a:ext cx="55080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Nhà tôi có năm người.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DFC1A924-47C2-8A23-E6FC-F51A53D39C46}"/>
              </a:ext>
            </a:extLst>
          </p:cNvPr>
          <p:cNvSpPr/>
          <p:nvPr/>
        </p:nvSpPr>
        <p:spPr>
          <a:xfrm>
            <a:off x="634413" y="2927008"/>
            <a:ext cx="4570524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 Có đại từ nghi vấn.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32DE3E3-75C0-74E6-BD4D-663B7A68DDFB}"/>
              </a:ext>
            </a:extLst>
          </p:cNvPr>
          <p:cNvSpPr/>
          <p:nvPr/>
        </p:nvSpPr>
        <p:spPr>
          <a:xfrm>
            <a:off x="578354" y="4622115"/>
            <a:ext cx="46785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 Có đại từ thay thế.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FEC9438-0958-65ED-1A79-5C86DEFD0F5F}"/>
              </a:ext>
            </a:extLst>
          </p:cNvPr>
          <p:cNvSpPr/>
          <p:nvPr/>
        </p:nvSpPr>
        <p:spPr>
          <a:xfrm>
            <a:off x="5937737" y="2942774"/>
            <a:ext cx="55080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Ai đã ăn mấy chiếc bánh?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517B2E2-7EEC-BCC4-304D-ECDAD2C24260}"/>
              </a:ext>
            </a:extLst>
          </p:cNvPr>
          <p:cNvSpPr/>
          <p:nvPr/>
        </p:nvSpPr>
        <p:spPr>
          <a:xfrm>
            <a:off x="5937737" y="4622115"/>
            <a:ext cx="5749766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Mai rất xinh. Lan cũng vậy.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26792CA5-842D-1DD1-C8AD-9F6071876142}"/>
              </a:ext>
            </a:extLst>
          </p:cNvPr>
          <p:cNvSpPr/>
          <p:nvPr/>
        </p:nvSpPr>
        <p:spPr>
          <a:xfrm>
            <a:off x="5139560" y="1576552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5E581E50-EC1E-2CA5-13F5-AE0EA396D862}"/>
              </a:ext>
            </a:extLst>
          </p:cNvPr>
          <p:cNvSpPr/>
          <p:nvPr/>
        </p:nvSpPr>
        <p:spPr>
          <a:xfrm>
            <a:off x="5172249" y="3247696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9820FDFF-96EC-7F9F-D6AD-4B143AD5A390}"/>
              </a:ext>
            </a:extLst>
          </p:cNvPr>
          <p:cNvSpPr/>
          <p:nvPr/>
        </p:nvSpPr>
        <p:spPr>
          <a:xfrm>
            <a:off x="5256883" y="4853222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3BAE84-7407-1A66-5FB1-72CD7A6E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729" y="2176097"/>
            <a:ext cx="554784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D928D20-9DBE-F01D-CB3A-E97A33CA2542}"/>
              </a:ext>
            </a:extLst>
          </p:cNvPr>
          <p:cNvSpPr/>
          <p:nvPr/>
        </p:nvSpPr>
        <p:spPr>
          <a:xfrm>
            <a:off x="2977073" y="5244748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50DF6B5-5EA0-9D31-1B7F-E0DC0D381D97}"/>
              </a:ext>
            </a:extLst>
          </p:cNvPr>
          <p:cNvSpPr/>
          <p:nvPr/>
        </p:nvSpPr>
        <p:spPr>
          <a:xfrm>
            <a:off x="5864609" y="5430289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87F43F5-0718-48BE-C664-E1E5AF788E8B}"/>
              </a:ext>
            </a:extLst>
          </p:cNvPr>
          <p:cNvSpPr/>
          <p:nvPr/>
        </p:nvSpPr>
        <p:spPr>
          <a:xfrm>
            <a:off x="8527895" y="5482414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E3D6CB3-440F-ED7D-CF25-6DD708190F98}"/>
              </a:ext>
            </a:extLst>
          </p:cNvPr>
          <p:cNvGrpSpPr/>
          <p:nvPr/>
        </p:nvGrpSpPr>
        <p:grpSpPr>
          <a:xfrm>
            <a:off x="2659617" y="2530483"/>
            <a:ext cx="1176630" cy="2036240"/>
            <a:chOff x="1359675" y="917659"/>
            <a:chExt cx="1176630" cy="203624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F915F412-F230-14F4-B41C-4D429AD3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2E0047B-2A5D-A405-34FA-75DA005FB281}"/>
                </a:ext>
              </a:extLst>
            </p:cNvPr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94049D4-6102-5794-7EA2-A94B8A7476EB}"/>
              </a:ext>
            </a:extLst>
          </p:cNvPr>
          <p:cNvGrpSpPr/>
          <p:nvPr/>
        </p:nvGrpSpPr>
        <p:grpSpPr>
          <a:xfrm>
            <a:off x="5544681" y="2736567"/>
            <a:ext cx="1176630" cy="2036240"/>
            <a:chOff x="1359675" y="917659"/>
            <a:chExt cx="1176630" cy="203624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D6459CF-D9CE-A8EC-7682-BCC81E5A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59ECB2A6-8985-B45C-EE04-9F22F9272F4A}"/>
                </a:ext>
              </a:extLst>
            </p:cNvPr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35AAB23-953E-9DA8-4C34-4AD246248362}"/>
              </a:ext>
            </a:extLst>
          </p:cNvPr>
          <p:cNvGrpSpPr/>
          <p:nvPr/>
        </p:nvGrpSpPr>
        <p:grpSpPr>
          <a:xfrm>
            <a:off x="8219592" y="2611034"/>
            <a:ext cx="1176630" cy="2036240"/>
            <a:chOff x="1359675" y="917659"/>
            <a:chExt cx="1176630" cy="203624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68036BD1-1AC8-6715-C7AE-391F84E5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DA6F141-B513-8FC0-81A6-1FF8D6795EF9}"/>
                </a:ext>
              </a:extLst>
            </p:cNvPr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06CEBB9-BF7E-442F-9DD6-334E81EC1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0593" y="2375782"/>
            <a:ext cx="2346288" cy="275781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3F222072-54A1-3E46-E9AE-11E68C202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825" y="2591440"/>
            <a:ext cx="2346288" cy="2757810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C50FECEB-2E14-1313-38D6-983658230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163" y="2648528"/>
            <a:ext cx="2346288" cy="27578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260DC9E-28F2-F2DB-D50D-CFABAB2821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6971" y="236011"/>
            <a:ext cx="8248603" cy="1457070"/>
          </a:xfrm>
          <a:prstGeom prst="rect">
            <a:avLst/>
          </a:prstGeom>
        </p:spPr>
      </p:pic>
      <p:sp>
        <p:nvSpPr>
          <p:cNvPr id="3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AE5A2A8-E7DE-410A-CDDB-D3B71E6054E7}"/>
              </a:ext>
            </a:extLst>
          </p:cNvPr>
          <p:cNvSpPr/>
          <p:nvPr/>
        </p:nvSpPr>
        <p:spPr>
          <a:xfrm flipH="1">
            <a:off x="10939632" y="6059694"/>
            <a:ext cx="897991" cy="798306"/>
          </a:xfrm>
          <a:prstGeom prst="leftArrow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965D5E05-F163-860F-C49C-742E55664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50232" y="427823"/>
            <a:ext cx="609600" cy="609600"/>
          </a:xfrm>
          <a:prstGeom prst="rect">
            <a:avLst/>
          </a:prstGeom>
        </p:spPr>
      </p:pic>
      <p:pic>
        <p:nvPicPr>
          <p:cNvPr id="10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DA5C5FC3-35CE-44C8-5906-6CB34EC15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75900" y="1079495"/>
            <a:ext cx="609600" cy="609600"/>
          </a:xfrm>
          <a:prstGeom prst="rect">
            <a:avLst/>
          </a:prstGeom>
        </p:spPr>
      </p:pic>
      <p:pic>
        <p:nvPicPr>
          <p:cNvPr id="15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791940BE-7CAF-4927-C045-1E9E65D86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0487" y="1689526"/>
            <a:ext cx="609600" cy="609600"/>
          </a:xfrm>
          <a:prstGeom prst="rect">
            <a:avLst/>
          </a:prstGeom>
        </p:spPr>
      </p:pic>
      <p:pic>
        <p:nvPicPr>
          <p:cNvPr id="16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FD42C800-DA52-4E76-C1EC-B91394BD2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6155" y="2341198"/>
            <a:ext cx="609600" cy="609600"/>
          </a:xfrm>
          <a:prstGeom prst="rect">
            <a:avLst/>
          </a:prstGeom>
        </p:spPr>
      </p:pic>
      <p:pic>
        <p:nvPicPr>
          <p:cNvPr id="17" name="tada1">
            <a:hlinkClick r:id="" action="ppaction://media"/>
            <a:extLst>
              <a:ext uri="{FF2B5EF4-FFF2-40B4-BE49-F238E27FC236}">
                <a16:creationId xmlns:a16="http://schemas.microsoft.com/office/drawing/2014/main" xmlns="" id="{03874449-496D-166D-97BF-4730D28F3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7837" y="2967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24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-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F9EC0C-5DFE-2BAE-BFC9-27B23DBCA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73" y="657916"/>
            <a:ext cx="1527868" cy="15594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C3EA7E4-04FC-9512-A2D6-482B6CE556B6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CEB8C764-AED8-DDE6-801A-C966CEECAE1F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89BF3E0-8F6F-C45F-743F-6C0ED5B88221}"/>
                </a:ext>
              </a:extLst>
            </p:cNvPr>
            <p:cNvSpPr txBox="1"/>
            <p:nvPr/>
          </p:nvSpPr>
          <p:spPr>
            <a:xfrm>
              <a:off x="2758872" y="799610"/>
              <a:ext cx="828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Đại từ là gì?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A">
            <a:extLst>
              <a:ext uri="{FF2B5EF4-FFF2-40B4-BE49-F238E27FC236}">
                <a16:creationId xmlns:a16="http://schemas.microsoft.com/office/drawing/2014/main" xmlns="" id="{D63E0158-B7D2-A81E-B36E-9A2E74F71246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13" name="Hình chữ nhật: Góc Tròn 4">
              <a:extLst>
                <a:ext uri="{FF2B5EF4-FFF2-40B4-BE49-F238E27FC236}">
                  <a16:creationId xmlns:a16="http://schemas.microsoft.com/office/drawing/2014/main" xmlns="" id="{E17E59B1-A97E-682F-04EA-E4492AE42C7E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xưng hô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4" name="A">
              <a:extLst>
                <a:ext uri="{FF2B5EF4-FFF2-40B4-BE49-F238E27FC236}">
                  <a16:creationId xmlns:a16="http://schemas.microsoft.com/office/drawing/2014/main" xmlns="" id="{F75D696E-A108-DB24-F1FE-F0F96788A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xmlns="" id="{5F47A00B-EB73-7703-30B3-768FB5E24728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16" name="Hình chữ nhật: Góc Tròn 5">
              <a:extLst>
                <a:ext uri="{FF2B5EF4-FFF2-40B4-BE49-F238E27FC236}">
                  <a16:creationId xmlns:a16="http://schemas.microsoft.com/office/drawing/2014/main" xmlns="" id="{C0C04ECD-E4AA-6ADB-E87C-71626AF642BE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hỏi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7" name="Hình ảnh 10">
              <a:extLst>
                <a:ext uri="{FF2B5EF4-FFF2-40B4-BE49-F238E27FC236}">
                  <a16:creationId xmlns:a16="http://schemas.microsoft.com/office/drawing/2014/main" xmlns="" id="{0BE11FAF-DB15-F0A1-D83F-0826E7966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18" name="C">
            <a:extLst>
              <a:ext uri="{FF2B5EF4-FFF2-40B4-BE49-F238E27FC236}">
                <a16:creationId xmlns:a16="http://schemas.microsoft.com/office/drawing/2014/main" xmlns="" id="{9453578E-8E38-B53E-48F7-60723E83DF2F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19" name="Hình chữ nhật: Góc Tròn 6">
              <a:extLst>
                <a:ext uri="{FF2B5EF4-FFF2-40B4-BE49-F238E27FC236}">
                  <a16:creationId xmlns:a16="http://schemas.microsoft.com/office/drawing/2014/main" xmlns="" id="{9EABB339-75FD-C6AB-872E-0AB30613A1C0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thay thế các từ ngữ khác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0" name="Hình ảnh 11">
              <a:extLst>
                <a:ext uri="{FF2B5EF4-FFF2-40B4-BE49-F238E27FC236}">
                  <a16:creationId xmlns:a16="http://schemas.microsoft.com/office/drawing/2014/main" xmlns="" id="{118DC15A-B928-DDE9-5672-55E4BFCC5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xmlns="" id="{D500CAEE-8B46-AB1B-0797-A5801C86F0B4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22" name="60">
              <a:extLst>
                <a:ext uri="{FF2B5EF4-FFF2-40B4-BE49-F238E27FC236}">
                  <a16:creationId xmlns:a16="http://schemas.microsoft.com/office/drawing/2014/main" xmlns="" id="{896A47D7-0439-68CC-7742-9941FDF5B73C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 3 đáp án trên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3" name="Hình ảnh 12">
              <a:extLst>
                <a:ext uri="{FF2B5EF4-FFF2-40B4-BE49-F238E27FC236}">
                  <a16:creationId xmlns:a16="http://schemas.microsoft.com/office/drawing/2014/main" xmlns="" id="{CF64B7A5-20BE-5E20-6B1E-11841F6EC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xmlns="" id="{04F37845-A746-526E-F32A-B51FC0DC76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801433" y="4847982"/>
            <a:ext cx="896707" cy="890172"/>
          </a:xfrm>
          <a:prstGeom prst="rect">
            <a:avLst/>
          </a:prstGeom>
        </p:spPr>
      </p:pic>
      <p:pic>
        <p:nvPicPr>
          <p:cNvPr id="25" name="Hình ảnh 15">
            <a:extLst>
              <a:ext uri="{FF2B5EF4-FFF2-40B4-BE49-F238E27FC236}">
                <a16:creationId xmlns:a16="http://schemas.microsoft.com/office/drawing/2014/main" xmlns="" id="{7C3DD56C-F18F-55F1-3090-C91401D0B0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97906" y="3279878"/>
            <a:ext cx="896707" cy="890172"/>
          </a:xfrm>
          <a:prstGeom prst="rect">
            <a:avLst/>
          </a:prstGeom>
        </p:spPr>
      </p:pic>
      <p:pic>
        <p:nvPicPr>
          <p:cNvPr id="26" name="Hình ảnh 16">
            <a:extLst>
              <a:ext uri="{FF2B5EF4-FFF2-40B4-BE49-F238E27FC236}">
                <a16:creationId xmlns:a16="http://schemas.microsoft.com/office/drawing/2014/main" xmlns="" id="{0D9E4F55-D83C-087E-0BD4-48DB29C5DA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073893" y="4932145"/>
            <a:ext cx="896707" cy="890172"/>
          </a:xfrm>
          <a:prstGeom prst="rect">
            <a:avLst/>
          </a:prstGeom>
        </p:spPr>
      </p:pic>
      <p:pic>
        <p:nvPicPr>
          <p:cNvPr id="27" name="Hình ảnh 17">
            <a:extLst>
              <a:ext uri="{FF2B5EF4-FFF2-40B4-BE49-F238E27FC236}">
                <a16:creationId xmlns:a16="http://schemas.microsoft.com/office/drawing/2014/main" xmlns="" id="{602AEB87-83BE-CD2B-B49B-F20F31C8FA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51812" y="3271710"/>
            <a:ext cx="896707" cy="890172"/>
          </a:xfrm>
          <a:prstGeom prst="rect">
            <a:avLst/>
          </a:prstGeom>
        </p:spPr>
      </p:pic>
      <p:pic>
        <p:nvPicPr>
          <p:cNvPr id="28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B8A0F2C8-9582-8B5A-E16A-71587697D6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29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286A8B09-E5C5-70DD-17DC-6AE1B80F4D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53452F1-1769-BBF6-9628-8A3B5204DE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6969" y="1718256"/>
            <a:ext cx="3546922" cy="4169026"/>
          </a:xfrm>
          <a:prstGeom prst="rect">
            <a:avLst/>
          </a:prstGeom>
        </p:spPr>
      </p:pic>
      <p:sp>
        <p:nvSpPr>
          <p:cNvPr id="34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9DB7E81-7FBC-C4D2-07F9-8B44A45F465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74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1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1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1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1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DF33177-ACDB-20A5-96B4-54F94976D452}"/>
              </a:ext>
            </a:extLst>
          </p:cNvPr>
          <p:cNvGrpSpPr/>
          <p:nvPr/>
        </p:nvGrpSpPr>
        <p:grpSpPr>
          <a:xfrm>
            <a:off x="2157281" y="642613"/>
            <a:ext cx="9432882" cy="1168876"/>
            <a:chOff x="2615178" y="747086"/>
            <a:chExt cx="8427960" cy="15072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DE227D61-B499-F511-0A51-5157FF3591BE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664C096-6B7D-4ECA-2B11-FA1904666114}"/>
                </a:ext>
              </a:extLst>
            </p:cNvPr>
            <p:cNvSpPr txBox="1"/>
            <p:nvPr/>
          </p:nvSpPr>
          <p:spPr>
            <a:xfrm>
              <a:off x="2615178" y="753699"/>
              <a:ext cx="8284266" cy="138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Tìm đại từ trong câu sau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>
                  <a:solidFill>
                    <a:srgbClr val="C00000"/>
                  </a:solidFill>
                  <a:latin typeface="Cambria" panose="02040503050406030204" pitchFamily="18" charset="0"/>
                </a:rPr>
                <a:t>Tôi có một căn nhà nhỏ xinh bên cạnh vườn hoa.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4E18ACE-7374-3C17-D8DA-26A6501A7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6" y="615687"/>
            <a:ext cx="1742131" cy="1222395"/>
          </a:xfrm>
          <a:prstGeom prst="rect">
            <a:avLst/>
          </a:prstGeom>
        </p:spPr>
      </p:pic>
      <p:grpSp>
        <p:nvGrpSpPr>
          <p:cNvPr id="2" name="A">
            <a:extLst>
              <a:ext uri="{FF2B5EF4-FFF2-40B4-BE49-F238E27FC236}">
                <a16:creationId xmlns:a16="http://schemas.microsoft.com/office/drawing/2014/main" xmlns="" id="{908F1043-EB55-1B75-4E97-C1FC5A3FE35D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3" name="Hình chữ nhật: Góc Tròn 4">
              <a:extLst>
                <a:ext uri="{FF2B5EF4-FFF2-40B4-BE49-F238E27FC236}">
                  <a16:creationId xmlns:a16="http://schemas.microsoft.com/office/drawing/2014/main" xmlns="" id="{98C94CBF-BBED-7C19-66A4-516C57652656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căn 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" name="A">
              <a:extLst>
                <a:ext uri="{FF2B5EF4-FFF2-40B4-BE49-F238E27FC236}">
                  <a16:creationId xmlns:a16="http://schemas.microsoft.com/office/drawing/2014/main" xmlns="" id="{70073C02-A2D1-20D3-20B6-0336F6B72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xmlns="" id="{E2C41A15-387C-054E-9F45-DA74342857E9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27" name="Hình chữ nhật: Góc Tròn 5">
              <a:extLst>
                <a:ext uri="{FF2B5EF4-FFF2-40B4-BE49-F238E27FC236}">
                  <a16:creationId xmlns:a16="http://schemas.microsoft.com/office/drawing/2014/main" xmlns="" id="{33E776B1-07E6-10A5-0E2E-2253C776374F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vườn 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Hình ảnh 10">
              <a:extLst>
                <a:ext uri="{FF2B5EF4-FFF2-40B4-BE49-F238E27FC236}">
                  <a16:creationId xmlns:a16="http://schemas.microsoft.com/office/drawing/2014/main" xmlns="" id="{50D6C0E9-D3D8-41A3-F4D7-C0435F993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C">
            <a:extLst>
              <a:ext uri="{FF2B5EF4-FFF2-40B4-BE49-F238E27FC236}">
                <a16:creationId xmlns:a16="http://schemas.microsoft.com/office/drawing/2014/main" xmlns="" id="{C4CDD572-52E5-D98C-2388-090B95011AE0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xmlns="" id="{BE78ECCD-6CC8-BD6A-4084-E90EA2E99BCE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tôi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xmlns="" id="{B65B94A3-B215-7D4D-BCF8-CA2B3F299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>
            <a:extLst>
              <a:ext uri="{FF2B5EF4-FFF2-40B4-BE49-F238E27FC236}">
                <a16:creationId xmlns:a16="http://schemas.microsoft.com/office/drawing/2014/main" xmlns="" id="{4E28F3D4-CA02-E956-0648-348F080D8CAE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>
              <a:extLst>
                <a:ext uri="{FF2B5EF4-FFF2-40B4-BE49-F238E27FC236}">
                  <a16:creationId xmlns:a16="http://schemas.microsoft.com/office/drawing/2014/main" xmlns="" id="{BA175F4C-B25A-4261-B62F-49596008E535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xinh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xmlns="" id="{A0CB6104-0BEF-865B-EA6D-E04D3D525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xmlns="" id="{61E76B85-595B-FC1C-BD5D-8D307DF14E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869925" y="4850653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xmlns="" id="{A70E26D7-D603-8413-373D-0C72B408FB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27981" y="3242965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xmlns="" id="{A3723A30-C9B6-6182-D8A3-F853B15C17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743818" y="3269983"/>
            <a:ext cx="896707" cy="890172"/>
          </a:xfrm>
          <a:prstGeom prst="rect">
            <a:avLst/>
          </a:prstGeom>
        </p:spPr>
      </p:pic>
      <p:pic>
        <p:nvPicPr>
          <p:cNvPr id="41" name="Hình ảnh 17">
            <a:extLst>
              <a:ext uri="{FF2B5EF4-FFF2-40B4-BE49-F238E27FC236}">
                <a16:creationId xmlns:a16="http://schemas.microsoft.com/office/drawing/2014/main" xmlns="" id="{C72E33CA-24B8-4FE6-A7D5-990860647D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84169" y="4934439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39F98F05-75AE-13E2-A79F-EE8CDFDB20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xmlns="" id="{0C169A82-6AAA-11C3-9E32-358EF5616D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869E83E4-5FC9-412B-0D25-E7AD351F3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5914" y="2040323"/>
            <a:ext cx="3546922" cy="4169026"/>
          </a:xfrm>
          <a:prstGeom prst="rect">
            <a:avLst/>
          </a:prstGeom>
        </p:spPr>
      </p:pic>
      <p:sp>
        <p:nvSpPr>
          <p:cNvPr id="45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6EA7827-85F6-2604-9769-52C263A31C5F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74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1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1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1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1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F318EF-26BF-C9C1-61E5-3331ADE8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94" y="683847"/>
            <a:ext cx="6273328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4ED949-3B25-3BFE-4C95-3C5E4017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88" y="2444400"/>
            <a:ext cx="8535140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57E6CB-7548-FBEF-BEE5-DAAB1A60E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929" y="3627127"/>
            <a:ext cx="723048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C86059-7D26-606F-ED4D-9EC241E6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969" y="1136713"/>
            <a:ext cx="5974598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CA494A-EEE5-EB20-09EE-02EBAC1A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25" y="1734393"/>
            <a:ext cx="10120237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168B0B-A709-CB08-4260-A4EF3CE2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7" y="1750900"/>
            <a:ext cx="6615499" cy="45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134D18-C339-4B79-C6A8-BED4AA90353E}"/>
              </a:ext>
            </a:extLst>
          </p:cNvPr>
          <p:cNvSpPr txBox="1"/>
          <p:nvPr/>
        </p:nvSpPr>
        <p:spPr>
          <a:xfrm>
            <a:off x="355616" y="326099"/>
            <a:ext cx="110743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Trong đoạn văn sau, người kể chuyện đã dùng những từ in đậm để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làm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Gò Mộng làng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 một vườn cò. Một hôm, Bông rủ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ra Gò Mộng.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Chẳng đợi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gật đầu,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kéo tôi đi. Rồi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 tôi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 bị lạc vào một thế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giới ve sầu và cò, vạc,...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</a:t>
            </a:r>
            <a:r>
              <a:rPr kumimoji="0" lang="vi-VN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Đặng Vương Hưng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 ý trả lời đúng: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 hỏi.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 xưng hô.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 thay thế.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B91847B-37CF-ED34-79D4-FB838AFA40BB}"/>
              </a:ext>
            </a:extLst>
          </p:cNvPr>
          <p:cNvSpPr/>
          <p:nvPr/>
        </p:nvSpPr>
        <p:spPr>
          <a:xfrm>
            <a:off x="4745421" y="1844567"/>
            <a:ext cx="1350579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0CACAEEA-A0D8-918E-E6CB-C57BC8742036}"/>
              </a:ext>
            </a:extLst>
          </p:cNvPr>
          <p:cNvSpPr/>
          <p:nvPr/>
        </p:nvSpPr>
        <p:spPr>
          <a:xfrm>
            <a:off x="7330967" y="3002074"/>
            <a:ext cx="1166648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6213291-D996-F1C6-EE2D-75AD0AD197CF}"/>
              </a:ext>
            </a:extLst>
          </p:cNvPr>
          <p:cNvSpPr/>
          <p:nvPr/>
        </p:nvSpPr>
        <p:spPr>
          <a:xfrm>
            <a:off x="2159878" y="4263316"/>
            <a:ext cx="646384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ABC369-9726-A1CA-D24E-A32879B127E8}"/>
              </a:ext>
            </a:extLst>
          </p:cNvPr>
          <p:cNvSpPr/>
          <p:nvPr/>
        </p:nvSpPr>
        <p:spPr>
          <a:xfrm>
            <a:off x="9207063" y="5517931"/>
            <a:ext cx="1261239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134D18-C339-4B79-C6A8-BED4AA90353E}"/>
              </a:ext>
            </a:extLst>
          </p:cNvPr>
          <p:cNvSpPr txBox="1"/>
          <p:nvPr/>
        </p:nvSpPr>
        <p:spPr>
          <a:xfrm>
            <a:off x="724584" y="486217"/>
            <a:ext cx="10742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u="none" strike="noStrike" baseline="0">
                <a:solidFill>
                  <a:srgbClr val="FF00FF"/>
                </a:solidFill>
                <a:latin typeface="Arial-Rounded-Bold"/>
              </a:rPr>
              <a:t>2. </a:t>
            </a:r>
            <a:r>
              <a:rPr lang="en-US" sz="4000" b="1" i="0" u="none" strike="noStrike" baseline="0">
                <a:solidFill>
                  <a:srgbClr val="000000"/>
                </a:solidFill>
                <a:latin typeface="Arial-BoldMT"/>
              </a:rPr>
              <a:t>Tìm từ dùng để hỏi trong mỗi câu sau:</a:t>
            </a:r>
          </a:p>
          <a:p>
            <a:pPr algn="l"/>
            <a:endParaRPr lang="en-US" sz="4000" b="1" i="0" u="none" strike="noStrike" baseline="0">
              <a:solidFill>
                <a:srgbClr val="000000"/>
              </a:solidFill>
              <a:latin typeface="Arial-BoldMT"/>
            </a:endParaRPr>
          </a:p>
          <a:p>
            <a:pPr lvl="2"/>
            <a:r>
              <a:rPr lang="en-US" sz="4000" b="0" i="0" u="none" strike="noStrike" baseline="0">
                <a:solidFill>
                  <a:srgbClr val="0070C0"/>
                </a:solidFill>
                <a:latin typeface="ArialMT"/>
              </a:rPr>
              <a:t>a.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Nhà bạn ở đâu?</a:t>
            </a:r>
          </a:p>
          <a:p>
            <a:pPr lvl="2"/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vi-VN" sz="4000" b="0" i="0" u="none" strike="noStrike" baseline="0">
                <a:solidFill>
                  <a:srgbClr val="0070C0"/>
                </a:solidFill>
                <a:latin typeface="ArialMT"/>
              </a:rPr>
              <a:t>b.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 Bạn thường đi học lúc mấy giờ?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vi-VN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vi-VN" sz="4000" b="0" i="0" u="none" strike="noStrike" baseline="0">
                <a:solidFill>
                  <a:srgbClr val="0070C0"/>
                </a:solidFill>
                <a:latin typeface="ArialMT"/>
              </a:rPr>
              <a:t>c.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 Ai đưa bạn đi học?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vi-VN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en-US" sz="4000" b="0" i="0" u="none" strike="noStrike" baseline="0">
                <a:solidFill>
                  <a:srgbClr val="0070C0"/>
                </a:solidFill>
                <a:latin typeface="ArialMT"/>
              </a:rPr>
              <a:t>d.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Hôm nay, bạn học những môn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EABC369-9726-A1CA-D24E-A32879B127E8}"/>
              </a:ext>
            </a:extLst>
          </p:cNvPr>
          <p:cNvSpPr/>
          <p:nvPr/>
        </p:nvSpPr>
        <p:spPr>
          <a:xfrm>
            <a:off x="3074277" y="2159876"/>
            <a:ext cx="302172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9D354D9-C1CB-D158-33DB-00050E44A1F2}"/>
              </a:ext>
            </a:extLst>
          </p:cNvPr>
          <p:cNvSpPr/>
          <p:nvPr/>
        </p:nvSpPr>
        <p:spPr>
          <a:xfrm>
            <a:off x="3783725" y="3203790"/>
            <a:ext cx="3689130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E7B918B0-E6DE-8FE1-2961-1786C7F22777}"/>
              </a:ext>
            </a:extLst>
          </p:cNvPr>
          <p:cNvSpPr/>
          <p:nvPr/>
        </p:nvSpPr>
        <p:spPr>
          <a:xfrm>
            <a:off x="3326524" y="4387899"/>
            <a:ext cx="4445875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134D18-C339-4B79-C6A8-BED4AA90353E}"/>
              </a:ext>
            </a:extLst>
          </p:cNvPr>
          <p:cNvSpPr txBox="1"/>
          <p:nvPr/>
        </p:nvSpPr>
        <p:spPr>
          <a:xfrm>
            <a:off x="724583" y="986137"/>
            <a:ext cx="108788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u="none" strike="noStrike" baseline="0">
                <a:solidFill>
                  <a:srgbClr val="FF00FF"/>
                </a:solidFill>
                <a:latin typeface="Arial-Rounded-Bold"/>
              </a:rPr>
              <a:t>3. </a:t>
            </a:r>
            <a:r>
              <a:rPr lang="en-US" sz="3600" i="0" u="none" strike="noStrike" baseline="0">
                <a:solidFill>
                  <a:srgbClr val="0070C0"/>
                </a:solidFill>
                <a:latin typeface="Arial-BoldMT"/>
              </a:rPr>
              <a:t>Mỗi từ in đậm trong các câu sau thay thế cho từ ngữ nào đứng </a:t>
            </a:r>
            <a:r>
              <a:rPr lang="vi-VN" sz="3600" i="0" u="none" strike="noStrike" baseline="0">
                <a:solidFill>
                  <a:srgbClr val="0070C0"/>
                </a:solidFill>
                <a:latin typeface="Arial-BoldMT"/>
              </a:rPr>
              <a:t>trước nó?</a:t>
            </a:r>
          </a:p>
          <a:p>
            <a:pPr algn="just"/>
            <a:r>
              <a:rPr lang="en-US" sz="3600" b="0" i="0" u="none" strike="noStrike" baseline="0">
                <a:solidFill>
                  <a:srgbClr val="0070C0"/>
                </a:solidFill>
                <a:latin typeface="ArialMT"/>
              </a:rPr>
              <a:t>a.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Bạn Lan rất thông minh. Bạn Tuấn cũng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Arial-BoldMT"/>
              </a:rPr>
              <a:t>thế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just"/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en-US" sz="3600" b="0" i="0" u="none" strike="noStrike" baseline="0">
                <a:solidFill>
                  <a:srgbClr val="0070C0"/>
                </a:solidFill>
                <a:latin typeface="ArialMT"/>
              </a:rPr>
              <a:t>b.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Bà ngoại tôi rất thích hoa nhài. Mẹ tôi cũng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Arial-BoldMT"/>
              </a:rPr>
              <a:t>vậy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just"/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vi-VN" sz="3600" b="0" i="0" u="none" strike="noStrike" baseline="0">
                <a:solidFill>
                  <a:srgbClr val="0070C0"/>
                </a:solidFill>
                <a:latin typeface="ArialMT"/>
              </a:rPr>
              <a:t>c.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Năm nay, cây xoài ở góc vườn rất sai quả. </a:t>
            </a:r>
            <a:r>
              <a:rPr lang="vi-VN" sz="3600" b="1" i="0" u="none" strike="noStrike" baseline="0">
                <a:solidFill>
                  <a:srgbClr val="000000"/>
                </a:solidFill>
                <a:latin typeface="Arial-BoldMT"/>
              </a:rPr>
              <a:t>Đó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là cây xoài do ba trồng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vào ngày mẹ sinh tôi.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D03AF-C8C8-8C49-03DD-B38CF5B36AA5}"/>
              </a:ext>
            </a:extLst>
          </p:cNvPr>
          <p:cNvSpPr txBox="1"/>
          <p:nvPr/>
        </p:nvSpPr>
        <p:spPr>
          <a:xfrm>
            <a:off x="971549" y="1843950"/>
            <a:ext cx="107222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u="none" strike="noStrike" baseline="0">
                <a:latin typeface="Times New Roman" pitchFamily="18" charset="0"/>
                <a:cs typeface="Times New Roman" pitchFamily="18" charset="0"/>
              </a:rPr>
              <a:t>Đại từ </a:t>
            </a:r>
            <a:r>
              <a:rPr lang="vi-VN" sz="4400" b="0" i="0" u="none" strike="noStrike" baseline="0">
                <a:latin typeface="Times New Roman" pitchFamily="18" charset="0"/>
                <a:cs typeface="Times New Roman" pitchFamily="18" charset="0"/>
              </a:rPr>
              <a:t>là những từ dùng để xưng hô (đại từ xưng hô: </a:t>
            </a:r>
            <a:r>
              <a:rPr lang="vi-VN" sz="4400" b="0" i="1" u="none" strike="noStrike" baseline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tôi, chúng tôi, nó,</a:t>
            </a:r>
            <a:r>
              <a:rPr lang="en-US" sz="4400" b="0" i="1" u="none" strike="noStrike" baseline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chúng nó</a:t>
            </a:r>
            <a:r>
              <a:rPr lang="en-US" sz="4400" b="0" i="1" u="none" strike="noStrike" baseline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4400" b="0" i="0" u="none" strike="noStrike" baseline="0">
                <a:latin typeface="Times New Roman" pitchFamily="18" charset="0"/>
                <a:cs typeface="Times New Roman" pitchFamily="18" charset="0"/>
              </a:rPr>
              <a:t>), để hỏi (đại từ nghi vấn: </a:t>
            </a:r>
            <a:r>
              <a:rPr lang="en-US" sz="4400" b="0" i="1" u="none" strike="noStrike" baseline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ai, gì, nào, bao nhiêu</a:t>
            </a:r>
            <a:r>
              <a:rPr lang="en-US" sz="4400" b="0" i="1" u="none" strike="noStrike" baseline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sz="4400" b="0" i="0" u="none" strike="noStrike" baseline="0">
                <a:latin typeface="Times New Roman" pitchFamily="18" charset="0"/>
                <a:cs typeface="Times New Roman" pitchFamily="18" charset="0"/>
              </a:rPr>
              <a:t>) hoặc để thay thế các từ ngữ khác (đại từ thay thế: </a:t>
            </a:r>
            <a:r>
              <a:rPr lang="en-US" sz="4400" b="0" i="1" u="none" strike="noStrike" baseline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này, đây, đó, thế, vậy</a:t>
            </a:r>
            <a:r>
              <a:rPr lang="en-US" sz="4400" b="0" i="1" u="none" strike="noStrike" baseline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sz="4400" b="0" i="0" u="none" strike="noStrike" baseline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609600"/>
            <a:ext cx="337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Đại từ là gì?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6452CD-4225-F75F-E09D-22D46EC4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18" y="1375087"/>
            <a:ext cx="597459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BF583C-80D6-DC28-0760-1FE3C449DC66}"/>
              </a:ext>
            </a:extLst>
          </p:cNvPr>
          <p:cNvSpPr txBox="1"/>
          <p:nvPr/>
        </p:nvSpPr>
        <p:spPr>
          <a:xfrm>
            <a:off x="233576" y="205889"/>
            <a:ext cx="1165362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đại từ trong các đoạn văn sau và cho biết mỗi đại từ đó được</a:t>
            </a: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dùng để làm gì</a:t>
            </a:r>
            <a:r>
              <a:rPr lang="en-US" sz="4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 Đại hội Thể thao Đông Nam Á lần thứ 32, đoàn thể thao Việt Nam </a:t>
            </a:r>
            <a:r>
              <a:rPr lang="vi-VN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 thứ nhất trên bảng tổng sắp huy chương. Đó là thành tích rất đáng tự hào.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Nguyên</a:t>
            </a:r>
          </a:p>
          <a:p>
            <a:r>
              <a:rPr lang="vi-VN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Thấy tôi đi qua vườn củ cải xanh mướt, thỏ vồn vã: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Sóc đi đâu đấy?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Tôi đi tìm mùa đông! Thỏ có thấy mùa đông ở đâu không?</a:t>
            </a:r>
          </a:p>
          <a:p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4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 An</a:t>
            </a:r>
            <a:endParaRPr lang="en-US" sz="4000" b="1" i="1" dirty="0">
              <a:solidFill>
                <a:srgbClr val="D80C0C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120</TotalTime>
  <Words>528</Words>
  <Application>Microsoft Office PowerPoint</Application>
  <PresentationFormat>Custom</PresentationFormat>
  <Paragraphs>73</Paragraphs>
  <Slides>20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5</cp:revision>
  <dcterms:created xsi:type="dcterms:W3CDTF">2023-12-26T14:33:02Z</dcterms:created>
  <dcterms:modified xsi:type="dcterms:W3CDTF">2024-11-09T09:26:52Z</dcterms:modified>
  <cp:category>9Slide.vn</cp:category>
</cp:coreProperties>
</file>