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9" r:id="rId5"/>
    <p:sldId id="261" r:id="rId6"/>
    <p:sldId id="262" r:id="rId7"/>
    <p:sldId id="263" r:id="rId8"/>
    <p:sldId id="298" r:id="rId9"/>
    <p:sldId id="297" r:id="rId10"/>
    <p:sldId id="273" r:id="rId11"/>
    <p:sldId id="293" r:id="rId12"/>
    <p:sldId id="294" r:id="rId13"/>
    <p:sldId id="295" r:id="rId14"/>
    <p:sldId id="296" r:id="rId15"/>
    <p:sldId id="299" r:id="rId16"/>
    <p:sldId id="283" r:id="rId17"/>
    <p:sldId id="271" r:id="rId18"/>
    <p:sldId id="272" r:id="rId19"/>
  </p:sldIdLst>
  <p:sldSz cx="9144000" cy="5143500" type="screen16x9"/>
  <p:notesSz cx="6858000" cy="9144000"/>
  <p:embeddedFontLst>
    <p:embeddedFont>
      <p:font typeface="Anton" charset="0"/>
      <p:regular r:id="rId21"/>
    </p:embeddedFont>
    <p:embeddedFont>
      <p:font typeface="Hammersmith One" charset="0"/>
      <p:regular r:id="rId22"/>
    </p:embeddedFont>
    <p:embeddedFont>
      <p:font typeface="Lobster" charset="0"/>
      <p:regular r:id="rId23"/>
    </p:embeddedFont>
    <p:embeddedFont>
      <p:font typeface="Hind Vadodara" charset="0"/>
      <p:regular r:id="rId24"/>
    </p:embeddedFont>
    <p:embeddedFont>
      <p:font typeface="Bitter SemiBold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47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-676" y="-68"/>
      </p:cViewPr>
      <p:guideLst>
        <p:guide orient="horz" pos="16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0349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f8d58fca8_0_1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7f8d58fca8_0_1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7f8d58fca8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7f8d58fca8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link video: https://www.youtube.com/watch?v=RnvCbquYeIM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59b1a05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459b1a05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7f8d58fca8_0_1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27f8d58fca8_0_1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f8d58fca8_0_1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27f8d58fca8_0_1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f8d58fca8_0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27f8d58fca8_0_1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7f8d58fca8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27f8d58fca8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7f8d58fca8_0_1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27f8d58fca8_0_1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3500" b="1" i="0" u="none" strike="noStrike" cap="none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 panose="02000000000000000000"/>
              <a:buChar char="●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 panose="02000000000000000000"/>
              <a:buChar char="○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 panose="02000000000000000000"/>
              <a:buChar char="■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 panose="02000000000000000000"/>
              <a:buChar char="●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 panose="02000000000000000000"/>
              <a:buChar char="○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 panose="02000000000000000000"/>
              <a:buChar char="■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 panose="02000000000000000000"/>
              <a:buChar char="●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 panose="02000000000000000000"/>
              <a:buChar char="○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 panose="02000000000000000000"/>
              <a:buChar char="■"/>
              <a:defRPr sz="1400" b="0" i="0" u="none" strike="noStrike" cap="none">
                <a:solidFill>
                  <a:schemeClr val="dk1"/>
                </a:solidFill>
                <a:latin typeface="Hind Vadodara" panose="02000000000000000000"/>
                <a:ea typeface="Hind Vadodara" panose="02000000000000000000"/>
                <a:cs typeface="Hind Vadodara" panose="02000000000000000000"/>
                <a:sym typeface="Hind Vadodara" panose="020000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4.GIF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99996" sy="99996" flip="none" algn="tl"/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>
            <a:off x="1072234" y="821394"/>
            <a:ext cx="6251241" cy="3500714"/>
            <a:chOff x="1938577" y="1329300"/>
            <a:chExt cx="5497529" cy="2780772"/>
          </a:xfrm>
        </p:grpSpPr>
        <p:sp>
          <p:nvSpPr>
            <p:cNvPr id="128" name="Google Shape;128;p18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8" name="Google Shape;138;p18"/>
          <p:cNvSpPr txBox="1">
            <a:spLocks noGrp="1"/>
          </p:cNvSpPr>
          <p:nvPr>
            <p:ph type="ctrTitle"/>
          </p:nvPr>
        </p:nvSpPr>
        <p:spPr>
          <a:xfrm>
            <a:off x="1574575" y="1567375"/>
            <a:ext cx="57489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3200" b="0">
                <a:solidFill>
                  <a:srgbClr val="0E7600"/>
                </a:solidFill>
              </a:rPr>
              <a:t>Bài học STEM 16</a:t>
            </a:r>
            <a:r>
              <a:rPr lang="en-US" sz="4700" b="0">
                <a:solidFill>
                  <a:srgbClr val="72BF45"/>
                </a:solidFill>
              </a:rPr>
              <a:t/>
            </a:r>
            <a:br>
              <a:rPr lang="en-US" sz="4700" b="0">
                <a:solidFill>
                  <a:srgbClr val="72BF45"/>
                </a:solidFill>
              </a:rPr>
            </a:br>
            <a:r>
              <a:rPr lang="en-US" sz="4400" b="0">
                <a:solidFill>
                  <a:srgbClr val="812C8C"/>
                </a:solidFill>
              </a:rPr>
              <a:t>TÊN LỬA GIẤY</a:t>
            </a:r>
            <a:endParaRPr sz="4400" b="0">
              <a:solidFill>
                <a:srgbClr val="812C8C"/>
              </a:solidFill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Google Shape;140;p1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" name="Google Shape;143;p18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1974994" y="3175882"/>
            <a:ext cx="23499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 err="1">
                <a:solidFill>
                  <a:srgbClr val="0E76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Giáo</a:t>
            </a:r>
            <a:r>
              <a:rPr lang="en-US" dirty="0">
                <a:solidFill>
                  <a:srgbClr val="0E76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 viên:</a:t>
            </a:r>
            <a:r>
              <a:rPr lang="en-US" dirty="0" err="1">
                <a:solidFill>
                  <a:srgbClr val="0E76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Trần</a:t>
            </a:r>
            <a:r>
              <a:rPr lang="en-US" dirty="0">
                <a:solidFill>
                  <a:srgbClr val="0E76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 </a:t>
            </a:r>
            <a:r>
              <a:rPr lang="en-US" dirty="0" err="1">
                <a:solidFill>
                  <a:srgbClr val="0E76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Thị</a:t>
            </a:r>
            <a:r>
              <a:rPr lang="en-US" dirty="0">
                <a:solidFill>
                  <a:srgbClr val="0E76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 Linh</a:t>
            </a:r>
            <a:endParaRPr dirty="0">
              <a:solidFill>
                <a:srgbClr val="0E7600"/>
              </a:solidFill>
              <a:latin typeface="Lobster" panose="00000500000000000000"/>
              <a:ea typeface="Lobster" panose="00000500000000000000"/>
              <a:cs typeface="Lobster" panose="00000500000000000000"/>
              <a:sym typeface="Lobster" panose="000005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solidFill>
                  <a:srgbClr val="0E76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Ngày giảng:30/10/2024</a:t>
            </a:r>
            <a:endParaRPr dirty="0">
              <a:solidFill>
                <a:srgbClr val="0E7600"/>
              </a:solidFill>
              <a:latin typeface="Lobster" panose="00000500000000000000"/>
              <a:ea typeface="Lobster" panose="00000500000000000000"/>
              <a:cs typeface="Lobster" panose="00000500000000000000"/>
              <a:sym typeface="Lobster" panose="00000500000000000000"/>
            </a:endParaRPr>
          </a:p>
        </p:txBody>
      </p:sp>
      <p:sp>
        <p:nvSpPr>
          <p:cNvPr id="145" name="Google Shape;145;p18"/>
          <p:cNvSpPr/>
          <p:nvPr/>
        </p:nvSpPr>
        <p:spPr>
          <a:xfrm rot="-461876">
            <a:off x="4339588" y="670864"/>
            <a:ext cx="1220600" cy="299411"/>
          </a:xfrm>
          <a:prstGeom prst="rect">
            <a:avLst/>
          </a:pr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150;p18"/>
          <p:cNvSpPr/>
          <p:nvPr/>
        </p:nvSpPr>
        <p:spPr>
          <a:xfrm rot="2402074">
            <a:off x="7970142" y="236593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Google Shape;151;p18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4"/>
          <a:srcRect l="475" r="475"/>
          <a:stretch>
            <a:fillRect/>
          </a:stretch>
        </p:blipFill>
        <p:spPr>
          <a:xfrm>
            <a:off x="1200900" y="920279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578387">
            <a:off x="6080700" y="2738425"/>
            <a:ext cx="1936150" cy="193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706" y="374333"/>
            <a:ext cx="7590949" cy="419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519589"/>
            <a:ext cx="4457700" cy="381285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9063" y="519113"/>
            <a:ext cx="4409599" cy="3813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2886" y="784384"/>
            <a:ext cx="4455319" cy="3318986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16793" y="784384"/>
            <a:ext cx="4232910" cy="3318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5344" y="424815"/>
            <a:ext cx="7682865" cy="4293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1506932"/>
            <a:ext cx="6342736" cy="221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8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/>
          <p:nvPr/>
        </p:nvSpPr>
        <p:spPr>
          <a:xfrm>
            <a:off x="-469380" y="28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n-US" sz="2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812C8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" name="Google Shape;254;p26"/>
          <p:cNvSpPr txBox="1"/>
          <p:nvPr/>
        </p:nvSpPr>
        <p:spPr>
          <a:xfrm>
            <a:off x="165544" y="538721"/>
            <a:ext cx="83277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</a:pPr>
            <a:r>
              <a:rPr lang="en-US" sz="1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BƯỚC 1</a:t>
            </a:r>
          </a:p>
        </p:txBody>
      </p:sp>
      <p:sp>
        <p:nvSpPr>
          <p:cNvPr id="256" name="Google Shape;256;p26"/>
          <p:cNvSpPr txBox="1"/>
          <p:nvPr/>
        </p:nvSpPr>
        <p:spPr>
          <a:xfrm>
            <a:off x="990855" y="447670"/>
            <a:ext cx="81828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Làm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thân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tên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lửa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giấy</a:t>
            </a:r>
            <a:endParaRPr sz="16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130384" y="1162775"/>
            <a:ext cx="49251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</a:pPr>
            <a:r>
              <a:rPr lang="en-US" sz="1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BƯỚC 2</a:t>
            </a:r>
            <a:endParaRPr sz="1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971550" y="1099820"/>
            <a:ext cx="6401435" cy="78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Bitter SemiBold"/>
              <a:buChar char="-"/>
            </a:pP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Làm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đầu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tên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lửa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giấy</a:t>
            </a:r>
            <a:endParaRPr sz="18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123642" y="1707890"/>
            <a:ext cx="28812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</a:pPr>
            <a:r>
              <a:rPr lang="en-US" sz="1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en-US" sz="160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endParaRPr sz="1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9" name="Google Shape;279;p28"/>
          <p:cNvSpPr txBox="1"/>
          <p:nvPr/>
        </p:nvSpPr>
        <p:spPr>
          <a:xfrm>
            <a:off x="920115" y="1669415"/>
            <a:ext cx="6452235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Làm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đuôi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tên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lửa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giấy</a:t>
            </a:r>
            <a:endParaRPr sz="16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123642" y="2471795"/>
            <a:ext cx="28812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</a:pPr>
            <a:r>
              <a:rPr lang="en-US" sz="1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BƯỚC 4</a:t>
            </a:r>
            <a:endParaRPr sz="1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913130" y="2426970"/>
            <a:ext cx="609727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Bitter SemiBold"/>
              <a:buChar char="-"/>
            </a:pP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Làm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cánh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tên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lửa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giấy</a:t>
            </a:r>
            <a:endParaRPr sz="16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123529" y="2773414"/>
            <a:ext cx="52170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</a:pPr>
            <a:r>
              <a:rPr lang="en-US" sz="1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BƯỚC 5</a:t>
            </a:r>
            <a:r>
              <a:rPr lang="en-US" sz="33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sz="29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466090" y="2954020"/>
            <a:ext cx="6687185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Trang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trí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trên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thân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tên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lửa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giấy</a:t>
            </a:r>
            <a:endParaRPr sz="16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108017" y="3707965"/>
            <a:ext cx="60069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</a:pPr>
            <a:r>
              <a:rPr lang="en-US" sz="1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BƯỚC 6</a:t>
            </a:r>
          </a:p>
        </p:txBody>
      </p:sp>
      <p:sp>
        <p:nvSpPr>
          <p:cNvPr id="312" name="Google Shape;312;p31"/>
          <p:cNvSpPr txBox="1"/>
          <p:nvPr/>
        </p:nvSpPr>
        <p:spPr>
          <a:xfrm>
            <a:off x="857250" y="3830955"/>
            <a:ext cx="6296025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Hoàn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thiện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tên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lửa</a:t>
            </a:r>
            <a:r>
              <a:rPr lang="en-US" sz="16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giấy</a:t>
            </a:r>
            <a:endParaRPr sz="16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68" grpId="0"/>
      <p:bldP spid="279" grpId="0"/>
      <p:bldP spid="290" grpId="0"/>
      <p:bldP spid="301" grpId="0"/>
      <p:bldP spid="3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3"/>
          <p:cNvSpPr txBox="1"/>
          <p:nvPr/>
        </p:nvSpPr>
        <p:spPr>
          <a:xfrm>
            <a:off x="496600" y="577600"/>
            <a:ext cx="6371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24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33" name="Google Shape;333;p3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3"/>
          <p:cNvSpPr txBox="1"/>
          <p:nvPr/>
        </p:nvSpPr>
        <p:spPr>
          <a:xfrm>
            <a:off x="496600" y="1057000"/>
            <a:ext cx="7955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en-US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Kiểm tra lại các chỗ dán xem đã chắc chắn hay chưa.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en-US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Kiểm tra lại kích thước các bộ phận của tên lửa giấy xem đã phù hợp hay chưa.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5" name="Google Shape;335;p33"/>
          <p:cNvPicPr preferRelativeResize="0"/>
          <p:nvPr/>
        </p:nvPicPr>
        <p:blipFill rotWithShape="1">
          <a:blip r:embed="rId5"/>
          <a:srcRect l="16826" t="-1569" b="1569"/>
          <a:stretch>
            <a:fillRect/>
          </a:stretch>
        </p:blipFill>
        <p:spPr>
          <a:xfrm>
            <a:off x="3666775" y="2036175"/>
            <a:ext cx="4108800" cy="277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6"/>
          <a:srcRect l="475" r="475"/>
          <a:stretch>
            <a:fillRect/>
          </a:stretch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4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44" name="Google Shape;344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4"/>
          <p:cNvPicPr preferRelativeResize="0"/>
          <p:nvPr/>
        </p:nvPicPr>
        <p:blipFill rotWithShape="1">
          <a:blip r:embed="rId6"/>
          <a:srcRect r="950"/>
          <a:stretch>
            <a:fillRect/>
          </a:stretch>
        </p:blipFill>
        <p:spPr>
          <a:xfrm>
            <a:off x="829225" y="1568250"/>
            <a:ext cx="7413575" cy="25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8"/>
          <a:srcRect l="475" r="475"/>
          <a:stretch>
            <a:fillRect/>
          </a:stretch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0950" y="4356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1344700" y="312450"/>
            <a:ext cx="8331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20204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972475" y="3124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3000"/>
              <a:buFont typeface="Anton"/>
              <a:buAutoNum type="romanUcPeriod"/>
            </a:pPr>
            <a:r>
              <a:rPr lang="en-US" sz="3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63" name="Google Shape;163;p19"/>
          <p:cNvPicPr preferRelativeResize="0"/>
          <p:nvPr/>
        </p:nvPicPr>
        <p:blipFill rotWithShape="1">
          <a:blip r:embed="rId4"/>
          <a:srcRect l="475" r="475"/>
          <a:stretch>
            <a:fillRect/>
          </a:stretch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 panose="020B0604020202020204"/>
              <a:buNone/>
            </a:pPr>
            <a:r>
              <a:rPr lang="en-US" sz="35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5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528450" y="1086138"/>
            <a:ext cx="670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Char char="-"/>
            </a:pPr>
            <a:r>
              <a:rPr lang="en-US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Hình ảnh của một số tên lửa theo công dụng: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81" name="Google Shape;181;p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/>
          <a:srcRect l="14676" r="25147"/>
          <a:stretch>
            <a:fillRect/>
          </a:stretch>
        </p:blipFill>
        <p:spPr>
          <a:xfrm>
            <a:off x="2341238" y="2085865"/>
            <a:ext cx="2008313" cy="213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/>
          <a:srcRect l="475" r="475"/>
          <a:stretch>
            <a:fillRect/>
          </a:stretch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413230" y="2084587"/>
            <a:ext cx="2237659" cy="214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 rotWithShape="1">
          <a:blip r:embed="rId8"/>
          <a:srcRect l="10105" r="13738"/>
          <a:stretch>
            <a:fillRect/>
          </a:stretch>
        </p:blipFill>
        <p:spPr>
          <a:xfrm>
            <a:off x="6714579" y="2064400"/>
            <a:ext cx="2237658" cy="21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 rotWithShape="1">
          <a:blip r:embed="rId9"/>
          <a:srcRect r="17444"/>
          <a:stretch>
            <a:fillRect/>
          </a:stretch>
        </p:blipFill>
        <p:spPr>
          <a:xfrm>
            <a:off x="191775" y="2085850"/>
            <a:ext cx="2105000" cy="21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/>
        </p:nvSpPr>
        <p:spPr>
          <a:xfrm>
            <a:off x="272875" y="4225600"/>
            <a:ext cx="898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      Tên lửa chiến đấu                   Tên lửa huấn luyện             Tên lửa nghiên cứu khoa học                    Tên lửa vũ trụ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en-US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2.      </a:t>
            </a:r>
            <a:r>
              <a:rPr lang="en-US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em hãy chọn 1 thành viên  làm trưởng nhóm.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3.      </a:t>
            </a:r>
            <a:r>
              <a:rPr lang="en-US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1094528" y="548900"/>
            <a:ext cx="77355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r>
              <a:rPr lang="en-US" sz="2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endParaRPr sz="2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endParaRPr sz="3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 rotWithShape="1">
          <a:blip r:embed="rId4"/>
          <a:srcRect l="475" r="475"/>
          <a:stretch>
            <a:fillRect/>
          </a:stretch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/>
          <p:cNvPicPr preferRelativeResize="0"/>
          <p:nvPr/>
        </p:nvPicPr>
        <p:blipFill rotWithShape="1">
          <a:blip r:embed="rId3"/>
          <a:srcRect b="2095"/>
          <a:stretch>
            <a:fillRect/>
          </a:stretch>
        </p:blipFill>
        <p:spPr>
          <a:xfrm>
            <a:off x="4572000" y="23425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5" name="Google Shape;215;p2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" name="Google Shape;216;p2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" name="Google Shape;217;p2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8" name="Google Shape;218;p24"/>
          <p:cNvGrpSpPr/>
          <p:nvPr/>
        </p:nvGrpSpPr>
        <p:grpSpPr>
          <a:xfrm rot="-9962244">
            <a:off x="708623" y="4878309"/>
            <a:ext cx="2996742" cy="814567"/>
            <a:chOff x="4891325" y="3281650"/>
            <a:chExt cx="2996599" cy="814528"/>
          </a:xfrm>
        </p:grpSpPr>
        <p:sp>
          <p:nvSpPr>
            <p:cNvPr id="219" name="Google Shape;219;p24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" name="Google Shape;223;p24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224" name="Google Shape;224;p24"/>
          <p:cNvGrpSpPr/>
          <p:nvPr/>
        </p:nvGrpSpPr>
        <p:grpSpPr>
          <a:xfrm>
            <a:off x="6492623" y="319464"/>
            <a:ext cx="825227" cy="825227"/>
            <a:chOff x="6947475" y="357350"/>
            <a:chExt cx="697454" cy="697454"/>
          </a:xfrm>
        </p:grpSpPr>
        <p:sp>
          <p:nvSpPr>
            <p:cNvPr id="225" name="Google Shape;225;p24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7" name="Google Shape;227;p24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" name="Google Shape;228;p24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24"/>
          <p:cNvSpPr/>
          <p:nvPr/>
        </p:nvSpPr>
        <p:spPr>
          <a:xfrm rot="7623672">
            <a:off x="8196566" y="1656338"/>
            <a:ext cx="898505" cy="255961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/>
          <p:nvPr/>
        </p:nvSpPr>
        <p:spPr>
          <a:xfrm>
            <a:off x="538675" y="1348625"/>
            <a:ext cx="62214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 panose="020B0604020202020204"/>
              <a:buNone/>
            </a:pPr>
            <a:r>
              <a:rPr lang="en-US" sz="5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5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33" name="Google Shape;233;p2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7"/>
          <a:srcRect l="475" r="475"/>
          <a:stretch>
            <a:fillRect/>
          </a:stretch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2000"/>
            </a:pPr>
            <a:r>
              <a:rPr lang="en-US" sz="2000" b="0" i="0" u="none" strike="noStrike" cap="none" dirty="0" err="1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Chuẩn</a:t>
            </a:r>
            <a:r>
              <a:rPr lang="en-US" sz="2000" b="0" i="0" u="none" strike="noStrike" cap="none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2000" b="0" i="0" u="none" strike="noStrike" cap="none" dirty="0" err="1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bị</a:t>
            </a:r>
            <a:endParaRPr sz="2000" b="0" i="0" u="none" strike="noStrike" cap="none" dirty="0">
              <a:solidFill>
                <a:srgbClr val="812C8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0" name="Google Shape;240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 rotWithShape="1">
          <a:blip r:embed="rId4"/>
          <a:srcRect t="2981" b="-106"/>
          <a:stretch>
            <a:fillRect/>
          </a:stretch>
        </p:blipFill>
        <p:spPr>
          <a:xfrm>
            <a:off x="1312250" y="1111975"/>
            <a:ext cx="1159000" cy="167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5"/>
          <p:cNvPicPr preferRelativeResize="0"/>
          <p:nvPr/>
        </p:nvPicPr>
        <p:blipFill rotWithShape="1">
          <a:blip r:embed="rId6"/>
          <a:srcRect l="2794" r="3423"/>
          <a:stretch>
            <a:fillRect/>
          </a:stretch>
        </p:blipFill>
        <p:spPr>
          <a:xfrm>
            <a:off x="3323300" y="1111975"/>
            <a:ext cx="1518938" cy="14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/>
          <p:cNvPicPr preferRelativeResize="0"/>
          <p:nvPr/>
        </p:nvPicPr>
        <p:blipFill rotWithShape="1">
          <a:blip r:embed="rId7"/>
          <a:srcRect l="1152" r="1152"/>
          <a:stretch>
            <a:fillRect/>
          </a:stretch>
        </p:blipFill>
        <p:spPr>
          <a:xfrm>
            <a:off x="5694300" y="1111976"/>
            <a:ext cx="1412275" cy="169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/>
          <p:cNvPicPr preferRelativeResize="0"/>
          <p:nvPr/>
        </p:nvPicPr>
        <p:blipFill rotWithShape="1">
          <a:blip r:embed="rId8"/>
          <a:srcRect l="3652" r="3643"/>
          <a:stretch>
            <a:fillRect/>
          </a:stretch>
        </p:blipFill>
        <p:spPr>
          <a:xfrm>
            <a:off x="3374538" y="2691925"/>
            <a:ext cx="1460075" cy="169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 rotWithShape="1">
          <a:blip r:embed="rId9"/>
          <a:srcRect l="5760" r="5760"/>
          <a:stretch>
            <a:fillRect/>
          </a:stretch>
        </p:blipFill>
        <p:spPr>
          <a:xfrm>
            <a:off x="5694300" y="2621950"/>
            <a:ext cx="1632475" cy="18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10"/>
          <a:srcRect l="475" r="475"/>
          <a:stretch>
            <a:fillRect/>
          </a:stretch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11"/>
          <a:srcRect t="1018" b="1018"/>
          <a:stretch>
            <a:fillRect/>
          </a:stretch>
        </p:blipFill>
        <p:spPr>
          <a:xfrm>
            <a:off x="1312250" y="2813050"/>
            <a:ext cx="1033325" cy="14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227" y="270662"/>
            <a:ext cx="8127187" cy="1916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1.Học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672" y="365760"/>
            <a:ext cx="7863840" cy="3277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2.Thực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540" y="2921635"/>
            <a:ext cx="5857875" cy="2171700"/>
          </a:xfrm>
          <a:prstGeom prst="rect">
            <a:avLst/>
          </a:prstGeom>
        </p:spPr>
      </p:pic>
      <p:pic>
        <p:nvPicPr>
          <p:cNvPr id="324" name="Google Shape;324;p32"/>
          <p:cNvPicPr preferRelativeResize="0"/>
          <p:nvPr/>
        </p:nvPicPr>
        <p:blipFill rotWithShape="1">
          <a:blip r:embed="rId3"/>
          <a:srcRect t="2600"/>
          <a:stretch>
            <a:fillRect/>
          </a:stretch>
        </p:blipFill>
        <p:spPr>
          <a:xfrm rot="165215">
            <a:off x="925830" y="-127635"/>
            <a:ext cx="4232275" cy="29489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247</Words>
  <Application>Microsoft Office PowerPoint</Application>
  <PresentationFormat>On-screen Show (16:9)</PresentationFormat>
  <Paragraphs>36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Anton</vt:lpstr>
      <vt:lpstr>Times New Roman</vt:lpstr>
      <vt:lpstr>Hammersmith One</vt:lpstr>
      <vt:lpstr>Lobster</vt:lpstr>
      <vt:lpstr>Hind Vadodara</vt:lpstr>
      <vt:lpstr>Bitter SemiBold</vt:lpstr>
      <vt:lpstr>Simple Light</vt:lpstr>
      <vt:lpstr>Hindi Language Academy by Slidesgo</vt:lpstr>
      <vt:lpstr>Bài học STEM 16 TÊN LỬA GIẤY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16 TÊN LỬA GIẤY</dc:title>
  <dc:creator>Mycompute</dc:creator>
  <cp:lastModifiedBy>Mycompute</cp:lastModifiedBy>
  <cp:revision>15</cp:revision>
  <dcterms:created xsi:type="dcterms:W3CDTF">2024-10-27T13:29:00Z</dcterms:created>
  <dcterms:modified xsi:type="dcterms:W3CDTF">2024-10-29T14:07:52Z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19225200DB184911BAB40CA77F066FC3_13</vt:lpwstr>
  </property>
  <property fmtid="{D5CDD505-2E9C-101B-9397-08002B2CF9AE}" pid="3" name="KSOProductBuildVer">
    <vt:lpwstr>1033-12.2.0.18607</vt:lpwstr>
  </property>
</Properties>
</file>