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0" r:id="rId2"/>
    <p:sldId id="304" r:id="rId3"/>
    <p:sldId id="382" r:id="rId4"/>
    <p:sldId id="292" r:id="rId5"/>
    <p:sldId id="443" r:id="rId6"/>
    <p:sldId id="444" r:id="rId7"/>
    <p:sldId id="442" r:id="rId8"/>
    <p:sldId id="369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34" r:id="rId18"/>
    <p:sldId id="415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315" r:id="rId28"/>
    <p:sldId id="461" r:id="rId29"/>
    <p:sldId id="462" r:id="rId30"/>
    <p:sldId id="331" r:id="rId31"/>
    <p:sldId id="295" r:id="rId32"/>
    <p:sldId id="440" r:id="rId33"/>
    <p:sldId id="34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Admin" initials="A" lastIdx="2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5033" autoAdjust="0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792"/>
        <p:guide pos="325"/>
        <p:guide pos="7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9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4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ken.wikiwijs.nl/131610/Spelling__de_basisprincipe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eduhome.com.vn/DHALesson?idGrade=3&amp;idSubject=1&amp;idSeries=119&amp;idTheme=1068&amp;IdLevel=2&amp;idThemeServer=7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23" y="1926077"/>
            <a:ext cx="1997677" cy="194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185" y="2286601"/>
            <a:ext cx="1531476" cy="1446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409" y="2204712"/>
            <a:ext cx="1593515" cy="154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258" y="2198445"/>
            <a:ext cx="1661044" cy="153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042" y="1529047"/>
            <a:ext cx="2466270" cy="2338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799" y="2097435"/>
            <a:ext cx="1725771" cy="162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006" y="2097435"/>
            <a:ext cx="1757500" cy="169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790" y="2233273"/>
            <a:ext cx="1403926" cy="135821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71657" y="4372282"/>
            <a:ext cx="4628360" cy="649877"/>
          </a:xfrm>
          <a:prstGeom prst="wedgeRoundRectCallout">
            <a:avLst>
              <a:gd name="adj1" fmla="val -53513"/>
              <a:gd name="adj2" fmla="val 1228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67728" y="4697220"/>
            <a:ext cx="4818639" cy="649877"/>
          </a:xfrm>
          <a:prstGeom prst="wedgeRoundRectCallout">
            <a:avLst>
              <a:gd name="adj1" fmla="val 55850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a red jacket.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931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23" y="1926077"/>
            <a:ext cx="1997677" cy="194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890" y="1381328"/>
            <a:ext cx="2632183" cy="2486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409" y="2204712"/>
            <a:ext cx="1593515" cy="154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258" y="2198445"/>
            <a:ext cx="1661044" cy="153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950" y="2125994"/>
            <a:ext cx="1723695" cy="1634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799" y="2097435"/>
            <a:ext cx="1725771" cy="162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006" y="2097435"/>
            <a:ext cx="1757500" cy="169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790" y="2233273"/>
            <a:ext cx="1403926" cy="135821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71657" y="4372282"/>
            <a:ext cx="4628360" cy="649877"/>
          </a:xfrm>
          <a:prstGeom prst="wedgeRoundRectCallout">
            <a:avLst>
              <a:gd name="adj1" fmla="val -53513"/>
              <a:gd name="adj2" fmla="val 1228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75898" y="4697220"/>
            <a:ext cx="5110469" cy="649877"/>
          </a:xfrm>
          <a:prstGeom prst="wedgeRoundRectCallout">
            <a:avLst>
              <a:gd name="adj1" fmla="val 55850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yellow boots.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922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540" y="1179294"/>
            <a:ext cx="2802587" cy="2724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71" y="1944269"/>
            <a:ext cx="2022329" cy="1910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409" y="2204712"/>
            <a:ext cx="1593515" cy="154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258" y="2198445"/>
            <a:ext cx="1661044" cy="153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950" y="2125994"/>
            <a:ext cx="1723695" cy="1634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799" y="2097435"/>
            <a:ext cx="1725771" cy="162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006" y="2097435"/>
            <a:ext cx="1757500" cy="169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790" y="2233273"/>
            <a:ext cx="1403926" cy="135821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71657" y="4372282"/>
            <a:ext cx="4628360" cy="649877"/>
          </a:xfrm>
          <a:prstGeom prst="wedgeRoundRectCallout">
            <a:avLst>
              <a:gd name="adj1" fmla="val -53513"/>
              <a:gd name="adj2" fmla="val 1228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75899" y="4697220"/>
            <a:ext cx="4922196" cy="649877"/>
          </a:xfrm>
          <a:prstGeom prst="wedgeRoundRectCallout">
            <a:avLst>
              <a:gd name="adj1" fmla="val 55850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blue jeans.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620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23" y="1926077"/>
            <a:ext cx="1997677" cy="194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185" y="2286601"/>
            <a:ext cx="1531476" cy="1446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65" y="1488988"/>
            <a:ext cx="2446354" cy="240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258" y="2198445"/>
            <a:ext cx="1661044" cy="153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506" y="2242436"/>
            <a:ext cx="1528983" cy="1450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799" y="2097435"/>
            <a:ext cx="1725771" cy="162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006" y="2097435"/>
            <a:ext cx="1757500" cy="169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790" y="2233273"/>
            <a:ext cx="1403926" cy="135821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71657" y="4372282"/>
            <a:ext cx="4628360" cy="649877"/>
          </a:xfrm>
          <a:prstGeom prst="wedgeRoundRectCallout">
            <a:avLst>
              <a:gd name="adj1" fmla="val -53513"/>
              <a:gd name="adj2" fmla="val 1228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67728" y="4697220"/>
            <a:ext cx="4818639" cy="649877"/>
          </a:xfrm>
          <a:prstGeom prst="wedgeRoundRectCallout">
            <a:avLst>
              <a:gd name="adj1" fmla="val 55850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a red drees.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204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856" y="1941443"/>
            <a:ext cx="1997677" cy="194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762" y="1987781"/>
            <a:ext cx="1860197" cy="1757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409" y="2204712"/>
            <a:ext cx="1593515" cy="154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258" y="2198445"/>
            <a:ext cx="1661044" cy="153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950" y="2125994"/>
            <a:ext cx="1723695" cy="1634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745" y="1257300"/>
            <a:ext cx="2804872" cy="2649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357" y="2097433"/>
            <a:ext cx="1757500" cy="169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790" y="2233273"/>
            <a:ext cx="1403926" cy="135821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71657" y="4372282"/>
            <a:ext cx="4628360" cy="649877"/>
          </a:xfrm>
          <a:prstGeom prst="wedgeRoundRectCallout">
            <a:avLst>
              <a:gd name="adj1" fmla="val -53513"/>
              <a:gd name="adj2" fmla="val 1228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75898" y="4697220"/>
            <a:ext cx="5110469" cy="649877"/>
          </a:xfrm>
          <a:prstGeom prst="wedgeRoundRectCallout">
            <a:avLst>
              <a:gd name="adj1" fmla="val 55850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yellow socks.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183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391" y="1751116"/>
            <a:ext cx="2214333" cy="2152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71" y="1944269"/>
            <a:ext cx="2022329" cy="1910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409" y="2204712"/>
            <a:ext cx="1593515" cy="154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258" y="2198445"/>
            <a:ext cx="1661044" cy="153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950" y="2125994"/>
            <a:ext cx="1723695" cy="1634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799" y="2097435"/>
            <a:ext cx="1725771" cy="162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3567" y="1544294"/>
            <a:ext cx="2665776" cy="2566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790" y="2233273"/>
            <a:ext cx="1403926" cy="135821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71657" y="4372282"/>
            <a:ext cx="4628360" cy="649877"/>
          </a:xfrm>
          <a:prstGeom prst="wedgeRoundRectCallout">
            <a:avLst>
              <a:gd name="adj1" fmla="val -53513"/>
              <a:gd name="adj2" fmla="val 1228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096000" y="4697220"/>
            <a:ext cx="5402095" cy="649877"/>
          </a:xfrm>
          <a:prstGeom prst="wedgeRoundRectCallout">
            <a:avLst>
              <a:gd name="adj1" fmla="val 55850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a blue T-shirt.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464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703" y="2098447"/>
            <a:ext cx="1857021" cy="1805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71" y="1849375"/>
            <a:ext cx="2122778" cy="2005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409" y="2204712"/>
            <a:ext cx="1593515" cy="154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636" y="1257300"/>
            <a:ext cx="2991426" cy="2769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950" y="2125994"/>
            <a:ext cx="1723695" cy="1634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399" y="1961595"/>
            <a:ext cx="1725771" cy="162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673" y="2079201"/>
            <a:ext cx="1704344" cy="1640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790" y="2233273"/>
            <a:ext cx="1403926" cy="135821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71657" y="4372282"/>
            <a:ext cx="4628360" cy="649877"/>
          </a:xfrm>
          <a:prstGeom prst="wedgeRoundRectCallout">
            <a:avLst>
              <a:gd name="adj1" fmla="val -53513"/>
              <a:gd name="adj2" fmla="val 1228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196449" y="4697220"/>
            <a:ext cx="5301646" cy="649877"/>
          </a:xfrm>
          <a:prstGeom prst="wedgeRoundRectCallout">
            <a:avLst>
              <a:gd name="adj1" fmla="val 55850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a blue shirt.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266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71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3" y="3048851"/>
            <a:ext cx="3394581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 a yellow jacket.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833437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5439281" y="833437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48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3" y="3048851"/>
            <a:ext cx="3394581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 a blue dress.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833437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7290069" y="833437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440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19597" y="156364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522705" y="2574458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525814" y="448102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538257" y="5547826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516481" y="3538628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541367" y="447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490" y="47215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4" y="3048851"/>
            <a:ext cx="2908198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 red boots.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733019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8999605" y="733019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80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4" y="3048851"/>
            <a:ext cx="2908198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  a red hat.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833437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5439281" y="2532438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620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4" y="3048851"/>
            <a:ext cx="2908198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  green shorts.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833437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7290069" y="2474872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722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3" y="3048851"/>
            <a:ext cx="3122205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a  yellow T-shirt.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833437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9140858" y="2503301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18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3" y="3048851"/>
            <a:ext cx="3122205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a  green skirt.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833437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5439281" y="4173165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449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3" y="3048851"/>
            <a:ext cx="3394581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blue pants.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833437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7290069" y="4173165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7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6563" y="1828137"/>
            <a:ext cx="4806722" cy="649877"/>
          </a:xfrm>
          <a:prstGeom prst="wedgeRoundRectCallout">
            <a:avLst>
              <a:gd name="adj1" fmla="val 38300"/>
              <a:gd name="adj2" fmla="val 9587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88313" y="3048851"/>
            <a:ext cx="3394581" cy="1303369"/>
          </a:xfrm>
          <a:prstGeom prst="wedgeRoundRectCallout">
            <a:avLst>
              <a:gd name="adj1" fmla="val -55681"/>
              <a:gd name="adj2" fmla="val 809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blue shirt.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4505325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281" y="833437"/>
            <a:ext cx="5705475" cy="51911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556425" y="5180134"/>
            <a:ext cx="3104754" cy="649877"/>
          </a:xfrm>
          <a:prstGeom prst="wedgeRoundRectCallout">
            <a:avLst>
              <a:gd name="adj1" fmla="val 42752"/>
              <a:gd name="adj2" fmla="val -1076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our turn.</a:t>
            </a:r>
          </a:p>
        </p:txBody>
      </p:sp>
      <p:sp>
        <p:nvSpPr>
          <p:cNvPr id="8" name="Oval 7"/>
          <p:cNvSpPr/>
          <p:nvPr/>
        </p:nvSpPr>
        <p:spPr>
          <a:xfrm>
            <a:off x="9140858" y="4170023"/>
            <a:ext cx="2003898" cy="1851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91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F5D7A-D17A-87A0-F84C-29CA90122ECC}"/>
              </a:ext>
            </a:extLst>
          </p:cNvPr>
          <p:cNvSpPr txBox="1"/>
          <p:nvPr/>
        </p:nvSpPr>
        <p:spPr>
          <a:xfrm>
            <a:off x="7422671" y="414241"/>
            <a:ext cx="3459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Spelling Game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310658" y="1043456"/>
            <a:ext cx="6229842" cy="769441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Divide the class into two teams.</a:t>
            </a:r>
            <a:endParaRPr lang="en-VN" sz="60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9BB0E5-E6F3-FB6B-47FE-2C8D3381AA6C}"/>
              </a:ext>
            </a:extLst>
          </p:cNvPr>
          <p:cNvSpPr/>
          <p:nvPr/>
        </p:nvSpPr>
        <p:spPr>
          <a:xfrm>
            <a:off x="310658" y="2155608"/>
            <a:ext cx="6433041" cy="1786823"/>
          </a:xfrm>
          <a:prstGeom prst="roundRect">
            <a:avLst/>
          </a:prstGeom>
          <a:solidFill>
            <a:srgbClr val="FF9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Have one member from each team come up to the whiteboard.</a:t>
            </a:r>
            <a:endParaRPr lang="en-VN" sz="60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1CB8E8-3B4F-F966-0EC5-957A9657FD51}"/>
              </a:ext>
            </a:extLst>
          </p:cNvPr>
          <p:cNvSpPr/>
          <p:nvPr/>
        </p:nvSpPr>
        <p:spPr>
          <a:xfrm>
            <a:off x="310658" y="4285142"/>
            <a:ext cx="6572742" cy="1895881"/>
          </a:xfrm>
          <a:prstGeom prst="roundRect">
            <a:avLst/>
          </a:prstGeom>
          <a:solidFill>
            <a:srgbClr val="EF9A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Say a day (</a:t>
            </a:r>
            <a:r>
              <a:rPr lang="en-US" sz="3600" dirty="0">
                <a:solidFill>
                  <a:srgbClr val="002060"/>
                </a:solidFill>
              </a:rPr>
              <a:t>dress</a:t>
            </a:r>
            <a:r>
              <a:rPr lang="en-US" sz="3600" dirty="0"/>
              <a:t>) and the first student to spell it correctly gets a point for their team.</a:t>
            </a:r>
            <a:endParaRPr lang="en-VN" sz="6000" b="1" dirty="0">
              <a:solidFill>
                <a:srgbClr val="FF0000"/>
              </a:solidFill>
              <a:cs typeface="APPLE CHANCERY" panose="03020702040506060504" pitchFamily="66" charset="-79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6E5298D-91E4-FBD4-6272-A7D105F169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62812" y="1313719"/>
            <a:ext cx="4867304" cy="4867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65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850" y="1795377"/>
            <a:ext cx="9714168" cy="428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6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</a:t>
            </a:r>
            <a:r>
              <a:rPr lang="en-US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what people are wearing. </a:t>
            </a: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             </a:t>
            </a:r>
            <a:r>
              <a:rPr lang="en-US" sz="3600" dirty="0">
                <a:solidFill>
                  <a:srgbClr val="00B050"/>
                </a:solidFill>
              </a:rPr>
              <a:t>Revision (skirt, jacket, jeans, boots, T-shirt).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 </a:t>
            </a:r>
            <a:r>
              <a:rPr lang="en-US" sz="3600" dirty="0">
                <a:solidFill>
                  <a:srgbClr val="00B050"/>
                </a:solidFill>
              </a:rPr>
              <a:t>What are you wearing?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              I’m wearing blue jeans/ I’m wearing a red jacket.</a:t>
            </a:r>
          </a:p>
          <a:p>
            <a:endParaRPr lang="en-US" sz="3600" dirty="0">
              <a:solidFill>
                <a:srgbClr val="00B05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49016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1846" y="2189569"/>
            <a:ext cx="926356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E9BE9-B4B9-D7E2-1828-5CF0D640AA29}"/>
              </a:ext>
            </a:extLst>
          </p:cNvPr>
          <p:cNvSpPr txBox="1"/>
          <p:nvPr/>
        </p:nvSpPr>
        <p:spPr>
          <a:xfrm>
            <a:off x="744718" y="3963066"/>
            <a:ext cx="108691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- What are you wearing?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- I’m wearing blue jeans/ I’m wearing a red jacket.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61).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88 </a:t>
            </a:r>
            <a:r>
              <a:rPr lang="en-US" sz="3600" i="1">
                <a:solidFill>
                  <a:srgbClr val="0070C0"/>
                </a:solidFill>
              </a:rPr>
              <a:t>SB).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41).</a:t>
            </a:r>
          </a:p>
        </p:txBody>
      </p:sp>
    </p:spTree>
    <p:extLst>
      <p:ext uri="{BB962C8B-B14F-4D97-AF65-F5344CB8AC3E}">
        <p14:creationId xmlns:p14="http://schemas.microsoft.com/office/powerpoint/2010/main" val="664431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4F349-49F3-5EC0-294E-61E1DBF3ED30}"/>
              </a:ext>
            </a:extLst>
          </p:cNvPr>
          <p:cNvSpPr txBox="1"/>
          <p:nvPr/>
        </p:nvSpPr>
        <p:spPr>
          <a:xfrm>
            <a:off x="715660" y="1277239"/>
            <a:ext cx="4367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Pictionary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4F2C17-A766-9FE6-7772-B534E4DF603D}"/>
              </a:ext>
            </a:extLst>
          </p:cNvPr>
          <p:cNvSpPr/>
          <p:nvPr/>
        </p:nvSpPr>
        <p:spPr>
          <a:xfrm>
            <a:off x="396408" y="420911"/>
            <a:ext cx="263476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539" y="298579"/>
            <a:ext cx="6176865" cy="617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3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4F349-49F3-5EC0-294E-61E1DBF3ED30}"/>
              </a:ext>
            </a:extLst>
          </p:cNvPr>
          <p:cNvSpPr txBox="1"/>
          <p:nvPr/>
        </p:nvSpPr>
        <p:spPr>
          <a:xfrm>
            <a:off x="3114303" y="1287873"/>
            <a:ext cx="30648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Pictionary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4F2C17-A766-9FE6-7772-B534E4DF603D}"/>
              </a:ext>
            </a:extLst>
          </p:cNvPr>
          <p:cNvSpPr/>
          <p:nvPr/>
        </p:nvSpPr>
        <p:spPr>
          <a:xfrm>
            <a:off x="396408" y="420911"/>
            <a:ext cx="3189940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How to play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BCB41-DCE2-1C21-2F1C-F76C12F1DB13}"/>
              </a:ext>
            </a:extLst>
          </p:cNvPr>
          <p:cNvSpPr txBox="1"/>
          <p:nvPr/>
        </p:nvSpPr>
        <p:spPr>
          <a:xfrm>
            <a:off x="1151906" y="2057314"/>
            <a:ext cx="1035528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Put the words in a bag.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Divide the class into 2 teams and draw a line down the middle of the board.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F434A"/>
                </a:solidFill>
                <a:latin typeface="+mj-lt"/>
              </a:rPr>
              <a:t> Ask</a:t>
            </a: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one member from each team to choose a word from the bag.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Tell the students to draw the word as a picture on the board and encourage their team to guess the word.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The first team to shout the correct answer gets a point.</a:t>
            </a:r>
          </a:p>
        </p:txBody>
      </p:sp>
    </p:spTree>
    <p:extLst>
      <p:ext uri="{BB962C8B-B14F-4D97-AF65-F5344CB8AC3E}">
        <p14:creationId xmlns:p14="http://schemas.microsoft.com/office/powerpoint/2010/main" val="420449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139405" y="1164449"/>
            <a:ext cx="4627148" cy="649877"/>
          </a:xfrm>
          <a:prstGeom prst="wedgeRoundRectCallout">
            <a:avLst>
              <a:gd name="adj1" fmla="val -47518"/>
              <a:gd name="adj2" fmla="val 915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4407" y="2214776"/>
            <a:ext cx="5017984" cy="649877"/>
          </a:xfrm>
          <a:prstGeom prst="wedgeRoundRectCallout">
            <a:avLst>
              <a:gd name="adj1" fmla="val 43350"/>
              <a:gd name="adj2" fmla="val 9859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I’m wearing a blue jacket.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67729" y="1088249"/>
            <a:ext cx="4625772" cy="649877"/>
          </a:xfrm>
          <a:prstGeom prst="wedgeRoundRectCallout">
            <a:avLst>
              <a:gd name="adj1" fmla="val -47518"/>
              <a:gd name="adj2" fmla="val 915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867729" y="2138576"/>
            <a:ext cx="4867071" cy="649877"/>
          </a:xfrm>
          <a:prstGeom prst="wedgeRoundRectCallout">
            <a:avLst>
              <a:gd name="adj1" fmla="val 50436"/>
              <a:gd name="adj2" fmla="val 806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I’m wearing blue jeans.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718670" y="2827363"/>
            <a:ext cx="431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01772" y="2768998"/>
            <a:ext cx="431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25" y="3265103"/>
            <a:ext cx="3629025" cy="2905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126" y="3084127"/>
            <a:ext cx="29622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1307" y="4102105"/>
            <a:ext cx="25355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23" y="1926077"/>
            <a:ext cx="1997677" cy="194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185" y="2286601"/>
            <a:ext cx="1531476" cy="1446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409" y="2204712"/>
            <a:ext cx="1593515" cy="154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258" y="2198445"/>
            <a:ext cx="1661044" cy="153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7263" y="2315175"/>
            <a:ext cx="1503246" cy="1425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799" y="2097435"/>
            <a:ext cx="1725771" cy="162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006" y="2097435"/>
            <a:ext cx="1757500" cy="169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5138" y="1233488"/>
            <a:ext cx="2642685" cy="2556644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71657" y="4372282"/>
            <a:ext cx="4628360" cy="649877"/>
          </a:xfrm>
          <a:prstGeom prst="wedgeRoundRectCallout">
            <a:avLst>
              <a:gd name="adj1" fmla="val -53513"/>
              <a:gd name="adj2" fmla="val 12281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you wearing?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867728" y="4697220"/>
            <a:ext cx="4818639" cy="649877"/>
          </a:xfrm>
          <a:prstGeom prst="wedgeRoundRectCallout">
            <a:avLst>
              <a:gd name="adj1" fmla="val 55850"/>
              <a:gd name="adj2" fmla="val 115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I'm wearing a green hat.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4" y="360144"/>
            <a:ext cx="56292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52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7756</TotalTime>
  <Words>563</Words>
  <Application>Microsoft Office PowerPoint</Application>
  <PresentationFormat>Màn hình rộng</PresentationFormat>
  <Paragraphs>98</Paragraphs>
  <Slides>33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238</cp:revision>
  <dcterms:created xsi:type="dcterms:W3CDTF">2020-12-08T03:17:05Z</dcterms:created>
  <dcterms:modified xsi:type="dcterms:W3CDTF">2022-08-02T02:16:03Z</dcterms:modified>
</cp:coreProperties>
</file>