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75" r:id="rId2"/>
  </p:sldMasterIdLst>
  <p:notesMasterIdLst>
    <p:notesMasterId r:id="rId18"/>
  </p:notesMasterIdLst>
  <p:sldIdLst>
    <p:sldId id="261" r:id="rId3"/>
    <p:sldId id="260" r:id="rId4"/>
    <p:sldId id="262" r:id="rId5"/>
    <p:sldId id="265" r:id="rId6"/>
    <p:sldId id="310" r:id="rId7"/>
    <p:sldId id="327" r:id="rId8"/>
    <p:sldId id="280" r:id="rId9"/>
    <p:sldId id="328" r:id="rId10"/>
    <p:sldId id="330" r:id="rId11"/>
    <p:sldId id="331" r:id="rId12"/>
    <p:sldId id="332" r:id="rId13"/>
    <p:sldId id="333" r:id="rId14"/>
    <p:sldId id="334" r:id="rId15"/>
    <p:sldId id="335" r:id="rId16"/>
    <p:sldId id="306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7FB7"/>
    <a:srgbClr val="FEC751"/>
    <a:srgbClr val="9BE5FF"/>
    <a:srgbClr val="71DAFF"/>
    <a:srgbClr val="F2F6EA"/>
    <a:srgbClr val="2FB054"/>
    <a:srgbClr val="FF9409"/>
    <a:srgbClr val="48B7E7"/>
    <a:srgbClr val="ECFAFF"/>
    <a:srgbClr val="9A58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170" autoAdjust="0"/>
  </p:normalViewPr>
  <p:slideViewPr>
    <p:cSldViewPr snapToGrid="0">
      <p:cViewPr varScale="1">
        <p:scale>
          <a:sx n="61" d="100"/>
          <a:sy n="61" d="100"/>
        </p:scale>
        <p:origin x="10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6010A-1C62-4E25-88FD-A2C1D027BB27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46C0D-B94D-4146-924C-145FB4C8C0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192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845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67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46C0D-B94D-4146-924C-145FB4C8C09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612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346C0D-B94D-4146-924C-145FB4C8C0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381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slide:</a:t>
            </a:r>
          </a:p>
          <a:p>
            <a:pPr marL="0" indent="0">
              <a:buFontTx/>
              <a:buNone/>
            </a:pPr>
            <a:r>
              <a:rPr lang="en-US" baseline="0" dirty="0"/>
              <a:t>1. Click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ra.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/>
              <a:t>2. Click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1.</a:t>
            </a:r>
          </a:p>
          <a:p>
            <a:pPr marL="0" indent="0">
              <a:buFontTx/>
              <a:buNone/>
            </a:pPr>
            <a:r>
              <a:rPr lang="en-US" baseline="0" dirty="0"/>
              <a:t>3.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bung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4. Click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2.</a:t>
            </a:r>
          </a:p>
          <a:p>
            <a:pPr marL="0" indent="0">
              <a:buFontTx/>
              <a:buNone/>
            </a:pPr>
            <a:r>
              <a:rPr lang="en-US" baseline="0" dirty="0"/>
              <a:t>5.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</a:t>
            </a:r>
            <a:r>
              <a:rPr lang="en-US" baseline="0" dirty="0" err="1"/>
              <a:t>ráp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tạo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.</a:t>
            </a:r>
          </a:p>
          <a:p>
            <a:pPr marL="0" indent="0">
              <a:buFontTx/>
              <a:buNone/>
            </a:pPr>
            <a:r>
              <a:rPr lang="en-US" baseline="0" dirty="0"/>
              <a:t>6. Click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3.</a:t>
            </a:r>
          </a:p>
          <a:p>
            <a:pPr marL="0" indent="0">
              <a:buFontTx/>
              <a:buNone/>
            </a:pPr>
            <a:r>
              <a:rPr lang="en-US" baseline="0" dirty="0"/>
              <a:t>7. Click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nhập</a:t>
            </a:r>
            <a:r>
              <a:rPr lang="en-US" baseline="0" dirty="0"/>
              <a:t>: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46C0D-B94D-4146-924C-145FB4C8C0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002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71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30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49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84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43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6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29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77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78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2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5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68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9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64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85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23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04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41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07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08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8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0749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68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81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05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93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95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631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27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66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995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9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1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417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3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4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387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87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9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9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6683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4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34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8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300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73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3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0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89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8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2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27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2D6837F-883F-B742-F309-593C75202E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70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1A824-467D-07AF-7656-C8C0695754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ontent Placeholder 38"/>
          <p:cNvPicPr>
            <a:picLocks noGrp="1" noChangeAspect="1"/>
          </p:cNvPicPr>
          <p:nvPr>
            <p:ph idx="4294967295"/>
          </p:nvPr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5900000" flipH="1">
            <a:off x="-312120" y="3710163"/>
            <a:ext cx="1765300" cy="1244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4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19" name="Wave 18"/>
          <p:cNvSpPr/>
          <p:nvPr/>
        </p:nvSpPr>
        <p:spPr>
          <a:xfrm>
            <a:off x="-40974" y="3057509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5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5" name="Picture 174"/>
          <p:cNvPicPr/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5700000">
            <a:off x="1116010" y="3528907"/>
            <a:ext cx="1827530" cy="1118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ounded Rectangle 40"/>
          <p:cNvSpPr/>
          <p:nvPr/>
        </p:nvSpPr>
        <p:spPr>
          <a:xfrm rot="19260000">
            <a:off x="2258375" y="3389207"/>
            <a:ext cx="349885" cy="199390"/>
          </a:xfrm>
          <a:prstGeom prst="roundRect">
            <a:avLst>
              <a:gd name="adj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文本框 33">
            <a:extLst>
              <a:ext uri="{FF2B5EF4-FFF2-40B4-BE49-F238E27FC236}">
                <a16:creationId xmlns:a16="http://schemas.microsoft.com/office/drawing/2014/main" id="{63572DD8-8E0F-DA9F-DA1A-718C32771506}"/>
              </a:ext>
            </a:extLst>
          </p:cNvPr>
          <p:cNvSpPr txBox="1"/>
          <p:nvPr/>
        </p:nvSpPr>
        <p:spPr>
          <a:xfrm>
            <a:off x="4969274" y="6011473"/>
            <a:ext cx="2541495" cy="44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(</a:t>
            </a:r>
            <a:r>
              <a:rPr lang="en-US" altLang="zh-CN" sz="2000" err="1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Trang</a:t>
            </a:r>
            <a:r>
              <a:rPr lang="en-US" altLang="zh-CN" sz="2000">
                <a:solidFill>
                  <a:srgbClr val="FF9409"/>
                </a:solidFill>
                <a:latin typeface="UTM Loko" pitchFamily="18" charset="0"/>
                <a:ea typeface="字魂37号-波纹乖乖体" panose="02000000000000000000" pitchFamily="2" charset="-122"/>
              </a:rPr>
              <a:t> 34-35)</a:t>
            </a:r>
            <a:endParaRPr lang="en-US" altLang="zh-CN" sz="2000" dirty="0">
              <a:solidFill>
                <a:srgbClr val="FF9409"/>
              </a:solidFill>
              <a:latin typeface="UTM Loko" pitchFamily="18" charset="0"/>
              <a:ea typeface="字魂37号-波纹乖乖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D261CC-38DE-0261-68A8-1D5C61F4FB5C}"/>
              </a:ext>
            </a:extLst>
          </p:cNvPr>
          <p:cNvSpPr txBox="1"/>
          <p:nvPr/>
        </p:nvSpPr>
        <p:spPr>
          <a:xfrm>
            <a:off x="4904439" y="1964082"/>
            <a:ext cx="3794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pc="300">
                <a:solidFill>
                  <a:srgbClr val="0070C0"/>
                </a:solidFill>
                <a:latin typeface="UTM Fleur" pitchFamily="18" charset="0"/>
              </a:rPr>
              <a:t>Bài 69- Tiết 1</a:t>
            </a:r>
            <a:endParaRPr lang="en-US" sz="4800" spc="300" dirty="0">
              <a:solidFill>
                <a:srgbClr val="0070C0"/>
              </a:solidFill>
              <a:latin typeface="UTM Fleur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F81A8C-E6C7-D440-FBDF-3B2823182B8D}"/>
              </a:ext>
            </a:extLst>
          </p:cNvPr>
          <p:cNvSpPr txBox="1"/>
          <p:nvPr/>
        </p:nvSpPr>
        <p:spPr>
          <a:xfrm>
            <a:off x="2190334" y="2864197"/>
            <a:ext cx="76080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UTM Gradoo" pitchFamily="18" charset="0"/>
              </a:rPr>
              <a:t>THỂ  TÍCH </a:t>
            </a:r>
          </a:p>
          <a:p>
            <a:pPr algn="ctr"/>
            <a:r>
              <a:rPr lang="en-US" sz="80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UTM Gradoo" pitchFamily="18" charset="0"/>
              </a:rPr>
              <a:t>CỦA   MỘT  HÌNH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62687" y="2705746"/>
            <a:ext cx="58512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Thực</a:t>
            </a:r>
            <a:r>
              <a:rPr kumimoji="0" lang="en-US" sz="8000" b="0" i="0" u="none" strike="noStrike" kern="120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hành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4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616A79-9237-16D7-8C91-883443B58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1" y="195960"/>
            <a:ext cx="1203358" cy="13101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326608" y="726758"/>
            <a:ext cx="9423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/>
              <a:t>Đặt đồ vật (chẳng hạn cục tẩy) vào trong hộp bút rồi nói theo mẫu.</a:t>
            </a:r>
            <a:endParaRPr lang="en-US" sz="4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10461-BB77-6A8F-DDDC-74E16D628904}"/>
              </a:ext>
            </a:extLst>
          </p:cNvPr>
          <p:cNvSpPr txBox="1"/>
          <p:nvPr/>
        </p:nvSpPr>
        <p:spPr>
          <a:xfrm>
            <a:off x="815862" y="2428372"/>
            <a:ext cx="57826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solidFill>
                  <a:srgbClr val="0070C0"/>
                </a:solidFill>
              </a:rPr>
              <a:t>Mẫu: </a:t>
            </a:r>
            <a:endParaRPr lang="en-US" sz="4000">
              <a:solidFill>
                <a:srgbClr val="0070C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70C0"/>
                </a:solidFill>
              </a:rPr>
              <a:t>Thể tích cục tẩy bé hơn thể tích hộp bút.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0070C0"/>
                </a:solidFill>
              </a:rPr>
              <a:t>Thể tích hộp bút lớn hơn thể tích cục tẩy.</a:t>
            </a:r>
            <a:endParaRPr lang="en-US" sz="4000">
              <a:solidFill>
                <a:srgbClr val="0070C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8A640-8883-CB30-CB39-478BD17D8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363" y="2842554"/>
            <a:ext cx="4825663" cy="27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4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10461-BB77-6A8F-DDDC-74E16D628904}"/>
              </a:ext>
            </a:extLst>
          </p:cNvPr>
          <p:cNvSpPr txBox="1"/>
          <p:nvPr/>
        </p:nvSpPr>
        <p:spPr>
          <a:xfrm>
            <a:off x="724930" y="2284831"/>
            <a:ext cx="5782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Thể tích 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 máy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bé hơn thể tích hộp bút.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vi-VN" sz="4000">
                <a:solidFill>
                  <a:srgbClr val="C00000"/>
                </a:solidFill>
              </a:rPr>
              <a:t>Thể tích hộp bút lớn hơn thể tích bút máy.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2ED6D-B472-7ADF-7122-AC7EEB0A5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487" y="1773753"/>
            <a:ext cx="4952225" cy="3559412"/>
          </a:xfrm>
          <a:prstGeom prst="rect">
            <a:avLst/>
          </a:prstGeom>
        </p:spPr>
      </p:pic>
      <p:pic>
        <p:nvPicPr>
          <p:cNvPr id="1026" name="Picture 2" descr="Bút ký Pentel Sterling nét 0.7mm kèm hộp - thân Tím -K611">
            <a:extLst>
              <a:ext uri="{FF2B5EF4-FFF2-40B4-BE49-F238E27FC236}">
                <a16:creationId xmlns:a16="http://schemas.microsoft.com/office/drawing/2014/main" id="{D485C219-428D-78D0-1B16-E58C47195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643">
            <a:off x="7964182" y="2791041"/>
            <a:ext cx="1524835" cy="15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3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10461-BB77-6A8F-DDDC-74E16D628904}"/>
              </a:ext>
            </a:extLst>
          </p:cNvPr>
          <p:cNvSpPr txBox="1"/>
          <p:nvPr/>
        </p:nvSpPr>
        <p:spPr>
          <a:xfrm>
            <a:off x="724930" y="2284831"/>
            <a:ext cx="5782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Thể tích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kẻ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bé hơn thể tích hộp bút.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Thể tích hộp bút lớn hơn thể tích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thước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kẻ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12ED6D-B472-7ADF-7122-AC7EEB0A5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487" y="1773753"/>
            <a:ext cx="4952225" cy="3559412"/>
          </a:xfrm>
          <a:prstGeom prst="rect">
            <a:avLst/>
          </a:prstGeom>
        </p:spPr>
      </p:pic>
      <p:sp>
        <p:nvSpPr>
          <p:cNvPr id="3" name="AutoShape 2" descr="Thước kẻ PNG hình ảnh được tải về miễn phí - Crazy Png-PNG images miễn phí  tải về-Crazy Png--PNG images miễn phí tải về">
            <a:extLst>
              <a:ext uri="{FF2B5EF4-FFF2-40B4-BE49-F238E27FC236}">
                <a16:creationId xmlns:a16="http://schemas.microsoft.com/office/drawing/2014/main" id="{1CD9CE3A-00D9-9BA3-53EE-E1C6BFB0C7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BEDE-F40B-EB64-9DFA-45779A066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41532" flipV="1">
            <a:off x="7680865" y="3148466"/>
            <a:ext cx="2348555" cy="78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A91F90-56D0-4968-3DC6-2223B64609D1}"/>
              </a:ext>
            </a:extLst>
          </p:cNvPr>
          <p:cNvSpPr/>
          <p:nvPr/>
        </p:nvSpPr>
        <p:spPr>
          <a:xfrm>
            <a:off x="469557" y="574135"/>
            <a:ext cx="10997513" cy="55571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A1D81A-E327-1F38-0245-36A447F6EAC2}"/>
              </a:ext>
            </a:extLst>
          </p:cNvPr>
          <p:cNvSpPr txBox="1"/>
          <p:nvPr/>
        </p:nvSpPr>
        <p:spPr>
          <a:xfrm>
            <a:off x="1326608" y="726758"/>
            <a:ext cx="9423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Ghép các hình lập phương như nhau để được các hình, rồi nói về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thể tích.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F8523-AC5B-ED14-F845-C17E55C32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7" y="246881"/>
            <a:ext cx="1088262" cy="1184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16EA33-DA73-FD2F-5727-04141C2B4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8" y="1904037"/>
            <a:ext cx="10431578" cy="40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BC17F03-B618-423F-860E-1B2ADC32B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ABF7D7-87B5-4265-A7A5-7910D2A0F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8"/>
          <a:stretch/>
        </p:blipFill>
        <p:spPr>
          <a:xfrm>
            <a:off x="6096000" y="2904464"/>
            <a:ext cx="6096000" cy="39535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7D1B8B-65B8-4C83-BB72-E25D1FAD7C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35" b="77216"/>
          <a:stretch/>
        </p:blipFill>
        <p:spPr>
          <a:xfrm>
            <a:off x="0" y="0"/>
            <a:ext cx="3948545" cy="29044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75D4728-6F94-44D3-8CA7-3AC4C4590B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8" b="54747"/>
          <a:stretch/>
        </p:blipFill>
        <p:spPr>
          <a:xfrm>
            <a:off x="9619878" y="0"/>
            <a:ext cx="2572121" cy="331123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A7E82D4-1F1D-429A-A995-94E0EB151B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6" r="75623" b="48929"/>
          <a:stretch/>
        </p:blipFill>
        <p:spPr>
          <a:xfrm>
            <a:off x="0" y="3241453"/>
            <a:ext cx="1114425" cy="78693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096AEC-6E5C-4FF7-ABD6-82D072A6C8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65859" r="29690" b="5253"/>
          <a:stretch/>
        </p:blipFill>
        <p:spPr>
          <a:xfrm flipH="1">
            <a:off x="-603539" y="4964234"/>
            <a:ext cx="3435927" cy="2408517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81C0792-1965-4455-AAC8-7A48E9847DB8}"/>
              </a:ext>
            </a:extLst>
          </p:cNvPr>
          <p:cNvSpPr/>
          <p:nvPr/>
        </p:nvSpPr>
        <p:spPr>
          <a:xfrm>
            <a:off x="1114425" y="847725"/>
            <a:ext cx="9963150" cy="5162550"/>
          </a:xfrm>
          <a:prstGeom prst="roundRect">
            <a:avLst>
              <a:gd name="adj" fmla="val 12642"/>
            </a:avLst>
          </a:prstGeom>
          <a:solidFill>
            <a:schemeClr val="bg1"/>
          </a:solidFill>
          <a:ln>
            <a:noFill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5D8DDB7-626D-402A-A4B2-F6A947695C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834" y="821453"/>
            <a:ext cx="5215094" cy="5215094"/>
          </a:xfrm>
          <a:prstGeom prst="rect">
            <a:avLst/>
          </a:prstGeom>
        </p:spPr>
      </p:pic>
      <p:sp>
        <p:nvSpPr>
          <p:cNvPr id="21" name="TextBox 29">
            <a:extLst>
              <a:ext uri="{FF2B5EF4-FFF2-40B4-BE49-F238E27FC236}">
                <a16:creationId xmlns:a16="http://schemas.microsoft.com/office/drawing/2014/main" id="{E8197EF4-C2F5-4DE9-9973-A8E2EC69B1C9}"/>
              </a:ext>
            </a:extLst>
          </p:cNvPr>
          <p:cNvSpPr txBox="1"/>
          <p:nvPr/>
        </p:nvSpPr>
        <p:spPr>
          <a:xfrm>
            <a:off x="4947124" y="2396632"/>
            <a:ext cx="58752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Chúc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các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em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học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 </a:t>
            </a:r>
            <a:r>
              <a:rPr lang="en-US" sz="4000" spc="300" dirty="0" err="1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tốt</a:t>
            </a:r>
            <a:r>
              <a:rPr lang="en-US" sz="4000" spc="300" dirty="0">
                <a:latin typeface="UTM Gradoo" pitchFamily="18" charset="0"/>
                <a:ea typeface="思源黑体 CN Normal" panose="020B0400000000000000" pitchFamily="34" charset="-122"/>
                <a:cs typeface="Montserrat Light" charset="0"/>
                <a:sym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39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09;p6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2583180" y="4412615"/>
            <a:ext cx="14775180" cy="1252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4"/>
          <p:cNvPicPr/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21240000" flipH="1">
            <a:off x="515620" y="3717290"/>
            <a:ext cx="3192145" cy="2438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180141" y="1685055"/>
            <a:ext cx="3543074" cy="1451316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353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9159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2790" y="1768475"/>
            <a:ext cx="2790190" cy="332867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</a:blip>
          <a:srcRect b="6455"/>
          <a:stretch>
            <a:fillRect/>
          </a:stretch>
        </p:blipFill>
        <p:spPr>
          <a:xfrm>
            <a:off x="10086975" y="-660400"/>
            <a:ext cx="2792730" cy="24714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6" name="Picture 175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6440000">
            <a:off x="6974205" y="5033645"/>
            <a:ext cx="1736725" cy="1313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8420000">
            <a:off x="6539230" y="5015865"/>
            <a:ext cx="2983230" cy="151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y2mate.com - Tiếng thác nước chảy cực đã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4893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98325" y="1787525"/>
            <a:ext cx="1581150" cy="14662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ABF7D7-87B5-4265-A7A5-7910D2A0F86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68"/>
          <a:stretch/>
        </p:blipFill>
        <p:spPr>
          <a:xfrm>
            <a:off x="6096000" y="2904464"/>
            <a:ext cx="6096000" cy="395353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3096AEC-6E5C-4FF7-ABD6-82D072A6C8B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65859" r="29690" b="5253"/>
          <a:stretch/>
        </p:blipFill>
        <p:spPr>
          <a:xfrm flipH="1">
            <a:off x="-603539" y="4964234"/>
            <a:ext cx="3435927" cy="2408517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81C0792-1965-4455-AAC8-7A48E9847DB8}"/>
              </a:ext>
            </a:extLst>
          </p:cNvPr>
          <p:cNvSpPr/>
          <p:nvPr/>
        </p:nvSpPr>
        <p:spPr>
          <a:xfrm>
            <a:off x="1114425" y="847725"/>
            <a:ext cx="9963150" cy="5162550"/>
          </a:xfrm>
          <a:prstGeom prst="roundRect">
            <a:avLst>
              <a:gd name="adj" fmla="val 12642"/>
            </a:avLst>
          </a:prstGeom>
          <a:solidFill>
            <a:schemeClr val="bg1"/>
          </a:solidFill>
          <a:ln>
            <a:noFill/>
          </a:ln>
          <a:effectLst>
            <a:outerShdw blurRad="190500" dist="1270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9359DB9-571C-474B-82B2-4B25A36F72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9460" y="2101331"/>
            <a:ext cx="2256236" cy="349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53409" y="773190"/>
            <a:ext cx="33265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pc="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Mục</a:t>
            </a:r>
            <a:r>
              <a:rPr lang="en-US" sz="7200" spc="3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 </a:t>
            </a:r>
            <a:r>
              <a:rPr lang="en-US" sz="7200" spc="3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itchFamily="18" charset="0"/>
              </a:rPr>
              <a:t>tiêu</a:t>
            </a:r>
            <a:endParaRPr lang="en-US" sz="7200" spc="3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itchFamily="18" charset="0"/>
            </a:endParaRPr>
          </a:p>
        </p:txBody>
      </p:sp>
      <p:sp>
        <p:nvSpPr>
          <p:cNvPr id="29" name="文本框 33">
            <a:extLst>
              <a:ext uri="{FF2B5EF4-FFF2-40B4-BE49-F238E27FC236}">
                <a16:creationId xmlns:a16="http://schemas.microsoft.com/office/drawing/2014/main" id="{5CD8A52B-33D1-483A-9EE7-BFE5738FDC33}"/>
              </a:ext>
            </a:extLst>
          </p:cNvPr>
          <p:cNvSpPr txBox="1"/>
          <p:nvPr/>
        </p:nvSpPr>
        <p:spPr>
          <a:xfrm>
            <a:off x="4285915" y="2180693"/>
            <a:ext cx="6261539" cy="3608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altLang="zh-CN" sz="3200">
                <a:solidFill>
                  <a:schemeClr val="accent6">
                    <a:lumMod val="75000"/>
                  </a:schemeClr>
                </a:solidFill>
                <a:latin typeface="UTM Loko" pitchFamily="18" charset="0"/>
                <a:ea typeface="字魂37号-波纹乖乖体" panose="02000000000000000000" pitchFamily="2" charset="-122"/>
              </a:rPr>
              <a:t>- HS nhận biết được thể tích thông qua một số biểu tượng cụ thể.</a:t>
            </a:r>
          </a:p>
          <a:p>
            <a:pPr algn="just">
              <a:lnSpc>
                <a:spcPct val="120000"/>
              </a:lnSpc>
            </a:pPr>
            <a:r>
              <a:rPr lang="vi-VN" altLang="zh-CN" sz="3200">
                <a:solidFill>
                  <a:schemeClr val="accent6">
                    <a:lumMod val="75000"/>
                  </a:schemeClr>
                </a:solidFill>
                <a:latin typeface="UTM Loko" pitchFamily="18" charset="0"/>
                <a:ea typeface="字魂37号-波纹乖乖体" panose="02000000000000000000" pitchFamily="2" charset="-122"/>
              </a:rPr>
              <a:t>- HS vận dụng để giải quyết được vấn đề đơn giản liên quan đến thể tích.</a:t>
            </a:r>
            <a:endParaRPr lang="vi-VN" altLang="zh-CN" sz="3200" dirty="0">
              <a:solidFill>
                <a:schemeClr val="accent6">
                  <a:lumMod val="75000"/>
                </a:schemeClr>
              </a:solidFill>
              <a:latin typeface="UTM Loko" pitchFamily="18" charset="0"/>
              <a:ea typeface="字魂37号-波纹乖乖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448 0.00240741 " pathEditMode="relative" rAng="0" ptsTypes="">
                                      <p:cBhvr>
                                        <p:cTn id="32" dur="3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3" grpId="0" bldLvl="0" animBg="1"/>
      <p:bldP spid="84" grpId="0" bldLvl="0" animBg="1"/>
      <p:bldP spid="86" grpId="0" bldLvl="0" animBg="1"/>
      <p:bldP spid="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012825" y="1556385"/>
            <a:ext cx="1724025" cy="1481455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90DDD-F1EC-4C5C-FB24-D368489D3E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4" y="1327288"/>
            <a:ext cx="12303893" cy="42034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1097CC-CD33-FD2E-4B61-94F6D8087540}"/>
              </a:ext>
            </a:extLst>
          </p:cNvPr>
          <p:cNvSpPr/>
          <p:nvPr/>
        </p:nvSpPr>
        <p:spPr>
          <a:xfrm>
            <a:off x="0" y="0"/>
            <a:ext cx="12192000" cy="164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236003-86F6-CF8F-D84C-AC8B6437D96A}"/>
              </a:ext>
            </a:extLst>
          </p:cNvPr>
          <p:cNvSpPr/>
          <p:nvPr/>
        </p:nvSpPr>
        <p:spPr>
          <a:xfrm>
            <a:off x="0" y="5301615"/>
            <a:ext cx="12192000" cy="1643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ular Callout 43"/>
          <p:cNvSpPr/>
          <p:nvPr/>
        </p:nvSpPr>
        <p:spPr>
          <a:xfrm>
            <a:off x="7822529" y="666290"/>
            <a:ext cx="3894083" cy="1628298"/>
          </a:xfrm>
          <a:prstGeom prst="wedgeRectCallout">
            <a:avLst>
              <a:gd name="adj1" fmla="val -60113"/>
              <a:gd name="adj2" fmla="val 40784"/>
            </a:avLst>
          </a:prstGeom>
          <a:solidFill>
            <a:schemeClr val="accent2">
              <a:lumMod val="75000"/>
            </a:schemeClr>
          </a:solidFill>
          <a:ln w="38100" cmpd="sng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1" y="3865830"/>
            <a:ext cx="4646886" cy="249185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15296" y="1854376"/>
            <a:ext cx="2956119" cy="19476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Parallelogram 10"/>
          <p:cNvSpPr/>
          <p:nvPr/>
        </p:nvSpPr>
        <p:spPr>
          <a:xfrm flipH="1">
            <a:off x="2044608" y="4195240"/>
            <a:ext cx="3804870" cy="486304"/>
          </a:xfrm>
          <a:prstGeom prst="parallelogram">
            <a:avLst>
              <a:gd name="adj" fmla="val 17390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arallelogram 11"/>
          <p:cNvSpPr/>
          <p:nvPr/>
        </p:nvSpPr>
        <p:spPr>
          <a:xfrm rot="5400000" flipH="1" flipV="1">
            <a:off x="5466954" y="2398444"/>
            <a:ext cx="2441448" cy="859536"/>
          </a:xfrm>
          <a:prstGeom prst="parallelogram">
            <a:avLst>
              <a:gd name="adj" fmla="val 574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31103" y="2101264"/>
            <a:ext cx="2956119" cy="19476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 13"/>
          <p:cNvSpPr/>
          <p:nvPr/>
        </p:nvSpPr>
        <p:spPr>
          <a:xfrm rot="5400000" flipH="1" flipV="1">
            <a:off x="110466" y="2355309"/>
            <a:ext cx="2441448" cy="859536"/>
          </a:xfrm>
          <a:prstGeom prst="parallelogram">
            <a:avLst>
              <a:gd name="adj" fmla="val 5743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 14"/>
          <p:cNvSpPr/>
          <p:nvPr/>
        </p:nvSpPr>
        <p:spPr>
          <a:xfrm flipH="1">
            <a:off x="1795975" y="1095733"/>
            <a:ext cx="3794760" cy="486304"/>
          </a:xfrm>
          <a:prstGeom prst="parallelogram">
            <a:avLst>
              <a:gd name="adj" fmla="val 173907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15296" y="1836717"/>
            <a:ext cx="3822231" cy="2445184"/>
            <a:chOff x="-323622" y="1134274"/>
            <a:chExt cx="3822231" cy="2445184"/>
          </a:xfrm>
        </p:grpSpPr>
        <p:sp>
          <p:nvSpPr>
            <p:cNvPr id="16" name="Rectangle 15"/>
            <p:cNvSpPr/>
            <p:nvPr/>
          </p:nvSpPr>
          <p:spPr>
            <a:xfrm>
              <a:off x="-323622" y="1143797"/>
              <a:ext cx="2956119" cy="19476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Parallelogram 16"/>
            <p:cNvSpPr/>
            <p:nvPr/>
          </p:nvSpPr>
          <p:spPr>
            <a:xfrm flipH="1">
              <a:off x="-306261" y="3091469"/>
              <a:ext cx="3804870" cy="486304"/>
            </a:xfrm>
            <a:prstGeom prst="parallelogram">
              <a:avLst>
                <a:gd name="adj" fmla="val 17390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Parallelogram 17"/>
            <p:cNvSpPr/>
            <p:nvPr/>
          </p:nvSpPr>
          <p:spPr>
            <a:xfrm rot="5400000" flipH="1" flipV="1">
              <a:off x="1848117" y="1925230"/>
              <a:ext cx="2441448" cy="859536"/>
            </a:xfrm>
            <a:prstGeom prst="parallelogram">
              <a:avLst>
                <a:gd name="adj" fmla="val 5743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2490" y="1624314"/>
              <a:ext cx="2956119" cy="19476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Parallelogram 19"/>
            <p:cNvSpPr/>
            <p:nvPr/>
          </p:nvSpPr>
          <p:spPr>
            <a:xfrm rot="5400000" flipH="1" flipV="1">
              <a:off x="-1114578" y="1928966"/>
              <a:ext cx="2441448" cy="859536"/>
            </a:xfrm>
            <a:prstGeom prst="parallelogram">
              <a:avLst>
                <a:gd name="adj" fmla="val 5743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Parallelogram 20"/>
            <p:cNvSpPr/>
            <p:nvPr/>
          </p:nvSpPr>
          <p:spPr>
            <a:xfrm flipH="1">
              <a:off x="-317835" y="1138010"/>
              <a:ext cx="3794760" cy="486304"/>
            </a:xfrm>
            <a:prstGeom prst="parallelogram">
              <a:avLst>
                <a:gd name="adj" fmla="val 17390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798" y="5391810"/>
            <a:ext cx="2530783" cy="1387366"/>
            <a:chOff x="-197792" y="5254752"/>
            <a:chExt cx="3187720" cy="1603248"/>
          </a:xfrm>
        </p:grpSpPr>
        <p:pic>
          <p:nvPicPr>
            <p:cNvPr id="27" name="图片 8">
              <a:extLst>
                <a:ext uri="{FF2B5EF4-FFF2-40B4-BE49-F238E27FC236}">
                  <a16:creationId xmlns:a16="http://schemas.microsoft.com/office/drawing/2014/main" id="{F3F73B85-A0D1-4895-9B4D-07ADF011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7792" y="5254752"/>
              <a:ext cx="2238135" cy="1603248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>
              <a:off x="1676054" y="5702808"/>
              <a:ext cx="1313874" cy="64617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+mn-cs"/>
                </a:rPr>
                <a:t>Tách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954252" y="5391810"/>
            <a:ext cx="2530783" cy="1387366"/>
            <a:chOff x="-197792" y="5254752"/>
            <a:chExt cx="3187720" cy="1603248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F3F73B85-A0D1-4895-9B4D-07ADF0118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7792" y="5254752"/>
              <a:ext cx="2238135" cy="1603248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1676054" y="5702808"/>
              <a:ext cx="1313874" cy="64617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Neo Sans Intel" pitchFamily="18" charset="0"/>
                  <a:ea typeface="+mn-ea"/>
                  <a:cs typeface="+mn-cs"/>
                </a:rPr>
                <a:t>Ráp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Neo Sans Intel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Rectangular Callout 33"/>
          <p:cNvSpPr/>
          <p:nvPr/>
        </p:nvSpPr>
        <p:spPr>
          <a:xfrm>
            <a:off x="7725103" y="796619"/>
            <a:ext cx="3894083" cy="1628298"/>
          </a:xfrm>
          <a:prstGeom prst="wedgeRectCallout">
            <a:avLst>
              <a:gd name="adj1" fmla="val -62722"/>
              <a:gd name="adj2" fmla="val 39397"/>
            </a:avLst>
          </a:prstGeom>
          <a:solidFill>
            <a:schemeClr val="accent2">
              <a:lumMod val="20000"/>
              <a:lumOff val="80000"/>
            </a:schemeClr>
          </a:solidFill>
          <a:ln w="38100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492175" y="4591353"/>
            <a:ext cx="3847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30196" y="825689"/>
            <a:ext cx="4016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(4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4795" y="4048936"/>
            <a:ext cx="3847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93069" y="872104"/>
            <a:ext cx="4016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17446" y="4031201"/>
            <a:ext cx="4285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chiếm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46495" y="1094751"/>
            <a:ext cx="4016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359" l="6087" r="94783">
                        <a14:foregroundMark x1="69130" y1="20000" x2="73913" y2="17641"/>
                        <a14:foregroundMark x1="73804" y1="27282" x2="77065" y2="25231"/>
                        <a14:foregroundMark x1="66630" y1="24513" x2="68913" y2="23282"/>
                        <a14:foregroundMark x1="69674" y1="28000" x2="70870" y2="26667"/>
                        <a14:foregroundMark x1="41087" y1="84000" x2="53261" y2="83590"/>
                        <a14:foregroundMark x1="54674" y1="83590" x2="59130" y2="82667"/>
                        <a14:foregroundMark x1="70109" y1="80513" x2="70652" y2="83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15447" y="1094751"/>
            <a:ext cx="3042164" cy="3224032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7484794" y="4679961"/>
            <a:ext cx="38477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84A22D-1759-B133-F94E-D669C47823E6}"/>
              </a:ext>
            </a:extLst>
          </p:cNvPr>
          <p:cNvSpPr/>
          <p:nvPr/>
        </p:nvSpPr>
        <p:spPr>
          <a:xfrm>
            <a:off x="-1212527" y="1094751"/>
            <a:ext cx="6672368" cy="4512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Trình tự bấm slide: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Click trái cho Hình hộp hiện ra.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Click trái để hỏi và trả lời câu hỏi 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Nhấn nút tách hình để bung ra các mặt của hình hộp.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Click trái để hỏi và trả lời câu hỏi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Nhấn nút ráp hình để tạo lại thành hình hộp.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 Click trái để hỏi và trả lời câu hỏi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 Click trái để dẫn nhập: thể tích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56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5B9B7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C1D9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DB3E2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34" grpId="0" animBg="1"/>
      <p:bldP spid="34" grpId="1" animBg="1"/>
      <p:bldP spid="35" grpId="0"/>
      <p:bldP spid="35" grpId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1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8000" y="809625"/>
            <a:ext cx="7874000" cy="4491038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7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762687" y="2705746"/>
            <a:ext cx="56012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/>
            <a:r>
              <a:rPr lang="en-US" sz="800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Coiny" panose="02000903060500060000" charset="0"/>
                <a:cs typeface="Coiny" panose="02000903060500060000" charset="0"/>
              </a:rPr>
              <a:t>Khám phá </a:t>
            </a:r>
            <a:endParaRPr kumimoji="0" lang="en-US" sz="8000" b="0" i="0" u="none" strike="noStrike" kern="1200" cap="none" spc="0" normalizeH="0" baseline="0" noProof="0">
              <a:ln w="22225">
                <a:noFill/>
                <a:prstDash val="solid"/>
              </a:ln>
              <a:solidFill>
                <a:srgbClr val="FF0000"/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  <a:uLnTx/>
              <a:uFillTx/>
              <a:latin typeface="Coiny" panose="02000903060500060000" charset="0"/>
              <a:ea typeface="+mn-ea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4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5E890-F7B2-A87A-0543-0FD2428FDC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215" y="308165"/>
            <a:ext cx="4795569" cy="2727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A13EE-6132-18CA-35C3-4498ADCB30F4}"/>
              </a:ext>
            </a:extLst>
          </p:cNvPr>
          <p:cNvSpPr txBox="1"/>
          <p:nvPr/>
        </p:nvSpPr>
        <p:spPr>
          <a:xfrm>
            <a:off x="677696" y="1409221"/>
            <a:ext cx="251992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lang="en-US" sz="6000" b="1" dirty="0">
              <a:ln w="3175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67AAE-6FF6-C88C-DB5E-672799C402AE}"/>
              </a:ext>
            </a:extLst>
          </p:cNvPr>
          <p:cNvSpPr txBox="1"/>
          <p:nvPr/>
        </p:nvSpPr>
        <p:spPr>
          <a:xfrm>
            <a:off x="149475" y="3278931"/>
            <a:ext cx="126303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b="1"/>
              <a:t>Hình lập phương nằm hoàn toàn trong hình hộp chữ nhật.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A1483-E07E-92CD-99D0-6462049206A2}"/>
              </a:ext>
            </a:extLst>
          </p:cNvPr>
          <p:cNvSpPr txBox="1"/>
          <p:nvPr/>
        </p:nvSpPr>
        <p:spPr>
          <a:xfrm>
            <a:off x="174170" y="3952934"/>
            <a:ext cx="11843657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/>
              <a:t>Ta nói: </a:t>
            </a:r>
          </a:p>
          <a:p>
            <a:r>
              <a:rPr lang="vi-VN" sz="3600" b="1"/>
              <a:t>–	 </a:t>
            </a:r>
            <a:r>
              <a:rPr lang="vi-VN" sz="3600" b="1">
                <a:solidFill>
                  <a:srgbClr val="FF0000"/>
                </a:solidFill>
              </a:rPr>
              <a:t>Thể tích</a:t>
            </a:r>
            <a:r>
              <a:rPr lang="vi-VN" sz="3600" b="1"/>
              <a:t> hình lập phương bé hơn </a:t>
            </a:r>
            <a:r>
              <a:rPr lang="vi-VN" sz="3600" b="1">
                <a:solidFill>
                  <a:srgbClr val="FF0000"/>
                </a:solidFill>
              </a:rPr>
              <a:t>thể tích</a:t>
            </a:r>
            <a:r>
              <a:rPr lang="vi-VN" sz="3600" b="1"/>
              <a:t> hình hộp chữ nhật.</a:t>
            </a:r>
          </a:p>
          <a:p>
            <a:r>
              <a:rPr lang="vi-VN" sz="3600" b="1"/>
              <a:t>–	 </a:t>
            </a:r>
            <a:r>
              <a:rPr lang="vi-VN" sz="3600" b="1">
                <a:solidFill>
                  <a:srgbClr val="FF0000"/>
                </a:solidFill>
              </a:rPr>
              <a:t>Thể tích</a:t>
            </a:r>
            <a:r>
              <a:rPr lang="vi-VN" sz="3600" b="1"/>
              <a:t> hình hộp chữ nhật lớn hơn </a:t>
            </a:r>
            <a:r>
              <a:rPr lang="vi-VN" sz="3600" b="1">
                <a:solidFill>
                  <a:srgbClr val="FF0000"/>
                </a:solidFill>
              </a:rPr>
              <a:t>thể tích</a:t>
            </a:r>
            <a:r>
              <a:rPr lang="vi-VN" sz="3600" b="1"/>
              <a:t> hình lập phương.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A13EE-6132-18CA-35C3-4498ADCB30F4}"/>
              </a:ext>
            </a:extLst>
          </p:cNvPr>
          <p:cNvSpPr txBox="1"/>
          <p:nvPr/>
        </p:nvSpPr>
        <p:spPr>
          <a:xfrm>
            <a:off x="677696" y="1409221"/>
            <a:ext cx="251992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2</a:t>
            </a:r>
            <a:endParaRPr kumimoji="0" lang="en-US" sz="6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67AAE-6FF6-C88C-DB5E-672799C402AE}"/>
              </a:ext>
            </a:extLst>
          </p:cNvPr>
          <p:cNvSpPr txBox="1"/>
          <p:nvPr/>
        </p:nvSpPr>
        <p:spPr>
          <a:xfrm>
            <a:off x="123904" y="3637540"/>
            <a:ext cx="12068095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vi-VN" sz="4400" b="1">
                <a:solidFill>
                  <a:prstClr val="black"/>
                </a:solidFill>
              </a:rPr>
              <a:t>Hình A và hình B, mỗi hình gồm 5 hình lập phương. </a:t>
            </a:r>
            <a:endParaRPr lang="en-US" sz="4400" b="1">
              <a:solidFill>
                <a:prstClr val="black"/>
              </a:solidFill>
            </a:endParaRPr>
          </a:p>
          <a:p>
            <a:pPr lvl="0"/>
            <a:r>
              <a:rPr lang="vi-VN" sz="4400" b="1">
                <a:solidFill>
                  <a:prstClr val="black"/>
                </a:solidFill>
              </a:rPr>
              <a:t>Ta nói: Thể tích hình A bằng thể tích hình B.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F49F1-0B29-802C-DE7D-711B8C21D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537" y="1086412"/>
            <a:ext cx="4408827" cy="22099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D7D39E-8178-BD99-B537-6C6D96D9071F}"/>
              </a:ext>
            </a:extLst>
          </p:cNvPr>
          <p:cNvSpPr txBox="1"/>
          <p:nvPr/>
        </p:nvSpPr>
        <p:spPr>
          <a:xfrm>
            <a:off x="8745541" y="1182231"/>
            <a:ext cx="30632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>
                <a:solidFill>
                  <a:prstClr val="black"/>
                </a:solidFill>
              </a:rPr>
              <a:t>Trong ví dụ 2 và ví dụ 3, các hình lập phương nhỏ có kích thước  như nhau.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39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80" name="图片 46"/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378703" y="-130810"/>
            <a:ext cx="14570703" cy="1409891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2A13EE-6132-18CA-35C3-4498ADCB30F4}"/>
              </a:ext>
            </a:extLst>
          </p:cNvPr>
          <p:cNvSpPr txBox="1"/>
          <p:nvPr/>
        </p:nvSpPr>
        <p:spPr>
          <a:xfrm>
            <a:off x="381134" y="622382"/>
            <a:ext cx="251992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3</a:t>
            </a:r>
            <a:endParaRPr kumimoji="0" lang="en-US" sz="6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567AAE-6FF6-C88C-DB5E-672799C402AE}"/>
              </a:ext>
            </a:extLst>
          </p:cNvPr>
          <p:cNvSpPr txBox="1"/>
          <p:nvPr/>
        </p:nvSpPr>
        <p:spPr>
          <a:xfrm>
            <a:off x="3253514" y="2082756"/>
            <a:ext cx="2100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D2A72-D2BC-D07A-598F-306BC63CC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658" y="188280"/>
            <a:ext cx="7402962" cy="189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98F07-9199-2A20-1D79-D6200F48FC6F}"/>
              </a:ext>
            </a:extLst>
          </p:cNvPr>
          <p:cNvSpPr txBox="1"/>
          <p:nvPr/>
        </p:nvSpPr>
        <p:spPr>
          <a:xfrm>
            <a:off x="5724865" y="2097163"/>
            <a:ext cx="2100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A49ED-FE3E-E0F6-3060-6E4E8D430D79}"/>
              </a:ext>
            </a:extLst>
          </p:cNvPr>
          <p:cNvSpPr txBox="1"/>
          <p:nvPr/>
        </p:nvSpPr>
        <p:spPr>
          <a:xfrm>
            <a:off x="8812308" y="2134686"/>
            <a:ext cx="2100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24A9A-851C-0314-6CF7-78BDCD4C79BF}"/>
              </a:ext>
            </a:extLst>
          </p:cNvPr>
          <p:cNvSpPr txBox="1"/>
          <p:nvPr/>
        </p:nvSpPr>
        <p:spPr>
          <a:xfrm>
            <a:off x="651768" y="3251855"/>
            <a:ext cx="11260145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vi-VN" sz="4400" b="1">
                <a:solidFill>
                  <a:prstClr val="black"/>
                </a:solidFill>
              </a:rPr>
              <a:t>Hình C gồm 5 hình lập phương, hình D gồm 4 hình lập phương. </a:t>
            </a:r>
            <a:endParaRPr lang="en-US" sz="4400" b="1">
              <a:solidFill>
                <a:prstClr val="black"/>
              </a:solidFill>
            </a:endParaRPr>
          </a:p>
          <a:p>
            <a:pPr lvl="0"/>
            <a:r>
              <a:rPr lang="vi-VN" sz="4400" b="1">
                <a:solidFill>
                  <a:prstClr val="black"/>
                </a:solidFill>
              </a:rPr>
              <a:t>Hình E gồm 9 hình lập phương.</a:t>
            </a:r>
            <a:endParaRPr lang="en-US" sz="4400" b="1">
              <a:solidFill>
                <a:prstClr val="black"/>
              </a:solidFill>
            </a:endParaRPr>
          </a:p>
          <a:p>
            <a:pPr lvl="0"/>
            <a:r>
              <a:rPr lang="vi-VN" sz="4400" b="1">
                <a:solidFill>
                  <a:srgbClr val="FF0000"/>
                </a:solidFill>
              </a:rPr>
              <a:t>Ta nói: </a:t>
            </a:r>
            <a:r>
              <a:rPr lang="vi-VN" sz="4400" b="1" i="1">
                <a:solidFill>
                  <a:srgbClr val="FF0000"/>
                </a:solidFill>
              </a:rPr>
              <a:t>Thể tích </a:t>
            </a:r>
            <a:r>
              <a:rPr lang="vi-VN" sz="4400" b="1">
                <a:solidFill>
                  <a:srgbClr val="FF0000"/>
                </a:solidFill>
              </a:rPr>
              <a:t>hình E bằng</a:t>
            </a:r>
            <a:r>
              <a:rPr lang="vi-VN" sz="4400" b="1" i="1">
                <a:solidFill>
                  <a:srgbClr val="FF0000"/>
                </a:solidFill>
              </a:rPr>
              <a:t> tổng thể tích</a:t>
            </a:r>
            <a:r>
              <a:rPr lang="vi-VN" sz="4400" b="1">
                <a:solidFill>
                  <a:srgbClr val="FF0000"/>
                </a:solidFill>
              </a:rPr>
              <a:t> các hình C và D. 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9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66DBBB9F-87CD-4AF8-A673-C9572A11157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879</TotalTime>
  <Words>622</Words>
  <Application>Microsoft Office PowerPoint</Application>
  <PresentationFormat>Widescreen</PresentationFormat>
  <Paragraphs>73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Coiny</vt:lpstr>
      <vt:lpstr>Times New Roman</vt:lpstr>
      <vt:lpstr>UTM Fleur</vt:lpstr>
      <vt:lpstr>UTM Gradoo</vt:lpstr>
      <vt:lpstr>UTM Loko</vt:lpstr>
      <vt:lpstr>UTM Neo Sans Intel</vt:lpstr>
      <vt:lpstr>Wingdings</vt:lpstr>
      <vt:lpstr>印品黑体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04</dc:title>
  <dc:subject>9Slide.vn</dc:subject>
  <dc:creator>huong</dc:creator>
  <dc:description>9Slide.vn</dc:description>
  <cp:lastModifiedBy>Hương</cp:lastModifiedBy>
  <cp:revision>272</cp:revision>
  <dcterms:created xsi:type="dcterms:W3CDTF">2017-08-18T03:02:00Z</dcterms:created>
  <dcterms:modified xsi:type="dcterms:W3CDTF">2024-09-19T14:18:45Z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