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30"/>
  </p:notesMasterIdLst>
  <p:sldIdLst>
    <p:sldId id="256" r:id="rId2"/>
    <p:sldId id="285" r:id="rId3"/>
    <p:sldId id="279" r:id="rId4"/>
    <p:sldId id="278" r:id="rId5"/>
    <p:sldId id="286" r:id="rId6"/>
    <p:sldId id="280" r:id="rId7"/>
    <p:sldId id="258" r:id="rId8"/>
    <p:sldId id="259" r:id="rId9"/>
    <p:sldId id="277" r:id="rId10"/>
    <p:sldId id="260" r:id="rId11"/>
    <p:sldId id="261" r:id="rId12"/>
    <p:sldId id="275" r:id="rId13"/>
    <p:sldId id="262" r:id="rId14"/>
    <p:sldId id="281" r:id="rId15"/>
    <p:sldId id="264" r:id="rId16"/>
    <p:sldId id="265" r:id="rId17"/>
    <p:sldId id="266" r:id="rId18"/>
    <p:sldId id="267" r:id="rId19"/>
    <p:sldId id="268" r:id="rId20"/>
    <p:sldId id="269" r:id="rId21"/>
    <p:sldId id="270" r:id="rId22"/>
    <p:sldId id="271" r:id="rId23"/>
    <p:sldId id="272" r:id="rId24"/>
    <p:sldId id="283" r:id="rId25"/>
    <p:sldId id="282" r:id="rId26"/>
    <p:sldId id="274" r:id="rId27"/>
    <p:sldId id="287" r:id="rId28"/>
    <p:sldId id="273" r:id="rId29"/>
  </p:sldIdLst>
  <p:sldSz cx="9144000" cy="5143500" type="screen16x9"/>
  <p:notesSz cx="6858000" cy="9144000"/>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48596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a253a3f4b_0_1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8a253a3f4b_0_1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8007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a253a3f4b_0_1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8a253a3f4b_0_1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9760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8a253a3f4b_0_1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8a253a3f4b_0_1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812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8878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a253a3f4b_0_1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8a253a3f4b_0_1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565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350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8a253a3f4b_0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28a253a3f4b_0_1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74119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8a253a3f4b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28a253a3f4b_0_1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157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8a253a3f4b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8a253a3f4b_0_1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3158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8a253a3f4b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8a253a3f4b_0_14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52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a253a3f4b_0_1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28a253a3f4b_0_14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078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627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a253a3f4b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8a253a3f4b_0_14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3444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8a253a3f4b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28a253a3f4b_0_1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706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a253a3f4b_0_1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28a253a3f4b_0_1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0860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8a253a3f4b_0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28a253a3f4b_0_1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15764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6487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1713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8a253a3f4b_0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28a253a3f4b_0_1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45258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349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8a253a3f4b_0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28a253a3f4b_0_1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5765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a253a3f4b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8a253a3f4b_0_1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vi" dirty="0"/>
              <a:t>link video: https://www.youtube.com/watch?v=RnvCbquYeIM</a:t>
            </a:r>
            <a:endParaRPr dirty="0"/>
          </a:p>
        </p:txBody>
      </p:sp>
    </p:spTree>
    <p:extLst>
      <p:ext uri="{BB962C8B-B14F-4D97-AF65-F5344CB8AC3E}">
        <p14:creationId xmlns:p14="http://schemas.microsoft.com/office/powerpoint/2010/main" val="259192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a253a3f4b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8a253a3f4b_0_1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vi" dirty="0"/>
              <a:t>link video: https://www.youtube.com/watch?v=RnvCbquYeIM</a:t>
            </a:r>
            <a:endParaRPr dirty="0"/>
          </a:p>
        </p:txBody>
      </p:sp>
    </p:spTree>
    <p:extLst>
      <p:ext uri="{BB962C8B-B14F-4D97-AF65-F5344CB8AC3E}">
        <p14:creationId xmlns:p14="http://schemas.microsoft.com/office/powerpoint/2010/main" val="420577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616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3681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8a253a3f4b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8a253a3f4b_0_1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63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8a253a3f4b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8a253a3f4b_0_1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478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8a253a3f4b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8a253a3f4b_0_1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6084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16"/>
          <p:cNvSpPr/>
          <p:nvPr/>
        </p:nvSpPr>
        <p:spPr>
          <a:xfrm rot="-2457118">
            <a:off x="8510151" y="3738202"/>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3"/>
          <p:cNvSpPr>
            <a:spLocks noGrp="1"/>
          </p:cNvSpPr>
          <p:nvPr>
            <p:ph type="dt" sz="half" idx="10"/>
          </p:nvPr>
        </p:nvSpPr>
        <p:spPr>
          <a:xfrm>
            <a:off x="5163672" y="4687623"/>
            <a:ext cx="3786690" cy="273844"/>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193639" y="4687623"/>
            <a:ext cx="3786691" cy="273844"/>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3991088" y="4687623"/>
            <a:ext cx="1161826" cy="273844"/>
          </a:xfrm>
          <a:prstGeom prst="rect">
            <a:avLst/>
          </a:prstGeom>
        </p:spPr>
        <p:txBody>
          <a:bodyPr/>
          <a:lstStyle>
            <a:lvl1pPr>
              <a:defRPr/>
            </a:lvl1pPr>
          </a:lstStyle>
          <a:p>
            <a:pPr>
              <a:defRPr/>
            </a:pPr>
            <a:fld id="{147D153F-7B8A-4D14-9A81-FE7CF3AE4DA3}" type="slidenum">
              <a:rPr lang="en-US"/>
              <a:pPr>
                <a:defRPr/>
              </a:pPr>
              <a:t>‹#›</a:t>
            </a:fld>
            <a:endParaRPr lang="en-US"/>
          </a:p>
        </p:txBody>
      </p:sp>
    </p:spTree>
    <p:extLst>
      <p:ext uri="{BB962C8B-B14F-4D97-AF65-F5344CB8AC3E}">
        <p14:creationId xmlns:p14="http://schemas.microsoft.com/office/powerpoint/2010/main" val="30644142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63672" y="4687623"/>
            <a:ext cx="3786690" cy="273844"/>
          </a:xfrm>
          <a:prstGeom prst="rect">
            <a:avLst/>
          </a:prstGeom>
        </p:spPr>
        <p:txBody>
          <a:bodyPr/>
          <a:lstStyle/>
          <a:p>
            <a:fld id="{910BCCD6-2F6E-48E5-AC71-DB5262EDD626}" type="datetimeFigureOut">
              <a:rPr lang="vi-VN" smtClean="0"/>
              <a:t>03/02/2025</a:t>
            </a:fld>
            <a:endParaRPr lang="vi-VN"/>
          </a:p>
        </p:txBody>
      </p:sp>
      <p:sp>
        <p:nvSpPr>
          <p:cNvPr id="5" name="Footer Placeholder 4"/>
          <p:cNvSpPr>
            <a:spLocks noGrp="1"/>
          </p:cNvSpPr>
          <p:nvPr>
            <p:ph type="ftr" sz="quarter" idx="11"/>
          </p:nvPr>
        </p:nvSpPr>
        <p:spPr>
          <a:xfrm>
            <a:off x="193639" y="4687623"/>
            <a:ext cx="3786691" cy="273844"/>
          </a:xfrm>
          <a:prstGeom prst="rect">
            <a:avLst/>
          </a:prstGeom>
        </p:spPr>
        <p:txBody>
          <a:bodyPr/>
          <a:lstStyle/>
          <a:p>
            <a:endParaRPr lang="vi-VN"/>
          </a:p>
        </p:txBody>
      </p:sp>
      <p:sp>
        <p:nvSpPr>
          <p:cNvPr id="6" name="Slide Number Placeholder 5"/>
          <p:cNvSpPr>
            <a:spLocks noGrp="1"/>
          </p:cNvSpPr>
          <p:nvPr>
            <p:ph type="sldNum" sz="quarter" idx="12"/>
          </p:nvPr>
        </p:nvSpPr>
        <p:spPr>
          <a:xfrm>
            <a:off x="3991088" y="4687623"/>
            <a:ext cx="1161826" cy="273844"/>
          </a:xfrm>
          <a:prstGeom prst="rect">
            <a:avLst/>
          </a:prstGeom>
        </p:spPr>
        <p:txBody>
          <a:bodyPr/>
          <a:lstStyle/>
          <a:p>
            <a:fld id="{659F5EB8-D038-4702-A37D-C0607AFEF0DD}" type="slidenum">
              <a:rPr lang="vi-VN" smtClean="0"/>
              <a:t>‹#›</a:t>
            </a:fld>
            <a:endParaRPr lang="vi-VN"/>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43261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6" r:id="rId5"/>
    <p:sldLayoutId id="2147483667" r:id="rId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2.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notesSlide" Target="../notesSlides/notesSlide1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6.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6.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1.png"/><Relationship Id="rId5"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wmf"/></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8.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7.gif"/><Relationship Id="rId5"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blip>
          <a:tile tx="0" ty="0" sx="99996" sy="99996" flip="none" algn="tl"/>
        </a:blipFill>
        <a:effectLst/>
      </p:bgPr>
    </p:bg>
    <p:spTree>
      <p:nvGrpSpPr>
        <p:cNvPr id="1" name="Shape 126"/>
        <p:cNvGrpSpPr/>
        <p:nvPr/>
      </p:nvGrpSpPr>
      <p:grpSpPr>
        <a:xfrm>
          <a:off x="0" y="0"/>
          <a:ext cx="0" cy="0"/>
          <a:chOff x="0" y="0"/>
          <a:chExt cx="0" cy="0"/>
        </a:xfrm>
      </p:grpSpPr>
      <p:grpSp>
        <p:nvGrpSpPr>
          <p:cNvPr id="127" name="Google Shape;127;p18"/>
          <p:cNvGrpSpPr/>
          <p:nvPr/>
        </p:nvGrpSpPr>
        <p:grpSpPr>
          <a:xfrm>
            <a:off x="1234201" y="953931"/>
            <a:ext cx="6251241" cy="3265739"/>
            <a:chOff x="1938577" y="1329300"/>
            <a:chExt cx="5497529" cy="2780772"/>
          </a:xfrm>
        </p:grpSpPr>
        <p:sp>
          <p:nvSpPr>
            <p:cNvPr id="128" name="Google Shape;128;p18"/>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 name="Google Shape;138;p18"/>
          <p:cNvSpPr txBox="1">
            <a:spLocks noGrp="1"/>
          </p:cNvSpPr>
          <p:nvPr>
            <p:ph type="ctrTitle"/>
          </p:nvPr>
        </p:nvSpPr>
        <p:spPr>
          <a:xfrm>
            <a:off x="1726402" y="1364953"/>
            <a:ext cx="5871000" cy="16176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2800" b="0" dirty="0">
                <a:solidFill>
                  <a:srgbClr val="0E7600"/>
                </a:solidFill>
              </a:rPr>
              <a:t>Bài học STEM 13</a:t>
            </a:r>
            <a:r>
              <a:rPr lang="vi" sz="4500" b="0" dirty="0">
                <a:solidFill>
                  <a:srgbClr val="72BF45"/>
                </a:solidFill>
              </a:rPr>
              <a:t/>
            </a:r>
            <a:br>
              <a:rPr lang="vi" sz="4500" b="0" dirty="0">
                <a:solidFill>
                  <a:srgbClr val="72BF45"/>
                </a:solidFill>
              </a:rPr>
            </a:br>
            <a:r>
              <a:rPr lang="vi" sz="4700" b="0" dirty="0">
                <a:solidFill>
                  <a:srgbClr val="812C8C"/>
                </a:solidFill>
              </a:rPr>
              <a:t>THƯỚC ĐO PHẦN TRĂM</a:t>
            </a:r>
            <a:endParaRPr sz="4700" b="0" dirty="0">
              <a:solidFill>
                <a:srgbClr val="812C8C"/>
              </a:solidFill>
            </a:endParaRPr>
          </a:p>
        </p:txBody>
      </p:sp>
      <p:sp>
        <p:nvSpPr>
          <p:cNvPr id="139" name="Google Shape;139;p18"/>
          <p:cNvSpPr/>
          <p:nvPr/>
        </p:nvSpPr>
        <p:spPr>
          <a:xfrm>
            <a:off x="891700" y="2896453"/>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rot="-8100000">
            <a:off x="599163" y="4578231"/>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8"/>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8"/>
          <p:cNvSpPr txBox="1">
            <a:spLocks noGrp="1"/>
          </p:cNvSpPr>
          <p:nvPr>
            <p:ph type="subTitle" idx="1"/>
          </p:nvPr>
        </p:nvSpPr>
        <p:spPr>
          <a:xfrm>
            <a:off x="2011987" y="3022764"/>
            <a:ext cx="2349900" cy="681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r>
              <a:rPr lang="vi">
                <a:solidFill>
                  <a:srgbClr val="0E7600"/>
                </a:solidFill>
                <a:latin typeface="Lobster"/>
                <a:ea typeface="Lobster"/>
                <a:cs typeface="Lobster"/>
                <a:sym typeface="Lobster"/>
              </a:rPr>
              <a:t>Giảng viên:</a:t>
            </a:r>
            <a:endParaRPr>
              <a:solidFill>
                <a:srgbClr val="0E7600"/>
              </a:solidFill>
              <a:latin typeface="Lobster"/>
              <a:ea typeface="Lobster"/>
              <a:cs typeface="Lobster"/>
              <a:sym typeface="Lobster"/>
            </a:endParaRPr>
          </a:p>
          <a:p>
            <a:pPr marL="0" lvl="0" indent="0" algn="l" rtl="0">
              <a:lnSpc>
                <a:spcPct val="115000"/>
              </a:lnSpc>
              <a:spcBef>
                <a:spcPts val="0"/>
              </a:spcBef>
              <a:spcAft>
                <a:spcPts val="0"/>
              </a:spcAft>
              <a:buSzPts val="3000"/>
              <a:buNone/>
            </a:pPr>
            <a:r>
              <a:rPr lang="vi">
                <a:solidFill>
                  <a:srgbClr val="0E7600"/>
                </a:solidFill>
                <a:latin typeface="Lobster"/>
                <a:ea typeface="Lobster"/>
                <a:cs typeface="Lobster"/>
                <a:sym typeface="Lobster"/>
              </a:rPr>
              <a:t>Ngày giảng:</a:t>
            </a:r>
            <a:endParaRPr>
              <a:solidFill>
                <a:srgbClr val="0E7600"/>
              </a:solidFill>
              <a:latin typeface="Lobster"/>
              <a:ea typeface="Lobster"/>
              <a:cs typeface="Lobster"/>
              <a:sym typeface="Lobster"/>
            </a:endParaRPr>
          </a:p>
        </p:txBody>
      </p:sp>
      <p:sp>
        <p:nvSpPr>
          <p:cNvPr id="145" name="Google Shape;145;p18"/>
          <p:cNvSpPr/>
          <p:nvPr/>
        </p:nvSpPr>
        <p:spPr>
          <a:xfrm rot="-430859">
            <a:off x="4377201" y="752783"/>
            <a:ext cx="1219163" cy="279803"/>
          </a:xfrm>
          <a:prstGeom prst="rect">
            <a:avLst/>
          </a:pr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8"/>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8"/>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8"/>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8"/>
          <p:cNvSpPr/>
          <p:nvPr/>
        </p:nvSpPr>
        <p:spPr>
          <a:xfrm flipH="1">
            <a:off x="370467" y="3328775"/>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18"/>
          <p:cNvPicPr preferRelativeResize="0"/>
          <p:nvPr/>
        </p:nvPicPr>
        <p:blipFill rotWithShape="1">
          <a:blip r:embed="rId5">
            <a:alphaModFix/>
          </a:blip>
          <a:srcRect l="475" r="475"/>
          <a:stretch/>
        </p:blipFill>
        <p:spPr>
          <a:xfrm>
            <a:off x="1210475" y="1050716"/>
            <a:ext cx="692449" cy="957351"/>
          </a:xfrm>
          <a:prstGeom prst="rect">
            <a:avLst/>
          </a:prstGeom>
          <a:noFill/>
          <a:ln>
            <a:noFill/>
          </a:ln>
        </p:spPr>
      </p:pic>
      <p:pic>
        <p:nvPicPr>
          <p:cNvPr id="153" name="Google Shape;153;p18"/>
          <p:cNvPicPr preferRelativeResize="0"/>
          <p:nvPr/>
        </p:nvPicPr>
        <p:blipFill rotWithShape="1">
          <a:blip r:embed="rId6">
            <a:alphaModFix/>
          </a:blip>
          <a:srcRect t="5019" b="5028"/>
          <a:stretch/>
        </p:blipFill>
        <p:spPr>
          <a:xfrm rot="829858">
            <a:off x="6589828" y="2542157"/>
            <a:ext cx="1990309" cy="1790286"/>
          </a:xfrm>
          <a:prstGeom prst="roundRect">
            <a:avLst>
              <a:gd name="adj" fmla="val 16667"/>
            </a:avLst>
          </a:prstGeom>
          <a:noFill/>
          <a:ln>
            <a:noFill/>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p:nvPr/>
        </p:nvSpPr>
        <p:spPr>
          <a:xfrm>
            <a:off x="2586415" y="-133598"/>
            <a:ext cx="61674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2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II. KHÁM PHÁ</a:t>
            </a:r>
            <a:endParaRPr sz="32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p:txBody>
      </p:sp>
      <p:sp>
        <p:nvSpPr>
          <p:cNvPr id="191" name="Google Shape;191;p22"/>
          <p:cNvSpPr txBox="1"/>
          <p:nvPr/>
        </p:nvSpPr>
        <p:spPr>
          <a:xfrm>
            <a:off x="330482" y="295508"/>
            <a:ext cx="816765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 sz="2000" dirty="0">
                <a:solidFill>
                  <a:srgbClr val="022A7A"/>
                </a:solidFill>
                <a:latin typeface="Bitter SemiBold"/>
                <a:ea typeface="Bitter SemiBold"/>
                <a:cs typeface="Bitter SemiBold"/>
                <a:sym typeface="Bitter SemiBold"/>
              </a:rPr>
              <a:t>2.   </a:t>
            </a:r>
            <a:r>
              <a:rPr lang="vi" sz="3200" dirty="0">
                <a:solidFill>
                  <a:srgbClr val="022A7A"/>
                </a:solidFill>
                <a:latin typeface="Times New Roman" panose="02020603050405020304" pitchFamily="18" charset="0"/>
                <a:ea typeface="Bitter SemiBold"/>
                <a:cs typeface="Times New Roman" panose="02020603050405020304" pitchFamily="18" charset="0"/>
                <a:sym typeface="Bitter SemiBold"/>
              </a:rPr>
              <a:t>Bảng sau đây cho biết tỉ số phần trăm các loại hình giải trí mà học sinh lớp 5B yêu thích trong thời gian rảnh rỗi.</a:t>
            </a:r>
            <a:endParaRPr sz="3200"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192" name="Google Shape;192;p22"/>
          <p:cNvPicPr preferRelativeResize="0"/>
          <p:nvPr/>
        </p:nvPicPr>
        <p:blipFill rotWithShape="1">
          <a:blip r:embed="rId4">
            <a:alphaModFix/>
          </a:blip>
          <a:srcRect/>
          <a:stretch/>
        </p:blipFill>
        <p:spPr>
          <a:xfrm>
            <a:off x="1557453" y="-155194"/>
            <a:ext cx="685100" cy="583150"/>
          </a:xfrm>
          <a:prstGeom prst="rect">
            <a:avLst/>
          </a:prstGeom>
          <a:noFill/>
          <a:ln>
            <a:noFill/>
          </a:ln>
        </p:spPr>
      </p:pic>
      <p:pic>
        <p:nvPicPr>
          <p:cNvPr id="193" name="Google Shape;193;p22"/>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94" name="Google Shape;194;p22"/>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195" name="Google Shape;195;p22"/>
          <p:cNvPicPr preferRelativeResize="0"/>
          <p:nvPr/>
        </p:nvPicPr>
        <p:blipFill rotWithShape="1">
          <a:blip r:embed="rId7">
            <a:alphaModFix/>
          </a:blip>
          <a:srcRect/>
          <a:stretch/>
        </p:blipFill>
        <p:spPr>
          <a:xfrm>
            <a:off x="1358850" y="1813638"/>
            <a:ext cx="6426300" cy="1042800"/>
          </a:xfrm>
          <a:prstGeom prst="roundRect">
            <a:avLst>
              <a:gd name="adj" fmla="val 16667"/>
            </a:avLst>
          </a:prstGeom>
          <a:noFill/>
          <a:ln>
            <a:noFill/>
          </a:ln>
        </p:spPr>
      </p:pic>
      <p:sp>
        <p:nvSpPr>
          <p:cNvPr id="196" name="Google Shape;196;p22"/>
          <p:cNvSpPr txBox="1"/>
          <p:nvPr/>
        </p:nvSpPr>
        <p:spPr>
          <a:xfrm>
            <a:off x="406161" y="2839047"/>
            <a:ext cx="4203528" cy="16711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dirty="0">
                <a:solidFill>
                  <a:srgbClr val="022A7A"/>
                </a:solidFill>
                <a:latin typeface="Bitter SemiBold"/>
                <a:ea typeface="Bitter SemiBold"/>
                <a:cs typeface="Bitter SemiBold"/>
                <a:sym typeface="Bitter SemiBold"/>
              </a:rPr>
              <a:t> </a:t>
            </a:r>
            <a:r>
              <a:rPr lang="vi" sz="2800" dirty="0">
                <a:solidFill>
                  <a:srgbClr val="022A7A"/>
                </a:solidFill>
                <a:latin typeface="Times New Roman" panose="02020603050405020304" pitchFamily="18" charset="0"/>
                <a:ea typeface="Bitter SemiBold"/>
                <a:cs typeface="Times New Roman" panose="02020603050405020304" pitchFamily="18" charset="0"/>
                <a:sym typeface="Bitter SemiBold"/>
              </a:rPr>
              <a:t>Em hãy viết các tỉ số phần trăm từ bảng trên vào biểu đồ hình quạt tròn sau đây.</a:t>
            </a:r>
            <a:endParaRPr sz="28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197" name="Google Shape;197;p22"/>
          <p:cNvPicPr preferRelativeResize="0"/>
          <p:nvPr/>
        </p:nvPicPr>
        <p:blipFill rotWithShape="1">
          <a:blip r:embed="rId8">
            <a:alphaModFix/>
          </a:blip>
          <a:srcRect r="1068"/>
          <a:stretch/>
        </p:blipFill>
        <p:spPr>
          <a:xfrm>
            <a:off x="4296825" y="2750625"/>
            <a:ext cx="4519200" cy="2199300"/>
          </a:xfrm>
          <a:prstGeom prst="roundRect">
            <a:avLst>
              <a:gd name="adj" fmla="val 16667"/>
            </a:avLst>
          </a:prstGeom>
          <a:noFill/>
          <a:ln>
            <a:noFill/>
          </a:ln>
        </p:spPr>
      </p:pic>
      <p:pic>
        <p:nvPicPr>
          <p:cNvPr id="2" name="Picture 1"/>
          <p:cNvPicPr>
            <a:picLocks noChangeAspect="1"/>
          </p:cNvPicPr>
          <p:nvPr/>
        </p:nvPicPr>
        <p:blipFill>
          <a:blip r:embed="rId9"/>
          <a:stretch>
            <a:fillRect/>
          </a:stretch>
        </p:blipFill>
        <p:spPr>
          <a:xfrm>
            <a:off x="4572000" y="2839047"/>
            <a:ext cx="4066384" cy="2091109"/>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1000"/>
                                        <p:tgtEl>
                                          <p:spTgt spid="19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91"/>
                                        </p:tgtEl>
                                        <p:attrNameLst>
                                          <p:attrName>style.visibility</p:attrName>
                                        </p:attrNameLst>
                                      </p:cBhvr>
                                      <p:to>
                                        <p:strVal val="visible"/>
                                      </p:to>
                                    </p:set>
                                    <p:anim calcmode="lin" valueType="num">
                                      <p:cBhvr additive="base">
                                        <p:cTn id="10" dur="1000"/>
                                        <p:tgtEl>
                                          <p:spTgt spid="19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95"/>
                                        </p:tgtEl>
                                        <p:attrNameLst>
                                          <p:attrName>style.visibility</p:attrName>
                                        </p:attrNameLst>
                                      </p:cBhvr>
                                      <p:to>
                                        <p:strVal val="visible"/>
                                      </p:to>
                                    </p:set>
                                    <p:anim calcmode="lin" valueType="num">
                                      <p:cBhvr additive="base">
                                        <p:cTn id="13" dur="1000"/>
                                        <p:tgtEl>
                                          <p:spTgt spid="19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6"/>
                                        </p:tgtEl>
                                        <p:attrNameLst>
                                          <p:attrName>style.visibility</p:attrName>
                                        </p:attrNameLst>
                                      </p:cBhvr>
                                      <p:to>
                                        <p:strVal val="visible"/>
                                      </p:to>
                                    </p:set>
                                    <p:anim calcmode="lin" valueType="num">
                                      <p:cBhvr additive="base">
                                        <p:cTn id="18" dur="1000"/>
                                        <p:tgtEl>
                                          <p:spTgt spid="196"/>
                                        </p:tgtEl>
                                        <p:attrNameLst>
                                          <p:attrName>ppt_x</p:attrName>
                                        </p:attrNameLst>
                                      </p:cBhvr>
                                      <p:tavLst>
                                        <p:tav tm="0">
                                          <p:val>
                                            <p:strVal val="#ppt_x-1"/>
                                          </p:val>
                                        </p:tav>
                                        <p:tav tm="100000">
                                          <p:val>
                                            <p:strVal val="#ppt_x"/>
                                          </p:val>
                                        </p:tav>
                                      </p:tavLst>
                                    </p:anim>
                                  </p:childTnLst>
                                </p:cTn>
                              </p:par>
                              <p:par>
                                <p:cTn id="19" presetID="2" presetClass="entr" presetSubtype="4" fill="hold" nodeType="withEffect">
                                  <p:stCondLst>
                                    <p:cond delay="0"/>
                                  </p:stCondLst>
                                  <p:childTnLst>
                                    <p:set>
                                      <p:cBhvr>
                                        <p:cTn id="20" dur="1" fill="hold">
                                          <p:stCondLst>
                                            <p:cond delay="0"/>
                                          </p:stCondLst>
                                        </p:cTn>
                                        <p:tgtEl>
                                          <p:spTgt spid="197"/>
                                        </p:tgtEl>
                                        <p:attrNameLst>
                                          <p:attrName>style.visibility</p:attrName>
                                        </p:attrNameLst>
                                      </p:cBhvr>
                                      <p:to>
                                        <p:strVal val="visible"/>
                                      </p:to>
                                    </p:set>
                                    <p:anim calcmode="lin" valueType="num">
                                      <p:cBhvr additive="base">
                                        <p:cTn id="21" dur="1000"/>
                                        <p:tgtEl>
                                          <p:spTgt spid="1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p:nvPr/>
        </p:nvSpPr>
        <p:spPr>
          <a:xfrm>
            <a:off x="1256575" y="61841"/>
            <a:ext cx="61674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28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II. KHÁM PHÁ</a:t>
            </a:r>
            <a:endParaRPr sz="28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p:txBody>
      </p:sp>
      <p:sp>
        <p:nvSpPr>
          <p:cNvPr id="203" name="Google Shape;203;p23"/>
          <p:cNvSpPr txBox="1"/>
          <p:nvPr/>
        </p:nvSpPr>
        <p:spPr>
          <a:xfrm>
            <a:off x="629794" y="677364"/>
            <a:ext cx="81459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 sz="2800" dirty="0">
                <a:solidFill>
                  <a:srgbClr val="022A7A"/>
                </a:solidFill>
                <a:latin typeface="Times New Roman" panose="02020603050405020304" pitchFamily="18" charset="0"/>
                <a:ea typeface="Bitter SemiBold"/>
                <a:cs typeface="Times New Roman" panose="02020603050405020304" pitchFamily="18" charset="0"/>
                <a:sym typeface="Bitter SemiBold"/>
              </a:rPr>
              <a:t>3.   Theo em, chiếc thước đo tỉ số phần trăm của các phần trong biểu đồ hình quạt tròn có dạng hình gì?</a:t>
            </a:r>
            <a:endParaRPr sz="2800"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a:p>
            <a:pPr marL="0" lvl="0" indent="0" algn="l" rtl="0">
              <a:spcBef>
                <a:spcPts val="0"/>
              </a:spcBef>
              <a:spcAft>
                <a:spcPts val="0"/>
              </a:spcAft>
              <a:buNone/>
            </a:pPr>
            <a:r>
              <a:rPr lang="vi" sz="2800" dirty="0">
                <a:solidFill>
                  <a:srgbClr val="022A7A"/>
                </a:solidFill>
                <a:latin typeface="Times New Roman" panose="02020603050405020304" pitchFamily="18" charset="0"/>
                <a:ea typeface="Bitter SemiBold"/>
                <a:cs typeface="Times New Roman" panose="02020603050405020304" pitchFamily="18" charset="0"/>
                <a:sym typeface="Bitter SemiBold"/>
              </a:rPr>
              <a:t>       Em có thể chia chiếc thước đó thành mấy phần bằng nhau?</a:t>
            </a:r>
            <a:endParaRPr sz="2800"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a:p>
            <a:pPr marL="0" lvl="0" indent="0" algn="l" rtl="0">
              <a:spcBef>
                <a:spcPts val="0"/>
              </a:spcBef>
              <a:spcAft>
                <a:spcPts val="0"/>
              </a:spcAft>
              <a:buNone/>
            </a:pPr>
            <a:r>
              <a:rPr lang="vi" sz="2800" dirty="0">
                <a:solidFill>
                  <a:srgbClr val="022A7A"/>
                </a:solidFill>
                <a:latin typeface="Times New Roman" panose="02020603050405020304" pitchFamily="18" charset="0"/>
                <a:ea typeface="Bitter SemiBold"/>
                <a:cs typeface="Times New Roman" panose="02020603050405020304" pitchFamily="18" charset="0"/>
                <a:sym typeface="Bitter SemiBold"/>
              </a:rPr>
              <a:t>       Mỗi phần tương ứng với bao nhiêu phần trăm?</a:t>
            </a:r>
            <a:endParaRPr sz="2800"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204" name="Google Shape;204;p23"/>
          <p:cNvPicPr preferRelativeResize="0"/>
          <p:nvPr/>
        </p:nvPicPr>
        <p:blipFill rotWithShape="1">
          <a:blip r:embed="rId4">
            <a:alphaModFix/>
          </a:blip>
          <a:srcRect/>
          <a:stretch/>
        </p:blipFill>
        <p:spPr>
          <a:xfrm>
            <a:off x="629794" y="142251"/>
            <a:ext cx="613850" cy="583150"/>
          </a:xfrm>
          <a:prstGeom prst="rect">
            <a:avLst/>
          </a:prstGeom>
          <a:noFill/>
          <a:ln>
            <a:noFill/>
          </a:ln>
        </p:spPr>
      </p:pic>
      <p:pic>
        <p:nvPicPr>
          <p:cNvPr id="205" name="Google Shape;205;p23"/>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206" name="Google Shape;206;p23"/>
          <p:cNvPicPr preferRelativeResize="0"/>
          <p:nvPr/>
        </p:nvPicPr>
        <p:blipFill rotWithShape="1">
          <a:blip r:embed="rId6">
            <a:alphaModFix/>
          </a:blip>
          <a:srcRect l="475" r="475"/>
          <a:stretch/>
        </p:blipFill>
        <p:spPr>
          <a:xfrm>
            <a:off x="8451550" y="4"/>
            <a:ext cx="692450" cy="978747"/>
          </a:xfrm>
          <a:prstGeom prst="rect">
            <a:avLst/>
          </a:prstGeom>
          <a:noFill/>
          <a:ln>
            <a:noFill/>
          </a:ln>
        </p:spPr>
      </p:pic>
      <p:sp>
        <p:nvSpPr>
          <p:cNvPr id="3" name="Rectangle 2"/>
          <p:cNvSpPr/>
          <p:nvPr/>
        </p:nvSpPr>
        <p:spPr>
          <a:xfrm>
            <a:off x="629794" y="725401"/>
            <a:ext cx="8207829" cy="30469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vi-VN" sz="3200" dirty="0">
                <a:latin typeface="Times New Roman" panose="02020603050405020304" pitchFamily="18" charset="0"/>
                <a:cs typeface="Times New Roman" panose="02020603050405020304" pitchFamily="18" charset="0"/>
              </a:rPr>
              <a:t>Thước đo tỉ số % có công dụng giúp cho người vẽ biểu đồ tròn </a:t>
            </a:r>
            <a:r>
              <a:rPr lang="vi-VN" sz="3200" dirty="0" smtClean="0">
                <a:latin typeface="Times New Roman" panose="02020603050405020304" pitchFamily="18" charset="0"/>
                <a:cs typeface="Times New Roman" panose="02020603050405020304" pitchFamily="18" charset="0"/>
              </a:rPr>
              <a:t>mô </a:t>
            </a:r>
            <a:r>
              <a:rPr lang="vi-VN" sz="3200" dirty="0">
                <a:latin typeface="Times New Roman" panose="02020603050405020304" pitchFamily="18" charset="0"/>
                <a:cs typeface="Times New Roman" panose="02020603050405020304" pitchFamily="18" charset="0"/>
              </a:rPr>
              <a:t>tả tỉ lệ có thể diễn tả chính xác và đọc được ngay chỉ số đúng. Dựa trên hình dạng tròn của biểu đồ hình quạt tròn, ta thấy chiếc thước có thể chia ra tối đa làm 100 phần bằng nhau, mỗi phần tương ứng với 1%. </a:t>
            </a:r>
            <a:endParaRPr lang="en-US" sz="32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 calcmode="lin" valueType="num">
                                      <p:cBhvr additive="base">
                                        <p:cTn id="7" dur="1000"/>
                                        <p:tgtEl>
                                          <p:spTgt spid="20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 calcmode="lin" valueType="num">
                                      <p:cBhvr additive="base">
                                        <p:cTn id="10" dur="1000"/>
                                        <p:tgtEl>
                                          <p:spTgt spid="203"/>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mt="46000"/>
          </a:blip>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 y="0"/>
            <a:ext cx="5947971" cy="3262432"/>
          </a:xfrm>
          <a:prstGeom prst="rect">
            <a:avLst/>
          </a:prstGeom>
          <a:noFill/>
        </p:spPr>
        <p:txBody>
          <a:bodyPr wrap="square" rtlCol="0">
            <a:spAutoFit/>
          </a:bodyPr>
          <a:lstStyle/>
          <a:p>
            <a:r>
              <a:rPr lang="vi-VN" i="1" dirty="0"/>
              <a:t>+ </a:t>
            </a:r>
            <a:r>
              <a:rPr lang="vi-VN" sz="3200" dirty="0">
                <a:latin typeface="Times New Roman" panose="02020603050405020304" pitchFamily="18" charset="0"/>
                <a:cs typeface="Times New Roman" panose="02020603050405020304" pitchFamily="18" charset="0"/>
              </a:rPr>
              <a:t>Trên biểu đồ hình quạt tròn, tỉ lệ phần trăm ứng với một hình quạt tròn cho biết rằng nếu chia hình tròn thành 100 phần bằng nhau thì mỗi hình quạt biểu thị </a:t>
            </a:r>
            <a:r>
              <a:rPr lang="en-US" sz="3200" dirty="0" smtClean="0">
                <a:latin typeface="Times New Roman" panose="02020603050405020304" pitchFamily="18" charset="0"/>
                <a:cs typeface="Times New Roman" panose="02020603050405020304" pitchFamily="18" charset="0"/>
              </a:rPr>
              <a:t>1</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sẽ tương ứng với </a:t>
            </a:r>
            <a:r>
              <a:rPr lang="en-US" sz="3200" dirty="0" smtClean="0">
                <a:latin typeface="Times New Roman" panose="02020603050405020304" pitchFamily="18" charset="0"/>
                <a:cs typeface="Times New Roman" panose="02020603050405020304" pitchFamily="18" charset="0"/>
              </a:rPr>
              <a:t>1</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phần bằng nhau nói trên.</a:t>
            </a:r>
          </a:p>
          <a:p>
            <a:endParaRPr lang="en-US" dirty="0"/>
          </a:p>
        </p:txBody>
      </p:sp>
      <p:pic>
        <p:nvPicPr>
          <p:cNvPr id="5" name="Picture 4"/>
          <p:cNvPicPr>
            <a:picLocks noChangeAspect="1"/>
          </p:cNvPicPr>
          <p:nvPr/>
        </p:nvPicPr>
        <p:blipFill rotWithShape="1">
          <a:blip r:embed="rId5"/>
          <a:srcRect l="4284" b="2966"/>
          <a:stretch/>
        </p:blipFill>
        <p:spPr>
          <a:xfrm rot="16200000">
            <a:off x="5973083" y="181881"/>
            <a:ext cx="1393210" cy="1443431"/>
          </a:xfrm>
          <a:prstGeom prst="rect">
            <a:avLst/>
          </a:prstGeom>
        </p:spPr>
      </p:pic>
      <p:pic>
        <p:nvPicPr>
          <p:cNvPr id="7" name="Picture 6"/>
          <p:cNvPicPr>
            <a:picLocks noChangeAspect="1"/>
          </p:cNvPicPr>
          <p:nvPr/>
        </p:nvPicPr>
        <p:blipFill>
          <a:blip r:embed="rId6"/>
          <a:stretch>
            <a:fillRect/>
          </a:stretch>
        </p:blipFill>
        <p:spPr>
          <a:xfrm rot="16200000">
            <a:off x="5986557" y="1544530"/>
            <a:ext cx="1432684" cy="1471345"/>
          </a:xfrm>
          <a:prstGeom prst="rect">
            <a:avLst/>
          </a:prstGeom>
        </p:spPr>
      </p:pic>
      <p:pic>
        <p:nvPicPr>
          <p:cNvPr id="8" name="Picture 7"/>
          <p:cNvPicPr>
            <a:picLocks noChangeAspect="1"/>
          </p:cNvPicPr>
          <p:nvPr/>
        </p:nvPicPr>
        <p:blipFill>
          <a:blip r:embed="rId6"/>
          <a:stretch>
            <a:fillRect/>
          </a:stretch>
        </p:blipFill>
        <p:spPr>
          <a:xfrm rot="5400000">
            <a:off x="7386973" y="205543"/>
            <a:ext cx="1393211" cy="1396105"/>
          </a:xfrm>
          <a:prstGeom prst="rect">
            <a:avLst/>
          </a:prstGeom>
        </p:spPr>
      </p:pic>
      <p:pic>
        <p:nvPicPr>
          <p:cNvPr id="9" name="Picture 8"/>
          <p:cNvPicPr>
            <a:picLocks noChangeAspect="1"/>
          </p:cNvPicPr>
          <p:nvPr/>
        </p:nvPicPr>
        <p:blipFill>
          <a:blip r:embed="rId7"/>
          <a:stretch>
            <a:fillRect/>
          </a:stretch>
        </p:blipFill>
        <p:spPr>
          <a:xfrm rot="16200000">
            <a:off x="7373332" y="1588247"/>
            <a:ext cx="1420491" cy="1396105"/>
          </a:xfrm>
          <a:prstGeom prst="rect">
            <a:avLst/>
          </a:prstGeom>
          <a:effectLst>
            <a:softEdge rad="0"/>
          </a:effectLst>
        </p:spPr>
      </p:pic>
      <p:pic>
        <p:nvPicPr>
          <p:cNvPr id="10" name="Picture 9"/>
          <p:cNvPicPr>
            <a:picLocks noChangeAspect="1"/>
          </p:cNvPicPr>
          <p:nvPr/>
        </p:nvPicPr>
        <p:blipFill>
          <a:blip r:embed="rId8"/>
          <a:stretch>
            <a:fillRect/>
          </a:stretch>
        </p:blipFill>
        <p:spPr>
          <a:xfrm>
            <a:off x="6405812" y="3226454"/>
            <a:ext cx="1642359" cy="1570517"/>
          </a:xfrm>
          <a:prstGeom prst="rect">
            <a:avLst/>
          </a:prstGeom>
          <a:effectLst>
            <a:softEdge rad="0"/>
          </a:effectLst>
        </p:spPr>
      </p:pic>
      <p:sp>
        <p:nvSpPr>
          <p:cNvPr id="2" name="Rectangle 1"/>
          <p:cNvSpPr/>
          <p:nvPr/>
        </p:nvSpPr>
        <p:spPr>
          <a:xfrm>
            <a:off x="52166" y="2964844"/>
            <a:ext cx="5753547" cy="2062103"/>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 Mỗi góc tư của hình tròn cần chia thành 25 phần bằng nhau thì cả hình tròn sẽ ứng với 100 phần bằng nhau.</a:t>
            </a:r>
          </a:p>
        </p:txBody>
      </p:sp>
    </p:spTree>
    <p:custDataLst>
      <p:tags r:id="rId1"/>
    </p:custDataLst>
    <p:extLst>
      <p:ext uri="{BB962C8B-B14F-4D97-AF65-F5344CB8AC3E}">
        <p14:creationId xmlns:p14="http://schemas.microsoft.com/office/powerpoint/2010/main" val="3502182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p:nvPr/>
        </p:nvSpPr>
        <p:spPr>
          <a:xfrm>
            <a:off x="1176225" y="66097"/>
            <a:ext cx="7735500" cy="952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26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III. Đề xuất và lựa chọn giải pháp</a:t>
            </a:r>
            <a:endParaRPr sz="26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dirty="0">
              <a:solidFill>
                <a:srgbClr val="812C8C"/>
              </a:solidFill>
              <a:latin typeface="Anton"/>
              <a:ea typeface="Anton"/>
              <a:cs typeface="Anton"/>
              <a:sym typeface="Anton"/>
            </a:endParaRPr>
          </a:p>
        </p:txBody>
      </p:sp>
      <p:sp>
        <p:nvSpPr>
          <p:cNvPr id="213" name="Google Shape;213;p24"/>
          <p:cNvSpPr/>
          <p:nvPr/>
        </p:nvSpPr>
        <p:spPr>
          <a:xfrm flipH="1">
            <a:off x="7372078" y="6"/>
            <a:ext cx="987469" cy="626266"/>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p24"/>
          <p:cNvPicPr preferRelativeResize="0"/>
          <p:nvPr/>
        </p:nvPicPr>
        <p:blipFill rotWithShape="1">
          <a:blip r:embed="rId4">
            <a:alphaModFix/>
          </a:blip>
          <a:srcRect/>
          <a:stretch/>
        </p:blipFill>
        <p:spPr>
          <a:xfrm>
            <a:off x="704675" y="66097"/>
            <a:ext cx="478550" cy="625800"/>
          </a:xfrm>
          <a:prstGeom prst="rect">
            <a:avLst/>
          </a:prstGeom>
          <a:noFill/>
          <a:ln>
            <a:noFill/>
          </a:ln>
        </p:spPr>
      </p:pic>
      <p:pic>
        <p:nvPicPr>
          <p:cNvPr id="215" name="Google Shape;215;p24"/>
          <p:cNvPicPr preferRelativeResize="0"/>
          <p:nvPr/>
        </p:nvPicPr>
        <p:blipFill rotWithShape="1">
          <a:blip r:embed="rId5">
            <a:alphaModFix/>
          </a:blip>
          <a:srcRect l="39" r="29"/>
          <a:stretch/>
        </p:blipFill>
        <p:spPr>
          <a:xfrm>
            <a:off x="5921829" y="558800"/>
            <a:ext cx="2837541" cy="4300975"/>
          </a:xfrm>
          <a:prstGeom prst="rect">
            <a:avLst/>
          </a:prstGeom>
          <a:noFill/>
          <a:ln>
            <a:noFill/>
          </a:ln>
        </p:spPr>
      </p:pic>
      <p:sp>
        <p:nvSpPr>
          <p:cNvPr id="216" name="Google Shape;216;p24"/>
          <p:cNvSpPr txBox="1"/>
          <p:nvPr/>
        </p:nvSpPr>
        <p:spPr>
          <a:xfrm>
            <a:off x="191873" y="691897"/>
            <a:ext cx="5475784" cy="2646848"/>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22A7A"/>
              </a:buClr>
              <a:buSzPts val="2000"/>
              <a:buFont typeface="Bitter SemiBold"/>
              <a:buAutoNum type="arabicPeriod"/>
            </a:pPr>
            <a:r>
              <a:rPr lang="vi" sz="3200"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Phiếu </a:t>
            </a:r>
            <a:r>
              <a:rPr lang="vi" sz="3200" dirty="0">
                <a:solidFill>
                  <a:srgbClr val="022A7A"/>
                </a:solidFill>
                <a:latin typeface="Times New Roman" panose="02020603050405020304" pitchFamily="18" charset="0"/>
                <a:ea typeface="Bitter SemiBold"/>
                <a:cs typeface="Times New Roman" panose="02020603050405020304" pitchFamily="18" charset="0"/>
                <a:sym typeface="Bitter SemiBold"/>
              </a:rPr>
              <a:t>học tập 2: Bản thiết kế. </a:t>
            </a:r>
            <a:endParaRPr sz="3200"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a:p>
            <a:pPr marL="0" lvl="0" indent="0" algn="l" rtl="0">
              <a:spcBef>
                <a:spcPts val="0"/>
              </a:spcBef>
              <a:spcAft>
                <a:spcPts val="0"/>
              </a:spcAft>
              <a:buNone/>
            </a:pPr>
            <a:r>
              <a:rPr lang="vi" sz="3200" dirty="0">
                <a:solidFill>
                  <a:srgbClr val="022A7A"/>
                </a:solidFill>
                <a:latin typeface="Times New Roman" panose="02020603050405020304" pitchFamily="18" charset="0"/>
                <a:ea typeface="Bitter SemiBold"/>
                <a:cs typeface="Times New Roman" panose="02020603050405020304" pitchFamily="18" charset="0"/>
                <a:sym typeface="Bitter SemiBold"/>
              </a:rPr>
              <a:t> 2.    Các thành viên trong nhóm cùng nhau lên ý tưởng sản phẩm, sau đó phác hoạ lên phiếu.</a:t>
            </a:r>
            <a:endParaRPr sz="3200"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217" name="Google Shape;217;p24"/>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1000"/>
                                        <p:tgtEl>
                                          <p:spTgt spid="21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16"/>
                                        </p:tgtEl>
                                        <p:attrNameLst>
                                          <p:attrName>style.visibility</p:attrName>
                                        </p:attrNameLst>
                                      </p:cBhvr>
                                      <p:to>
                                        <p:strVal val="visible"/>
                                      </p:to>
                                    </p:set>
                                    <p:anim calcmode="lin" valueType="num">
                                      <p:cBhvr additive="base">
                                        <p:cTn id="10" dur="1000"/>
                                        <p:tgtEl>
                                          <p:spTgt spid="216"/>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anim calcmode="lin" valueType="num">
                                      <p:cBhvr additive="base">
                                        <p:cTn id="13" dur="1000"/>
                                        <p:tgtEl>
                                          <p:spTgt spid="2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63" y="131617"/>
            <a:ext cx="8285019" cy="584775"/>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Cách làm </a:t>
            </a:r>
            <a:r>
              <a:rPr lang="en-US" sz="3200" dirty="0" err="1" smtClean="0">
                <a:latin typeface="Times New Roman" panose="02020603050405020304" pitchFamily="18" charset="0"/>
                <a:cs typeface="Times New Roman" panose="02020603050405020304" pitchFamily="18" charset="0"/>
              </a:rPr>
              <a:t>thước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 ? </a:t>
            </a:r>
            <a:endParaRPr lang="en-US" sz="3200" dirty="0">
              <a:latin typeface="Times New Roman" panose="02020603050405020304" pitchFamily="18" charset="0"/>
              <a:cs typeface="Times New Roman" panose="02020603050405020304" pitchFamily="18" charset="0"/>
            </a:endParaRPr>
          </a:p>
        </p:txBody>
      </p:sp>
      <p:pic>
        <p:nvPicPr>
          <p:cNvPr id="3" name="Google Shape;259;p27"/>
          <p:cNvPicPr preferRelativeResize="0"/>
          <p:nvPr/>
        </p:nvPicPr>
        <p:blipFill rotWithShape="1">
          <a:blip r:embed="rId4">
            <a:alphaModFix/>
          </a:blip>
          <a:srcRect t="4589"/>
          <a:stretch/>
        </p:blipFill>
        <p:spPr>
          <a:xfrm>
            <a:off x="346363" y="887743"/>
            <a:ext cx="8305025" cy="2071125"/>
          </a:xfrm>
          <a:prstGeom prst="rect">
            <a:avLst/>
          </a:prstGeom>
          <a:noFill/>
          <a:ln>
            <a:noFill/>
          </a:ln>
        </p:spPr>
      </p:pic>
    </p:spTree>
    <p:custDataLst>
      <p:tags r:id="rId1"/>
    </p:custDataLst>
    <p:extLst>
      <p:ext uri="{BB962C8B-B14F-4D97-AF65-F5344CB8AC3E}">
        <p14:creationId xmlns:p14="http://schemas.microsoft.com/office/powerpoint/2010/main" val="304784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5" name="Google Shape;235;p26"/>
          <p:cNvGrpSpPr/>
          <p:nvPr/>
        </p:nvGrpSpPr>
        <p:grpSpPr>
          <a:xfrm rot="-9962244">
            <a:off x="708623" y="4878309"/>
            <a:ext cx="2996742" cy="814567"/>
            <a:chOff x="4891325" y="3281650"/>
            <a:chExt cx="2996599" cy="814528"/>
          </a:xfrm>
        </p:grpSpPr>
        <p:sp>
          <p:nvSpPr>
            <p:cNvPr id="236" name="Google Shape;236;p26"/>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6"/>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6"/>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6"/>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0" name="Google Shape;240;p26"/>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241" name="Google Shape;241;p26"/>
          <p:cNvGrpSpPr/>
          <p:nvPr/>
        </p:nvGrpSpPr>
        <p:grpSpPr>
          <a:xfrm>
            <a:off x="6492623" y="319464"/>
            <a:ext cx="825227" cy="825227"/>
            <a:chOff x="6947475" y="357350"/>
            <a:chExt cx="697454" cy="697454"/>
          </a:xfrm>
        </p:grpSpPr>
        <p:sp>
          <p:nvSpPr>
            <p:cNvPr id="242" name="Google Shape;242;p26"/>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6"/>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4" name="Google Shape;244;p26"/>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6"/>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6"/>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p26"/>
          <p:cNvPicPr preferRelativeResize="0"/>
          <p:nvPr/>
        </p:nvPicPr>
        <p:blipFill rotWithShape="1">
          <a:blip r:embed="rId4">
            <a:alphaModFix/>
          </a:blip>
          <a:srcRect/>
          <a:stretch/>
        </p:blipFill>
        <p:spPr>
          <a:xfrm>
            <a:off x="8461850" y="5"/>
            <a:ext cx="682150" cy="956295"/>
          </a:xfrm>
          <a:prstGeom prst="rect">
            <a:avLst/>
          </a:prstGeom>
          <a:noFill/>
          <a:ln>
            <a:noFill/>
          </a:ln>
        </p:spPr>
      </p:pic>
      <p:pic>
        <p:nvPicPr>
          <p:cNvPr id="248" name="Google Shape;248;p26"/>
          <p:cNvPicPr preferRelativeResize="0"/>
          <p:nvPr/>
        </p:nvPicPr>
        <p:blipFill rotWithShape="1">
          <a:blip r:embed="rId5">
            <a:alphaModFix/>
          </a:blip>
          <a:srcRect/>
          <a:stretch/>
        </p:blipFill>
        <p:spPr>
          <a:xfrm>
            <a:off x="289500" y="731000"/>
            <a:ext cx="627438" cy="615600"/>
          </a:xfrm>
          <a:prstGeom prst="rect">
            <a:avLst/>
          </a:prstGeom>
          <a:noFill/>
          <a:ln>
            <a:noFill/>
          </a:ln>
        </p:spPr>
      </p:pic>
      <p:sp>
        <p:nvSpPr>
          <p:cNvPr id="249" name="Google Shape;249;p26"/>
          <p:cNvSpPr txBox="1"/>
          <p:nvPr/>
        </p:nvSpPr>
        <p:spPr>
          <a:xfrm>
            <a:off x="603219" y="1049360"/>
            <a:ext cx="74460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40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IV. CHẾ TẠO, THỬ NGHIỆM </a:t>
            </a:r>
            <a:r>
              <a:rPr lang="vi-VN" sz="4000" b="1" i="0" u="none" strike="noStrike" cap="none" dirty="0" smtClean="0">
                <a:solidFill>
                  <a:srgbClr val="812C8C"/>
                </a:solidFill>
                <a:latin typeface="Times New Roman" panose="02020603050405020304" pitchFamily="18" charset="0"/>
                <a:ea typeface="Anton"/>
                <a:cs typeface="Times New Roman" panose="02020603050405020304" pitchFamily="18" charset="0"/>
                <a:sym typeface="Anton"/>
              </a:rPr>
              <a:t>VÀ</a:t>
            </a:r>
            <a:r>
              <a:rPr lang="vi" sz="4000" b="1" i="0" u="none" strike="noStrike" cap="none" dirty="0" smtClean="0">
                <a:solidFill>
                  <a:srgbClr val="812C8C"/>
                </a:solidFill>
                <a:latin typeface="Times New Roman" panose="02020603050405020304" pitchFamily="18" charset="0"/>
                <a:ea typeface="Anton"/>
                <a:cs typeface="Times New Roman" panose="02020603050405020304" pitchFamily="18" charset="0"/>
                <a:sym typeface="Anton"/>
              </a:rPr>
              <a:t> </a:t>
            </a:r>
            <a:r>
              <a:rPr lang="vi" sz="40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ĐIỀU CHỈNH</a:t>
            </a:r>
            <a:endParaRPr sz="40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p:txBody>
      </p:sp>
      <p:pic>
        <p:nvPicPr>
          <p:cNvPr id="250" name="Google Shape;250;p26"/>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51" name="Google Shape;251;p26"/>
          <p:cNvPicPr preferRelativeResize="0"/>
          <p:nvPr/>
        </p:nvPicPr>
        <p:blipFill rotWithShape="1">
          <a:blip r:embed="rId7">
            <a:alphaModFix/>
          </a:blip>
          <a:srcRect l="475" r="475"/>
          <a:stretch/>
        </p:blipFill>
        <p:spPr>
          <a:xfrm>
            <a:off x="8451550" y="4"/>
            <a:ext cx="692450" cy="978747"/>
          </a:xfrm>
          <a:prstGeom prst="rect">
            <a:avLst/>
          </a:prstGeom>
          <a:noFill/>
          <a:ln>
            <a:noFill/>
          </a:ln>
        </p:spPr>
      </p:pic>
      <p:pic>
        <p:nvPicPr>
          <p:cNvPr id="252" name="Google Shape;252;p26"/>
          <p:cNvPicPr preferRelativeResize="0"/>
          <p:nvPr/>
        </p:nvPicPr>
        <p:blipFill rotWithShape="1">
          <a:blip r:embed="rId8">
            <a:alphaModFix/>
          </a:blip>
          <a:srcRect l="32822" t="28101" r="32969" b="27664"/>
          <a:stretch/>
        </p:blipFill>
        <p:spPr>
          <a:xfrm>
            <a:off x="5476675" y="2571738"/>
            <a:ext cx="2508000" cy="2432700"/>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1000"/>
                                        <p:tgtEl>
                                          <p:spTgt spid="249"/>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 calcmode="lin" valueType="num">
                                      <p:cBhvr additive="base">
                                        <p:cTn id="10" dur="1000"/>
                                        <p:tgtEl>
                                          <p:spTgt spid="248"/>
                                        </p:tgtEl>
                                        <p:attrNameLst>
                                          <p:attrName>ppt_w</p:attrName>
                                        </p:attrNameLst>
                                      </p:cBhvr>
                                      <p:tavLst>
                                        <p:tav tm="0">
                                          <p:val>
                                            <p:strVal val="0"/>
                                          </p:val>
                                        </p:tav>
                                        <p:tav tm="100000">
                                          <p:val>
                                            <p:strVal val="#ppt_w"/>
                                          </p:val>
                                        </p:tav>
                                      </p:tavLst>
                                    </p:anim>
                                    <p:anim calcmode="lin" valueType="num">
                                      <p:cBhvr additive="base">
                                        <p:cTn id="11" dur="1000"/>
                                        <p:tgtEl>
                                          <p:spTgt spid="248"/>
                                        </p:tgtEl>
                                        <p:attrNameLst>
                                          <p:attrName>ppt_h</p:attrName>
                                        </p:attrNameLst>
                                      </p:cBhvr>
                                      <p:tavLst>
                                        <p:tav tm="0">
                                          <p:val>
                                            <p:strVal val="0"/>
                                          </p:val>
                                        </p:tav>
                                        <p:tav tm="100000">
                                          <p:val>
                                            <p:strVal val="#ppt_h"/>
                                          </p:val>
                                        </p:tav>
                                      </p:tavLst>
                                    </p:anim>
                                  </p:childTnLst>
                                </p:cTn>
                              </p:par>
                              <p:par>
                                <p:cTn id="12" presetID="2" presetClass="entr" presetSubtype="2" fill="hold" nodeType="withEffect">
                                  <p:stCondLst>
                                    <p:cond delay="0"/>
                                  </p:stCondLst>
                                  <p:childTnLst>
                                    <p:set>
                                      <p:cBhvr>
                                        <p:cTn id="13" dur="1" fill="hold">
                                          <p:stCondLst>
                                            <p:cond delay="0"/>
                                          </p:stCondLst>
                                        </p:cTn>
                                        <p:tgtEl>
                                          <p:spTgt spid="252"/>
                                        </p:tgtEl>
                                        <p:attrNameLst>
                                          <p:attrName>style.visibility</p:attrName>
                                        </p:attrNameLst>
                                      </p:cBhvr>
                                      <p:to>
                                        <p:strVal val="visible"/>
                                      </p:to>
                                    </p:set>
                                    <p:anim calcmode="lin" valueType="num">
                                      <p:cBhvr additive="base">
                                        <p:cTn id="14" dur="1000"/>
                                        <p:tgtEl>
                                          <p:spTgt spid="2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7"/>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101600" marR="0" lvl="0" algn="l" rtl="0">
              <a:lnSpc>
                <a:spcPct val="100000"/>
              </a:lnSpc>
              <a:spcBef>
                <a:spcPts val="0"/>
              </a:spcBef>
              <a:spcAft>
                <a:spcPts val="0"/>
              </a:spcAft>
              <a:buClr>
                <a:schemeClr val="lt2"/>
              </a:buClr>
              <a:buSzPts val="2000"/>
            </a:pPr>
            <a:r>
              <a:rPr lang="vi" sz="3200" b="1" i="0" u="none" strike="noStrike" cap="none" dirty="0">
                <a:solidFill>
                  <a:schemeClr val="bg1">
                    <a:lumMod val="10000"/>
                  </a:schemeClr>
                </a:solidFill>
                <a:latin typeface="Times New Roman" panose="02020603050405020304" pitchFamily="18" charset="0"/>
                <a:ea typeface="Anton"/>
                <a:cs typeface="Times New Roman" panose="02020603050405020304" pitchFamily="18" charset="0"/>
                <a:sym typeface="Anton"/>
              </a:rPr>
              <a:t>Chuẩn bị</a:t>
            </a:r>
            <a:endParaRPr sz="3200" b="1" i="0" u="none" strike="noStrike" cap="none"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pic>
        <p:nvPicPr>
          <p:cNvPr id="258" name="Google Shape;258;p27"/>
          <p:cNvPicPr preferRelativeResize="0"/>
          <p:nvPr/>
        </p:nvPicPr>
        <p:blipFill rotWithShape="1">
          <a:blip r:embed="rId4">
            <a:alphaModFix/>
          </a:blip>
          <a:srcRect/>
          <a:stretch/>
        </p:blipFill>
        <p:spPr>
          <a:xfrm>
            <a:off x="8461850" y="5"/>
            <a:ext cx="682150" cy="956295"/>
          </a:xfrm>
          <a:prstGeom prst="rect">
            <a:avLst/>
          </a:prstGeom>
          <a:noFill/>
          <a:ln>
            <a:noFill/>
          </a:ln>
        </p:spPr>
      </p:pic>
      <p:pic>
        <p:nvPicPr>
          <p:cNvPr id="259" name="Google Shape;259;p27"/>
          <p:cNvPicPr preferRelativeResize="0"/>
          <p:nvPr/>
        </p:nvPicPr>
        <p:blipFill rotWithShape="1">
          <a:blip r:embed="rId5">
            <a:alphaModFix/>
          </a:blip>
          <a:srcRect t="4589"/>
          <a:stretch/>
        </p:blipFill>
        <p:spPr>
          <a:xfrm>
            <a:off x="472925" y="1670525"/>
            <a:ext cx="8305025" cy="2071125"/>
          </a:xfrm>
          <a:prstGeom prst="rect">
            <a:avLst/>
          </a:prstGeom>
          <a:noFill/>
          <a:ln>
            <a:noFill/>
          </a:ln>
        </p:spPr>
      </p:pic>
      <p:pic>
        <p:nvPicPr>
          <p:cNvPr id="260" name="Google Shape;260;p27"/>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61" name="Google Shape;261;p27"/>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 calcmode="lin" valueType="num">
                                      <p:cBhvr additive="base">
                                        <p:cTn id="7" dur="1000"/>
                                        <p:tgtEl>
                                          <p:spTgt spid="2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fade">
                                      <p:cBhvr>
                                        <p:cTn id="12" dur="1000"/>
                                        <p:tgtEl>
                                          <p:spTgt spid="259"/>
                                        </p:tgtEl>
                                      </p:cBhvr>
                                    </p:animEffect>
                                    <p:anim calcmode="lin" valueType="num">
                                      <p:cBhvr>
                                        <p:cTn id="13" dur="1000" fill="hold"/>
                                        <p:tgtEl>
                                          <p:spTgt spid="259"/>
                                        </p:tgtEl>
                                        <p:attrNameLst>
                                          <p:attrName>ppt_x</p:attrName>
                                        </p:attrNameLst>
                                      </p:cBhvr>
                                      <p:tavLst>
                                        <p:tav tm="0">
                                          <p:val>
                                            <p:strVal val="#ppt_x"/>
                                          </p:val>
                                        </p:tav>
                                        <p:tav tm="100000">
                                          <p:val>
                                            <p:strVal val="#ppt_x"/>
                                          </p:val>
                                        </p:tav>
                                      </p:tavLst>
                                    </p:anim>
                                    <p:anim calcmode="lin" valueType="num">
                                      <p:cBhvr>
                                        <p:cTn id="14" dur="1000" fill="hold"/>
                                        <p:tgtEl>
                                          <p:spTgt spid="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8"/>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267" name="Google Shape;267;p28"/>
          <p:cNvSpPr/>
          <p:nvPr/>
        </p:nvSpPr>
        <p:spPr>
          <a:xfrm>
            <a:off x="596621" y="679075"/>
            <a:ext cx="80694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68" name="Google Shape;268;p28"/>
          <p:cNvSpPr txBox="1"/>
          <p:nvPr/>
        </p:nvSpPr>
        <p:spPr>
          <a:xfrm>
            <a:off x="1230031" y="840316"/>
            <a:ext cx="75693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dirty="0">
                <a:solidFill>
                  <a:srgbClr val="E69138"/>
                </a:solidFill>
                <a:latin typeface="Anton"/>
                <a:ea typeface="Anton"/>
                <a:cs typeface="Anton"/>
                <a:sym typeface="Anton"/>
              </a:rPr>
              <a:t>BƯỚC 1</a:t>
            </a:r>
            <a:endParaRPr sz="3000" b="0" i="0" u="none" strike="noStrike" cap="none" dirty="0">
              <a:solidFill>
                <a:srgbClr val="E69138"/>
              </a:solidFill>
              <a:latin typeface="Anton"/>
              <a:ea typeface="Anton"/>
              <a:cs typeface="Anton"/>
              <a:sym typeface="Anton"/>
            </a:endParaRPr>
          </a:p>
        </p:txBody>
      </p:sp>
      <p:sp>
        <p:nvSpPr>
          <p:cNvPr id="269" name="Google Shape;269;p28"/>
          <p:cNvSpPr txBox="1"/>
          <p:nvPr/>
        </p:nvSpPr>
        <p:spPr>
          <a:xfrm>
            <a:off x="503225" y="1449025"/>
            <a:ext cx="4805700" cy="2449871"/>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Vẽ một hình tròn lên tấm bìa cứng A4 màu trắng.</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a:p>
            <a:pPr marL="457200" marR="0" lvl="0" indent="-355600" algn="l" rtl="0">
              <a:lnSpc>
                <a:spcPct val="115000"/>
              </a:lnSpc>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Sau đó cắt rời tấm bìa hình tròn.</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sp>
        <p:nvSpPr>
          <p:cNvPr id="270" name="Google Shape;270;p28"/>
          <p:cNvSpPr txBox="1"/>
          <p:nvPr/>
        </p:nvSpPr>
        <p:spPr>
          <a:xfrm>
            <a:off x="-1" y="4"/>
            <a:ext cx="7148945"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3200" b="1" i="0" u="none" strike="noStrike" cap="none" dirty="0">
                <a:solidFill>
                  <a:schemeClr val="bg1">
                    <a:lumMod val="10000"/>
                  </a:schemeClr>
                </a:solidFill>
                <a:latin typeface="Times New Roman" panose="02020603050405020304" pitchFamily="18" charset="0"/>
                <a:ea typeface="Anton"/>
                <a:cs typeface="Times New Roman" panose="02020603050405020304" pitchFamily="18" charset="0"/>
                <a:sym typeface="Anton"/>
              </a:rPr>
              <a:t>b. Gợi ý </a:t>
            </a:r>
            <a:r>
              <a:rPr lang="en-US" sz="3200" b="1" i="0" u="none" strike="noStrike" cap="none" dirty="0" err="1"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các</a:t>
            </a:r>
            <a:r>
              <a:rPr lang="en-US" sz="3200" b="1" i="0" u="none" strike="noStrike" cap="none" dirty="0"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 </a:t>
            </a:r>
            <a:r>
              <a:rPr lang="en-US" sz="3200" b="1" i="0" u="none" strike="noStrike" cap="none" dirty="0" err="1"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bước</a:t>
            </a:r>
            <a:r>
              <a:rPr lang="en-US" sz="3200" b="1" i="0" u="none" strike="noStrike" cap="none" dirty="0"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 </a:t>
            </a:r>
            <a:r>
              <a:rPr lang="en-US" sz="3200" b="1" i="0" u="none" strike="noStrike" cap="none" dirty="0" err="1"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làm</a:t>
            </a:r>
            <a:r>
              <a:rPr lang="en-US" sz="3200" b="1" i="0" u="none" strike="noStrike" cap="none" dirty="0"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 </a:t>
            </a:r>
            <a:r>
              <a:rPr lang="vi" sz="3200" b="1" i="0" u="none" strike="noStrike" cap="none" dirty="0" smtClean="0">
                <a:solidFill>
                  <a:schemeClr val="bg1">
                    <a:lumMod val="10000"/>
                  </a:schemeClr>
                </a:solidFill>
                <a:latin typeface="Times New Roman" panose="02020603050405020304" pitchFamily="18" charset="0"/>
                <a:ea typeface="Anton"/>
                <a:cs typeface="Times New Roman" panose="02020603050405020304" pitchFamily="18" charset="0"/>
                <a:sym typeface="Anton"/>
              </a:rPr>
              <a:t>sản </a:t>
            </a:r>
            <a:r>
              <a:rPr lang="vi" sz="3200" b="1" i="0" u="none" strike="noStrike" cap="none" dirty="0">
                <a:solidFill>
                  <a:schemeClr val="bg1">
                    <a:lumMod val="10000"/>
                  </a:schemeClr>
                </a:solidFill>
                <a:latin typeface="Times New Roman" panose="02020603050405020304" pitchFamily="18" charset="0"/>
                <a:ea typeface="Anton"/>
                <a:cs typeface="Times New Roman" panose="02020603050405020304" pitchFamily="18" charset="0"/>
                <a:sym typeface="Anton"/>
              </a:rPr>
              <a:t>phẩm</a:t>
            </a:r>
            <a:endParaRPr sz="3200" b="1" i="0" u="none" strike="noStrike" cap="none"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pic>
        <p:nvPicPr>
          <p:cNvPr id="271" name="Google Shape;271;p28"/>
          <p:cNvPicPr preferRelativeResize="0"/>
          <p:nvPr/>
        </p:nvPicPr>
        <p:blipFill rotWithShape="1">
          <a:blip r:embed="rId5">
            <a:alphaModFix/>
          </a:blip>
          <a:srcRect l="2201" t="3153" r="4887" b="6234"/>
          <a:stretch/>
        </p:blipFill>
        <p:spPr>
          <a:xfrm rot="312">
            <a:off x="5144950" y="1267074"/>
            <a:ext cx="3306600" cy="3249900"/>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1000"/>
                                        <p:tgtEl>
                                          <p:spTgt spid="27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69"/>
                                        </p:tgtEl>
                                        <p:attrNameLst>
                                          <p:attrName>style.visibility</p:attrName>
                                        </p:attrNameLst>
                                      </p:cBhvr>
                                      <p:to>
                                        <p:strVal val="visible"/>
                                      </p:to>
                                    </p:set>
                                    <p:anim calcmode="lin" valueType="num">
                                      <p:cBhvr additive="base">
                                        <p:cTn id="13" dur="1000"/>
                                        <p:tgtEl>
                                          <p:spTgt spid="26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271"/>
                                        </p:tgtEl>
                                        <p:attrNameLst>
                                          <p:attrName>style.visibility</p:attrName>
                                        </p:attrNameLst>
                                      </p:cBhvr>
                                      <p:to>
                                        <p:strVal val="visible"/>
                                      </p:to>
                                    </p:set>
                                    <p:anim calcmode="lin" valueType="num">
                                      <p:cBhvr additive="base">
                                        <p:cTn id="16" dur="1000"/>
                                        <p:tgtEl>
                                          <p:spTgt spid="27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1"/>
                                        </p:tgtEl>
                                        <p:attrNameLst>
                                          <p:attrName>style.visibility</p:attrName>
                                        </p:attrNameLst>
                                      </p:cBhvr>
                                      <p:to>
                                        <p:strVal val="visible"/>
                                      </p:to>
                                    </p:set>
                                    <p:anim calcmode="lin" valueType="num">
                                      <p:cBhvr additive="base">
                                        <p:cTn id="19" dur="1000"/>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9"/>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277" name="Google Shape;277;p29"/>
          <p:cNvSpPr/>
          <p:nvPr/>
        </p:nvSpPr>
        <p:spPr>
          <a:xfrm>
            <a:off x="517346" y="526675"/>
            <a:ext cx="80694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78" name="Google Shape;278;p29"/>
          <p:cNvSpPr txBox="1"/>
          <p:nvPr/>
        </p:nvSpPr>
        <p:spPr>
          <a:xfrm>
            <a:off x="1017446" y="146322"/>
            <a:ext cx="75693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dirty="0">
                <a:solidFill>
                  <a:srgbClr val="E69138"/>
                </a:solidFill>
                <a:latin typeface="Anton"/>
                <a:ea typeface="Anton"/>
                <a:cs typeface="Anton"/>
                <a:sym typeface="Anton"/>
              </a:rPr>
              <a:t>BƯỚC </a:t>
            </a:r>
            <a:r>
              <a:rPr lang="vi" sz="3000" dirty="0">
                <a:solidFill>
                  <a:srgbClr val="E69138"/>
                </a:solidFill>
                <a:latin typeface="Anton"/>
                <a:ea typeface="Anton"/>
                <a:cs typeface="Anton"/>
                <a:sym typeface="Anton"/>
              </a:rPr>
              <a:t>2</a:t>
            </a:r>
            <a:endParaRPr sz="3000" b="0" i="0" u="none" strike="noStrike" cap="none" dirty="0">
              <a:solidFill>
                <a:srgbClr val="E69138"/>
              </a:solidFill>
              <a:latin typeface="Anton"/>
              <a:ea typeface="Anton"/>
              <a:cs typeface="Anton"/>
              <a:sym typeface="Anton"/>
            </a:endParaRPr>
          </a:p>
        </p:txBody>
      </p:sp>
      <p:pic>
        <p:nvPicPr>
          <p:cNvPr id="7" name="image10.png"/>
          <p:cNvPicPr/>
          <p:nvPr/>
        </p:nvPicPr>
        <p:blipFill rotWithShape="1">
          <a:blip r:embed="rId5"/>
          <a:srcRect t="50588"/>
          <a:stretch/>
        </p:blipFill>
        <p:spPr bwMode="auto">
          <a:xfrm>
            <a:off x="235528" y="931389"/>
            <a:ext cx="9026236" cy="3498272"/>
          </a:xfrm>
          <a:prstGeom prst="rect">
            <a:avLst/>
          </a:prstGeom>
          <a:ln>
            <a:noFill/>
          </a:ln>
          <a:extLst>
            <a:ext uri="{53640926-AAD7-44D8-BBD7-CCE9431645EC}">
              <a14:shadowObscured xmlns:a14="http://schemas.microsoft.com/office/drawing/2010/main"/>
            </a:ext>
          </a:extLst>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1000"/>
                                        <p:tgtEl>
                                          <p:spTgt spid="27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0"/>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286" name="Google Shape;286;p30"/>
          <p:cNvSpPr/>
          <p:nvPr/>
        </p:nvSpPr>
        <p:spPr>
          <a:xfrm>
            <a:off x="558521" y="417900"/>
            <a:ext cx="80694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87" name="Google Shape;287;p30"/>
          <p:cNvSpPr txBox="1"/>
          <p:nvPr/>
        </p:nvSpPr>
        <p:spPr>
          <a:xfrm>
            <a:off x="1191931" y="579141"/>
            <a:ext cx="75693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a:t>
            </a:r>
            <a:r>
              <a:rPr lang="vi" sz="3000">
                <a:solidFill>
                  <a:srgbClr val="E69138"/>
                </a:solidFill>
                <a:latin typeface="Anton"/>
                <a:ea typeface="Anton"/>
                <a:cs typeface="Anton"/>
                <a:sym typeface="Anton"/>
              </a:rPr>
              <a:t>3</a:t>
            </a:r>
            <a:endParaRPr sz="3000" b="0" i="0" u="none" strike="noStrike" cap="none">
              <a:solidFill>
                <a:srgbClr val="E69138"/>
              </a:solidFill>
              <a:latin typeface="Anton"/>
              <a:ea typeface="Anton"/>
              <a:cs typeface="Anton"/>
              <a:sym typeface="Anton"/>
            </a:endParaRPr>
          </a:p>
        </p:txBody>
      </p:sp>
      <p:sp>
        <p:nvSpPr>
          <p:cNvPr id="288" name="Google Shape;288;p30"/>
          <p:cNvSpPr txBox="1"/>
          <p:nvPr/>
        </p:nvSpPr>
        <p:spPr>
          <a:xfrm>
            <a:off x="465125" y="1187850"/>
            <a:ext cx="5001600" cy="3200846"/>
          </a:xfrm>
          <a:prstGeom prst="rect">
            <a:avLst/>
          </a:prstGeom>
          <a:noFill/>
          <a:ln>
            <a:noFill/>
          </a:ln>
        </p:spPr>
        <p:txBody>
          <a:bodyPr spcFirstLastPara="1" wrap="square" lIns="91425" tIns="91425" rIns="91425" bIns="91425" anchor="t" anchorCtr="0">
            <a:spAutoFit/>
          </a:bodyPr>
          <a:lstStyle/>
          <a:p>
            <a:pPr marL="457200" marR="0" lvl="0" indent="-355600" algn="l" rtl="0">
              <a:spcBef>
                <a:spcPts val="0"/>
              </a:spcBef>
              <a:spcAft>
                <a:spcPts val="0"/>
              </a:spcAft>
              <a:buClr>
                <a:srgbClr val="002060"/>
              </a:buClr>
              <a:buSzPts val="2000"/>
              <a:buFont typeface="Bitter SemiBold"/>
              <a:buChar char="-"/>
            </a:pP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Vẽ</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thêm</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một</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đường</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tròn</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cùng</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tâm</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với</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mảnh</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bìa</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có</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bán</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kính</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nhỏ</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hơn</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bán</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kính</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của</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mảnh</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bìa</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a:t>
            </a:r>
          </a:p>
          <a:p>
            <a:pPr marL="457200" marR="0" lvl="0" indent="-355600" algn="l" rtl="0">
              <a:spcBef>
                <a:spcPts val="0"/>
              </a:spcBef>
              <a:spcAft>
                <a:spcPts val="0"/>
              </a:spcAft>
              <a:buClr>
                <a:srgbClr val="002060"/>
              </a:buClr>
              <a:buSzPts val="2000"/>
              <a:buFont typeface="Bitter SemiBold"/>
              <a:buChar char="-"/>
            </a:pP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Tô</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đậm</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các</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dấu</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ở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mép</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tấm</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bìa</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 Sau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đó</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ghi</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số</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liệu</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vào</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từ</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10% </a:t>
            </a:r>
            <a:r>
              <a:rPr lang="en-US" sz="2800" dirty="0" err="1" smtClean="0">
                <a:solidFill>
                  <a:srgbClr val="002060"/>
                </a:solidFill>
                <a:latin typeface="Times New Roman" panose="02020603050405020304" pitchFamily="18" charset="0"/>
                <a:ea typeface="Bitter SemiBold"/>
                <a:cs typeface="Times New Roman" panose="02020603050405020304" pitchFamily="18" charset="0"/>
                <a:sym typeface="Bitter SemiBold"/>
              </a:rPr>
              <a:t>đến</a:t>
            </a:r>
            <a:r>
              <a:rPr lang="en-US" sz="2800"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 100%</a:t>
            </a:r>
            <a:endParaRPr sz="28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pic>
        <p:nvPicPr>
          <p:cNvPr id="289" name="Google Shape;289;p30"/>
          <p:cNvPicPr preferRelativeResize="0"/>
          <p:nvPr/>
        </p:nvPicPr>
        <p:blipFill rotWithShape="1">
          <a:blip r:embed="rId5">
            <a:alphaModFix/>
          </a:blip>
          <a:srcRect l="4794" t="8286" r="6261" b="4756"/>
          <a:stretch/>
        </p:blipFill>
        <p:spPr>
          <a:xfrm rot="-2993597">
            <a:off x="5354538" y="1188038"/>
            <a:ext cx="2981777" cy="2878719"/>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1000"/>
                                        <p:tgtEl>
                                          <p:spTgt spid="287"/>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88"/>
                                        </p:tgtEl>
                                        <p:attrNameLst>
                                          <p:attrName>style.visibility</p:attrName>
                                        </p:attrNameLst>
                                      </p:cBhvr>
                                      <p:to>
                                        <p:strVal val="visible"/>
                                      </p:to>
                                    </p:set>
                                    <p:anim calcmode="lin" valueType="num">
                                      <p:cBhvr additive="base">
                                        <p:cTn id="10" dur="1000"/>
                                        <p:tgtEl>
                                          <p:spTgt spid="288"/>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89"/>
                                        </p:tgtEl>
                                        <p:attrNameLst>
                                          <p:attrName>style.visibility</p:attrName>
                                        </p:attrNameLst>
                                      </p:cBhvr>
                                      <p:to>
                                        <p:strVal val="visible"/>
                                      </p:to>
                                    </p:set>
                                    <p:anim calcmode="lin" valueType="num">
                                      <p:cBhvr additive="base">
                                        <p:cTn id="13" dur="1000"/>
                                        <p:tgtEl>
                                          <p:spTgt spid="28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9"/>
                                        </p:tgtEl>
                                        <p:attrNameLst>
                                          <p:attrName>style.visibility</p:attrName>
                                        </p:attrNameLst>
                                      </p:cBhvr>
                                      <p:to>
                                        <p:strVal val="visible"/>
                                      </p:to>
                                    </p:set>
                                    <p:anim calcmode="lin" valueType="num">
                                      <p:cBhvr additive="base">
                                        <p:cTn id="16" dur="1000"/>
                                        <p:tgtEl>
                                          <p:spTgt spid="2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 y="3546179"/>
            <a:ext cx="2049065" cy="153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161414" y="3225082"/>
            <a:ext cx="2049066" cy="153709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966943" y="59168"/>
            <a:ext cx="2049065" cy="14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5142" y="297070"/>
            <a:ext cx="2049066" cy="153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WordArt 8"/>
          <p:cNvSpPr>
            <a:spLocks noChangeArrowheads="1" noChangeShapeType="1" noTextEdit="1"/>
          </p:cNvSpPr>
          <p:nvPr/>
        </p:nvSpPr>
        <p:spPr bwMode="auto">
          <a:xfrm>
            <a:off x="1656160" y="285750"/>
            <a:ext cx="5633516" cy="3200400"/>
          </a:xfrm>
          <a:prstGeom prst="rect">
            <a:avLst/>
          </a:prstGeom>
        </p:spPr>
        <p:txBody>
          <a:bodyPr spcFirstLastPara="1" wrap="none" fromWordArt="1">
            <a:prstTxWarp prst="textArchUp">
              <a:avLst>
                <a:gd name="adj" fmla="val 10939314"/>
              </a:avLst>
            </a:prstTxWarp>
          </a:bodyPr>
          <a:lstStyle/>
          <a:p>
            <a:pPr algn="ctr"/>
            <a:r>
              <a:rPr lang="vi-VN" sz="2700" i="1" kern="10" dirty="0">
                <a:ln w="9525">
                  <a:solidFill>
                    <a:srgbClr val="000000"/>
                  </a:solidFill>
                  <a:round/>
                  <a:headEnd/>
                  <a:tailEnd/>
                </a:ln>
                <a:latin typeface="Times New Roman"/>
                <a:cs typeface="Times New Roman"/>
              </a:rPr>
              <a:t>Chào mừng quý thầy cô về dự </a:t>
            </a:r>
            <a:r>
              <a:rPr lang="vi-VN" sz="2700" i="1" kern="10" dirty="0" smtClean="0">
                <a:ln w="9525">
                  <a:solidFill>
                    <a:srgbClr val="000000"/>
                  </a:solidFill>
                  <a:round/>
                  <a:headEnd/>
                  <a:tailEnd/>
                </a:ln>
                <a:latin typeface="Times New Roman"/>
                <a:cs typeface="Times New Roman"/>
              </a:rPr>
              <a:t>giờ thăm</a:t>
            </a:r>
            <a:r>
              <a:rPr lang="en-US" sz="2700" i="1" kern="10" dirty="0" smtClean="0">
                <a:ln w="9525">
                  <a:solidFill>
                    <a:srgbClr val="000000"/>
                  </a:solidFill>
                  <a:round/>
                  <a:headEnd/>
                  <a:tailEnd/>
                </a:ln>
                <a:latin typeface="Times New Roman"/>
                <a:cs typeface="Times New Roman"/>
              </a:rPr>
              <a:t> </a:t>
            </a:r>
            <a:r>
              <a:rPr lang="en-US" sz="2700" i="1" kern="10" dirty="0" err="1" smtClean="0">
                <a:ln w="9525">
                  <a:solidFill>
                    <a:srgbClr val="000000"/>
                  </a:solidFill>
                  <a:round/>
                  <a:headEnd/>
                  <a:tailEnd/>
                </a:ln>
                <a:latin typeface="Times New Roman"/>
                <a:cs typeface="Times New Roman"/>
              </a:rPr>
              <a:t>lớp</a:t>
            </a:r>
            <a:endParaRPr lang="vi-VN" sz="2700" i="1" kern="10" dirty="0">
              <a:ln w="9525">
                <a:solidFill>
                  <a:srgbClr val="000000"/>
                </a:solidFill>
                <a:round/>
                <a:headEnd/>
                <a:tailEnd/>
              </a:ln>
              <a:latin typeface="Times New Roman"/>
              <a:cs typeface="Times New Roman"/>
            </a:endParaRPr>
          </a:p>
        </p:txBody>
      </p:sp>
      <p:sp>
        <p:nvSpPr>
          <p:cNvPr id="5127" name="Rectangle 3"/>
          <p:cNvSpPr>
            <a:spLocks noChangeArrowheads="1"/>
          </p:cNvSpPr>
          <p:nvPr/>
        </p:nvSpPr>
        <p:spPr bwMode="auto">
          <a:xfrm>
            <a:off x="1656160" y="1740694"/>
            <a:ext cx="5442347" cy="208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r>
              <a:rPr lang="en-US" sz="2400" b="1" dirty="0" smtClean="0">
                <a:latin typeface="Times New Roman" pitchFamily="18" charset="0"/>
                <a:cs typeface="Times New Roman" pitchFamily="18" charset="0"/>
              </a:rPr>
              <a:t>	MÔN TOÁN</a:t>
            </a:r>
          </a:p>
          <a:p>
            <a:pPr lvl="1" algn="ctr"/>
            <a:r>
              <a:rPr lang="en-US" sz="2400" b="1" dirty="0" smtClean="0">
                <a:latin typeface="Times New Roman" pitchFamily="18" charset="0"/>
                <a:cs typeface="Times New Roman" pitchFamily="18" charset="0"/>
              </a:rPr>
              <a:t>BÀI : BIỂU ĐỒ HÌNH QUẠT TRÒN</a:t>
            </a:r>
            <a:r>
              <a:rPr lang="vi-VN" sz="2400" b="1" dirty="0" smtClean="0">
                <a:latin typeface="Times New Roman" pitchFamily="18" charset="0"/>
                <a:cs typeface="Times New Roman" pitchFamily="18" charset="0"/>
              </a:rPr>
              <a:t> </a:t>
            </a:r>
            <a:r>
              <a:rPr lang="vi-VN" sz="2400" b="1" dirty="0">
                <a:latin typeface="Times New Roman" pitchFamily="18" charset="0"/>
                <a:cs typeface="Times New Roman" pitchFamily="18" charset="0"/>
              </a:rPr>
              <a:t>LỚP </a:t>
            </a:r>
            <a:r>
              <a:rPr lang="en-US" sz="2400" b="1" dirty="0">
                <a:latin typeface="Times New Roman" pitchFamily="18" charset="0"/>
                <a:cs typeface="Times New Roman" pitchFamily="18" charset="0"/>
              </a:rPr>
              <a:t>5</a:t>
            </a:r>
            <a:r>
              <a:rPr lang="vi-VN" sz="2400" b="1" dirty="0" smtClean="0">
                <a:latin typeface="Times New Roman" pitchFamily="18" charset="0"/>
                <a:cs typeface="Times New Roman" pitchFamily="18" charset="0"/>
              </a:rPr>
              <a:t>A1</a:t>
            </a:r>
            <a:endParaRPr lang="vi-VN" sz="2400" dirty="0">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2024- 2025</a:t>
            </a:r>
            <a:endParaRPr lang="en-US" sz="2400" b="1" dirty="0">
              <a:solidFill>
                <a:srgbClr val="FF0000"/>
              </a:solidFill>
              <a:latin typeface="Times New Roman" pitchFamily="18" charset="0"/>
              <a:cs typeface="Times New Roman" pitchFamily="18" charset="0"/>
            </a:endParaRPr>
          </a:p>
          <a:p>
            <a:pPr algn="ctr">
              <a:spcBef>
                <a:spcPct val="50000"/>
              </a:spcBef>
            </a:pPr>
            <a:r>
              <a:rPr lang="en-US" sz="2250" b="1" i="1" dirty="0" err="1">
                <a:solidFill>
                  <a:srgbClr val="0000FF"/>
                </a:solidFill>
                <a:latin typeface="Times New Roman" pitchFamily="18" charset="0"/>
              </a:rPr>
              <a:t>Giáo</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viên</a:t>
            </a:r>
            <a:r>
              <a:rPr lang="en-US" sz="2250" b="1" i="1" dirty="0">
                <a:solidFill>
                  <a:srgbClr val="0000FF"/>
                </a:solidFill>
                <a:latin typeface="Times New Roman" pitchFamily="18" charset="0"/>
              </a:rPr>
              <a:t> </a:t>
            </a:r>
            <a:r>
              <a:rPr lang="en-US" sz="2250" b="1" i="1" dirty="0" err="1" smtClean="0">
                <a:solidFill>
                  <a:srgbClr val="0000FF"/>
                </a:solidFill>
                <a:latin typeface="Times New Roman" pitchFamily="18" charset="0"/>
              </a:rPr>
              <a:t>dạy</a:t>
            </a:r>
            <a:r>
              <a:rPr lang="en-US" sz="2250" b="1" i="1" dirty="0" smtClean="0">
                <a:solidFill>
                  <a:srgbClr val="0000FF"/>
                </a:solidFill>
                <a:latin typeface="Times New Roman" pitchFamily="18" charset="0"/>
              </a:rPr>
              <a:t>: </a:t>
            </a:r>
            <a:r>
              <a:rPr lang="en-US" sz="2250" b="1" i="1" dirty="0" err="1">
                <a:solidFill>
                  <a:srgbClr val="0000FF"/>
                </a:solidFill>
                <a:latin typeface="Times New Roman" pitchFamily="18" charset="0"/>
              </a:rPr>
              <a:t>Tống</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Thị</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Hoa</a:t>
            </a:r>
            <a:endParaRPr lang="en-US" sz="2250" b="1" i="1" dirty="0">
              <a:solidFill>
                <a:srgbClr val="0000FF"/>
              </a:solidFill>
              <a:latin typeface="Times New Roman" pitchFamily="18" charset="0"/>
            </a:endParaRPr>
          </a:p>
        </p:txBody>
      </p:sp>
      <p:pic>
        <p:nvPicPr>
          <p:cNvPr id="5128" name="Picture 20" descr="00179[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88626" y="4015383"/>
            <a:ext cx="5328771" cy="112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0741" y="831555"/>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640" y="351907"/>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544" y="1318769"/>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05850808"/>
      </p:ext>
    </p:extLst>
  </p:cSld>
  <p:clrMapOvr>
    <a:masterClrMapping/>
  </p:clrMapOvr>
  <p:transition spd="slow">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1"/>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295" name="Google Shape;295;p31"/>
          <p:cNvSpPr/>
          <p:nvPr/>
        </p:nvSpPr>
        <p:spPr>
          <a:xfrm>
            <a:off x="1148081" y="417900"/>
            <a:ext cx="70227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96" name="Google Shape;296;p31"/>
          <p:cNvSpPr txBox="1"/>
          <p:nvPr/>
        </p:nvSpPr>
        <p:spPr>
          <a:xfrm>
            <a:off x="1699327" y="579141"/>
            <a:ext cx="65874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a:t>
            </a:r>
            <a:r>
              <a:rPr lang="vi" sz="3000">
                <a:solidFill>
                  <a:srgbClr val="E69138"/>
                </a:solidFill>
                <a:latin typeface="Anton"/>
                <a:ea typeface="Anton"/>
                <a:cs typeface="Anton"/>
                <a:sym typeface="Anton"/>
              </a:rPr>
              <a:t>4</a:t>
            </a:r>
            <a:endParaRPr sz="3000" b="0" i="0" u="none" strike="noStrike" cap="none">
              <a:solidFill>
                <a:srgbClr val="E69138"/>
              </a:solidFill>
              <a:latin typeface="Anton"/>
              <a:ea typeface="Anton"/>
              <a:cs typeface="Anton"/>
              <a:sym typeface="Anton"/>
            </a:endParaRPr>
          </a:p>
        </p:txBody>
      </p:sp>
      <p:sp>
        <p:nvSpPr>
          <p:cNvPr id="297" name="Google Shape;297;p31"/>
          <p:cNvSpPr txBox="1"/>
          <p:nvPr/>
        </p:nvSpPr>
        <p:spPr>
          <a:xfrm>
            <a:off x="1066800" y="1187850"/>
            <a:ext cx="4182300" cy="2646848"/>
          </a:xfrm>
          <a:prstGeom prst="rect">
            <a:avLst/>
          </a:prstGeom>
          <a:noFill/>
          <a:ln>
            <a:noFill/>
          </a:ln>
        </p:spPr>
        <p:txBody>
          <a:bodyPr spcFirstLastPara="1" wrap="square" lIns="91425" tIns="91425" rIns="91425" bIns="91425" anchor="t" anchorCtr="0">
            <a:spAutoFit/>
          </a:bodyPr>
          <a:lstStyle/>
          <a:p>
            <a:pPr marL="457200" marR="0" lvl="0" indent="-355600" algn="l" rtl="0">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Tô đậm đường tròn vừa vẽ. </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a:p>
            <a:pPr marL="457200" marR="0" lvl="0" indent="-355600" algn="l" rtl="0">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Tẩy các đường đã vẽ ở phía trong đường tròn nhỏ.</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pic>
        <p:nvPicPr>
          <p:cNvPr id="298" name="Google Shape;298;p31"/>
          <p:cNvPicPr preferRelativeResize="0"/>
          <p:nvPr/>
        </p:nvPicPr>
        <p:blipFill rotWithShape="1">
          <a:blip r:embed="rId5">
            <a:alphaModFix/>
          </a:blip>
          <a:srcRect l="2836" t="7413" r="5655" b="6786"/>
          <a:stretch/>
        </p:blipFill>
        <p:spPr>
          <a:xfrm rot="325">
            <a:off x="5114900" y="1028100"/>
            <a:ext cx="3171900" cy="3087300"/>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1000"/>
                                        <p:tgtEl>
                                          <p:spTgt spid="296"/>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97"/>
                                        </p:tgtEl>
                                        <p:attrNameLst>
                                          <p:attrName>style.visibility</p:attrName>
                                        </p:attrNameLst>
                                      </p:cBhvr>
                                      <p:to>
                                        <p:strVal val="visible"/>
                                      </p:to>
                                    </p:set>
                                    <p:anim calcmode="lin" valueType="num">
                                      <p:cBhvr additive="base">
                                        <p:cTn id="10" dur="1000"/>
                                        <p:tgtEl>
                                          <p:spTgt spid="297"/>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98"/>
                                        </p:tgtEl>
                                        <p:attrNameLst>
                                          <p:attrName>style.visibility</p:attrName>
                                        </p:attrNameLst>
                                      </p:cBhvr>
                                      <p:to>
                                        <p:strVal val="visible"/>
                                      </p:to>
                                    </p:set>
                                    <p:anim calcmode="lin" valueType="num">
                                      <p:cBhvr additive="base">
                                        <p:cTn id="13" dur="1000"/>
                                        <p:tgtEl>
                                          <p:spTgt spid="29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98"/>
                                        </p:tgtEl>
                                        <p:attrNameLst>
                                          <p:attrName>style.visibility</p:attrName>
                                        </p:attrNameLst>
                                      </p:cBhvr>
                                      <p:to>
                                        <p:strVal val="visible"/>
                                      </p:to>
                                    </p:set>
                                    <p:anim calcmode="lin" valueType="num">
                                      <p:cBhvr additive="base">
                                        <p:cTn id="16" dur="1000"/>
                                        <p:tgtEl>
                                          <p:spTgt spid="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2"/>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304" name="Google Shape;304;p32"/>
          <p:cNvSpPr/>
          <p:nvPr/>
        </p:nvSpPr>
        <p:spPr>
          <a:xfrm>
            <a:off x="997124" y="417900"/>
            <a:ext cx="69495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05" name="Google Shape;305;p32"/>
          <p:cNvSpPr txBox="1"/>
          <p:nvPr/>
        </p:nvSpPr>
        <p:spPr>
          <a:xfrm>
            <a:off x="1542618" y="579141"/>
            <a:ext cx="65187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a:t>
            </a:r>
            <a:r>
              <a:rPr lang="vi" sz="3000">
                <a:solidFill>
                  <a:srgbClr val="E69138"/>
                </a:solidFill>
                <a:latin typeface="Anton"/>
                <a:ea typeface="Anton"/>
                <a:cs typeface="Anton"/>
                <a:sym typeface="Anton"/>
              </a:rPr>
              <a:t>5</a:t>
            </a:r>
            <a:endParaRPr sz="3000" b="0" i="0" u="none" strike="noStrike" cap="none">
              <a:solidFill>
                <a:srgbClr val="E69138"/>
              </a:solidFill>
              <a:latin typeface="Anton"/>
              <a:ea typeface="Anton"/>
              <a:cs typeface="Anton"/>
              <a:sym typeface="Anton"/>
            </a:endParaRPr>
          </a:p>
        </p:txBody>
      </p:sp>
      <p:sp>
        <p:nvSpPr>
          <p:cNvPr id="306" name="Google Shape;306;p32"/>
          <p:cNvSpPr txBox="1"/>
          <p:nvPr/>
        </p:nvSpPr>
        <p:spPr>
          <a:xfrm>
            <a:off x="909150" y="1187850"/>
            <a:ext cx="4526400" cy="1661963"/>
          </a:xfrm>
          <a:prstGeom prst="rect">
            <a:avLst/>
          </a:prstGeom>
          <a:noFill/>
          <a:ln>
            <a:noFill/>
          </a:ln>
        </p:spPr>
        <p:txBody>
          <a:bodyPr spcFirstLastPara="1" wrap="square" lIns="91425" tIns="91425" rIns="91425" bIns="91425" anchor="t" anchorCtr="0">
            <a:spAutoFit/>
          </a:bodyPr>
          <a:lstStyle/>
          <a:p>
            <a:pPr marL="457200" marR="0" lvl="0" indent="-355600" algn="l" rtl="0">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Vẽ hình ngộ nghĩnh mà em yêu thích để trang trí cho thước.</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pic>
        <p:nvPicPr>
          <p:cNvPr id="307" name="Google Shape;307;p32"/>
          <p:cNvPicPr preferRelativeResize="0"/>
          <p:nvPr/>
        </p:nvPicPr>
        <p:blipFill rotWithShape="1">
          <a:blip r:embed="rId5">
            <a:alphaModFix/>
          </a:blip>
          <a:srcRect l="2125" t="7882" r="2988" b="6625"/>
          <a:stretch/>
        </p:blipFill>
        <p:spPr>
          <a:xfrm rot="296">
            <a:off x="5211175" y="919775"/>
            <a:ext cx="3489900" cy="3318900"/>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 calcmode="lin" valueType="num">
                                      <p:cBhvr additive="base">
                                        <p:cTn id="7" dur="1000"/>
                                        <p:tgtEl>
                                          <p:spTgt spid="305"/>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 calcmode="lin" valueType="num">
                                      <p:cBhvr additive="base">
                                        <p:cTn id="10" dur="1000"/>
                                        <p:tgtEl>
                                          <p:spTgt spid="306"/>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07"/>
                                        </p:tgtEl>
                                        <p:attrNameLst>
                                          <p:attrName>style.visibility</p:attrName>
                                        </p:attrNameLst>
                                      </p:cBhvr>
                                      <p:to>
                                        <p:strVal val="visible"/>
                                      </p:to>
                                    </p:set>
                                    <p:anim calcmode="lin" valueType="num">
                                      <p:cBhvr additive="base">
                                        <p:cTn id="13" dur="1000"/>
                                        <p:tgtEl>
                                          <p:spTgt spid="30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1000"/>
                                        <p:tgtEl>
                                          <p:spTgt spid="3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3"/>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313" name="Google Shape;313;p33"/>
          <p:cNvSpPr/>
          <p:nvPr/>
        </p:nvSpPr>
        <p:spPr>
          <a:xfrm>
            <a:off x="1283500" y="417900"/>
            <a:ext cx="67992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14" name="Google Shape;314;p33"/>
          <p:cNvSpPr txBox="1"/>
          <p:nvPr/>
        </p:nvSpPr>
        <p:spPr>
          <a:xfrm>
            <a:off x="1817195" y="579141"/>
            <a:ext cx="63777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6</a:t>
            </a:r>
            <a:endParaRPr sz="3000" b="0" i="0" u="none" strike="noStrike" cap="none">
              <a:solidFill>
                <a:srgbClr val="E69138"/>
              </a:solidFill>
              <a:latin typeface="Anton"/>
              <a:ea typeface="Anton"/>
              <a:cs typeface="Anton"/>
              <a:sym typeface="Anton"/>
            </a:endParaRPr>
          </a:p>
        </p:txBody>
      </p:sp>
      <p:sp>
        <p:nvSpPr>
          <p:cNvPr id="315" name="Google Shape;315;p33"/>
          <p:cNvSpPr txBox="1"/>
          <p:nvPr/>
        </p:nvSpPr>
        <p:spPr>
          <a:xfrm>
            <a:off x="1198825" y="1187850"/>
            <a:ext cx="4356900" cy="1317253"/>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Tô màu cho hình vừa vẽ.</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pic>
        <p:nvPicPr>
          <p:cNvPr id="316" name="Google Shape;316;p33"/>
          <p:cNvPicPr preferRelativeResize="0"/>
          <p:nvPr/>
        </p:nvPicPr>
        <p:blipFill rotWithShape="1">
          <a:blip r:embed="rId5">
            <a:alphaModFix/>
          </a:blip>
          <a:srcRect l="15018" t="30223" r="14204" b="20752"/>
          <a:stretch/>
        </p:blipFill>
        <p:spPr>
          <a:xfrm rot="290">
            <a:off x="5020750" y="978900"/>
            <a:ext cx="3551700" cy="3460500"/>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1000"/>
                                        <p:tgtEl>
                                          <p:spTgt spid="314"/>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 calcmode="lin" valueType="num">
                                      <p:cBhvr additive="base">
                                        <p:cTn id="10" dur="1000"/>
                                        <p:tgtEl>
                                          <p:spTgt spid="315"/>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16"/>
                                        </p:tgtEl>
                                        <p:attrNameLst>
                                          <p:attrName>style.visibility</p:attrName>
                                        </p:attrNameLst>
                                      </p:cBhvr>
                                      <p:to>
                                        <p:strVal val="visible"/>
                                      </p:to>
                                    </p:set>
                                    <p:anim calcmode="lin" valueType="num">
                                      <p:cBhvr additive="base">
                                        <p:cTn id="13" dur="1000"/>
                                        <p:tgtEl>
                                          <p:spTgt spid="31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16"/>
                                        </p:tgtEl>
                                        <p:attrNameLst>
                                          <p:attrName>style.visibility</p:attrName>
                                        </p:attrNameLst>
                                      </p:cBhvr>
                                      <p:to>
                                        <p:strVal val="visible"/>
                                      </p:to>
                                    </p:set>
                                    <p:anim calcmode="lin" valueType="num">
                                      <p:cBhvr additive="base">
                                        <p:cTn id="16" dur="1000"/>
                                        <p:tgtEl>
                                          <p:spTgt spid="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4"/>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322" name="Google Shape;322;p34"/>
          <p:cNvSpPr/>
          <p:nvPr/>
        </p:nvSpPr>
        <p:spPr>
          <a:xfrm>
            <a:off x="1181558" y="531275"/>
            <a:ext cx="70206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23" name="Google Shape;323;p34"/>
          <p:cNvSpPr txBox="1"/>
          <p:nvPr/>
        </p:nvSpPr>
        <p:spPr>
          <a:xfrm>
            <a:off x="1254671" y="489377"/>
            <a:ext cx="65856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600" b="1" i="0" u="none" strike="noStrike" cap="none" dirty="0">
                <a:solidFill>
                  <a:srgbClr val="E69138"/>
                </a:solidFill>
                <a:latin typeface="Times New Roman" panose="02020603050405020304" pitchFamily="18" charset="0"/>
                <a:ea typeface="Anton"/>
                <a:cs typeface="Times New Roman" panose="02020603050405020304" pitchFamily="18" charset="0"/>
                <a:sym typeface="Anton"/>
              </a:rPr>
              <a:t>BƯỚC </a:t>
            </a:r>
            <a:r>
              <a:rPr lang="vi" sz="3600" b="1" dirty="0">
                <a:solidFill>
                  <a:srgbClr val="E69138"/>
                </a:solidFill>
                <a:latin typeface="Times New Roman" panose="02020603050405020304" pitchFamily="18" charset="0"/>
                <a:ea typeface="Anton"/>
                <a:cs typeface="Times New Roman" panose="02020603050405020304" pitchFamily="18" charset="0"/>
                <a:sym typeface="Anton"/>
              </a:rPr>
              <a:t>7: Hoàn thành sản phẩm</a:t>
            </a:r>
            <a:endParaRPr sz="3600" b="1" i="0" u="none" strike="noStrike" cap="none" dirty="0">
              <a:solidFill>
                <a:srgbClr val="E69138"/>
              </a:solidFill>
              <a:latin typeface="Times New Roman" panose="02020603050405020304" pitchFamily="18" charset="0"/>
              <a:ea typeface="Anton"/>
              <a:cs typeface="Times New Roman" panose="02020603050405020304" pitchFamily="18" charset="0"/>
              <a:sym typeface="Anton"/>
            </a:endParaRPr>
          </a:p>
        </p:txBody>
      </p:sp>
      <p:sp>
        <p:nvSpPr>
          <p:cNvPr id="324" name="Google Shape;324;p34"/>
          <p:cNvSpPr txBox="1"/>
          <p:nvPr/>
        </p:nvSpPr>
        <p:spPr>
          <a:xfrm>
            <a:off x="1100300" y="1301225"/>
            <a:ext cx="4181100" cy="1883562"/>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3200" dirty="0">
                <a:solidFill>
                  <a:srgbClr val="002060"/>
                </a:solidFill>
                <a:latin typeface="Times New Roman" panose="02020603050405020304" pitchFamily="18" charset="0"/>
                <a:ea typeface="Bitter SemiBold"/>
                <a:cs typeface="Times New Roman" panose="02020603050405020304" pitchFamily="18" charset="0"/>
                <a:sym typeface="Bitter SemiBold"/>
              </a:rPr>
              <a:t>Dùng thước đo độ để chia mỗi phần lớn thành 10 phần nhỏ.</a:t>
            </a:r>
            <a:endParaRPr sz="32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pic>
        <p:nvPicPr>
          <p:cNvPr id="325" name="Google Shape;325;p34"/>
          <p:cNvPicPr preferRelativeResize="0"/>
          <p:nvPr/>
        </p:nvPicPr>
        <p:blipFill rotWithShape="1">
          <a:blip r:embed="rId5">
            <a:alphaModFix/>
          </a:blip>
          <a:srcRect l="15664" t="30372" r="14654" b="20868"/>
          <a:stretch/>
        </p:blipFill>
        <p:spPr>
          <a:xfrm rot="307">
            <a:off x="5281400" y="1301325"/>
            <a:ext cx="3364800" cy="3369600"/>
          </a:xfrm>
          <a:prstGeom prst="ellipse">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1000"/>
                                        <p:tgtEl>
                                          <p:spTgt spid="32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 calcmode="lin" valueType="num">
                                      <p:cBhvr additive="base">
                                        <p:cTn id="10" dur="1000"/>
                                        <p:tgtEl>
                                          <p:spTgt spid="324"/>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25"/>
                                        </p:tgtEl>
                                        <p:attrNameLst>
                                          <p:attrName>style.visibility</p:attrName>
                                        </p:attrNameLst>
                                      </p:cBhvr>
                                      <p:to>
                                        <p:strVal val="visible"/>
                                      </p:to>
                                    </p:set>
                                    <p:anim calcmode="lin" valueType="num">
                                      <p:cBhvr additive="base">
                                        <p:cTn id="13" dur="1000"/>
                                        <p:tgtEl>
                                          <p:spTgt spid="32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25"/>
                                        </p:tgtEl>
                                        <p:attrNameLst>
                                          <p:attrName>style.visibility</p:attrName>
                                        </p:attrNameLst>
                                      </p:cBhvr>
                                      <p:to>
                                        <p:strVal val="visible"/>
                                      </p:to>
                                    </p:set>
                                    <p:anim calcmode="lin" valueType="num">
                                      <p:cBhvr additive="base">
                                        <p:cTn id="16" dur="1000"/>
                                        <p:tgtEl>
                                          <p:spTgt spid="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727" y="332509"/>
            <a:ext cx="4904509"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TIÊU CHÍ SẢN PHẨM</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07819" y="855729"/>
            <a:ext cx="8465126" cy="3046988"/>
          </a:xfrm>
          <a:prstGeom prst="rect">
            <a:avLst/>
          </a:prstGeom>
        </p:spPr>
        <p:txBody>
          <a:bodyPr wrap="square">
            <a:spAutoFit/>
          </a:bodyPr>
          <a:lstStyle/>
          <a:p>
            <a:pPr indent="527685"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527685"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527685"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thẩm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30748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942109"/>
            <a:ext cx="6477000"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THỰC HÀNH LÀM  THƯỚC ĐO PHẦN TRĂM</a:t>
            </a:r>
            <a:endParaRPr lang="en-US" sz="32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34092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6"/>
          <p:cNvPicPr preferRelativeResize="0"/>
          <p:nvPr/>
        </p:nvPicPr>
        <p:blipFill rotWithShape="1">
          <a:blip r:embed="rId4">
            <a:alphaModFix/>
          </a:blip>
          <a:srcRect/>
          <a:stretch/>
        </p:blipFill>
        <p:spPr>
          <a:xfrm>
            <a:off x="8369300" y="0"/>
            <a:ext cx="774700" cy="774700"/>
          </a:xfrm>
          <a:prstGeom prst="rect">
            <a:avLst/>
          </a:prstGeom>
          <a:noFill/>
          <a:ln>
            <a:noFill/>
          </a:ln>
        </p:spPr>
      </p:pic>
      <p:pic>
        <p:nvPicPr>
          <p:cNvPr id="341" name="Google Shape;341;p36"/>
          <p:cNvPicPr preferRelativeResize="0"/>
          <p:nvPr/>
        </p:nvPicPr>
        <p:blipFill rotWithShape="1">
          <a:blip r:embed="rId5">
            <a:alphaModFix/>
          </a:blip>
          <a:srcRect/>
          <a:stretch/>
        </p:blipFill>
        <p:spPr>
          <a:xfrm>
            <a:off x="8461850" y="5"/>
            <a:ext cx="682150" cy="956295"/>
          </a:xfrm>
          <a:prstGeom prst="rect">
            <a:avLst/>
          </a:prstGeom>
          <a:noFill/>
          <a:ln>
            <a:noFill/>
          </a:ln>
        </p:spPr>
      </p:pic>
      <p:sp>
        <p:nvSpPr>
          <p:cNvPr id="342" name="Google Shape;342;p36"/>
          <p:cNvSpPr txBox="1"/>
          <p:nvPr/>
        </p:nvSpPr>
        <p:spPr>
          <a:xfrm>
            <a:off x="1231855" y="181813"/>
            <a:ext cx="51522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2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V. CHIA SẺ, THẢO LUẬN </a:t>
            </a:r>
            <a:endParaRPr sz="3200" b="1"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p:txBody>
      </p:sp>
      <p:pic>
        <p:nvPicPr>
          <p:cNvPr id="343" name="Google Shape;343;p36"/>
          <p:cNvPicPr preferRelativeResize="0"/>
          <p:nvPr/>
        </p:nvPicPr>
        <p:blipFill rotWithShape="1">
          <a:blip r:embed="rId6">
            <a:alphaModFix/>
          </a:blip>
          <a:srcRect/>
          <a:stretch/>
        </p:blipFill>
        <p:spPr>
          <a:xfrm>
            <a:off x="757475" y="698225"/>
            <a:ext cx="612925" cy="684250"/>
          </a:xfrm>
          <a:prstGeom prst="rect">
            <a:avLst/>
          </a:prstGeom>
          <a:noFill/>
          <a:ln>
            <a:noFill/>
          </a:ln>
        </p:spPr>
      </p:pic>
      <p:pic>
        <p:nvPicPr>
          <p:cNvPr id="344" name="Google Shape;344;p36"/>
          <p:cNvPicPr preferRelativeResize="0"/>
          <p:nvPr/>
        </p:nvPicPr>
        <p:blipFill rotWithShape="1">
          <a:blip r:embed="rId7">
            <a:alphaModFix/>
          </a:blip>
          <a:srcRect/>
          <a:stretch/>
        </p:blipFill>
        <p:spPr>
          <a:xfrm>
            <a:off x="542900" y="858892"/>
            <a:ext cx="8282524" cy="3907072"/>
          </a:xfrm>
          <a:prstGeom prst="rect">
            <a:avLst/>
          </a:prstGeom>
          <a:noFill/>
          <a:ln>
            <a:noFill/>
          </a:ln>
        </p:spPr>
      </p:pic>
      <p:pic>
        <p:nvPicPr>
          <p:cNvPr id="345" name="Google Shape;345;p36"/>
          <p:cNvPicPr preferRelativeResize="0"/>
          <p:nvPr/>
        </p:nvPicPr>
        <p:blipFill rotWithShape="1">
          <a:blip r:embed="rId8">
            <a:alphaModFix/>
          </a:blip>
          <a:srcRect/>
          <a:stretch/>
        </p:blipFill>
        <p:spPr>
          <a:xfrm>
            <a:off x="8461850" y="4"/>
            <a:ext cx="692450" cy="978747"/>
          </a:xfrm>
          <a:prstGeom prst="rect">
            <a:avLst/>
          </a:prstGeom>
          <a:noFill/>
          <a:ln>
            <a:noFill/>
          </a:ln>
        </p:spPr>
      </p:pic>
      <p:pic>
        <p:nvPicPr>
          <p:cNvPr id="346" name="Google Shape;346;p36"/>
          <p:cNvPicPr preferRelativeResize="0"/>
          <p:nvPr/>
        </p:nvPicPr>
        <p:blipFill rotWithShape="1">
          <a:blip r:embed="rId9">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additive="base">
                                        <p:cTn id="7" dur="1000"/>
                                        <p:tgtEl>
                                          <p:spTgt spid="342"/>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 calcmode="lin" valueType="num">
                                      <p:cBhvr additive="base">
                                        <p:cTn id="10" dur="1000"/>
                                        <p:tgtEl>
                                          <p:spTgt spid="344"/>
                                        </p:tgtEl>
                                        <p:attrNameLst>
                                          <p:attrName>ppt_w</p:attrName>
                                        </p:attrNameLst>
                                      </p:cBhvr>
                                      <p:tavLst>
                                        <p:tav tm="0">
                                          <p:val>
                                            <p:strVal val="0"/>
                                          </p:val>
                                        </p:tav>
                                        <p:tav tm="100000">
                                          <p:val>
                                            <p:strVal val="#ppt_w"/>
                                          </p:val>
                                        </p:tav>
                                      </p:tavLst>
                                    </p:anim>
                                    <p:anim calcmode="lin" valueType="num">
                                      <p:cBhvr additive="base">
                                        <p:cTn id="11" dur="1000"/>
                                        <p:tgtEl>
                                          <p:spTgt spid="34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43"/>
                                        </p:tgtEl>
                                        <p:attrNameLst>
                                          <p:attrName>style.visibility</p:attrName>
                                        </p:attrNameLst>
                                      </p:cBhvr>
                                      <p:to>
                                        <p:strVal val="visible"/>
                                      </p:to>
                                    </p:set>
                                    <p:anim calcmode="lin" valueType="num">
                                      <p:cBhvr additive="base">
                                        <p:cTn id="14" dur="1000"/>
                                        <p:tgtEl>
                                          <p:spTgt spid="343"/>
                                        </p:tgtEl>
                                        <p:attrNameLst>
                                          <p:attrName>ppt_w</p:attrName>
                                        </p:attrNameLst>
                                      </p:cBhvr>
                                      <p:tavLst>
                                        <p:tav tm="0">
                                          <p:val>
                                            <p:strVal val="0"/>
                                          </p:val>
                                        </p:tav>
                                        <p:tav tm="100000">
                                          <p:val>
                                            <p:strVal val="#ppt_w"/>
                                          </p:val>
                                        </p:tav>
                                      </p:tavLst>
                                    </p:anim>
                                    <p:anim calcmode="lin" valueType="num">
                                      <p:cBhvr additive="base">
                                        <p:cTn id="15" dur="1000"/>
                                        <p:tgtEl>
                                          <p:spTgt spid="3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1354975" y="96105"/>
            <a:ext cx="6605501" cy="732570"/>
          </a:xfrm>
          <a:prstGeom prst="rect">
            <a:avLst/>
          </a:prstGeom>
          <a:solidFill>
            <a:srgbClr val="FFFF99"/>
          </a:solidFill>
          <a:ln w="635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050"/>
          </a:p>
        </p:txBody>
      </p:sp>
      <p:pic>
        <p:nvPicPr>
          <p:cNvPr id="2150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3567639"/>
            <a:ext cx="1028700" cy="156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23" y="3582590"/>
            <a:ext cx="857250" cy="15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1"/>
          <p:cNvSpPr txBox="1">
            <a:spLocks noChangeArrowheads="1"/>
          </p:cNvSpPr>
          <p:nvPr/>
        </p:nvSpPr>
        <p:spPr bwMode="auto">
          <a:xfrm>
            <a:off x="1538894" y="96106"/>
            <a:ext cx="62007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800" b="1" dirty="0">
                <a:latin typeface="Times New Roman" pitchFamily="18" charset="0"/>
              </a:rPr>
              <a:t>KÍNH CHÚC </a:t>
            </a:r>
            <a:r>
              <a:rPr lang="en-US" sz="1800" b="1" dirty="0" smtClean="0">
                <a:latin typeface="Times New Roman" pitchFamily="18" charset="0"/>
              </a:rPr>
              <a:t>QUÝ  </a:t>
            </a:r>
            <a:r>
              <a:rPr lang="en-US" sz="1800" b="1" dirty="0">
                <a:latin typeface="Times New Roman" pitchFamily="18" charset="0"/>
              </a:rPr>
              <a:t>CÔ DỒI DÀO SỨC KHOẺ, </a:t>
            </a:r>
            <a:r>
              <a:rPr lang="en-US" sz="1800" b="1" dirty="0" smtClean="0">
                <a:latin typeface="Times New Roman" pitchFamily="18" charset="0"/>
              </a:rPr>
              <a:t>CHÚC CÁC EM CHĂM NGOAN HỌC GIỎI.</a:t>
            </a:r>
            <a:endParaRPr lang="en-US" sz="1800" b="1" dirty="0">
              <a:latin typeface="Times New Roman" pitchFamily="18" charset="0"/>
            </a:endParaRPr>
          </a:p>
        </p:txBody>
      </p:sp>
      <p:pic>
        <p:nvPicPr>
          <p:cNvPr id="21512" name="Picture 14" descr="minflo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71737" y="4085994"/>
            <a:ext cx="1357313"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5" descr="feuerwerk_13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514350"/>
            <a:ext cx="566682" cy="140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6" descr="feuerwerk_13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514350"/>
            <a:ext cx="571500" cy="167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1354975" y="742437"/>
            <a:ext cx="6708369" cy="5143500"/>
          </a:xfrm>
          <a:prstGeom prst="rect">
            <a:avLst/>
          </a:prstGeom>
        </p:spPr>
      </p:pic>
    </p:spTree>
    <p:custDataLst>
      <p:tags r:id="rId1"/>
    </p:custDataLst>
    <p:extLst>
      <p:ext uri="{BB962C8B-B14F-4D97-AF65-F5344CB8AC3E}">
        <p14:creationId xmlns:p14="http://schemas.microsoft.com/office/powerpoint/2010/main" val="1308583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5"/>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31" name="Google Shape;331;p35"/>
          <p:cNvSpPr txBox="1"/>
          <p:nvPr/>
        </p:nvSpPr>
        <p:spPr>
          <a:xfrm>
            <a:off x="264371" y="4"/>
            <a:ext cx="6371100" cy="63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vi" sz="2400" b="0" i="0" u="none" strike="noStrike" cap="none" dirty="0">
                <a:solidFill>
                  <a:schemeClr val="lt2"/>
                </a:solidFill>
                <a:latin typeface="Anton"/>
                <a:ea typeface="Anton"/>
                <a:cs typeface="Anton"/>
                <a:sym typeface="Anton"/>
              </a:rPr>
              <a:t>c. Thử nghiệm và điều chỉnh sản phẩm</a:t>
            </a:r>
            <a:endParaRPr sz="2400" b="0" i="0" u="none" strike="noStrike" cap="none" dirty="0">
              <a:solidFill>
                <a:schemeClr val="lt2"/>
              </a:solidFill>
              <a:latin typeface="Anton"/>
              <a:ea typeface="Anton"/>
              <a:cs typeface="Anton"/>
              <a:sym typeface="Anton"/>
            </a:endParaRPr>
          </a:p>
        </p:txBody>
      </p:sp>
      <p:pic>
        <p:nvPicPr>
          <p:cNvPr id="332" name="Google Shape;332;p35"/>
          <p:cNvPicPr preferRelativeResize="0"/>
          <p:nvPr/>
        </p:nvPicPr>
        <p:blipFill rotWithShape="1">
          <a:blip r:embed="rId5">
            <a:alphaModFix/>
          </a:blip>
          <a:srcRect/>
          <a:stretch/>
        </p:blipFill>
        <p:spPr>
          <a:xfrm>
            <a:off x="8461850" y="4"/>
            <a:ext cx="692450" cy="978747"/>
          </a:xfrm>
          <a:prstGeom prst="rect">
            <a:avLst/>
          </a:prstGeom>
          <a:noFill/>
          <a:ln>
            <a:noFill/>
          </a:ln>
        </p:spPr>
      </p:pic>
      <p:sp>
        <p:nvSpPr>
          <p:cNvPr id="333" name="Google Shape;333;p35"/>
          <p:cNvSpPr txBox="1"/>
          <p:nvPr/>
        </p:nvSpPr>
        <p:spPr>
          <a:xfrm>
            <a:off x="177285" y="489377"/>
            <a:ext cx="7866300" cy="2166717"/>
          </a:xfrm>
          <a:prstGeom prst="rect">
            <a:avLst/>
          </a:prstGeom>
          <a:noFill/>
          <a:ln>
            <a:noFill/>
          </a:ln>
        </p:spPr>
        <p:txBody>
          <a:bodyPr spcFirstLastPara="1" wrap="square" lIns="91425" tIns="91425" rIns="91425" bIns="91425" anchor="t" anchorCtr="0">
            <a:spAutoFit/>
          </a:bodyPr>
          <a:lstStyle/>
          <a:p>
            <a:pPr marL="457200" marR="0" lvl="0" indent="-361950" algn="l" rtl="0">
              <a:lnSpc>
                <a:spcPct val="115000"/>
              </a:lnSpc>
              <a:spcBef>
                <a:spcPts val="0"/>
              </a:spcBef>
              <a:spcAft>
                <a:spcPts val="0"/>
              </a:spcAft>
              <a:buClr>
                <a:srgbClr val="002060"/>
              </a:buClr>
              <a:buSzPts val="2100"/>
              <a:buFont typeface="Bitter SemiBold"/>
              <a:buChar char="-"/>
            </a:pPr>
            <a:r>
              <a:rPr lang="vi" sz="2800" dirty="0">
                <a:solidFill>
                  <a:srgbClr val="002060"/>
                </a:solidFill>
                <a:latin typeface="Times New Roman" panose="02020603050405020304" pitchFamily="18" charset="0"/>
                <a:ea typeface="Bitter SemiBold"/>
                <a:cs typeface="Times New Roman" panose="02020603050405020304" pitchFamily="18" charset="0"/>
                <a:sym typeface="Bitter SemiBold"/>
              </a:rPr>
              <a:t>Dùng thước đo phần trăm để đo tỉ lệ phần trăm các loại huy chương được trao trong biểu đồ ở phần Khởi động rồi khi số liệu đo được vào biểu đồ.</a:t>
            </a:r>
            <a:endParaRPr sz="2800"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pic>
        <p:nvPicPr>
          <p:cNvPr id="334" name="Google Shape;334;p35"/>
          <p:cNvPicPr preferRelativeResize="0"/>
          <p:nvPr/>
        </p:nvPicPr>
        <p:blipFill rotWithShape="1">
          <a:blip r:embed="rId6">
            <a:alphaModFix/>
          </a:blip>
          <a:srcRect l="8256" t="7728" r="8256" b="8540"/>
          <a:stretch/>
        </p:blipFill>
        <p:spPr>
          <a:xfrm>
            <a:off x="5306243" y="2415343"/>
            <a:ext cx="2496900" cy="2504100"/>
          </a:xfrm>
          <a:prstGeom prst="ellipse">
            <a:avLst/>
          </a:prstGeom>
          <a:noFill/>
          <a:ln>
            <a:noFill/>
          </a:ln>
        </p:spPr>
      </p:pic>
      <p:pic>
        <p:nvPicPr>
          <p:cNvPr id="335" name="Google Shape;335;p35"/>
          <p:cNvPicPr preferRelativeResize="0"/>
          <p:nvPr/>
        </p:nvPicPr>
        <p:blipFill rotWithShape="1">
          <a:blip r:embed="rId7">
            <a:alphaModFix/>
          </a:blip>
          <a:srcRect l="475" r="475"/>
          <a:stretch/>
        </p:blipFill>
        <p:spPr>
          <a:xfrm>
            <a:off x="8451550" y="4"/>
            <a:ext cx="692450" cy="978747"/>
          </a:xfrm>
          <a:prstGeom prst="rect">
            <a:avLst/>
          </a:prstGeom>
          <a:noFill/>
          <a:ln>
            <a:no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701" y="2492531"/>
            <a:ext cx="3847619" cy="2590476"/>
          </a:xfrm>
          <a:prstGeom prst="rect">
            <a:avLst/>
          </a:prstGeom>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1"/>
                                        </p:tgtEl>
                                        <p:attrNameLst>
                                          <p:attrName>style.visibility</p:attrName>
                                        </p:attrNameLst>
                                      </p:cBhvr>
                                      <p:to>
                                        <p:strVal val="visible"/>
                                      </p:to>
                                    </p:set>
                                    <p:anim calcmode="lin" valueType="num">
                                      <p:cBhvr additive="base">
                                        <p:cTn id="7" dur="1000"/>
                                        <p:tgtEl>
                                          <p:spTgt spid="331"/>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33"/>
                                        </p:tgtEl>
                                        <p:attrNameLst>
                                          <p:attrName>style.visibility</p:attrName>
                                        </p:attrNameLst>
                                      </p:cBhvr>
                                      <p:to>
                                        <p:strVal val="visible"/>
                                      </p:to>
                                    </p:set>
                                    <p:anim calcmode="lin" valueType="num">
                                      <p:cBhvr additive="base">
                                        <p:cTn id="10" dur="1000"/>
                                        <p:tgtEl>
                                          <p:spTgt spid="33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4"/>
                                        </p:tgtEl>
                                        <p:attrNameLst>
                                          <p:attrName>style.visibility</p:attrName>
                                        </p:attrNameLst>
                                      </p:cBhvr>
                                      <p:to>
                                        <p:strVal val="visible"/>
                                      </p:to>
                                    </p:set>
                                    <p:anim calcmode="lin" valueType="num">
                                      <p:cBhvr additive="base">
                                        <p:cTn id="13" dur="1000"/>
                                        <p:tgtEl>
                                          <p:spTgt spid="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p19"/>
          <p:cNvPicPr preferRelativeResize="0"/>
          <p:nvPr/>
        </p:nvPicPr>
        <p:blipFill rotWithShape="1">
          <a:blip r:embed="rId4">
            <a:alphaModFix/>
          </a:blip>
          <a:srcRect/>
          <a:stretch/>
        </p:blipFill>
        <p:spPr>
          <a:xfrm>
            <a:off x="152399" y="4"/>
            <a:ext cx="554550" cy="400200"/>
          </a:xfrm>
          <a:prstGeom prst="rect">
            <a:avLst/>
          </a:prstGeom>
          <a:noFill/>
          <a:ln>
            <a:noFill/>
          </a:ln>
        </p:spPr>
      </p:pic>
      <p:sp>
        <p:nvSpPr>
          <p:cNvPr id="160" name="Google Shape;160;p19"/>
          <p:cNvSpPr txBox="1"/>
          <p:nvPr/>
        </p:nvSpPr>
        <p:spPr>
          <a:xfrm>
            <a:off x="1344700" y="312450"/>
            <a:ext cx="8331000" cy="446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2060"/>
              </a:solidFill>
              <a:latin typeface="Bitter SemiBold"/>
              <a:ea typeface="Bitter SemiBold"/>
              <a:cs typeface="Bitter SemiBold"/>
              <a:sym typeface="Bitter SemiBold"/>
            </a:endParaRPr>
          </a:p>
        </p:txBody>
      </p:sp>
      <p:sp>
        <p:nvSpPr>
          <p:cNvPr id="161" name="Google Shape;161;p19"/>
          <p:cNvSpPr txBox="1"/>
          <p:nvPr/>
        </p:nvSpPr>
        <p:spPr>
          <a:xfrm>
            <a:off x="867907" y="-39262"/>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812C8C"/>
              </a:buClr>
              <a:buSzPts val="3000"/>
              <a:buFont typeface="Anton"/>
              <a:buAutoNum type="romanUcPeriod"/>
            </a:pPr>
            <a:r>
              <a:rPr lang="vi" sz="3000" b="0"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KHỞI ĐỘNG</a:t>
            </a:r>
            <a:endParaRPr sz="3000" b="0"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p:txBody>
      </p:sp>
      <p:pic>
        <p:nvPicPr>
          <p:cNvPr id="162" name="Google Shape;162;p19"/>
          <p:cNvPicPr preferRelativeResize="0"/>
          <p:nvPr/>
        </p:nvPicPr>
        <p:blipFill rotWithShape="1">
          <a:blip r:embed="rId5">
            <a:alphaModFix/>
          </a:blip>
          <a:srcRect l="475" r="475"/>
          <a:stretch/>
        </p:blipFill>
        <p:spPr>
          <a:xfrm>
            <a:off x="8451550" y="4"/>
            <a:ext cx="692450" cy="978747"/>
          </a:xfrm>
          <a:prstGeom prst="rect">
            <a:avLst/>
          </a:prstGeom>
          <a:noFill/>
          <a:ln>
            <a:noFill/>
          </a:ln>
        </p:spPr>
      </p:pic>
      <p:sp>
        <p:nvSpPr>
          <p:cNvPr id="163" name="Google Shape;163;p19"/>
          <p:cNvSpPr txBox="1"/>
          <p:nvPr/>
        </p:nvSpPr>
        <p:spPr>
          <a:xfrm>
            <a:off x="476800" y="1062075"/>
            <a:ext cx="8167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endParaRPr sz="2100" b="0" i="0" u="none" strike="noStrike" cap="none">
              <a:solidFill>
                <a:srgbClr val="022A7A"/>
              </a:solidFill>
              <a:latin typeface="Bitter SemiBold"/>
              <a:ea typeface="Bitter SemiBold"/>
              <a:cs typeface="Bitter SemiBold"/>
              <a:sym typeface="Bitter SemiBold"/>
            </a:endParaRPr>
          </a:p>
        </p:txBody>
      </p:sp>
      <p:pic>
        <p:nvPicPr>
          <p:cNvPr id="165" name="Google Shape;165;p19"/>
          <p:cNvPicPr preferRelativeResize="0"/>
          <p:nvPr/>
        </p:nvPicPr>
        <p:blipFill>
          <a:blip r:embed="rId6">
            <a:alphaModFix/>
          </a:blip>
          <a:stretch>
            <a:fillRect/>
          </a:stretch>
        </p:blipFill>
        <p:spPr>
          <a:xfrm>
            <a:off x="303229" y="502703"/>
            <a:ext cx="5860473" cy="3102405"/>
          </a:xfrm>
          <a:prstGeom prst="rect">
            <a:avLst/>
          </a:prstGeom>
          <a:noFill/>
          <a:ln>
            <a:noFill/>
          </a:ln>
        </p:spPr>
      </p:pic>
      <p:sp>
        <p:nvSpPr>
          <p:cNvPr id="4" name="Rectangle 3"/>
          <p:cNvSpPr/>
          <p:nvPr/>
        </p:nvSpPr>
        <p:spPr>
          <a:xfrm>
            <a:off x="476800" y="3582891"/>
            <a:ext cx="8715829" cy="954107"/>
          </a:xfrm>
          <a:prstGeom prst="rect">
            <a:avLst/>
          </a:prstGeom>
          <a:blipFill>
            <a:blip r:embed="rId7">
              <a:alphaModFix amt="46000"/>
            </a:blip>
            <a:tile tx="0" ty="0" sx="100000" sy="100000" flip="none" algn="tl"/>
          </a:blipFill>
        </p:spPr>
        <p:txBody>
          <a:bodyPr wrap="square">
            <a:sp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vàng,bạc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59653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1000"/>
                                        <p:tgtEl>
                                          <p:spTgt spid="16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1000"/>
                                        <p:tgtEl>
                                          <p:spTgt spid="159"/>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1000"/>
                                        <p:tgtEl>
                                          <p:spTgt spid="16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txBox="1"/>
          <p:nvPr/>
        </p:nvSpPr>
        <p:spPr>
          <a:xfrm>
            <a:off x="1344700" y="312450"/>
            <a:ext cx="8331000" cy="446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2060"/>
              </a:solidFill>
              <a:latin typeface="Bitter SemiBold"/>
              <a:ea typeface="Bitter SemiBold"/>
              <a:cs typeface="Bitter SemiBold"/>
              <a:sym typeface="Bitter SemiBold"/>
            </a:endParaRPr>
          </a:p>
        </p:txBody>
      </p:sp>
      <p:sp>
        <p:nvSpPr>
          <p:cNvPr id="161" name="Google Shape;161;p19"/>
          <p:cNvSpPr txBox="1"/>
          <p:nvPr/>
        </p:nvSpPr>
        <p:spPr>
          <a:xfrm>
            <a:off x="882421" y="42227"/>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812C8C"/>
              </a:buClr>
              <a:buSzPts val="3000"/>
              <a:buFont typeface="Anton"/>
              <a:buAutoNum type="romanUcPeriod"/>
            </a:pPr>
            <a:r>
              <a:rPr lang="vi" sz="3000" b="0" i="0" u="none" strike="noStrike" cap="none" dirty="0">
                <a:solidFill>
                  <a:srgbClr val="812C8C"/>
                </a:solidFill>
                <a:latin typeface="Times New Roman" panose="02020603050405020304" pitchFamily="18" charset="0"/>
                <a:ea typeface="Anton"/>
                <a:cs typeface="Times New Roman" panose="02020603050405020304" pitchFamily="18" charset="0"/>
                <a:sym typeface="Anton"/>
              </a:rPr>
              <a:t>KHỞI ĐỘNG</a:t>
            </a:r>
            <a:endParaRPr sz="3000" b="0" i="0" u="none" strike="noStrike" cap="none" dirty="0">
              <a:solidFill>
                <a:srgbClr val="812C8C"/>
              </a:solidFill>
              <a:latin typeface="Times New Roman" panose="02020603050405020304" pitchFamily="18" charset="0"/>
              <a:ea typeface="Anton"/>
              <a:cs typeface="Times New Roman" panose="02020603050405020304" pitchFamily="18" charset="0"/>
              <a:sym typeface="Anton"/>
            </a:endParaRPr>
          </a:p>
        </p:txBody>
      </p:sp>
      <p:pic>
        <p:nvPicPr>
          <p:cNvPr id="162" name="Google Shape;162;p19"/>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164" name="Google Shape;164;p19"/>
          <p:cNvSpPr txBox="1"/>
          <p:nvPr/>
        </p:nvSpPr>
        <p:spPr>
          <a:xfrm>
            <a:off x="289500" y="3650258"/>
            <a:ext cx="8167200" cy="927916"/>
          </a:xfrm>
          <a:prstGeom prst="rect">
            <a:avLst/>
          </a:prstGeom>
          <a:noFill/>
          <a:ln>
            <a:noFill/>
          </a:ln>
        </p:spPr>
        <p:txBody>
          <a:bodyPr spcFirstLastPara="1" wrap="square" lIns="91425" tIns="91425" rIns="91425" bIns="91425" anchor="t" anchorCtr="0">
            <a:spAutoFit/>
          </a:bodyPr>
          <a:lstStyle/>
          <a:p>
            <a:pPr marL="457200" marR="0" lvl="0" indent="-361950" algn="l" rtl="0">
              <a:lnSpc>
                <a:spcPct val="115000"/>
              </a:lnSpc>
              <a:spcBef>
                <a:spcPts val="0"/>
              </a:spcBef>
              <a:spcAft>
                <a:spcPts val="0"/>
              </a:spcAft>
              <a:buClr>
                <a:srgbClr val="022A7A"/>
              </a:buClr>
              <a:buSzPts val="2100"/>
              <a:buFont typeface="Bitter SemiBold"/>
              <a:buChar char="-"/>
            </a:pPr>
            <a:r>
              <a:rPr lang="vi" sz="2100" b="1" dirty="0">
                <a:solidFill>
                  <a:srgbClr val="022A7A"/>
                </a:solidFill>
                <a:latin typeface="Times New Roman" panose="02020603050405020304" pitchFamily="18" charset="0"/>
                <a:ea typeface="Bitter SemiBold"/>
                <a:cs typeface="Times New Roman" panose="02020603050405020304" pitchFamily="18" charset="0"/>
                <a:sym typeface="Bitter SemiBold"/>
              </a:rPr>
              <a:t>Có cách nào để đo được tỉ lệ phần trăm huy chương được trao trong một cuộc thi từ biểu đồ dưới đây hay không?</a:t>
            </a:r>
            <a:endParaRPr sz="2100" b="1"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sp>
        <p:nvSpPr>
          <p:cNvPr id="3" name="Rectangle 2"/>
          <p:cNvSpPr/>
          <p:nvPr/>
        </p:nvSpPr>
        <p:spPr>
          <a:xfrm>
            <a:off x="738225" y="477300"/>
            <a:ext cx="6090129"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58" y="1000520"/>
            <a:ext cx="3847619" cy="2590476"/>
          </a:xfrm>
          <a:prstGeom prst="rect">
            <a:avLst/>
          </a:prstGeom>
        </p:spPr>
      </p:pic>
    </p:spTree>
    <p:custDataLst>
      <p:tags r:id="rId1"/>
    </p:custDataLst>
    <p:extLst>
      <p:ext uri="{BB962C8B-B14F-4D97-AF65-F5344CB8AC3E}">
        <p14:creationId xmlns:p14="http://schemas.microsoft.com/office/powerpoint/2010/main" val="1369921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1000"/>
                                        <p:tgtEl>
                                          <p:spTgt spid="16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 calcmode="lin" valueType="num">
                                      <p:cBhvr additive="base">
                                        <p:cTn id="10" dur="1000"/>
                                        <p:tgtEl>
                                          <p:spTgt spid="1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8528" y="498764"/>
            <a:ext cx="6393872" cy="2062103"/>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3 </a:t>
            </a:r>
            <a:r>
              <a:rPr lang="en-US" sz="3200" dirty="0" err="1" smtClean="0">
                <a:latin typeface="Times New Roman" panose="02020603050405020304" pitchFamily="18" charset="0"/>
                <a:cs typeface="Times New Roman" panose="02020603050405020304" pitchFamily="18" charset="0"/>
              </a:rPr>
              <a:t>tháng</a:t>
            </a:r>
            <a:r>
              <a:rPr lang="en-US" sz="3200" dirty="0" smtClean="0">
                <a:latin typeface="Times New Roman" panose="02020603050405020304" pitchFamily="18" charset="0"/>
                <a:cs typeface="Times New Roman" panose="02020603050405020304" pitchFamily="18" charset="0"/>
              </a:rPr>
              <a:t> 2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2025</a:t>
            </a:r>
          </a:p>
          <a:p>
            <a:pPr algn="ctr"/>
            <a:r>
              <a:rPr lang="en-US" sz="3200" b="1" u="sng" dirty="0" err="1" smtClean="0">
                <a:latin typeface="Times New Roman" panose="02020603050405020304" pitchFamily="18" charset="0"/>
                <a:cs typeface="Times New Roman" panose="02020603050405020304" pitchFamily="18" charset="0"/>
              </a:rPr>
              <a:t>Toán</a:t>
            </a:r>
            <a:endParaRPr lang="en-US" sz="3200" b="1" u="sng" dirty="0" smtClean="0">
              <a:latin typeface="Times New Roman" panose="02020603050405020304" pitchFamily="18" charset="0"/>
              <a:cs typeface="Times New Roman" panose="02020603050405020304" pitchFamily="18" charset="0"/>
            </a:endParaRPr>
          </a:p>
          <a:p>
            <a:pPr algn="ct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đồ</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tròn</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Stem :</a:t>
            </a:r>
            <a:r>
              <a:rPr lang="en-US" sz="3200" dirty="0" err="1" smtClean="0">
                <a:latin typeface="Times New Roman" panose="02020603050405020304" pitchFamily="18" charset="0"/>
                <a:cs typeface="Times New Roman" panose="02020603050405020304" pitchFamily="18" charset="0"/>
              </a:rPr>
              <a:t>Thước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trăm</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94928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546" y="-178968"/>
            <a:ext cx="3597460" cy="752065"/>
          </a:xfrm>
          <a:prstGeom prst="rect">
            <a:avLst/>
          </a:prstGeom>
        </p:spPr>
        <p:txBody>
          <a:bodyPr wrap="none">
            <a:spAutoFit/>
          </a:bodyPr>
          <a:lstStyle/>
          <a:p>
            <a:pPr indent="457200" algn="just">
              <a:lnSpc>
                <a:spcPct val="150000"/>
              </a:lnSpc>
            </a:pPr>
            <a:r>
              <a:rPr lang="en-US" sz="3200" b="1" i="1" dirty="0">
                <a:latin typeface="Times New Roman" panose="02020603050405020304" pitchFamily="18" charset="0"/>
                <a:ea typeface="Times New Roman" panose="02020603050405020304" pitchFamily="18" charset="0"/>
              </a:rPr>
              <a:t>b) </a:t>
            </a:r>
            <a:r>
              <a:rPr lang="en-US" sz="3200" b="1" i="1" dirty="0" err="1">
                <a:latin typeface="Times New Roman" panose="02020603050405020304" pitchFamily="18" charset="0"/>
                <a:ea typeface="Times New Roman" panose="02020603050405020304" pitchFamily="18" charset="0"/>
              </a:rPr>
              <a:t>Giao</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nhiệm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vụ</a:t>
            </a:r>
            <a:endParaRPr lang="en-US" sz="3200" dirty="0">
              <a:effectLst/>
              <a:latin typeface="Calibri" panose="020F0502020204030204" pitchFamily="34" charset="0"/>
              <a:ea typeface="Calibri" panose="020F0502020204030204" pitchFamily="34" charset="0"/>
            </a:endParaRPr>
          </a:p>
        </p:txBody>
      </p:sp>
      <p:sp>
        <p:nvSpPr>
          <p:cNvPr id="3" name="Rectangle 2"/>
          <p:cNvSpPr/>
          <p:nvPr/>
        </p:nvSpPr>
        <p:spPr>
          <a:xfrm>
            <a:off x="123371" y="343699"/>
            <a:ext cx="9020629" cy="3323987"/>
          </a:xfrm>
          <a:prstGeom prst="rect">
            <a:avLst/>
          </a:prstGeom>
        </p:spPr>
        <p:txBody>
          <a:bodyPr wrap="square">
            <a:spAutoFit/>
          </a:bodyPr>
          <a:lstStyle/>
          <a:p>
            <a:pPr indent="527685" algn="just"/>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chế</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thử</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trăm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indent="527685" algn="just"/>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indent="527685" algn="just"/>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thiện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indent="527685" algn="just"/>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thẩm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05461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dirty="0">
                <a:solidFill>
                  <a:srgbClr val="812C8C"/>
                </a:solidFill>
                <a:latin typeface="Anton"/>
                <a:ea typeface="Anton"/>
                <a:cs typeface="Anton"/>
                <a:sym typeface="Anton"/>
              </a:rPr>
              <a:t>II. KHÁM PHÁ</a:t>
            </a:r>
            <a:endParaRPr sz="3500" b="0" i="0" u="none" strike="noStrike" cap="none" dirty="0">
              <a:solidFill>
                <a:srgbClr val="812C8C"/>
              </a:solidFill>
              <a:latin typeface="Anton"/>
              <a:ea typeface="Anton"/>
              <a:cs typeface="Anton"/>
              <a:sym typeface="Anton"/>
            </a:endParaRPr>
          </a:p>
        </p:txBody>
      </p:sp>
      <p:sp>
        <p:nvSpPr>
          <p:cNvPr id="171" name="Google Shape;171;p20"/>
          <p:cNvSpPr txBox="1"/>
          <p:nvPr/>
        </p:nvSpPr>
        <p:spPr>
          <a:xfrm>
            <a:off x="78507" y="989551"/>
            <a:ext cx="5390100" cy="3139291"/>
          </a:xfrm>
          <a:prstGeom prst="rect">
            <a:avLst/>
          </a:prstGeom>
          <a:noFill/>
          <a:ln>
            <a:noFill/>
          </a:ln>
        </p:spPr>
        <p:txBody>
          <a:bodyPr spcFirstLastPara="1" wrap="square" lIns="91425" tIns="91425" rIns="91425" bIns="91425" anchor="t" anchorCtr="0">
            <a:spAutoFit/>
          </a:bodyPr>
          <a:lstStyle/>
          <a:p>
            <a:pPr marL="101600" marR="0" lvl="0" algn="l" rtl="0">
              <a:spcBef>
                <a:spcPts val="0"/>
              </a:spcBef>
              <a:spcAft>
                <a:spcPts val="0"/>
              </a:spcAft>
              <a:buClr>
                <a:srgbClr val="022A7A"/>
              </a:buClr>
              <a:buSzPts val="2000"/>
            </a:pP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1.</a:t>
            </a:r>
            <a:r>
              <a:rPr lang="vi"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Chia </a:t>
            </a:r>
            <a:r>
              <a:rPr lang="vi"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rPr>
              <a:t>mỗi nhóm </a:t>
            </a:r>
            <a:endPar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endParaRPr>
          </a:p>
          <a:p>
            <a:pPr marL="101600" marR="0" lvl="0" algn="l" rtl="0">
              <a:spcBef>
                <a:spcPts val="0"/>
              </a:spcBef>
              <a:spcAft>
                <a:spcPts val="0"/>
              </a:spcAft>
              <a:buClr>
                <a:srgbClr val="022A7A"/>
              </a:buClr>
              <a:buSzPts val="2000"/>
            </a:pP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2.</a:t>
            </a:r>
            <a:r>
              <a:rPr lang="vi"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Mỗi </a:t>
            </a:r>
            <a:r>
              <a:rPr lang="vi"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rPr>
              <a:t>nhóm sẽ </a:t>
            </a:r>
            <a:r>
              <a:rPr lang="en-US" sz="3200" b="0" i="0" u="none" strike="noStrike" cap="none" dirty="0" err="1" smtClean="0">
                <a:solidFill>
                  <a:srgbClr val="022A7A"/>
                </a:solidFill>
                <a:latin typeface="Times New Roman" panose="02020603050405020304" pitchFamily="18" charset="0"/>
                <a:ea typeface="Bitter SemiBold"/>
                <a:cs typeface="Times New Roman" panose="02020603050405020304" pitchFamily="18" charset="0"/>
                <a:sym typeface="Bitter SemiBold"/>
              </a:rPr>
              <a:t>nhận</a:t>
            </a: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 </a:t>
            </a:r>
            <a:r>
              <a:rPr lang="vi"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Phiếu </a:t>
            </a:r>
            <a:r>
              <a:rPr lang="vi"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rPr>
              <a:t>học tập 1: Thu thập thông tin.</a:t>
            </a:r>
            <a:endParaRPr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a:p>
            <a:pPr marL="0" marR="0" lvl="0" indent="0" algn="l" rtl="0">
              <a:spcBef>
                <a:spcPts val="0"/>
              </a:spcBef>
              <a:spcAft>
                <a:spcPts val="0"/>
              </a:spcAft>
              <a:buNone/>
            </a:pPr>
            <a:r>
              <a:rPr lang="vi" sz="3200" dirty="0">
                <a:solidFill>
                  <a:srgbClr val="022A7A"/>
                </a:solidFill>
                <a:latin typeface="Times New Roman" panose="02020603050405020304" pitchFamily="18" charset="0"/>
                <a:ea typeface="Bitter SemiBold"/>
                <a:cs typeface="Times New Roman" panose="02020603050405020304" pitchFamily="18" charset="0"/>
                <a:sym typeface="Bitter SemiBold"/>
              </a:rPr>
              <a:t> 3.    </a:t>
            </a:r>
            <a:r>
              <a:rPr lang="vi"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rPr>
              <a:t>Các thành viên trong nhóm sẽ cùng nhau </a:t>
            </a:r>
            <a:r>
              <a:rPr lang="en-US" sz="3200" b="0" i="0" u="none" strike="noStrike" cap="none" dirty="0" err="1" smtClean="0">
                <a:solidFill>
                  <a:srgbClr val="022A7A"/>
                </a:solidFill>
                <a:latin typeface="Times New Roman" panose="02020603050405020304" pitchFamily="18" charset="0"/>
                <a:ea typeface="Bitter SemiBold"/>
                <a:cs typeface="Times New Roman" panose="02020603050405020304" pitchFamily="18" charset="0"/>
                <a:sym typeface="Bitter SemiBold"/>
              </a:rPr>
              <a:t>viết</a:t>
            </a: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  </a:t>
            </a:r>
            <a:r>
              <a:rPr lang="en-US" sz="3200" b="0" i="0" u="none" strike="noStrike" cap="none" dirty="0" err="1" smtClean="0">
                <a:solidFill>
                  <a:srgbClr val="022A7A"/>
                </a:solidFill>
                <a:latin typeface="Times New Roman" panose="02020603050405020304" pitchFamily="18" charset="0"/>
                <a:ea typeface="Bitter SemiBold"/>
                <a:cs typeface="Times New Roman" panose="02020603050405020304" pitchFamily="18" charset="0"/>
                <a:sym typeface="Bitter SemiBold"/>
              </a:rPr>
              <a:t>hoặc</a:t>
            </a: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 </a:t>
            </a:r>
            <a:r>
              <a:rPr lang="en-US" sz="3200" b="0" i="0" u="none" strike="noStrike" cap="none" dirty="0" err="1" smtClean="0">
                <a:solidFill>
                  <a:srgbClr val="022A7A"/>
                </a:solidFill>
                <a:latin typeface="Times New Roman" panose="02020603050405020304" pitchFamily="18" charset="0"/>
                <a:ea typeface="Bitter SemiBold"/>
                <a:cs typeface="Times New Roman" panose="02020603050405020304" pitchFamily="18" charset="0"/>
                <a:sym typeface="Bitter SemiBold"/>
              </a:rPr>
              <a:t>nêu</a:t>
            </a: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 </a:t>
            </a:r>
            <a:r>
              <a:rPr lang="en-US" sz="3200" b="0" i="0" u="none" strike="noStrike" cap="none" dirty="0" err="1" smtClean="0">
                <a:solidFill>
                  <a:srgbClr val="022A7A"/>
                </a:solidFill>
                <a:latin typeface="Times New Roman" panose="02020603050405020304" pitchFamily="18" charset="0"/>
                <a:ea typeface="Bitter SemiBold"/>
                <a:cs typeface="Times New Roman" panose="02020603050405020304" pitchFamily="18" charset="0"/>
                <a:sym typeface="Bitter SemiBold"/>
              </a:rPr>
              <a:t>miệng</a:t>
            </a:r>
            <a:r>
              <a:rPr lang="en-US"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 </a:t>
            </a:r>
            <a:r>
              <a:rPr lang="vi"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 </a:t>
            </a:r>
            <a:r>
              <a:rPr lang="vi"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rPr>
              <a:t>câu trả lời </a:t>
            </a:r>
            <a:r>
              <a:rPr lang="en-US" sz="3200"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ở </a:t>
            </a:r>
            <a:r>
              <a:rPr lang="vi" sz="3200" b="0" i="0" u="none" strike="noStrike" cap="none" dirty="0" smtClean="0">
                <a:solidFill>
                  <a:srgbClr val="022A7A"/>
                </a:solidFill>
                <a:latin typeface="Times New Roman" panose="02020603050405020304" pitchFamily="18" charset="0"/>
                <a:ea typeface="Bitter SemiBold"/>
                <a:cs typeface="Times New Roman" panose="02020603050405020304" pitchFamily="18" charset="0"/>
                <a:sym typeface="Bitter SemiBold"/>
              </a:rPr>
              <a:t>phiếu</a:t>
            </a:r>
            <a:r>
              <a:rPr lang="vi"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rPr>
              <a:t>.</a:t>
            </a:r>
            <a:endParaRPr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172" name="Google Shape;172;p20"/>
          <p:cNvPicPr preferRelativeResize="0"/>
          <p:nvPr/>
        </p:nvPicPr>
        <p:blipFill rotWithShape="1">
          <a:blip r:embed="rId4">
            <a:alphaModFix/>
          </a:blip>
          <a:srcRect/>
          <a:stretch/>
        </p:blipFill>
        <p:spPr>
          <a:xfrm>
            <a:off x="528450" y="331900"/>
            <a:ext cx="613850" cy="583150"/>
          </a:xfrm>
          <a:prstGeom prst="rect">
            <a:avLst/>
          </a:prstGeom>
          <a:noFill/>
          <a:ln>
            <a:noFill/>
          </a:ln>
        </p:spPr>
      </p:pic>
      <p:pic>
        <p:nvPicPr>
          <p:cNvPr id="173" name="Google Shape;173;p20"/>
          <p:cNvPicPr preferRelativeResize="0"/>
          <p:nvPr/>
        </p:nvPicPr>
        <p:blipFill rotWithShape="1">
          <a:blip r:embed="rId5">
            <a:alphaModFix/>
          </a:blip>
          <a:srcRect l="119" r="109"/>
          <a:stretch/>
        </p:blipFill>
        <p:spPr>
          <a:xfrm>
            <a:off x="5468607" y="406401"/>
            <a:ext cx="3457679" cy="4376056"/>
          </a:xfrm>
          <a:prstGeom prst="rect">
            <a:avLst/>
          </a:prstGeom>
          <a:noFill/>
          <a:ln>
            <a:noFill/>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000"/>
                                        <p:tgtEl>
                                          <p:spTgt spid="17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 calcmode="lin" valueType="num">
                                      <p:cBhvr additive="base">
                                        <p:cTn id="10" dur="1000"/>
                                        <p:tgtEl>
                                          <p:spTgt spid="17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anim calcmode="lin" valueType="num">
                                      <p:cBhvr additive="base">
                                        <p:cTn id="13" dur="1000"/>
                                        <p:tgtEl>
                                          <p:spTgt spid="1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p:nvPr/>
        </p:nvSpPr>
        <p:spPr>
          <a:xfrm>
            <a:off x="1142300" y="-59862"/>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dirty="0">
                <a:solidFill>
                  <a:srgbClr val="812C8C"/>
                </a:solidFill>
                <a:latin typeface="Anton"/>
                <a:ea typeface="Anton"/>
                <a:cs typeface="Anton"/>
                <a:sym typeface="Anton"/>
              </a:rPr>
              <a:t>II. KHÁM PHÁ</a:t>
            </a:r>
            <a:endParaRPr sz="3500" b="0" i="0" u="none" strike="noStrike" cap="none" dirty="0">
              <a:solidFill>
                <a:srgbClr val="812C8C"/>
              </a:solidFill>
              <a:latin typeface="Anton"/>
              <a:ea typeface="Anton"/>
              <a:cs typeface="Anton"/>
              <a:sym typeface="Anton"/>
            </a:endParaRPr>
          </a:p>
        </p:txBody>
      </p:sp>
      <p:sp>
        <p:nvSpPr>
          <p:cNvPr id="181" name="Google Shape;181;p21"/>
          <p:cNvSpPr txBox="1"/>
          <p:nvPr/>
        </p:nvSpPr>
        <p:spPr>
          <a:xfrm>
            <a:off x="198294" y="358611"/>
            <a:ext cx="8237700" cy="1883562"/>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3200" dirty="0">
                <a:solidFill>
                  <a:srgbClr val="022A7A"/>
                </a:solidFill>
                <a:latin typeface="Times New Roman" panose="02020603050405020304" pitchFamily="18" charset="0"/>
                <a:ea typeface="Bitter SemiBold"/>
                <a:cs typeface="Times New Roman" panose="02020603050405020304" pitchFamily="18" charset="0"/>
                <a:sym typeface="Bitter SemiBold"/>
              </a:rPr>
              <a:t>Biểu đồ bên nói về kết quả học tập của học sinh lớp 5A. Hãy đọc tỉ số phần trăm của học sinh xếp loại Tốt, Khá, Đạt trên biểu đồ.</a:t>
            </a:r>
            <a:endParaRPr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182" name="Google Shape;182;p21"/>
          <p:cNvPicPr preferRelativeResize="0"/>
          <p:nvPr/>
        </p:nvPicPr>
        <p:blipFill rotWithShape="1">
          <a:blip r:embed="rId4">
            <a:alphaModFix/>
          </a:blip>
          <a:srcRect/>
          <a:stretch/>
        </p:blipFill>
        <p:spPr>
          <a:xfrm>
            <a:off x="426850" y="-33137"/>
            <a:ext cx="613850" cy="583150"/>
          </a:xfrm>
          <a:prstGeom prst="rect">
            <a:avLst/>
          </a:prstGeom>
          <a:noFill/>
          <a:ln>
            <a:noFill/>
          </a:ln>
        </p:spPr>
      </p:pic>
      <p:pic>
        <p:nvPicPr>
          <p:cNvPr id="183" name="Google Shape;183;p21"/>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84" name="Google Shape;184;p21"/>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185" name="Google Shape;185;p21"/>
          <p:cNvPicPr preferRelativeResize="0"/>
          <p:nvPr/>
        </p:nvPicPr>
        <p:blipFill rotWithShape="1">
          <a:blip r:embed="rId7">
            <a:alphaModFix/>
          </a:blip>
          <a:srcRect b="-4821"/>
          <a:stretch/>
        </p:blipFill>
        <p:spPr>
          <a:xfrm>
            <a:off x="426850" y="2061650"/>
            <a:ext cx="3990900" cy="2925300"/>
          </a:xfrm>
          <a:prstGeom prst="roundRect">
            <a:avLst>
              <a:gd name="adj" fmla="val 16667"/>
            </a:avLst>
          </a:prstGeom>
          <a:noFill/>
          <a:ln>
            <a:noFill/>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000"/>
                                        <p:tgtEl>
                                          <p:spTgt spid="18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 calcmode="lin" valueType="num">
                                      <p:cBhvr additive="base">
                                        <p:cTn id="10" dur="1000"/>
                                        <p:tgtEl>
                                          <p:spTgt spid="18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1000"/>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p:nvPr/>
        </p:nvSpPr>
        <p:spPr>
          <a:xfrm>
            <a:off x="1142300" y="-59862"/>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dirty="0">
                <a:solidFill>
                  <a:srgbClr val="812C8C"/>
                </a:solidFill>
                <a:latin typeface="Anton"/>
                <a:ea typeface="Anton"/>
                <a:cs typeface="Anton"/>
                <a:sym typeface="Anton"/>
              </a:rPr>
              <a:t>II. KHÁM PHÁ</a:t>
            </a:r>
            <a:endParaRPr sz="3500" b="0" i="0" u="none" strike="noStrike" cap="none" dirty="0">
              <a:solidFill>
                <a:srgbClr val="812C8C"/>
              </a:solidFill>
              <a:latin typeface="Anton"/>
              <a:ea typeface="Anton"/>
              <a:cs typeface="Anton"/>
              <a:sym typeface="Anton"/>
            </a:endParaRPr>
          </a:p>
        </p:txBody>
      </p:sp>
      <p:sp>
        <p:nvSpPr>
          <p:cNvPr id="181" name="Google Shape;181;p21"/>
          <p:cNvSpPr txBox="1"/>
          <p:nvPr/>
        </p:nvSpPr>
        <p:spPr>
          <a:xfrm>
            <a:off x="198294" y="358611"/>
            <a:ext cx="8237700" cy="1883562"/>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3200" dirty="0">
                <a:solidFill>
                  <a:srgbClr val="022A7A"/>
                </a:solidFill>
                <a:latin typeface="Times New Roman" panose="02020603050405020304" pitchFamily="18" charset="0"/>
                <a:ea typeface="Bitter SemiBold"/>
                <a:cs typeface="Times New Roman" panose="02020603050405020304" pitchFamily="18" charset="0"/>
                <a:sym typeface="Bitter SemiBold"/>
              </a:rPr>
              <a:t>Biểu đồ bên nói về kết quả học tập của học sinh lớp 5A. Hãy đọc tỉ số phần trăm của học sinh xếp loại Tốt, Khá, Đạt trên biểu đồ.</a:t>
            </a:r>
            <a:endParaRPr sz="3200" b="0" i="0" u="none" strike="noStrike" cap="none" dirty="0">
              <a:solidFill>
                <a:srgbClr val="022A7A"/>
              </a:solidFill>
              <a:latin typeface="Times New Roman" panose="02020603050405020304" pitchFamily="18" charset="0"/>
              <a:ea typeface="Bitter SemiBold"/>
              <a:cs typeface="Times New Roman" panose="02020603050405020304" pitchFamily="18" charset="0"/>
              <a:sym typeface="Bitter SemiBold"/>
            </a:endParaRPr>
          </a:p>
        </p:txBody>
      </p:sp>
      <p:pic>
        <p:nvPicPr>
          <p:cNvPr id="182" name="Google Shape;182;p21"/>
          <p:cNvPicPr preferRelativeResize="0"/>
          <p:nvPr/>
        </p:nvPicPr>
        <p:blipFill rotWithShape="1">
          <a:blip r:embed="rId4">
            <a:alphaModFix/>
          </a:blip>
          <a:srcRect/>
          <a:stretch/>
        </p:blipFill>
        <p:spPr>
          <a:xfrm>
            <a:off x="426850" y="-33137"/>
            <a:ext cx="613850" cy="583150"/>
          </a:xfrm>
          <a:prstGeom prst="rect">
            <a:avLst/>
          </a:prstGeom>
          <a:noFill/>
          <a:ln>
            <a:noFill/>
          </a:ln>
        </p:spPr>
      </p:pic>
      <p:pic>
        <p:nvPicPr>
          <p:cNvPr id="183" name="Google Shape;183;p21"/>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84" name="Google Shape;184;p21"/>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185" name="Google Shape;185;p21"/>
          <p:cNvPicPr preferRelativeResize="0"/>
          <p:nvPr/>
        </p:nvPicPr>
        <p:blipFill rotWithShape="1">
          <a:blip r:embed="rId7">
            <a:alphaModFix/>
          </a:blip>
          <a:srcRect b="-4821"/>
          <a:stretch/>
        </p:blipFill>
        <p:spPr>
          <a:xfrm>
            <a:off x="426850" y="2061650"/>
            <a:ext cx="3990900" cy="2925300"/>
          </a:xfrm>
          <a:prstGeom prst="roundRect">
            <a:avLst>
              <a:gd name="adj" fmla="val 16667"/>
            </a:avLst>
          </a:prstGeom>
          <a:noFill/>
          <a:ln>
            <a:noFill/>
          </a:ln>
        </p:spPr>
      </p:pic>
      <p:sp>
        <p:nvSpPr>
          <p:cNvPr id="2" name="Rectangle 1"/>
          <p:cNvSpPr/>
          <p:nvPr/>
        </p:nvSpPr>
        <p:spPr>
          <a:xfrm>
            <a:off x="4417750" y="2147234"/>
            <a:ext cx="4726250" cy="1569660"/>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40%</a:t>
            </a:r>
          </a:p>
          <a:p>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a:t>
            </a:r>
            <a:r>
              <a:rPr lang="en-US" sz="3200" dirty="0">
                <a:latin typeface="Times New Roman" panose="02020603050405020304" pitchFamily="18" charset="0"/>
                <a:cs typeface="Times New Roman" panose="02020603050405020304" pitchFamily="18" charset="0"/>
              </a:rPr>
              <a:t>: 45%</a:t>
            </a:r>
          </a:p>
          <a:p>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15%</a:t>
            </a:r>
          </a:p>
        </p:txBody>
      </p:sp>
    </p:spTree>
    <p:custDataLst>
      <p:tags r:id="rId1"/>
    </p:custDataLst>
    <p:extLst>
      <p:ext uri="{BB962C8B-B14F-4D97-AF65-F5344CB8AC3E}">
        <p14:creationId xmlns:p14="http://schemas.microsoft.com/office/powerpoint/2010/main" val="1475321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000"/>
                                        <p:tgtEl>
                                          <p:spTgt spid="18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 calcmode="lin" valueType="num">
                                      <p:cBhvr additive="base">
                                        <p:cTn id="10" dur="1000"/>
                                        <p:tgtEl>
                                          <p:spTgt spid="18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1000"/>
                                        <p:tgtEl>
                                          <p:spTgt spid="18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A7F384B7-5D4A-46F2-9C92-1CBCDDEDF223}"/>
  <p:tag name="ISPRING_RESOURCE_FOLDER" val="C:\Users\HP\Desktop\Bài học STEM 13_THƯỚC ĐO PHẦN TRĂM\"/>
  <p:tag name="ISPRING_PRESENTATION_PATH" val="C:\Users\HP\Desktop\Bài học STEM 13_THƯỚC ĐO PHẦN TRĂM.pptx"/>
  <p:tag name="ISPRING_PROJECT_VERSION" val="9.3"/>
  <p:tag name="ISPRING_PROJECT_FOLDER_UPDATED" val="1"/>
  <p:tag name="ISPRING_SCREEN_RECS_UPDATED" val="C:\Users\HP\Desktop\Bài học STEM 13_THƯỚC ĐO PHẦN TRĂM\"/>
  <p:tag name="ISPRING_PRESENTATION_INFO_2" val="&lt;?xml version=&quot;1.0&quot; encoding=&quot;UTF-8&quot; standalone=&quot;no&quot; ?&gt;&#10;&lt;presentation2&gt;&#10;&#10;  &lt;slides&gt;&#10;    &lt;slide id=&quot;{B2418392-80D9-4649-8BE2-C455BE7FB0DD}&quot; pptId=&quot;256&quot;/&gt;&#10;    &lt;slide id=&quot;{2547D1E5-A2AF-47AF-BCC6-06575715C762}&quot; pptId=&quot;285&quot;/&gt;&#10;    &lt;slide id=&quot;{3895AC80-A57C-4560-B72A-5F9C7B0A0AEC}&quot; pptId=&quot;279&quot;/&gt;&#10;    &lt;slide id=&quot;{7FDD969F-D9D4-4625-A103-BDCEF87F2E5D}&quot; pptId=&quot;278&quot;/&gt;&#10;    &lt;slide id=&quot;{630580A8-1DD6-440A-9143-9344ED3652F9}&quot; pptId=&quot;286&quot;/&gt;&#10;    &lt;slide id=&quot;{B281581D-F5EF-4169-8AE0-E2E39466929F}&quot; pptId=&quot;280&quot;/&gt;&#10;    &lt;slide id=&quot;{72608742-7EBF-4D9C-9F0F-044A2A05DC46}&quot; pptId=&quot;258&quot;/&gt;&#10;    &lt;slide id=&quot;{D85D90C9-B145-40D9-8291-8183D9E7DD8D}&quot; pptId=&quot;259&quot;/&gt;&#10;    &lt;slide id=&quot;{210E0C9F-2DB0-4E57-BDC5-E8D94D0ED0CC}&quot; pptId=&quot;277&quot;/&gt;&#10;    &lt;slide id=&quot;{97017352-EFF6-4544-9CF9-FFD71D58CB72}&quot; pptId=&quot;260&quot;/&gt;&#10;    &lt;slide id=&quot;{A2233B39-2339-4F13-A810-BC8D9497AD34}&quot; pptId=&quot;261&quot;/&gt;&#10;    &lt;slide id=&quot;{AF620CB7-4D3E-4426-A2B4-FDBDCBCDE7A2}&quot; pptId=&quot;275&quot;/&gt;&#10;    &lt;slide id=&quot;{1B4359C6-FC04-4E54-BB17-3FDFEDCC51D5}&quot; pptId=&quot;262&quot;/&gt;&#10;    &lt;slide id=&quot;{DE023225-1CBD-4131-AE38-F10244A8716D}&quot; pptId=&quot;281&quot;/&gt;&#10;    &lt;slide id=&quot;{B0CFF734-FCB4-41BC-A569-9F2D5F4C3B2D}&quot; pptId=&quot;264&quot;/&gt;&#10;    &lt;slide id=&quot;{94F65FE9-376F-40CE-9B55-E8670972A388}&quot; pptId=&quot;265&quot;/&gt;&#10;    &lt;slide id=&quot;{E41FF35D-50DC-4D53-A9B1-2C3A6BF4A3EE}&quot; pptId=&quot;266&quot;/&gt;&#10;    &lt;slide id=&quot;{9233B400-E0E7-44AF-B436-0AE7B54851E8}&quot; pptId=&quot;267&quot;/&gt;&#10;    &lt;slide id=&quot;{37F51079-EBC0-486B-BF22-524562AF3342}&quot; pptId=&quot;268&quot;/&gt;&#10;    &lt;slide id=&quot;{7ADD742C-998D-4D6D-B69E-2F6D7D13D7D7}&quot; pptId=&quot;269&quot;/&gt;&#10;    &lt;slide id=&quot;{CDC5D7FF-9CE1-43FC-B4A4-1F69F79861CF}&quot; pptId=&quot;270&quot;/&gt;&#10;    &lt;slide id=&quot;{4408F3B0-3C45-415E-BCEC-1EE6BFA466FB}&quot; pptId=&quot;271&quot;/&gt;&#10;    &lt;slide id=&quot;{2571E5EE-D1D3-4A0A-8B75-50A66B456822}&quot; pptId=&quot;272&quot;/&gt;&#10;    &lt;slide id=&quot;{419DF680-3763-4EF1-8CC1-25D84F9643B6}&quot; pptId=&quot;283&quot;/&gt;&#10;    &lt;slide id=&quot;{3D4490F1-E81B-46A6-8929-F94D3D0EE022}&quot; pptId=&quot;282&quot;/&gt;&#10;    &lt;slide id=&quot;{604F8785-03E9-4883-81D5-5D49CCB349AE}&quot; pptId=&quot;274&quot;/&gt;&#10;    &lt;slide id=&quot;{C5A4A830-0E23-4240-B0E8-CD90860C0EE3}&quot; pptId=&quot;287&quot;/&gt;&#10;    &lt;slide id=&quot;{03C8B206-465E-4F62-9093-2827186F21A5}&quot; pptId=&quot;273&quot;/&gt;&#10;  &lt;/slides&gt;&#10;&#10;  &lt;narration&gt;&#10;    &lt;audioTracks&gt;&#10;      &lt;audioTrack muted=&quot;false&quot; name=&quot;Audio 1&quot; resource=&quot;89048d6b&quot; slideId=&quot;{B2418392-80D9-4649-8BE2-C455BE7FB0DD}&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210E0C9F-2DB0-4E57-BDC5-E8D94D0ED0CC}"/>
  <p:tag name="GENSWF_ADVANCE_TIME" val="5.000"/>
  <p:tag name="TIMING" val="|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97017352-EFF6-4544-9CF9-FFD71D58CB72}"/>
  <p:tag name="GENSWF_ADVANCE_TIME" val="5.000"/>
  <p:tag name="TIMING" val="|1|1"/>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A2233B39-2339-4F13-A810-BC8D9497AD34}"/>
  <p:tag name="GENSWF_ADVANCE_TIME" val="5.000"/>
  <p:tag name="TIMING" val="|1"/>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AF620CB7-4D3E-4426-A2B4-FDBDCBCDE7A2}"/>
  <p:tag name="GENSWF_ADVANCE_TIME" val="5.000"/>
  <p:tag name="TIMING" val="|0.001|1"/>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1B4359C6-FC04-4E54-BB17-3FDFEDCC51D5}"/>
  <p:tag name="GENSWF_ADVANCE_TIME" val="5.000"/>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DE023225-1CBD-4131-AE38-F10244A8716D}"/>
  <p:tag name="GENSWF_ADVANCE_TIME" val="5.000"/>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B0CFF734-FCB4-41BC-A569-9F2D5F4C3B2D}"/>
  <p:tag name="GENSWF_ADVANCE_TIME" val="5.000"/>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94F65FE9-376F-40CE-9B55-E8670972A388}"/>
  <p:tag name="GENSWF_ADVANCE_TIME" val="5.000"/>
  <p:tag name="TIMING" val="|1"/>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E41FF35D-50DC-4D53-A9B1-2C3A6BF4A3EE}"/>
  <p:tag name="GENSWF_ADVANCE_TIME" val="5.000"/>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9233B400-E0E7-44AF-B436-0AE7B54851E8}"/>
  <p:tag name="GENSWF_ADVANCE_TIME" val="5.000"/>
  <p:tag name="TIMING" val="|1"/>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B2418392-80D9-4649-8BE2-C455BE7FB0DD}"/>
  <p:tag name="GENSWF_ADVANCE_TIME" val="112.523"/>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37F51079-EBC0-486B-BF22-524562AF3342}"/>
  <p:tag name="GENSWF_ADVANCE_TIME" val="5.000"/>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7ADD742C-998D-4D6D-B69E-2F6D7D13D7D7}"/>
  <p:tag name="GENSWF_ADVANCE_TIME" val="5.000"/>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CDC5D7FF-9CE1-43FC-B4A4-1F69F79861CF}"/>
  <p:tag name="GENSWF_ADVANCE_TIME" val="5.000"/>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4408F3B0-3C45-415E-BCEC-1EE6BFA466FB}"/>
  <p:tag name="GENSWF_ADVANCE_TIME" val="5.00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2571E5EE-D1D3-4A0A-8B75-50A66B456822}"/>
  <p:tag name="GENSWF_ADVANCE_TIME" val="5.000"/>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419DF680-3763-4EF1-8CC1-25D84F9643B6}"/>
  <p:tag name="GENSWF_ADVANCE_TIME" val="5.000"/>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3D4490F1-E81B-46A6-8929-F94D3D0EE022}"/>
  <p:tag name="GENSWF_ADVANCE_TIME" val="5.000"/>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604F8785-03E9-4883-81D5-5D49CCB349AE}"/>
  <p:tag name="GENSWF_ADVANCE_TIME" val="5.000"/>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C5A4A830-0E23-4240-B0E8-CD90860C0EE3}"/>
  <p:tag name="GENSWF_ADVANCE_TIME" val="5.000"/>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03C8B206-465E-4F62-9093-2827186F21A5}"/>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2547D1E5-A2AF-47AF-BCC6-06575715C762}"/>
  <p:tag name="GENSWF_ADVANCE_TIME" val="5.000"/>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3895AC80-A57C-4560-B72A-5F9C7B0A0AEC}"/>
  <p:tag name="GENSWF_ADVANCE_TIME" val="5.000"/>
  <p:tag name="TIMING" val="|1"/>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7FDD969F-D9D4-4625-A103-BDCEF87F2E5D}"/>
  <p:tag name="GENSWF_ADVANCE_TIME" val="5.000"/>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630580A8-1DD6-440A-9143-9344ED3652F9}"/>
  <p:tag name="GENSWF_ADVANCE_TIME" val="5.000"/>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B281581D-F5EF-4169-8AE0-E2E39466929F}"/>
  <p:tag name="GENSWF_ADVANCE_TIME" val="5.000"/>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72608742-7EBF-4D9C-9F0F-044A2A05DC46}"/>
  <p:tag name="GENSWF_ADVANCE_TIME" val="5.000"/>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D85D90C9-B145-40D9-8291-8183D9E7DD8D}"/>
  <p:tag name="GENSWF_ADVANCE_TIME" val="5.000"/>
  <p:tag name="ISPRING_CUSTOM_TIMING_USED" val="1"/>
</p:tagLst>
</file>

<file path=ppt/theme/theme1.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898</Words>
  <Application>Microsoft Office PowerPoint</Application>
  <PresentationFormat>On-screen Show (16:9)</PresentationFormat>
  <Paragraphs>77</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Anton</vt:lpstr>
      <vt:lpstr>Arial</vt:lpstr>
      <vt:lpstr>Bitter SemiBold</vt:lpstr>
      <vt:lpstr>Calibri</vt:lpstr>
      <vt:lpstr>Hammersmith One</vt:lpstr>
      <vt:lpstr>Hind Vadodara</vt:lpstr>
      <vt:lpstr>Lobster</vt:lpstr>
      <vt:lpstr>Times New Roman</vt:lpstr>
      <vt:lpstr>Hindi Language Academy by Slidesgo</vt:lpstr>
      <vt:lpstr>Bài học STEM 13 THƯỚC ĐO PHẦN TRĂM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13 THƯỚC ĐO PHẦN TRĂM</dc:title>
  <dc:creator>HP</dc:creator>
  <cp:lastModifiedBy>HP</cp:lastModifiedBy>
  <cp:revision>24</cp:revision>
  <dcterms:modified xsi:type="dcterms:W3CDTF">2025-02-03T12:25:44Z</dcterms:modified>
</cp:coreProperties>
</file>