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handoutMasterIdLst>
    <p:handoutMasterId r:id="rId24"/>
  </p:handoutMasterIdLst>
  <p:sldIdLst>
    <p:sldId id="319" r:id="rId3"/>
    <p:sldId id="344" r:id="rId4"/>
    <p:sldId id="316" r:id="rId5"/>
    <p:sldId id="332" r:id="rId6"/>
    <p:sldId id="341" r:id="rId7"/>
    <p:sldId id="346" r:id="rId8"/>
    <p:sldId id="348" r:id="rId9"/>
    <p:sldId id="347" r:id="rId10"/>
    <p:sldId id="345" r:id="rId11"/>
    <p:sldId id="318" r:id="rId12"/>
    <p:sldId id="349" r:id="rId13"/>
    <p:sldId id="280" r:id="rId14"/>
    <p:sldId id="326" r:id="rId15"/>
    <p:sldId id="350" r:id="rId16"/>
    <p:sldId id="351" r:id="rId17"/>
    <p:sldId id="352" r:id="rId18"/>
    <p:sldId id="353" r:id="rId19"/>
    <p:sldId id="354" r:id="rId20"/>
    <p:sldId id="355" r:id="rId21"/>
    <p:sldId id="336"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66"/>
    <a:srgbClr val="FFD7DD"/>
    <a:srgbClr val="CCFFCC"/>
    <a:srgbClr val="F6FFCB"/>
    <a:srgbClr val="00B482"/>
    <a:srgbClr val="4F81BD"/>
    <a:srgbClr val="FEC556"/>
    <a:srgbClr val="FDA2B1"/>
    <a:srgbClr val="FF5B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91509" autoAdjust="0"/>
  </p:normalViewPr>
  <p:slideViewPr>
    <p:cSldViewPr>
      <p:cViewPr varScale="1">
        <p:scale>
          <a:sx n="77" d="100"/>
          <a:sy n="77" d="100"/>
        </p:scale>
        <p:origin x="48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6184"/>
    </p:cViewPr>
  </p:sorterViewPr>
  <p:notesViewPr>
    <p:cSldViewPr>
      <p:cViewPr varScale="1">
        <p:scale>
          <a:sx n="52" d="100"/>
          <a:sy n="52" d="100"/>
        </p:scale>
        <p:origin x="219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C52280-CF9A-8E01-CFC3-695D33AD25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B3F031A-7DFB-E079-6549-10293A32D6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0D821D-4226-4F7B-B2E2-E100F387734A}" type="datetimeFigureOut">
              <a:rPr lang="en-US" smtClean="0"/>
              <a:t>1/26/2026</a:t>
            </a:fld>
            <a:endParaRPr lang="en-US"/>
          </a:p>
        </p:txBody>
      </p:sp>
      <p:sp>
        <p:nvSpPr>
          <p:cNvPr id="4" name="Footer Placeholder 3">
            <a:extLst>
              <a:ext uri="{FF2B5EF4-FFF2-40B4-BE49-F238E27FC236}">
                <a16:creationId xmlns:a16="http://schemas.microsoft.com/office/drawing/2014/main" id="{2E11DA5B-5B55-8EE2-DDCF-58AF1E973D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7F8921D-4C42-F936-FF0B-0F77DEDB97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D5C263-0C95-4A21-A8AC-DE38C3705E62}" type="slidenum">
              <a:rPr lang="en-US" smtClean="0"/>
              <a:t>‹#›</a:t>
            </a:fld>
            <a:endParaRPr lang="en-US"/>
          </a:p>
        </p:txBody>
      </p:sp>
    </p:spTree>
    <p:extLst>
      <p:ext uri="{BB962C8B-B14F-4D97-AF65-F5344CB8AC3E}">
        <p14:creationId xmlns:p14="http://schemas.microsoft.com/office/powerpoint/2010/main" val="1290300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40800-550A-41FA-8E43-B9B3BAC703E8}" type="datetimeFigureOut">
              <a:rPr lang="en-US" smtClean="0"/>
              <a:t>1/26/2026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619E28-B495-44AE-91F0-330781200C64}" type="slidenum">
              <a:rPr lang="en-US" smtClean="0"/>
              <a:t>‹#›</a:t>
            </a:fld>
            <a:endParaRPr lang="en-US"/>
          </a:p>
        </p:txBody>
      </p:sp>
    </p:spTree>
    <p:extLst>
      <p:ext uri="{BB962C8B-B14F-4D97-AF65-F5344CB8AC3E}">
        <p14:creationId xmlns:p14="http://schemas.microsoft.com/office/powerpoint/2010/main" val="1452317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a:t>
            </a:r>
            <a:r>
              <a:rPr lang="vi-VN"/>
              <a:t>sửa bài bằng hình thức trả lời tiếp sức</a:t>
            </a:r>
            <a:r>
              <a:rPr lang="en-US"/>
              <a:t>: </a:t>
            </a:r>
            <a:r>
              <a:rPr lang="vi-VN"/>
              <a:t>Nhóm 1 sửa câu a, nhóm 2 sửa câu b, nhóm 3 sửa câu c, nhóm 4 sửa câu d</a:t>
            </a:r>
            <a:endParaRPr lang="en-US"/>
          </a:p>
        </p:txBody>
      </p:sp>
      <p:sp>
        <p:nvSpPr>
          <p:cNvPr id="4" name="Slide Number Placeholder 3"/>
          <p:cNvSpPr>
            <a:spLocks noGrp="1"/>
          </p:cNvSpPr>
          <p:nvPr>
            <p:ph type="sldNum" sz="quarter" idx="5"/>
          </p:nvPr>
        </p:nvSpPr>
        <p:spPr/>
        <p:txBody>
          <a:bodyPr/>
          <a:lstStyle/>
          <a:p>
            <a:fld id="{4A619E28-B495-44AE-91F0-330781200C64}" type="slidenum">
              <a:rPr lang="en-US" smtClean="0"/>
              <a:t>12</a:t>
            </a:fld>
            <a:endParaRPr lang="en-US"/>
          </a:p>
        </p:txBody>
      </p:sp>
    </p:spTree>
    <p:extLst>
      <p:ext uri="{BB962C8B-B14F-4D97-AF65-F5344CB8AC3E}">
        <p14:creationId xmlns:p14="http://schemas.microsoft.com/office/powerpoint/2010/main" val="10379567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NGÂN NGUYỄN">
            <a:extLst>
              <a:ext uri="{FF2B5EF4-FFF2-40B4-BE49-F238E27FC236}">
                <a16:creationId xmlns:a16="http://schemas.microsoft.com/office/drawing/2014/main" id="{283A6DA3-3533-9DF4-37E0-981CA7648C08}"/>
              </a:ext>
            </a:extLst>
          </p:cNvPr>
          <p:cNvPicPr>
            <a:picLocks noChangeAspect="1"/>
          </p:cNvPicPr>
          <p:nvPr userDrawn="1"/>
        </p:nvPicPr>
        <p:blipFill>
          <a:blip r:embed="rId2"/>
          <a:stretch>
            <a:fillRect/>
          </a:stretch>
        </p:blipFill>
        <p:spPr>
          <a:xfrm>
            <a:off x="0" y="0"/>
            <a:ext cx="18288000" cy="10287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1/26/2026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17856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1/26/2026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81262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1/26/2026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17656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1/26/2026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04265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1/26/2026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21127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1/26/2026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78612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1/26/2026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59791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1/26/2026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33986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NGÂN NGUYỄN">
            <a:extLst>
              <a:ext uri="{FF2B5EF4-FFF2-40B4-BE49-F238E27FC236}">
                <a16:creationId xmlns:a16="http://schemas.microsoft.com/office/drawing/2014/main" id="{BCDEC80D-DB8F-5AE4-14B7-2C84B8C5E3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1/26/2026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67816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1/26/2026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07258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1/26/2026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61334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854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NGÂN NGUYỄN">
            <a:extLst>
              <a:ext uri="{FF2B5EF4-FFF2-40B4-BE49-F238E27FC236}">
                <a16:creationId xmlns:a16="http://schemas.microsoft.com/office/drawing/2014/main" id="{20455753-12F0-6EA1-DE44-0F723CA814CE}"/>
              </a:ext>
            </a:extLst>
          </p:cNvPr>
          <p:cNvPicPr>
            <a:picLocks noChangeAspect="1"/>
          </p:cNvPicPr>
          <p:nvPr userDrawn="1"/>
        </p:nvPicPr>
        <p:blipFill>
          <a:blip r:embed="rId2"/>
          <a:stretch>
            <a:fillRect/>
          </a:stretch>
        </p:blipFill>
        <p:spPr>
          <a:xfrm>
            <a:off x="0" y="0"/>
            <a:ext cx="18288000" cy="10287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NGÂN NGUYỄN"/>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NGÂN NGUYỄN"/>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C3DA109-0FF1-4BD0-9F57-070B067C4F8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4" name="Picture 3">
            <a:extLst>
              <a:ext uri="{FF2B5EF4-FFF2-40B4-BE49-F238E27FC236}">
                <a16:creationId xmlns:a16="http://schemas.microsoft.com/office/drawing/2014/main" id="{52CDD72B-B946-450B-B105-D9F1D00235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392400" y="266700"/>
            <a:ext cx="5181600" cy="518891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2652E0E-9F41-240C-40DF-C648A45321B4}"/>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2C5AE06-28D5-4F22-973B-2A07B6E547CE}" type="datetimeFigureOut">
              <a:rPr lang="en-US" smtClean="0"/>
              <a:t>1/26/2026</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8288000" cy="1035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128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29.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31.png"/><Relationship Id="rId21" Type="http://schemas.openxmlformats.org/officeDocument/2006/relationships/image" Target="../media/image45.svg"/><Relationship Id="rId7" Type="http://schemas.openxmlformats.org/officeDocument/2006/relationships/image" Target="../media/image33.png"/><Relationship Id="rId12" Type="http://schemas.openxmlformats.org/officeDocument/2006/relationships/image" Target="../media/image27.svg"/><Relationship Id="rId17" Type="http://schemas.openxmlformats.org/officeDocument/2006/relationships/image" Target="../media/image41.png"/><Relationship Id="rId25" Type="http://schemas.openxmlformats.org/officeDocument/2006/relationships/image" Target="../media/image49.svg"/><Relationship Id="rId2" Type="http://schemas.openxmlformats.org/officeDocument/2006/relationships/notesSlide" Target="../notesSlides/notesSlide1.xml"/><Relationship Id="rId16" Type="http://schemas.openxmlformats.org/officeDocument/2006/relationships/image" Target="../media/image40.gif"/><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6.png"/><Relationship Id="rId24" Type="http://schemas.openxmlformats.org/officeDocument/2006/relationships/image" Target="../media/image48.png"/><Relationship Id="rId5" Type="http://schemas.openxmlformats.org/officeDocument/2006/relationships/image" Target="../media/image15.png"/><Relationship Id="rId15" Type="http://schemas.openxmlformats.org/officeDocument/2006/relationships/image" Target="../media/image39.png"/><Relationship Id="rId23" Type="http://schemas.openxmlformats.org/officeDocument/2006/relationships/image" Target="../media/image47.svg"/><Relationship Id="rId10" Type="http://schemas.openxmlformats.org/officeDocument/2006/relationships/image" Target="../media/image36.svg"/><Relationship Id="rId19" Type="http://schemas.openxmlformats.org/officeDocument/2006/relationships/image" Target="../media/image43.png"/><Relationship Id="rId4" Type="http://schemas.openxmlformats.org/officeDocument/2006/relationships/image" Target="../media/image32.svg"/><Relationship Id="rId9" Type="http://schemas.openxmlformats.org/officeDocument/2006/relationships/image" Target="../media/image35.png"/><Relationship Id="rId14" Type="http://schemas.openxmlformats.org/officeDocument/2006/relationships/image" Target="../media/image38.svg"/><Relationship Id="rId22"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29.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51.png"/><Relationship Id="rId4" Type="http://schemas.openxmlformats.org/officeDocument/2006/relationships/image" Target="../media/image26.png"/><Relationship Id="rId9" Type="http://schemas.openxmlformats.org/officeDocument/2006/relationships/image" Target="../media/image18.sv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4.sv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16.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NGÂN NGUYỄN">
            <a:extLst>
              <a:ext uri="{FF2B5EF4-FFF2-40B4-BE49-F238E27FC236}">
                <a16:creationId xmlns:a16="http://schemas.microsoft.com/office/drawing/2014/main" id="{7EE31871-5ADC-DAB9-A5E9-2BABBB476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TextBox 7">
            <a:extLst>
              <a:ext uri="{FF2B5EF4-FFF2-40B4-BE49-F238E27FC236}">
                <a16:creationId xmlns:a16="http://schemas.microsoft.com/office/drawing/2014/main" id="{0E4C75AC-6A98-4DDA-B6FE-89E56CEFB3C9}"/>
              </a:ext>
            </a:extLst>
          </p:cNvPr>
          <p:cNvSpPr txBox="1"/>
          <p:nvPr/>
        </p:nvSpPr>
        <p:spPr>
          <a:xfrm>
            <a:off x="-11103920" y="6343829"/>
            <a:ext cx="9601200" cy="4154984"/>
          </a:xfrm>
          <a:prstGeom prst="rect">
            <a:avLst/>
          </a:prstGeom>
          <a:noFill/>
        </p:spPr>
        <p:txBody>
          <a:bodyPr wrap="square" rtlCol="0">
            <a:spAutoFit/>
          </a:bodyPr>
          <a:lstStyle/>
          <a:p>
            <a:pPr algn="ctr"/>
            <a:r>
              <a:rPr lang="en-GB" sz="8800" b="1">
                <a:ln w="38100">
                  <a:solidFill>
                    <a:sysClr val="windowText" lastClr="000000"/>
                  </a:solidFill>
                  <a:prstDash val="solid"/>
                </a:ln>
                <a:solidFill>
                  <a:srgbClr val="FFFF00"/>
                </a:solidFill>
                <a:effectLst>
                  <a:outerShdw blurRad="38100" dist="38100" dir="2700000" algn="tl">
                    <a:srgbClr val="000000">
                      <a:alpha val="43137"/>
                    </a:srgbClr>
                  </a:outerShdw>
                </a:effectLst>
                <a:latin typeface="Coiny" panose="02000903060500060000" pitchFamily="2" charset="0"/>
              </a:rPr>
              <a:t>Luyện tập về cách nối các vế trong câu ghép</a:t>
            </a:r>
          </a:p>
        </p:txBody>
      </p:sp>
      <p:sp>
        <p:nvSpPr>
          <p:cNvPr id="11" name="TextBox 10">
            <a:extLst>
              <a:ext uri="{FF2B5EF4-FFF2-40B4-BE49-F238E27FC236}">
                <a16:creationId xmlns:a16="http://schemas.microsoft.com/office/drawing/2014/main" id="{D4879A7F-F2DF-4E0E-9BA1-817232B7532F}"/>
              </a:ext>
            </a:extLst>
          </p:cNvPr>
          <p:cNvSpPr txBox="1"/>
          <p:nvPr/>
        </p:nvSpPr>
        <p:spPr>
          <a:xfrm>
            <a:off x="-10210800" y="5143500"/>
            <a:ext cx="7814960" cy="1200329"/>
          </a:xfrm>
          <a:prstGeom prst="rect">
            <a:avLst/>
          </a:prstGeom>
          <a:noFill/>
        </p:spPr>
        <p:txBody>
          <a:bodyPr wrap="none" rtlCol="0">
            <a:spAutoFit/>
          </a:bodyPr>
          <a:lstStyle/>
          <a:p>
            <a:r>
              <a:rPr lang="en-GB" sz="7200" b="1">
                <a:ln w="38100">
                  <a:solidFill>
                    <a:sysClr val="windowText" lastClr="000000"/>
                  </a:solidFill>
                  <a:prstDash val="solid"/>
                </a:ln>
                <a:solidFill>
                  <a:srgbClr val="FF0000"/>
                </a:solidFill>
                <a:effectLst>
                  <a:outerShdw blurRad="38100" dist="38100" dir="2700000" algn="tl">
                    <a:srgbClr val="000000">
                      <a:alpha val="43137"/>
                    </a:srgbClr>
                  </a:outerShdw>
                </a:effectLst>
                <a:latin typeface="Coiny" panose="02000903060500060000" pitchFamily="2" charset="0"/>
              </a:rPr>
              <a:t>Luyện từ và câu</a:t>
            </a:r>
          </a:p>
        </p:txBody>
      </p:sp>
      <p:pic>
        <p:nvPicPr>
          <p:cNvPr id="2" name="Picture 1">
            <a:extLst>
              <a:ext uri="{FF2B5EF4-FFF2-40B4-BE49-F238E27FC236}">
                <a16:creationId xmlns:a16="http://schemas.microsoft.com/office/drawing/2014/main" id="{FD4F6926-A4B3-42BB-8A90-C11504E3793C}"/>
              </a:ext>
            </a:extLst>
          </p:cNvPr>
          <p:cNvPicPr>
            <a:picLocks noChangeAspect="1"/>
          </p:cNvPicPr>
          <p:nvPr/>
        </p:nvPicPr>
        <p:blipFill>
          <a:blip r:embed="rId3"/>
          <a:stretch>
            <a:fillRect/>
          </a:stretch>
        </p:blipFill>
        <p:spPr>
          <a:xfrm>
            <a:off x="3962400" y="1562100"/>
            <a:ext cx="9602032" cy="5352752"/>
          </a:xfrm>
          <a:prstGeom prst="rect">
            <a:avLst/>
          </a:prstGeom>
        </p:spPr>
      </p:pic>
    </p:spTree>
    <p:extLst>
      <p:ext uri="{BB962C8B-B14F-4D97-AF65-F5344CB8AC3E}">
        <p14:creationId xmlns:p14="http://schemas.microsoft.com/office/powerpoint/2010/main" val="1455810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ÂN NGUYỄN">
            <a:extLst>
              <a:ext uri="{FF2B5EF4-FFF2-40B4-BE49-F238E27FC236}">
                <a16:creationId xmlns:a16="http://schemas.microsoft.com/office/drawing/2014/main" id="{AD4820FC-DE11-FBB8-267B-C153845E6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433" b="76578" l="11301" r="27990">
                        <a14:foregroundMark x1="16894" y1="28368" x2="16894" y2="28368"/>
                        <a14:foregroundMark x1="17985" y1="27800" x2="18440" y2="35304"/>
                        <a14:foregroundMark x1="18440" y1="35304" x2="18486" y2="35588"/>
                        <a14:foregroundMark x1="12347" y1="75611" x2="14302" y2="67936"/>
                        <a14:foregroundMark x1="13142" y1="64639" x2="13711" y2="67368"/>
                        <a14:foregroundMark x1="11346" y1="75611" x2="11346" y2="75611"/>
                        <a14:foregroundMark x1="21828" y1="62365" x2="22010" y2="66345"/>
                        <a14:foregroundMark x1="22010" y1="66345" x2="21032" y2="63502"/>
                        <a14:foregroundMark x1="21032" y1="63502" x2="21191" y2="63218"/>
                        <a14:foregroundMark x1="13711" y1="75725" x2="15166" y2="68505"/>
                        <a14:foregroundMark x1="15166" y1="68505" x2="15439" y2="67823"/>
                        <a14:foregroundMark x1="27990" y1="53269" x2="27308" y2="54292"/>
                        <a14:foregroundMark x1="13824" y1="66515" x2="14870" y2="64923"/>
                        <a14:foregroundMark x1="18759" y1="76578" x2="18759" y2="76578"/>
                      </a14:backgroundRemoval>
                    </a14:imgEffect>
                  </a14:imgLayer>
                </a14:imgProps>
              </a:ext>
              <a:ext uri="{28A0092B-C50C-407E-A947-70E740481C1C}">
                <a14:useLocalDpi xmlns:a14="http://schemas.microsoft.com/office/drawing/2010/main" val="0"/>
              </a:ext>
            </a:extLst>
          </a:blip>
          <a:srcRect l="10417" t="14586" r="70417" b="16668"/>
          <a:stretch/>
        </p:blipFill>
        <p:spPr>
          <a:xfrm>
            <a:off x="228600" y="1714500"/>
            <a:ext cx="6477000" cy="9293089"/>
          </a:xfrm>
          <a:prstGeom prst="rect">
            <a:avLst/>
          </a:prstGeom>
        </p:spPr>
      </p:pic>
      <p:sp>
        <p:nvSpPr>
          <p:cNvPr id="5" name="Speech Bubble: Oval 4">
            <a:extLst>
              <a:ext uri="{FF2B5EF4-FFF2-40B4-BE49-F238E27FC236}">
                <a16:creationId xmlns:a16="http://schemas.microsoft.com/office/drawing/2014/main" id="{71CDCC58-9FAF-B68B-1373-5DEF27405A8E}"/>
              </a:ext>
            </a:extLst>
          </p:cNvPr>
          <p:cNvSpPr/>
          <p:nvPr/>
        </p:nvSpPr>
        <p:spPr>
          <a:xfrm>
            <a:off x="7010400" y="1104900"/>
            <a:ext cx="10820400" cy="7848600"/>
          </a:xfrm>
          <a:prstGeom prst="wedgeEllipseCallout">
            <a:avLst>
              <a:gd name="adj1" fmla="val -56431"/>
              <a:gd name="adj2" fmla="val 17743"/>
            </a:avLst>
          </a:prstGeom>
          <a:solidFill>
            <a:srgbClr val="FFD7DD"/>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2">
            <a:extLst>
              <a:ext uri="{FF2B5EF4-FFF2-40B4-BE49-F238E27FC236}">
                <a16:creationId xmlns:a16="http://schemas.microsoft.com/office/drawing/2014/main" id="{E1F47EFC-92AC-50E7-4BA1-F582A7B44CAE}"/>
              </a:ext>
            </a:extLst>
          </p:cNvPr>
          <p:cNvSpPr/>
          <p:nvPr/>
        </p:nvSpPr>
        <p:spPr>
          <a:xfrm>
            <a:off x="15819289" y="7814998"/>
            <a:ext cx="2240111" cy="1903161"/>
          </a:xfrm>
          <a:custGeom>
            <a:avLst/>
            <a:gdLst/>
            <a:ahLst/>
            <a:cxnLst/>
            <a:rect l="l" t="t" r="r" b="b"/>
            <a:pathLst>
              <a:path w="2240111" h="1903161">
                <a:moveTo>
                  <a:pt x="0" y="0"/>
                </a:moveTo>
                <a:lnTo>
                  <a:pt x="2240111" y="0"/>
                </a:lnTo>
                <a:lnTo>
                  <a:pt x="2240111" y="1903161"/>
                </a:lnTo>
                <a:lnTo>
                  <a:pt x="0" y="19031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9">
            <a:extLst>
              <a:ext uri="{FF2B5EF4-FFF2-40B4-BE49-F238E27FC236}">
                <a16:creationId xmlns:a16="http://schemas.microsoft.com/office/drawing/2014/main" id="{0E229CD8-ADB8-F745-7D0B-F6A848049F9A}"/>
              </a:ext>
            </a:extLst>
          </p:cNvPr>
          <p:cNvSpPr/>
          <p:nvPr/>
        </p:nvSpPr>
        <p:spPr>
          <a:xfrm>
            <a:off x="228600" y="35832"/>
            <a:ext cx="2122991" cy="2138136"/>
          </a:xfrm>
          <a:custGeom>
            <a:avLst/>
            <a:gdLst/>
            <a:ahLst/>
            <a:cxnLst/>
            <a:rect l="l" t="t" r="r" b="b"/>
            <a:pathLst>
              <a:path w="2122991" h="2138136">
                <a:moveTo>
                  <a:pt x="0" y="0"/>
                </a:moveTo>
                <a:lnTo>
                  <a:pt x="2122991" y="0"/>
                </a:lnTo>
                <a:lnTo>
                  <a:pt x="2122991" y="2138136"/>
                </a:lnTo>
                <a:lnTo>
                  <a:pt x="0" y="21381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D9132E68-E138-2FE4-4E23-12399921A97F}"/>
              </a:ext>
            </a:extLst>
          </p:cNvPr>
          <p:cNvSpPr/>
          <p:nvPr/>
        </p:nvSpPr>
        <p:spPr>
          <a:xfrm flipH="1">
            <a:off x="1844977" y="1333500"/>
            <a:ext cx="1013228" cy="1252187"/>
          </a:xfrm>
          <a:custGeom>
            <a:avLst/>
            <a:gdLst/>
            <a:ahLst/>
            <a:cxnLst/>
            <a:rect l="l" t="t" r="r" b="b"/>
            <a:pathLst>
              <a:path w="1013228" h="1252187">
                <a:moveTo>
                  <a:pt x="1013228" y="0"/>
                </a:moveTo>
                <a:lnTo>
                  <a:pt x="0" y="0"/>
                </a:lnTo>
                <a:lnTo>
                  <a:pt x="0" y="1252186"/>
                </a:lnTo>
                <a:lnTo>
                  <a:pt x="1013228" y="1252186"/>
                </a:lnTo>
                <a:lnTo>
                  <a:pt x="101322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74FCB0DE-4B24-43CA-8AFE-98534C8C5FDC}"/>
              </a:ext>
            </a:extLst>
          </p:cNvPr>
          <p:cNvPicPr>
            <a:picLocks noChangeAspect="1"/>
          </p:cNvPicPr>
          <p:nvPr/>
        </p:nvPicPr>
        <p:blipFill>
          <a:blip r:embed="rId10"/>
          <a:stretch>
            <a:fillRect/>
          </a:stretch>
        </p:blipFill>
        <p:spPr>
          <a:xfrm>
            <a:off x="7467170" y="2574626"/>
            <a:ext cx="9906859" cy="5218628"/>
          </a:xfrm>
          <a:prstGeom prst="rect">
            <a:avLst/>
          </a:prstGeom>
        </p:spPr>
      </p:pic>
    </p:spTree>
    <p:extLst>
      <p:ext uri="{BB962C8B-B14F-4D97-AF65-F5344CB8AC3E}">
        <p14:creationId xmlns:p14="http://schemas.microsoft.com/office/powerpoint/2010/main" val="1350116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FCB"/>
        </a:solidFill>
        <a:effectLst/>
      </p:bgPr>
    </p:bg>
    <p:spTree>
      <p:nvGrpSpPr>
        <p:cNvPr id="1" name=""/>
        <p:cNvGrpSpPr/>
        <p:nvPr/>
      </p:nvGrpSpPr>
      <p:grpSpPr>
        <a:xfrm>
          <a:off x="0" y="0"/>
          <a:ext cx="0" cy="0"/>
          <a:chOff x="0" y="0"/>
          <a:chExt cx="0" cy="0"/>
        </a:xfrm>
      </p:grpSpPr>
      <p:sp>
        <p:nvSpPr>
          <p:cNvPr id="4" name="NGÂN NGUYỄN">
            <a:extLst>
              <a:ext uri="{FF2B5EF4-FFF2-40B4-BE49-F238E27FC236}">
                <a16:creationId xmlns:a16="http://schemas.microsoft.com/office/drawing/2014/main" id="{7C897038-D957-FADB-E328-88D85F0CF057}"/>
              </a:ext>
            </a:extLst>
          </p:cNvPr>
          <p:cNvSpPr txBox="1"/>
          <p:nvPr/>
        </p:nvSpPr>
        <p:spPr>
          <a:xfrm>
            <a:off x="1598995" y="2436234"/>
            <a:ext cx="15732119" cy="5816977"/>
          </a:xfrm>
          <a:prstGeom prst="rect">
            <a:avLst/>
          </a:prstGeom>
        </p:spPr>
        <p:txBody>
          <a:bodyPr wrap="square" lIns="0" tIns="0" rIns="0" bIns="0" rtlCol="0" anchor="t">
            <a:spAutoFit/>
          </a:bodyPr>
          <a:lstStyle/>
          <a:p>
            <a:r>
              <a:rPr lang="vi-VN" sz="5400" b="1">
                <a:solidFill>
                  <a:srgbClr val="FF00FF"/>
                </a:solidFill>
                <a:latin typeface="Arial-Rounded-Bold"/>
              </a:rPr>
              <a:t>2. </a:t>
            </a:r>
            <a:r>
              <a:rPr lang="vi-VN" sz="4800" b="1">
                <a:solidFill>
                  <a:srgbClr val="000000"/>
                </a:solidFill>
                <a:latin typeface="Arial-BoldMT"/>
              </a:rPr>
              <a:t>Thay </a:t>
            </a:r>
            <a:r>
              <a:rPr lang="vi-VN" sz="6600">
                <a:solidFill>
                  <a:srgbClr val="FF00FF"/>
                </a:solidFill>
                <a:latin typeface="Wingdings-Regular"/>
              </a:rPr>
              <a:t></a:t>
            </a:r>
            <a:r>
              <a:rPr lang="vi-VN" sz="4800" b="1">
                <a:solidFill>
                  <a:srgbClr val="000000"/>
                </a:solidFill>
                <a:latin typeface="Arial-BoldMT"/>
              </a:rPr>
              <a:t>trong mỗi trường hợp sau bằng một kết từ và vế câu phù</a:t>
            </a:r>
            <a:r>
              <a:rPr lang="en-US" sz="4800" b="1">
                <a:solidFill>
                  <a:srgbClr val="000000"/>
                </a:solidFill>
                <a:latin typeface="Arial-BoldMT"/>
              </a:rPr>
              <a:t> hợp để tạo thành câu ghép:</a:t>
            </a:r>
          </a:p>
          <a:p>
            <a:r>
              <a:rPr lang="vi-VN" sz="4800">
                <a:solidFill>
                  <a:srgbClr val="000000"/>
                </a:solidFill>
                <a:latin typeface="ArialMT"/>
              </a:rPr>
              <a:t>a. Đường vào bản rất xa </a:t>
            </a:r>
            <a:r>
              <a:rPr lang="vi-VN" sz="6600">
                <a:solidFill>
                  <a:srgbClr val="FF00FF"/>
                </a:solidFill>
                <a:latin typeface="Wingdings-Regular"/>
              </a:rPr>
              <a:t></a:t>
            </a:r>
            <a:r>
              <a:rPr lang="vi-VN" sz="4800">
                <a:solidFill>
                  <a:srgbClr val="000000"/>
                </a:solidFill>
                <a:latin typeface="ArialMT"/>
              </a:rPr>
              <a:t>.</a:t>
            </a:r>
          </a:p>
          <a:p>
            <a:r>
              <a:rPr lang="en-US" sz="4800">
                <a:solidFill>
                  <a:srgbClr val="000000"/>
                </a:solidFill>
                <a:latin typeface="ArialMT"/>
              </a:rPr>
              <a:t>b. Những cây xoan đã lấm tấm nụ </a:t>
            </a:r>
            <a:r>
              <a:rPr lang="en-US" sz="6600">
                <a:solidFill>
                  <a:srgbClr val="FF00FF"/>
                </a:solidFill>
                <a:latin typeface="Wingdings-Regular"/>
              </a:rPr>
              <a:t></a:t>
            </a:r>
            <a:r>
              <a:rPr lang="en-US" sz="4800">
                <a:solidFill>
                  <a:srgbClr val="000000"/>
                </a:solidFill>
                <a:latin typeface="ArialMT"/>
              </a:rPr>
              <a:t>.</a:t>
            </a:r>
          </a:p>
          <a:p>
            <a:r>
              <a:rPr lang="en-US" sz="4800">
                <a:solidFill>
                  <a:srgbClr val="000000"/>
                </a:solidFill>
                <a:latin typeface="ArialMT"/>
              </a:rPr>
              <a:t>c. Hội đua thuyền tổ chức vào thứ Bảy </a:t>
            </a:r>
            <a:r>
              <a:rPr lang="en-US" sz="6600">
                <a:solidFill>
                  <a:srgbClr val="FF00FF"/>
                </a:solidFill>
                <a:latin typeface="Wingdings-Regular"/>
              </a:rPr>
              <a:t></a:t>
            </a:r>
            <a:r>
              <a:rPr lang="en-US" sz="4800">
                <a:solidFill>
                  <a:srgbClr val="000000"/>
                </a:solidFill>
                <a:latin typeface="ArialMT"/>
              </a:rPr>
              <a:t>.</a:t>
            </a:r>
          </a:p>
          <a:p>
            <a:r>
              <a:rPr lang="vi-VN" sz="4800">
                <a:solidFill>
                  <a:srgbClr val="000000"/>
                </a:solidFill>
                <a:latin typeface="ArialMT"/>
              </a:rPr>
              <a:t>d. Tôi thích những món đồ chơi kết từ lá dừa </a:t>
            </a:r>
            <a:r>
              <a:rPr lang="vi-VN" sz="6600">
                <a:solidFill>
                  <a:srgbClr val="FF00FF"/>
                </a:solidFill>
                <a:latin typeface="Wingdings-Regular"/>
              </a:rPr>
              <a:t></a:t>
            </a:r>
            <a:r>
              <a:rPr lang="vi-VN" sz="4800">
                <a:solidFill>
                  <a:srgbClr val="000000"/>
                </a:solidFill>
                <a:latin typeface="ArialMT"/>
              </a:rPr>
              <a:t>.</a:t>
            </a:r>
            <a:endParaRPr kumimoji="0" lang="en-US" sz="4800" b="1" i="0" u="none" strike="noStrike" kern="1200" cap="none" spc="0" normalizeH="0" baseline="0" noProof="0">
              <a:ln>
                <a:noFill/>
              </a:ln>
              <a:solidFill>
                <a:prstClr val="black"/>
              </a:solidFill>
              <a:effectLst/>
              <a:uLnTx/>
              <a:uFillTx/>
              <a:latin typeface="Calibri"/>
              <a:cs typeface="Times New Roman" panose="02020603050405020304" pitchFamily="18" charset="0"/>
            </a:endParaRPr>
          </a:p>
        </p:txBody>
      </p:sp>
      <p:sp>
        <p:nvSpPr>
          <p:cNvPr id="5" name="Freeform 6">
            <a:extLst>
              <a:ext uri="{FF2B5EF4-FFF2-40B4-BE49-F238E27FC236}">
                <a16:creationId xmlns:a16="http://schemas.microsoft.com/office/drawing/2014/main" id="{0E1E376D-5FA4-1E15-0D69-1A557CAF3173}"/>
              </a:ext>
            </a:extLst>
          </p:cNvPr>
          <p:cNvSpPr/>
          <p:nvPr/>
        </p:nvSpPr>
        <p:spPr>
          <a:xfrm rot="1455067">
            <a:off x="-78152" y="8844838"/>
            <a:ext cx="1418765" cy="1408432"/>
          </a:xfrm>
          <a:custGeom>
            <a:avLst/>
            <a:gdLst/>
            <a:ahLst/>
            <a:cxnLst/>
            <a:rect l="l" t="t" r="r" b="b"/>
            <a:pathLst>
              <a:path w="2835234" h="2601327">
                <a:moveTo>
                  <a:pt x="0" y="0"/>
                </a:moveTo>
                <a:lnTo>
                  <a:pt x="2835234" y="0"/>
                </a:lnTo>
                <a:lnTo>
                  <a:pt x="2835234" y="2601327"/>
                </a:lnTo>
                <a:lnTo>
                  <a:pt x="0" y="26013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8">
            <a:extLst>
              <a:ext uri="{FF2B5EF4-FFF2-40B4-BE49-F238E27FC236}">
                <a16:creationId xmlns:a16="http://schemas.microsoft.com/office/drawing/2014/main" id="{F9A1E43E-69C9-E132-99B6-1CAD67FBC564}"/>
              </a:ext>
            </a:extLst>
          </p:cNvPr>
          <p:cNvSpPr/>
          <p:nvPr/>
        </p:nvSpPr>
        <p:spPr>
          <a:xfrm rot="862889">
            <a:off x="16248003" y="8124710"/>
            <a:ext cx="2166223" cy="2122013"/>
          </a:xfrm>
          <a:custGeom>
            <a:avLst/>
            <a:gdLst/>
            <a:ahLst/>
            <a:cxnLst/>
            <a:rect l="l" t="t" r="r" b="b"/>
            <a:pathLst>
              <a:path w="4156930" h="3921371">
                <a:moveTo>
                  <a:pt x="0" y="0"/>
                </a:moveTo>
                <a:lnTo>
                  <a:pt x="4156930" y="0"/>
                </a:lnTo>
                <a:lnTo>
                  <a:pt x="4156930" y="3921371"/>
                </a:lnTo>
                <a:lnTo>
                  <a:pt x="0" y="39213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11">
            <a:extLst>
              <a:ext uri="{FF2B5EF4-FFF2-40B4-BE49-F238E27FC236}">
                <a16:creationId xmlns:a16="http://schemas.microsoft.com/office/drawing/2014/main" id="{6F1EE6F3-AF50-588A-4F81-7F0F4EF9BC4C}"/>
              </a:ext>
            </a:extLst>
          </p:cNvPr>
          <p:cNvSpPr/>
          <p:nvPr/>
        </p:nvSpPr>
        <p:spPr>
          <a:xfrm flipH="1">
            <a:off x="16530273" y="1184047"/>
            <a:ext cx="1013228" cy="1252187"/>
          </a:xfrm>
          <a:custGeom>
            <a:avLst/>
            <a:gdLst/>
            <a:ahLst/>
            <a:cxnLst/>
            <a:rect l="l" t="t" r="r" b="b"/>
            <a:pathLst>
              <a:path w="1013228" h="1252187">
                <a:moveTo>
                  <a:pt x="1013228" y="0"/>
                </a:moveTo>
                <a:lnTo>
                  <a:pt x="0" y="0"/>
                </a:lnTo>
                <a:lnTo>
                  <a:pt x="0" y="1252186"/>
                </a:lnTo>
                <a:lnTo>
                  <a:pt x="1013228" y="1252186"/>
                </a:lnTo>
                <a:lnTo>
                  <a:pt x="10132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id="{9F5F5A89-E629-846E-C0B0-29D7371B55C7}"/>
              </a:ext>
            </a:extLst>
          </p:cNvPr>
          <p:cNvSpPr/>
          <p:nvPr/>
        </p:nvSpPr>
        <p:spPr>
          <a:xfrm>
            <a:off x="16079686" y="2502105"/>
            <a:ext cx="9144000" cy="584775"/>
          </a:xfrm>
          <a:prstGeom prst="rect">
            <a:avLst/>
          </a:prstGeom>
        </p:spPr>
        <p:txBody>
          <a:bodyPr>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vi-VN"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90063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14" name="Freeform 14"/>
          <p:cNvSpPr/>
          <p:nvPr/>
        </p:nvSpPr>
        <p:spPr>
          <a:xfrm>
            <a:off x="-2109329" y="2697461"/>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2"/>
          <p:cNvSpPr/>
          <p:nvPr/>
        </p:nvSpPr>
        <p:spPr>
          <a:xfrm>
            <a:off x="13992191" y="-80011"/>
            <a:ext cx="4295809" cy="5940935"/>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3">
              <a:alphaModFix amt="9999"/>
              <a:extLst>
                <a:ext uri="{96DAC541-7B7A-43D3-8B79-37D633B846F1}">
                  <asvg:svgBlip xmlns:asvg="http://schemas.microsoft.com/office/drawing/2016/SVG/main" r:embed="rId4"/>
                </a:ext>
              </a:extLst>
            </a:blip>
            <a:stretch>
              <a:fillRect t="-71230" r="-136806"/>
            </a:stretch>
          </a:blipFill>
        </p:spPr>
        <p:txBody>
          <a:bodyPr/>
          <a:lstStyle/>
          <a:p>
            <a:endParaRPr lang="en-US"/>
          </a:p>
        </p:txBody>
      </p:sp>
      <p:sp>
        <p:nvSpPr>
          <p:cNvPr id="16" name="Freeform 16"/>
          <p:cNvSpPr/>
          <p:nvPr/>
        </p:nvSpPr>
        <p:spPr>
          <a:xfrm>
            <a:off x="15994466" y="7175396"/>
            <a:ext cx="3319907" cy="3131779"/>
          </a:xfrm>
          <a:custGeom>
            <a:avLst/>
            <a:gdLst/>
            <a:ahLst/>
            <a:cxnLst/>
            <a:rect l="l" t="t" r="r" b="b"/>
            <a:pathLst>
              <a:path w="3319907" h="3131779">
                <a:moveTo>
                  <a:pt x="0" y="0"/>
                </a:moveTo>
                <a:lnTo>
                  <a:pt x="3319908" y="0"/>
                </a:lnTo>
                <a:lnTo>
                  <a:pt x="3319908" y="3131779"/>
                </a:lnTo>
                <a:lnTo>
                  <a:pt x="0" y="31317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868322">
            <a:off x="4833496" y="-1661879"/>
            <a:ext cx="4499458" cy="3137933"/>
          </a:xfrm>
          <a:custGeom>
            <a:avLst/>
            <a:gdLst/>
            <a:ahLst/>
            <a:cxnLst/>
            <a:rect l="l" t="t" r="r" b="b"/>
            <a:pathLst>
              <a:path w="4499458" h="5526458">
                <a:moveTo>
                  <a:pt x="0" y="0"/>
                </a:moveTo>
                <a:lnTo>
                  <a:pt x="4499458" y="0"/>
                </a:lnTo>
                <a:lnTo>
                  <a:pt x="4499458" y="5526458"/>
                </a:lnTo>
                <a:lnTo>
                  <a:pt x="0" y="5526458"/>
                </a:lnTo>
                <a:lnTo>
                  <a:pt x="0" y="0"/>
                </a:lnTo>
                <a:close/>
              </a:path>
            </a:pathLst>
          </a:custGeom>
          <a:blipFill>
            <a:blip r:embed="rId7">
              <a:extLst>
                <a:ext uri="{96DAC541-7B7A-43D3-8B79-37D633B846F1}">
                  <asvg:svgBlip xmlns:asvg="http://schemas.microsoft.com/office/drawing/2016/SVG/main" r:embed="rId8"/>
                </a:ext>
              </a:extLst>
            </a:blip>
            <a:stretch>
              <a:fillRect t="-76118"/>
            </a:stretch>
          </a:blipFill>
        </p:spPr>
        <p:txBody>
          <a:bodyPr/>
          <a:lstStyle/>
          <a:p>
            <a:endParaRPr lang="en-US"/>
          </a:p>
        </p:txBody>
      </p:sp>
      <p:sp>
        <p:nvSpPr>
          <p:cNvPr id="18" name="Freeform 18"/>
          <p:cNvSpPr/>
          <p:nvPr/>
        </p:nvSpPr>
        <p:spPr>
          <a:xfrm rot="-806468">
            <a:off x="593400" y="105177"/>
            <a:ext cx="1730136" cy="1160633"/>
          </a:xfrm>
          <a:custGeom>
            <a:avLst/>
            <a:gdLst/>
            <a:ahLst/>
            <a:cxnLst/>
            <a:rect l="l" t="t" r="r" b="b"/>
            <a:pathLst>
              <a:path w="1730136" h="1160633">
                <a:moveTo>
                  <a:pt x="0" y="0"/>
                </a:moveTo>
                <a:lnTo>
                  <a:pt x="1730135" y="0"/>
                </a:lnTo>
                <a:lnTo>
                  <a:pt x="1730135" y="1160633"/>
                </a:lnTo>
                <a:lnTo>
                  <a:pt x="0" y="11606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20"/>
          <p:cNvSpPr/>
          <p:nvPr/>
        </p:nvSpPr>
        <p:spPr>
          <a:xfrm>
            <a:off x="16933587" y="1421671"/>
            <a:ext cx="1512285" cy="1284812"/>
          </a:xfrm>
          <a:custGeom>
            <a:avLst/>
            <a:gdLst/>
            <a:ahLst/>
            <a:cxnLst/>
            <a:rect l="l" t="t" r="r" b="b"/>
            <a:pathLst>
              <a:path w="1512285" h="1284812">
                <a:moveTo>
                  <a:pt x="0" y="0"/>
                </a:moveTo>
                <a:lnTo>
                  <a:pt x="1512285" y="0"/>
                </a:lnTo>
                <a:lnTo>
                  <a:pt x="1512285" y="1284812"/>
                </a:lnTo>
                <a:lnTo>
                  <a:pt x="0" y="12848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Freeform 21"/>
          <p:cNvSpPr/>
          <p:nvPr/>
        </p:nvSpPr>
        <p:spPr>
          <a:xfrm rot="9075315">
            <a:off x="16032848" y="8959119"/>
            <a:ext cx="1059238" cy="1270450"/>
          </a:xfrm>
          <a:custGeom>
            <a:avLst/>
            <a:gdLst/>
            <a:ahLst/>
            <a:cxnLst/>
            <a:rect l="l" t="t" r="r" b="b"/>
            <a:pathLst>
              <a:path w="1059238" h="1270450">
                <a:moveTo>
                  <a:pt x="0" y="0"/>
                </a:moveTo>
                <a:lnTo>
                  <a:pt x="1059238" y="0"/>
                </a:lnTo>
                <a:lnTo>
                  <a:pt x="1059238" y="1270450"/>
                </a:lnTo>
                <a:lnTo>
                  <a:pt x="0" y="12704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TextBox 29"/>
          <p:cNvSpPr txBox="1"/>
          <p:nvPr/>
        </p:nvSpPr>
        <p:spPr>
          <a:xfrm>
            <a:off x="6629400" y="3592671"/>
            <a:ext cx="11460145" cy="1566297"/>
          </a:xfrm>
          <a:prstGeom prst="rect">
            <a:avLst/>
          </a:prstGeom>
          <a:noFill/>
        </p:spPr>
        <p:txBody>
          <a:bodyPr wrap="none" rtlCol="0">
            <a:prstTxWarp prst="textArchDown">
              <a:avLst/>
            </a:prstTxWarp>
            <a:spAutoFit/>
          </a:bodyPr>
          <a:lstStyle/>
          <a:p>
            <a:r>
              <a:rPr lang="en-GB" sz="8000">
                <a:solidFill>
                  <a:srgbClr val="FF0000"/>
                </a:solidFill>
                <a:effectLst>
                  <a:glow rad="228600">
                    <a:srgbClr val="FF5B4F">
                      <a:alpha val="40000"/>
                    </a:srgbClr>
                  </a:glow>
                </a:effectLst>
                <a:latin typeface="SVN-Servetica Medium" panose="020B0604020202020204" pitchFamily="34" charset="0"/>
              </a:rPr>
              <a:t>SỨC MẠNH ĐỒNG ĐỘI</a:t>
            </a:r>
          </a:p>
        </p:txBody>
      </p:sp>
      <p:pic>
        <p:nvPicPr>
          <p:cNvPr id="32" name="Picture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94237" y="5785479"/>
            <a:ext cx="10280096" cy="5057880"/>
          </a:xfrm>
          <a:prstGeom prst="rect">
            <a:avLst/>
          </a:prstGeom>
        </p:spPr>
      </p:pic>
      <p:sp>
        <p:nvSpPr>
          <p:cNvPr id="33" name="Freeform 18"/>
          <p:cNvSpPr/>
          <p:nvPr/>
        </p:nvSpPr>
        <p:spPr>
          <a:xfrm rot="20793532">
            <a:off x="8386338" y="5523386"/>
            <a:ext cx="1271947" cy="838031"/>
          </a:xfrm>
          <a:custGeom>
            <a:avLst/>
            <a:gdLst/>
            <a:ahLst/>
            <a:cxnLst/>
            <a:rect l="l" t="t" r="r" b="b"/>
            <a:pathLst>
              <a:path w="1730136" h="1160633">
                <a:moveTo>
                  <a:pt x="0" y="0"/>
                </a:moveTo>
                <a:lnTo>
                  <a:pt x="1730135" y="0"/>
                </a:lnTo>
                <a:lnTo>
                  <a:pt x="1730135" y="1160633"/>
                </a:lnTo>
                <a:lnTo>
                  <a:pt x="0" y="11606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4" name="Freeform 18"/>
          <p:cNvSpPr/>
          <p:nvPr/>
        </p:nvSpPr>
        <p:spPr>
          <a:xfrm rot="20793532">
            <a:off x="15209264" y="5482338"/>
            <a:ext cx="1730136" cy="1160633"/>
          </a:xfrm>
          <a:custGeom>
            <a:avLst/>
            <a:gdLst/>
            <a:ahLst/>
            <a:cxnLst/>
            <a:rect l="l" t="t" r="r" b="b"/>
            <a:pathLst>
              <a:path w="1730136" h="1160633">
                <a:moveTo>
                  <a:pt x="0" y="0"/>
                </a:moveTo>
                <a:lnTo>
                  <a:pt x="1730135" y="0"/>
                </a:lnTo>
                <a:lnTo>
                  <a:pt x="1730135" y="1160633"/>
                </a:lnTo>
                <a:lnTo>
                  <a:pt x="0" y="11606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36" name="Picture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359566" y="5493449"/>
            <a:ext cx="1488990" cy="1488990"/>
          </a:xfrm>
          <a:prstGeom prst="rect">
            <a:avLst/>
          </a:prstGeom>
        </p:spPr>
      </p:pic>
      <p:pic>
        <p:nvPicPr>
          <p:cNvPr id="37" name="Picture 36"/>
          <p:cNvPicPr>
            <a:picLocks noChangeAspect="1"/>
          </p:cNvPicPr>
          <p:nvPr/>
        </p:nvPicPr>
        <p:blipFill rotWithShape="1">
          <a:blip r:embed="rId17" cstate="print">
            <a:extLst>
              <a:ext uri="{28A0092B-C50C-407E-A947-70E740481C1C}">
                <a14:useLocalDpi xmlns:a14="http://schemas.microsoft.com/office/drawing/2010/main" val="0"/>
              </a:ext>
            </a:extLst>
          </a:blip>
          <a:srcRect r="19606" b="54652"/>
          <a:stretch/>
        </p:blipFill>
        <p:spPr>
          <a:xfrm>
            <a:off x="2579915" y="273518"/>
            <a:ext cx="2389156" cy="871469"/>
          </a:xfrm>
          <a:prstGeom prst="rect">
            <a:avLst/>
          </a:prstGeom>
        </p:spPr>
      </p:pic>
      <p:grpSp>
        <p:nvGrpSpPr>
          <p:cNvPr id="47" name="Group 46"/>
          <p:cNvGrpSpPr/>
          <p:nvPr/>
        </p:nvGrpSpPr>
        <p:grpSpPr>
          <a:xfrm>
            <a:off x="304041" y="1225515"/>
            <a:ext cx="5126705" cy="1991024"/>
            <a:chOff x="304041" y="1225515"/>
            <a:chExt cx="5126705" cy="1991024"/>
          </a:xfrm>
        </p:grpSpPr>
        <p:sp>
          <p:nvSpPr>
            <p:cNvPr id="27" name="Freeform 3"/>
            <p:cNvSpPr/>
            <p:nvPr/>
          </p:nvSpPr>
          <p:spPr>
            <a:xfrm>
              <a:off x="304041" y="1421671"/>
              <a:ext cx="5126705" cy="1794868"/>
            </a:xfrm>
            <a:custGeom>
              <a:avLst/>
              <a:gdLst/>
              <a:ahLst/>
              <a:cxnLst/>
              <a:rect l="l" t="t" r="r" b="b"/>
              <a:pathLst>
                <a:path w="2131743" h="786080">
                  <a:moveTo>
                    <a:pt x="0" y="0"/>
                  </a:moveTo>
                  <a:lnTo>
                    <a:pt x="2131744" y="0"/>
                  </a:lnTo>
                  <a:lnTo>
                    <a:pt x="2131744" y="786080"/>
                  </a:lnTo>
                  <a:lnTo>
                    <a:pt x="0" y="786080"/>
                  </a:lnTo>
                  <a:lnTo>
                    <a:pt x="0" y="0"/>
                  </a:lnTo>
                  <a:close/>
                </a:path>
              </a:pathLst>
            </a:custGeom>
            <a:blipFill>
              <a:blip r:embed="rId18"/>
              <a:stretch>
                <a:fillRect/>
              </a:stretch>
            </a:blipFill>
          </p:spPr>
          <p:txBody>
            <a:bodyPr/>
            <a:lstStyle/>
            <a:p>
              <a:endParaRPr lang="en-US"/>
            </a:p>
          </p:txBody>
        </p:sp>
        <p:sp>
          <p:nvSpPr>
            <p:cNvPr id="31" name="TextBox 30"/>
            <p:cNvSpPr txBox="1"/>
            <p:nvPr/>
          </p:nvSpPr>
          <p:spPr>
            <a:xfrm>
              <a:off x="887631" y="1811273"/>
              <a:ext cx="2206053" cy="1015663"/>
            </a:xfrm>
            <a:prstGeom prst="rect">
              <a:avLst/>
            </a:prstGeom>
            <a:noFill/>
          </p:spPr>
          <p:txBody>
            <a:bodyPr wrap="none" rtlCol="0">
              <a:spAutoFit/>
            </a:bodyPr>
            <a:lstStyle/>
            <a:p>
              <a:r>
                <a:rPr lang="en-GB" sz="6000">
                  <a:latin typeface="UTM Nyala" panose="02040603050506020204" pitchFamily="18" charset="0"/>
                </a:rPr>
                <a:t>NHÓM</a:t>
              </a:r>
            </a:p>
          </p:txBody>
        </p:sp>
        <p:pic>
          <p:nvPicPr>
            <p:cNvPr id="40" name="Picture 39"/>
            <p:cNvPicPr>
              <a:picLocks noChangeAspect="1"/>
            </p:cNvPicPr>
            <p:nvPr/>
          </p:nvPicPr>
          <p:blipFill rotWithShape="1">
            <a:blip r:embed="rId19" cstate="print">
              <a:extLst>
                <a:ext uri="{28A0092B-C50C-407E-A947-70E740481C1C}">
                  <a14:useLocalDpi xmlns:a14="http://schemas.microsoft.com/office/drawing/2010/main" val="0"/>
                </a:ext>
              </a:extLst>
            </a:blip>
            <a:srcRect l="-1" r="79802" b="54652"/>
            <a:stretch/>
          </p:blipFill>
          <p:spPr>
            <a:xfrm>
              <a:off x="3068911" y="1225515"/>
              <a:ext cx="1249999" cy="1814774"/>
            </a:xfrm>
            <a:prstGeom prst="rect">
              <a:avLst/>
            </a:prstGeom>
          </p:spPr>
        </p:pic>
      </p:grpSp>
      <p:grpSp>
        <p:nvGrpSpPr>
          <p:cNvPr id="48" name="Group 47"/>
          <p:cNvGrpSpPr/>
          <p:nvPr/>
        </p:nvGrpSpPr>
        <p:grpSpPr>
          <a:xfrm>
            <a:off x="304041" y="3158565"/>
            <a:ext cx="5126705" cy="2090498"/>
            <a:chOff x="304041" y="3158565"/>
            <a:chExt cx="5126705" cy="2090498"/>
          </a:xfrm>
        </p:grpSpPr>
        <p:sp>
          <p:nvSpPr>
            <p:cNvPr id="3" name="Freeform 3"/>
            <p:cNvSpPr/>
            <p:nvPr/>
          </p:nvSpPr>
          <p:spPr>
            <a:xfrm>
              <a:off x="304041" y="3358591"/>
              <a:ext cx="5126705" cy="1890472"/>
            </a:xfrm>
            <a:custGeom>
              <a:avLst/>
              <a:gdLst/>
              <a:ahLst/>
              <a:cxnLst/>
              <a:rect l="l" t="t" r="r" b="b"/>
              <a:pathLst>
                <a:path w="5126705" h="1890472">
                  <a:moveTo>
                    <a:pt x="0" y="0"/>
                  </a:moveTo>
                  <a:lnTo>
                    <a:pt x="5126705" y="0"/>
                  </a:lnTo>
                  <a:lnTo>
                    <a:pt x="5126705" y="1890472"/>
                  </a:lnTo>
                  <a:lnTo>
                    <a:pt x="0" y="189047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41" name="TextBox 40"/>
            <p:cNvSpPr txBox="1"/>
            <p:nvPr/>
          </p:nvSpPr>
          <p:spPr>
            <a:xfrm>
              <a:off x="930675" y="3744323"/>
              <a:ext cx="2206053" cy="1015663"/>
            </a:xfrm>
            <a:prstGeom prst="rect">
              <a:avLst/>
            </a:prstGeom>
            <a:noFill/>
          </p:spPr>
          <p:txBody>
            <a:bodyPr wrap="none" rtlCol="0">
              <a:spAutoFit/>
            </a:bodyPr>
            <a:lstStyle/>
            <a:p>
              <a:r>
                <a:rPr lang="en-GB" sz="6000">
                  <a:latin typeface="UTM Nyala" panose="02040603050506020204" pitchFamily="18" charset="0"/>
                </a:rPr>
                <a:t>NHÓM</a:t>
              </a:r>
            </a:p>
          </p:txBody>
        </p:sp>
        <p:pic>
          <p:nvPicPr>
            <p:cNvPr id="42" name="Picture 41"/>
            <p:cNvPicPr>
              <a:picLocks noChangeAspect="1"/>
            </p:cNvPicPr>
            <p:nvPr/>
          </p:nvPicPr>
          <p:blipFill rotWithShape="1">
            <a:blip r:embed="rId19" cstate="print">
              <a:extLst>
                <a:ext uri="{28A0092B-C50C-407E-A947-70E740481C1C}">
                  <a14:useLocalDpi xmlns:a14="http://schemas.microsoft.com/office/drawing/2010/main" val="0"/>
                </a:ext>
              </a:extLst>
            </a:blip>
            <a:srcRect l="20735" t="1811" r="59066" b="52841"/>
            <a:stretch/>
          </p:blipFill>
          <p:spPr>
            <a:xfrm>
              <a:off x="3111955" y="3158565"/>
              <a:ext cx="1249999" cy="1814774"/>
            </a:xfrm>
            <a:prstGeom prst="rect">
              <a:avLst/>
            </a:prstGeom>
          </p:spPr>
        </p:pic>
      </p:grpSp>
      <p:grpSp>
        <p:nvGrpSpPr>
          <p:cNvPr id="49" name="Group 48"/>
          <p:cNvGrpSpPr/>
          <p:nvPr/>
        </p:nvGrpSpPr>
        <p:grpSpPr>
          <a:xfrm>
            <a:off x="304041" y="5257444"/>
            <a:ext cx="5126705" cy="2082116"/>
            <a:chOff x="304041" y="5257444"/>
            <a:chExt cx="5126705" cy="2082116"/>
          </a:xfrm>
        </p:grpSpPr>
        <p:sp>
          <p:nvSpPr>
            <p:cNvPr id="4" name="Freeform 4"/>
            <p:cNvSpPr/>
            <p:nvPr/>
          </p:nvSpPr>
          <p:spPr>
            <a:xfrm>
              <a:off x="304041" y="5449088"/>
              <a:ext cx="5126705" cy="1890472"/>
            </a:xfrm>
            <a:custGeom>
              <a:avLst/>
              <a:gdLst/>
              <a:ahLst/>
              <a:cxnLst/>
              <a:rect l="l" t="t" r="r" b="b"/>
              <a:pathLst>
                <a:path w="5126705" h="1890472">
                  <a:moveTo>
                    <a:pt x="0" y="0"/>
                  </a:moveTo>
                  <a:lnTo>
                    <a:pt x="5126705" y="0"/>
                  </a:lnTo>
                  <a:lnTo>
                    <a:pt x="5126705" y="1890473"/>
                  </a:lnTo>
                  <a:lnTo>
                    <a:pt x="0" y="189047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43" name="TextBox 42"/>
            <p:cNvSpPr txBox="1"/>
            <p:nvPr/>
          </p:nvSpPr>
          <p:spPr>
            <a:xfrm>
              <a:off x="1002957" y="5843202"/>
              <a:ext cx="2206053" cy="1015663"/>
            </a:xfrm>
            <a:prstGeom prst="rect">
              <a:avLst/>
            </a:prstGeom>
            <a:noFill/>
          </p:spPr>
          <p:txBody>
            <a:bodyPr wrap="none" rtlCol="0">
              <a:spAutoFit/>
            </a:bodyPr>
            <a:lstStyle/>
            <a:p>
              <a:r>
                <a:rPr lang="en-GB" sz="6000">
                  <a:latin typeface="UTM Nyala" panose="02040603050506020204" pitchFamily="18" charset="0"/>
                </a:rPr>
                <a:t>NHÓM</a:t>
              </a:r>
            </a:p>
          </p:txBody>
        </p:sp>
        <p:pic>
          <p:nvPicPr>
            <p:cNvPr id="44" name="Picture 43"/>
            <p:cNvPicPr>
              <a:picLocks noChangeAspect="1"/>
            </p:cNvPicPr>
            <p:nvPr/>
          </p:nvPicPr>
          <p:blipFill rotWithShape="1">
            <a:blip r:embed="rId19" cstate="print">
              <a:extLst>
                <a:ext uri="{28A0092B-C50C-407E-A947-70E740481C1C}">
                  <a14:useLocalDpi xmlns:a14="http://schemas.microsoft.com/office/drawing/2010/main" val="0"/>
                </a:ext>
              </a:extLst>
            </a:blip>
            <a:srcRect l="39141" t="4751" r="40660" b="49901"/>
            <a:stretch/>
          </p:blipFill>
          <p:spPr>
            <a:xfrm>
              <a:off x="3184237" y="5257444"/>
              <a:ext cx="1249999" cy="1814774"/>
            </a:xfrm>
            <a:prstGeom prst="rect">
              <a:avLst/>
            </a:prstGeom>
          </p:spPr>
        </p:pic>
      </p:grpSp>
      <p:grpSp>
        <p:nvGrpSpPr>
          <p:cNvPr id="50" name="Group 49"/>
          <p:cNvGrpSpPr/>
          <p:nvPr/>
        </p:nvGrpSpPr>
        <p:grpSpPr>
          <a:xfrm>
            <a:off x="304041" y="7356323"/>
            <a:ext cx="5126705" cy="2073735"/>
            <a:chOff x="304041" y="7356323"/>
            <a:chExt cx="5126705" cy="2073735"/>
          </a:xfrm>
        </p:grpSpPr>
        <p:sp>
          <p:nvSpPr>
            <p:cNvPr id="6" name="Freeform 6"/>
            <p:cNvSpPr/>
            <p:nvPr/>
          </p:nvSpPr>
          <p:spPr>
            <a:xfrm>
              <a:off x="304041" y="7539586"/>
              <a:ext cx="5126705" cy="1890472"/>
            </a:xfrm>
            <a:custGeom>
              <a:avLst/>
              <a:gdLst/>
              <a:ahLst/>
              <a:cxnLst/>
              <a:rect l="l" t="t" r="r" b="b"/>
              <a:pathLst>
                <a:path w="5126705" h="1890472">
                  <a:moveTo>
                    <a:pt x="0" y="0"/>
                  </a:moveTo>
                  <a:lnTo>
                    <a:pt x="5126705" y="0"/>
                  </a:lnTo>
                  <a:lnTo>
                    <a:pt x="5126705" y="1890472"/>
                  </a:lnTo>
                  <a:lnTo>
                    <a:pt x="0" y="189047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45" name="TextBox 44"/>
            <p:cNvSpPr txBox="1"/>
            <p:nvPr/>
          </p:nvSpPr>
          <p:spPr>
            <a:xfrm>
              <a:off x="1030321" y="7942081"/>
              <a:ext cx="2206053" cy="1015663"/>
            </a:xfrm>
            <a:prstGeom prst="rect">
              <a:avLst/>
            </a:prstGeom>
            <a:noFill/>
          </p:spPr>
          <p:txBody>
            <a:bodyPr wrap="none" rtlCol="0">
              <a:spAutoFit/>
            </a:bodyPr>
            <a:lstStyle/>
            <a:p>
              <a:r>
                <a:rPr lang="en-GB" sz="6000">
                  <a:latin typeface="UTM Nyala" panose="02040603050506020204" pitchFamily="18" charset="0"/>
                </a:rPr>
                <a:t>NHÓM</a:t>
              </a:r>
            </a:p>
          </p:txBody>
        </p:sp>
        <p:pic>
          <p:nvPicPr>
            <p:cNvPr id="46" name="Picture 45"/>
            <p:cNvPicPr>
              <a:picLocks noChangeAspect="1"/>
            </p:cNvPicPr>
            <p:nvPr/>
          </p:nvPicPr>
          <p:blipFill rotWithShape="1">
            <a:blip r:embed="rId19" cstate="print">
              <a:extLst>
                <a:ext uri="{28A0092B-C50C-407E-A947-70E740481C1C}">
                  <a14:useLocalDpi xmlns:a14="http://schemas.microsoft.com/office/drawing/2010/main" val="0"/>
                </a:ext>
              </a:extLst>
            </a:blip>
            <a:srcRect l="60516" t="75" r="19285" b="54577"/>
            <a:stretch/>
          </p:blipFill>
          <p:spPr>
            <a:xfrm>
              <a:off x="3211601" y="7356323"/>
              <a:ext cx="1249999" cy="1814774"/>
            </a:xfrm>
            <a:prstGeom prst="rect">
              <a:avLst/>
            </a:prstGeom>
          </p:spPr>
        </p:pic>
      </p:grpSp>
      <p:pic>
        <p:nvPicPr>
          <p:cNvPr id="12" name="Picture 11">
            <a:extLst>
              <a:ext uri="{FF2B5EF4-FFF2-40B4-BE49-F238E27FC236}">
                <a16:creationId xmlns:a16="http://schemas.microsoft.com/office/drawing/2014/main" id="{48CD7D1B-E51E-ADA9-0887-D4E56869E350}"/>
              </a:ext>
            </a:extLst>
          </p:cNvPr>
          <p:cNvPicPr>
            <a:picLocks noChangeAspect="1"/>
          </p:cNvPicPr>
          <p:nvPr/>
        </p:nvPicPr>
        <p:blipFill>
          <a:blip r:embed="rId26"/>
          <a:stretch>
            <a:fillRect/>
          </a:stretch>
        </p:blipFill>
        <p:spPr>
          <a:xfrm>
            <a:off x="5815243" y="41241"/>
            <a:ext cx="11168840" cy="3999323"/>
          </a:xfrm>
          <a:prstGeom prst="rect">
            <a:avLst/>
          </a:prstGeom>
        </p:spPr>
      </p:pic>
    </p:spTree>
    <p:extLst>
      <p:ext uri="{BB962C8B-B14F-4D97-AF65-F5344CB8AC3E}">
        <p14:creationId xmlns:p14="http://schemas.microsoft.com/office/powerpoint/2010/main" val="3736707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anim calcmode="lin" valueType="num">
                                      <p:cBhvr>
                                        <p:cTn id="23" dur="1000" fill="hold"/>
                                        <p:tgtEl>
                                          <p:spTgt spid="50"/>
                                        </p:tgtEl>
                                        <p:attrNameLst>
                                          <p:attrName>ppt_x</p:attrName>
                                        </p:attrNameLst>
                                      </p:cBhvr>
                                      <p:tavLst>
                                        <p:tav tm="0">
                                          <p:val>
                                            <p:strVal val="#ppt_x"/>
                                          </p:val>
                                        </p:tav>
                                        <p:tav tm="100000">
                                          <p:val>
                                            <p:strVal val="#ppt_x"/>
                                          </p:val>
                                        </p:tav>
                                      </p:tavLst>
                                    </p:anim>
                                    <p:anim calcmode="lin" valueType="num">
                                      <p:cBhvr>
                                        <p:cTn id="2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3276600" y="342900"/>
            <a:ext cx="17754600" cy="1446550"/>
          </a:xfrm>
          <a:prstGeom prst="rect">
            <a:avLst/>
          </a:prstGeom>
        </p:spPr>
        <p:txBody>
          <a:bodyPr wrap="square">
            <a:spAutoFit/>
          </a:bodyPr>
          <a:lstStyle/>
          <a:p>
            <a:pPr lvl="0"/>
            <a:r>
              <a:rPr lang="vi-VN" sz="6600">
                <a:solidFill>
                  <a:srgbClr val="000000"/>
                </a:solidFill>
                <a:latin typeface="ArialMT"/>
              </a:rPr>
              <a:t>a. Đường vào bản rất xa </a:t>
            </a:r>
            <a:r>
              <a:rPr lang="vi-VN" sz="8800">
                <a:solidFill>
                  <a:srgbClr val="FF00FF"/>
                </a:solidFill>
                <a:latin typeface="Wingdings-Regular"/>
              </a:rPr>
              <a:t></a:t>
            </a:r>
            <a:r>
              <a:rPr lang="vi-VN" sz="6600">
                <a:solidFill>
                  <a:srgbClr val="000000"/>
                </a:solidFill>
                <a:latin typeface="ArialMT"/>
              </a:rPr>
              <a:t>.</a:t>
            </a:r>
          </a:p>
        </p:txBody>
      </p:sp>
      <p:sp>
        <p:nvSpPr>
          <p:cNvPr id="40" name="Rounded Rectangle 39"/>
          <p:cNvSpPr/>
          <p:nvPr/>
        </p:nvSpPr>
        <p:spPr>
          <a:xfrm>
            <a:off x="2247900" y="2247900"/>
            <a:ext cx="13792200" cy="2562869"/>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6000">
                <a:solidFill>
                  <a:srgbClr val="FF0000"/>
                </a:solidFill>
              </a:rPr>
              <a:t>Đường vào bản rất xa</a:t>
            </a:r>
            <a:r>
              <a:rPr lang="en-US" sz="6000">
                <a:solidFill>
                  <a:srgbClr val="FF0000"/>
                </a:solidFill>
              </a:rPr>
              <a:t> </a:t>
            </a:r>
            <a:r>
              <a:rPr lang="vi-VN" sz="6000">
                <a:solidFill>
                  <a:srgbClr val="002060"/>
                </a:solidFill>
              </a:rPr>
              <a:t>nên du khách đến tham quan phải đi từ sáng sớm.</a:t>
            </a:r>
            <a:endParaRPr lang="en-GB" sz="6000">
              <a:solidFill>
                <a:srgbClr val="002060"/>
              </a:solidFill>
            </a:endParaRPr>
          </a:p>
        </p:txBody>
      </p:sp>
      <p:sp>
        <p:nvSpPr>
          <p:cNvPr id="15" name="Rounded Rectangle 39">
            <a:extLst>
              <a:ext uri="{FF2B5EF4-FFF2-40B4-BE49-F238E27FC236}">
                <a16:creationId xmlns:a16="http://schemas.microsoft.com/office/drawing/2014/main" id="{106391BC-0A62-4979-AAAA-86B214AF243A}"/>
              </a:ext>
            </a:extLst>
          </p:cNvPr>
          <p:cNvSpPr/>
          <p:nvPr/>
        </p:nvSpPr>
        <p:spPr>
          <a:xfrm>
            <a:off x="2247900" y="6057900"/>
            <a:ext cx="14058900" cy="2984458"/>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6000">
                <a:solidFill>
                  <a:srgbClr val="FF0000"/>
                </a:solidFill>
              </a:rPr>
              <a:t>Đường vào bản rất xa </a:t>
            </a:r>
            <a:r>
              <a:rPr lang="vi-VN" sz="6000">
                <a:solidFill>
                  <a:srgbClr val="0070C0"/>
                </a:solidFill>
              </a:rPr>
              <a:t>nhưng các thầy, cô giáo dưới xuôi vẫn kiên trì lên dạy chữ cho trẻ ở bản.</a:t>
            </a:r>
            <a:endParaRPr lang="en-GB" sz="6000">
              <a:solidFill>
                <a:srgbClr val="0070C0"/>
              </a:solidFill>
            </a:endParaRPr>
          </a:p>
        </p:txBody>
      </p:sp>
    </p:spTree>
    <p:extLst>
      <p:ext uri="{BB962C8B-B14F-4D97-AF65-F5344CB8AC3E}">
        <p14:creationId xmlns:p14="http://schemas.microsoft.com/office/powerpoint/2010/main" val="2102140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247900" y="277494"/>
            <a:ext cx="17754600" cy="1446550"/>
          </a:xfrm>
          <a:prstGeom prst="rect">
            <a:avLst/>
          </a:prstGeom>
        </p:spPr>
        <p:txBody>
          <a:bodyPr wrap="square">
            <a:spAutoFit/>
          </a:bodyPr>
          <a:lstStyle/>
          <a:p>
            <a:pPr lvl="0"/>
            <a:r>
              <a:rPr lang="en-US" sz="6600">
                <a:solidFill>
                  <a:srgbClr val="000000"/>
                </a:solidFill>
                <a:latin typeface="ArialMT"/>
              </a:rPr>
              <a:t>b. Những cây xoan đã lấm tấm nụ </a:t>
            </a:r>
            <a:r>
              <a:rPr lang="en-US" sz="8800">
                <a:solidFill>
                  <a:srgbClr val="FF00FF"/>
                </a:solidFill>
                <a:latin typeface="Wingdings-Regular"/>
              </a:rPr>
              <a:t></a:t>
            </a:r>
            <a:r>
              <a:rPr lang="en-US" sz="6600">
                <a:solidFill>
                  <a:srgbClr val="000000"/>
                </a:solidFill>
                <a:latin typeface="ArialMT"/>
              </a:rPr>
              <a:t>.</a:t>
            </a:r>
          </a:p>
        </p:txBody>
      </p:sp>
      <p:sp>
        <p:nvSpPr>
          <p:cNvPr id="40" name="Rounded Rectangle 39"/>
          <p:cNvSpPr/>
          <p:nvPr/>
        </p:nvSpPr>
        <p:spPr>
          <a:xfrm>
            <a:off x="2247900" y="2247900"/>
            <a:ext cx="13792200" cy="289560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a:solidFill>
                  <a:srgbClr val="FF0000"/>
                </a:solidFill>
              </a:rPr>
              <a:t>Những cây xoan đã lấm tấm nụ </a:t>
            </a:r>
            <a:r>
              <a:rPr lang="vi-VN" sz="6000">
                <a:solidFill>
                  <a:srgbClr val="0070C0"/>
                </a:solidFill>
              </a:rPr>
              <a:t>còn cây bàng đã xoè những chiếc lá non xanh đầy cành</a:t>
            </a:r>
            <a:r>
              <a:rPr lang="en-US" sz="6000">
                <a:solidFill>
                  <a:srgbClr val="0070C0"/>
                </a:solidFill>
              </a:rPr>
              <a:t>.</a:t>
            </a:r>
            <a:endParaRPr kumimoji="0" lang="en-GB" sz="6000" b="0" i="0" u="none" strike="noStrike" kern="1200" cap="none" spc="0" normalizeH="0" baseline="0" noProof="0">
              <a:ln>
                <a:noFill/>
              </a:ln>
              <a:solidFill>
                <a:srgbClr val="0070C0"/>
              </a:solidFill>
              <a:effectLst/>
              <a:uLnTx/>
              <a:uFillTx/>
              <a:latin typeface="Calibri"/>
            </a:endParaRPr>
          </a:p>
        </p:txBody>
      </p:sp>
      <p:sp>
        <p:nvSpPr>
          <p:cNvPr id="15" name="Rounded Rectangle 39">
            <a:extLst>
              <a:ext uri="{FF2B5EF4-FFF2-40B4-BE49-F238E27FC236}">
                <a16:creationId xmlns:a16="http://schemas.microsoft.com/office/drawing/2014/main" id="{106391BC-0A62-4979-AAAA-86B214AF243A}"/>
              </a:ext>
            </a:extLst>
          </p:cNvPr>
          <p:cNvSpPr/>
          <p:nvPr/>
        </p:nvSpPr>
        <p:spPr>
          <a:xfrm>
            <a:off x="2247900" y="6057900"/>
            <a:ext cx="14058900" cy="2984458"/>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a:solidFill>
                  <a:srgbClr val="FF0000"/>
                </a:solidFill>
              </a:rPr>
              <a:t>Những cây xoan đã lấm tấm nụ </a:t>
            </a:r>
            <a:r>
              <a:rPr lang="vi-VN" sz="6000">
                <a:solidFill>
                  <a:srgbClr val="00B050"/>
                </a:solidFill>
              </a:rPr>
              <a:t>nên chỉ qua một đêm, từ những kẽ vỏ thô ráp, xù xì, hoa bung nở bồng bềnh.</a:t>
            </a:r>
            <a:endParaRPr kumimoji="0" lang="en-GB" sz="6000" b="0" i="0" u="none" strike="noStrike" kern="1200" cap="none" spc="0" normalizeH="0" baseline="0" noProof="0">
              <a:ln>
                <a:noFill/>
              </a:ln>
              <a:solidFill>
                <a:srgbClr val="00B050"/>
              </a:solidFill>
              <a:effectLst/>
              <a:uLnTx/>
              <a:uFillTx/>
              <a:latin typeface="Calibri"/>
            </a:endParaRPr>
          </a:p>
        </p:txBody>
      </p:sp>
    </p:spTree>
    <p:extLst>
      <p:ext uri="{BB962C8B-B14F-4D97-AF65-F5344CB8AC3E}">
        <p14:creationId xmlns:p14="http://schemas.microsoft.com/office/powerpoint/2010/main" val="1722582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247900" y="277494"/>
            <a:ext cx="1775460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ArialMT"/>
                <a:ea typeface="+mn-ea"/>
                <a:cs typeface="+mn-cs"/>
              </a:rPr>
              <a:t>c. Hội đua thuyền tổ chức vào thứ Bảy </a:t>
            </a:r>
            <a:r>
              <a:rPr kumimoji="0" lang="en-US" sz="8000" b="0" i="0" u="none" strike="noStrike" kern="1200" cap="none" spc="0" normalizeH="0" baseline="0" noProof="0">
                <a:ln>
                  <a:noFill/>
                </a:ln>
                <a:solidFill>
                  <a:srgbClr val="FF00FF"/>
                </a:solidFill>
                <a:effectLst/>
                <a:uLnTx/>
                <a:uFillTx/>
                <a:latin typeface="Wingdings-Regular"/>
                <a:ea typeface="+mn-ea"/>
                <a:cs typeface="+mn-cs"/>
              </a:rPr>
              <a:t></a:t>
            </a:r>
            <a:r>
              <a:rPr kumimoji="0" lang="en-US" sz="6000" b="0" i="0" u="none" strike="noStrike" kern="1200" cap="none" spc="0" normalizeH="0" baseline="0" noProof="0">
                <a:ln>
                  <a:noFill/>
                </a:ln>
                <a:solidFill>
                  <a:srgbClr val="000000"/>
                </a:solidFill>
                <a:effectLst/>
                <a:uLnTx/>
                <a:uFillTx/>
                <a:latin typeface="ArialMT"/>
                <a:ea typeface="+mn-ea"/>
                <a:cs typeface="+mn-cs"/>
              </a:rPr>
              <a:t>.</a:t>
            </a:r>
          </a:p>
        </p:txBody>
      </p:sp>
      <p:sp>
        <p:nvSpPr>
          <p:cNvPr id="40" name="Rounded Rectangle 39"/>
          <p:cNvSpPr/>
          <p:nvPr/>
        </p:nvSpPr>
        <p:spPr>
          <a:xfrm>
            <a:off x="2247900" y="2247900"/>
            <a:ext cx="13792200" cy="289560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a:solidFill>
                  <a:srgbClr val="FF0000"/>
                </a:solidFill>
              </a:rPr>
              <a:t>Hội đua thuyền tổ chức vào thứ Bảy </a:t>
            </a:r>
            <a:r>
              <a:rPr lang="vi-VN" sz="6000">
                <a:solidFill>
                  <a:srgbClr val="00B050"/>
                </a:solidFill>
              </a:rPr>
              <a:t>nhưng từ chiều thứ Sáu, các đội đua đã nô nức tụ tập bên bến sông. </a:t>
            </a:r>
            <a:endParaRPr kumimoji="0" lang="en-GB" sz="6000" b="0" i="0" u="none" strike="noStrike" kern="1200" cap="none" spc="0" normalizeH="0" baseline="0" noProof="0">
              <a:ln>
                <a:noFill/>
              </a:ln>
              <a:solidFill>
                <a:srgbClr val="00B050"/>
              </a:solidFill>
              <a:effectLst/>
              <a:uLnTx/>
              <a:uFillTx/>
              <a:latin typeface="Calibri"/>
            </a:endParaRPr>
          </a:p>
        </p:txBody>
      </p:sp>
      <p:sp>
        <p:nvSpPr>
          <p:cNvPr id="15" name="Rounded Rectangle 39">
            <a:extLst>
              <a:ext uri="{FF2B5EF4-FFF2-40B4-BE49-F238E27FC236}">
                <a16:creationId xmlns:a16="http://schemas.microsoft.com/office/drawing/2014/main" id="{106391BC-0A62-4979-AAAA-86B214AF243A}"/>
              </a:ext>
            </a:extLst>
          </p:cNvPr>
          <p:cNvSpPr/>
          <p:nvPr/>
        </p:nvSpPr>
        <p:spPr>
          <a:xfrm>
            <a:off x="2247900" y="6057900"/>
            <a:ext cx="14058900" cy="2984458"/>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a:solidFill>
                  <a:srgbClr val="FF0000"/>
                </a:solidFill>
              </a:rPr>
              <a:t>Hội đua thuyền tổ chức vào thứ Bảy </a:t>
            </a:r>
            <a:r>
              <a:rPr lang="vi-VN" sz="6000">
                <a:solidFill>
                  <a:srgbClr val="0070C0"/>
                </a:solidFill>
              </a:rPr>
              <a:t>nên các gian hàng ẩm thực trên sông đã kết thúc vào tối thứ Sáu.</a:t>
            </a:r>
            <a:endParaRPr lang="en-GB" sz="6000">
              <a:solidFill>
                <a:srgbClr val="0070C0"/>
              </a:solidFill>
            </a:endParaRPr>
          </a:p>
        </p:txBody>
      </p:sp>
    </p:spTree>
    <p:extLst>
      <p:ext uri="{BB962C8B-B14F-4D97-AF65-F5344CB8AC3E}">
        <p14:creationId xmlns:p14="http://schemas.microsoft.com/office/powerpoint/2010/main" val="680007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247900" y="277494"/>
            <a:ext cx="177546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000000"/>
                </a:solidFill>
                <a:effectLst/>
                <a:uLnTx/>
                <a:uFillTx/>
                <a:latin typeface="ArialMT"/>
                <a:ea typeface="+mn-ea"/>
                <a:cs typeface="+mn-cs"/>
              </a:rPr>
              <a:t>d. Tôi thích những món đồ chơi kết từ lá dừa </a:t>
            </a:r>
            <a:r>
              <a:rPr kumimoji="0" lang="vi-VN" sz="7200" b="0" i="0" u="none" strike="noStrike" kern="1200" cap="none" spc="0" normalizeH="0" baseline="0" noProof="0">
                <a:ln>
                  <a:noFill/>
                </a:ln>
                <a:solidFill>
                  <a:srgbClr val="FF00FF"/>
                </a:solidFill>
                <a:effectLst/>
                <a:uLnTx/>
                <a:uFillTx/>
                <a:latin typeface="Wingdings-Regular"/>
                <a:ea typeface="+mn-ea"/>
                <a:cs typeface="+mn-cs"/>
              </a:rPr>
              <a:t></a:t>
            </a:r>
            <a:r>
              <a:rPr kumimoji="0" lang="vi-VN" sz="5400" b="0" i="0" u="none" strike="noStrike" kern="1200" cap="none" spc="0" normalizeH="0" baseline="0" noProof="0">
                <a:ln>
                  <a:noFill/>
                </a:ln>
                <a:solidFill>
                  <a:srgbClr val="000000"/>
                </a:solidFill>
                <a:effectLst/>
                <a:uLnTx/>
                <a:uFillTx/>
                <a:latin typeface="ArialMT"/>
                <a:ea typeface="+mn-ea"/>
                <a:cs typeface="+mn-cs"/>
              </a:rPr>
              <a:t>.</a:t>
            </a:r>
            <a:endParaRPr kumimoji="0" lang="en-US" sz="5400" b="1" i="0" u="none" strike="noStrike" kern="1200" cap="none" spc="0" normalizeH="0" baseline="0" noProof="0">
              <a:ln>
                <a:noFill/>
              </a:ln>
              <a:solidFill>
                <a:prstClr val="black"/>
              </a:solidFill>
              <a:effectLst/>
              <a:uLnTx/>
              <a:uFillTx/>
              <a:latin typeface="Calibri"/>
              <a:ea typeface="+mn-ea"/>
              <a:cs typeface="Times New Roman" panose="02020603050405020304" pitchFamily="18" charset="0"/>
            </a:endParaRPr>
          </a:p>
        </p:txBody>
      </p:sp>
      <p:sp>
        <p:nvSpPr>
          <p:cNvPr id="40" name="Rounded Rectangle 39"/>
          <p:cNvSpPr/>
          <p:nvPr/>
        </p:nvSpPr>
        <p:spPr>
          <a:xfrm>
            <a:off x="2247900" y="2247900"/>
            <a:ext cx="13792200" cy="289560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a:solidFill>
                  <a:srgbClr val="FF0000"/>
                </a:solidFill>
              </a:rPr>
              <a:t>Tôi thích những món đồ chơi kết từ lá dừa </a:t>
            </a:r>
            <a:r>
              <a:rPr lang="vi-VN" sz="6000">
                <a:solidFill>
                  <a:srgbClr val="0070C0"/>
                </a:solidFill>
              </a:rPr>
              <a:t>nên mỗi khi có dịp gặp ai bán chúng, ba đều mua về cho tôi.</a:t>
            </a:r>
            <a:endParaRPr kumimoji="0" lang="en-GB" sz="6000" b="0" i="0" u="none" strike="noStrike" kern="1200" cap="none" spc="0" normalizeH="0" baseline="0" noProof="0">
              <a:ln>
                <a:noFill/>
              </a:ln>
              <a:solidFill>
                <a:srgbClr val="0070C0"/>
              </a:solidFill>
              <a:effectLst/>
              <a:uLnTx/>
              <a:uFillTx/>
              <a:latin typeface="Calibri"/>
            </a:endParaRPr>
          </a:p>
        </p:txBody>
      </p:sp>
      <p:sp>
        <p:nvSpPr>
          <p:cNvPr id="15" name="Rounded Rectangle 39">
            <a:extLst>
              <a:ext uri="{FF2B5EF4-FFF2-40B4-BE49-F238E27FC236}">
                <a16:creationId xmlns:a16="http://schemas.microsoft.com/office/drawing/2014/main" id="{106391BC-0A62-4979-AAAA-86B214AF243A}"/>
              </a:ext>
            </a:extLst>
          </p:cNvPr>
          <p:cNvSpPr/>
          <p:nvPr/>
        </p:nvSpPr>
        <p:spPr>
          <a:xfrm>
            <a:off x="2247900" y="6057900"/>
            <a:ext cx="14058900" cy="2984458"/>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a:solidFill>
                  <a:srgbClr val="FF0000"/>
                </a:solidFill>
              </a:rPr>
              <a:t>Tôi thích những món đồ chơi kết từ lá dừa </a:t>
            </a:r>
            <a:r>
              <a:rPr lang="vi-VN" sz="6000">
                <a:solidFill>
                  <a:srgbClr val="00B050"/>
                </a:solidFill>
              </a:rPr>
              <a:t>còn em trai tôi lại đam mê những món đồ chơi công nghệ.</a:t>
            </a:r>
            <a:endParaRPr lang="en-GB" sz="6000">
              <a:solidFill>
                <a:srgbClr val="00B050"/>
              </a:solidFill>
            </a:endParaRPr>
          </a:p>
        </p:txBody>
      </p:sp>
    </p:spTree>
    <p:extLst>
      <p:ext uri="{BB962C8B-B14F-4D97-AF65-F5344CB8AC3E}">
        <p14:creationId xmlns:p14="http://schemas.microsoft.com/office/powerpoint/2010/main" val="875398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ÂN NGUYỄN">
            <a:extLst>
              <a:ext uri="{FF2B5EF4-FFF2-40B4-BE49-F238E27FC236}">
                <a16:creationId xmlns:a16="http://schemas.microsoft.com/office/drawing/2014/main" id="{AD4820FC-DE11-FBB8-267B-C153845E6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433" b="76578" l="11301" r="27990">
                        <a14:foregroundMark x1="16894" y1="28368" x2="16894" y2="28368"/>
                        <a14:foregroundMark x1="17985" y1="27800" x2="18440" y2="35304"/>
                        <a14:foregroundMark x1="18440" y1="35304" x2="18486" y2="35588"/>
                        <a14:foregroundMark x1="12347" y1="75611" x2="14302" y2="67936"/>
                        <a14:foregroundMark x1="13142" y1="64639" x2="13711" y2="67368"/>
                        <a14:foregroundMark x1="11346" y1="75611" x2="11346" y2="75611"/>
                        <a14:foregroundMark x1="21828" y1="62365" x2="22010" y2="66345"/>
                        <a14:foregroundMark x1="22010" y1="66345" x2="21032" y2="63502"/>
                        <a14:foregroundMark x1="21032" y1="63502" x2="21191" y2="63218"/>
                        <a14:foregroundMark x1="13711" y1="75725" x2="15166" y2="68505"/>
                        <a14:foregroundMark x1="15166" y1="68505" x2="15439" y2="67823"/>
                        <a14:foregroundMark x1="27990" y1="53269" x2="27308" y2="54292"/>
                        <a14:foregroundMark x1="13824" y1="66515" x2="14870" y2="64923"/>
                        <a14:foregroundMark x1="18759" y1="76578" x2="18759" y2="76578"/>
                      </a14:backgroundRemoval>
                    </a14:imgEffect>
                  </a14:imgLayer>
                </a14:imgProps>
              </a:ext>
              <a:ext uri="{28A0092B-C50C-407E-A947-70E740481C1C}">
                <a14:useLocalDpi xmlns:a14="http://schemas.microsoft.com/office/drawing/2010/main" val="0"/>
              </a:ext>
            </a:extLst>
          </a:blip>
          <a:srcRect l="10417" t="14586" r="70417" b="16668"/>
          <a:stretch/>
        </p:blipFill>
        <p:spPr>
          <a:xfrm>
            <a:off x="228600" y="1714500"/>
            <a:ext cx="6477000" cy="9293089"/>
          </a:xfrm>
          <a:prstGeom prst="rect">
            <a:avLst/>
          </a:prstGeom>
        </p:spPr>
      </p:pic>
      <p:sp>
        <p:nvSpPr>
          <p:cNvPr id="5" name="Speech Bubble: Oval 4">
            <a:extLst>
              <a:ext uri="{FF2B5EF4-FFF2-40B4-BE49-F238E27FC236}">
                <a16:creationId xmlns:a16="http://schemas.microsoft.com/office/drawing/2014/main" id="{71CDCC58-9FAF-B68B-1373-5DEF27405A8E}"/>
              </a:ext>
            </a:extLst>
          </p:cNvPr>
          <p:cNvSpPr/>
          <p:nvPr/>
        </p:nvSpPr>
        <p:spPr>
          <a:xfrm>
            <a:off x="7010400" y="1104900"/>
            <a:ext cx="10820400" cy="7848600"/>
          </a:xfrm>
          <a:prstGeom prst="wedgeEllipseCallout">
            <a:avLst>
              <a:gd name="adj1" fmla="val -56431"/>
              <a:gd name="adj2" fmla="val 17743"/>
            </a:avLst>
          </a:prstGeom>
          <a:solidFill>
            <a:srgbClr val="FFD7DD"/>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12">
            <a:extLst>
              <a:ext uri="{FF2B5EF4-FFF2-40B4-BE49-F238E27FC236}">
                <a16:creationId xmlns:a16="http://schemas.microsoft.com/office/drawing/2014/main" id="{E1F47EFC-92AC-50E7-4BA1-F582A7B44CAE}"/>
              </a:ext>
            </a:extLst>
          </p:cNvPr>
          <p:cNvSpPr/>
          <p:nvPr/>
        </p:nvSpPr>
        <p:spPr>
          <a:xfrm>
            <a:off x="15819289" y="7814998"/>
            <a:ext cx="2240111" cy="1903161"/>
          </a:xfrm>
          <a:custGeom>
            <a:avLst/>
            <a:gdLst/>
            <a:ahLst/>
            <a:cxnLst/>
            <a:rect l="l" t="t" r="r" b="b"/>
            <a:pathLst>
              <a:path w="2240111" h="1903161">
                <a:moveTo>
                  <a:pt x="0" y="0"/>
                </a:moveTo>
                <a:lnTo>
                  <a:pt x="2240111" y="0"/>
                </a:lnTo>
                <a:lnTo>
                  <a:pt x="2240111" y="1903161"/>
                </a:lnTo>
                <a:lnTo>
                  <a:pt x="0" y="19031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9">
            <a:extLst>
              <a:ext uri="{FF2B5EF4-FFF2-40B4-BE49-F238E27FC236}">
                <a16:creationId xmlns:a16="http://schemas.microsoft.com/office/drawing/2014/main" id="{0E229CD8-ADB8-F745-7D0B-F6A848049F9A}"/>
              </a:ext>
            </a:extLst>
          </p:cNvPr>
          <p:cNvSpPr/>
          <p:nvPr/>
        </p:nvSpPr>
        <p:spPr>
          <a:xfrm>
            <a:off x="228600" y="35832"/>
            <a:ext cx="2122991" cy="2138136"/>
          </a:xfrm>
          <a:custGeom>
            <a:avLst/>
            <a:gdLst/>
            <a:ahLst/>
            <a:cxnLst/>
            <a:rect l="l" t="t" r="r" b="b"/>
            <a:pathLst>
              <a:path w="2122991" h="2138136">
                <a:moveTo>
                  <a:pt x="0" y="0"/>
                </a:moveTo>
                <a:lnTo>
                  <a:pt x="2122991" y="0"/>
                </a:lnTo>
                <a:lnTo>
                  <a:pt x="2122991" y="2138136"/>
                </a:lnTo>
                <a:lnTo>
                  <a:pt x="0" y="21381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D9132E68-E138-2FE4-4E23-12399921A97F}"/>
              </a:ext>
            </a:extLst>
          </p:cNvPr>
          <p:cNvSpPr/>
          <p:nvPr/>
        </p:nvSpPr>
        <p:spPr>
          <a:xfrm flipH="1">
            <a:off x="1844977" y="1333500"/>
            <a:ext cx="1013228" cy="1252187"/>
          </a:xfrm>
          <a:custGeom>
            <a:avLst/>
            <a:gdLst/>
            <a:ahLst/>
            <a:cxnLst/>
            <a:rect l="l" t="t" r="r" b="b"/>
            <a:pathLst>
              <a:path w="1013228" h="1252187">
                <a:moveTo>
                  <a:pt x="1013228" y="0"/>
                </a:moveTo>
                <a:lnTo>
                  <a:pt x="0" y="0"/>
                </a:lnTo>
                <a:lnTo>
                  <a:pt x="0" y="1252186"/>
                </a:lnTo>
                <a:lnTo>
                  <a:pt x="1013228" y="1252186"/>
                </a:lnTo>
                <a:lnTo>
                  <a:pt x="101322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7336FA39-4FC6-46F1-8610-B1B30A3BC94F}"/>
              </a:ext>
            </a:extLst>
          </p:cNvPr>
          <p:cNvPicPr>
            <a:picLocks noChangeAspect="1"/>
          </p:cNvPicPr>
          <p:nvPr/>
        </p:nvPicPr>
        <p:blipFill>
          <a:blip r:embed="rId10"/>
          <a:stretch>
            <a:fillRect/>
          </a:stretch>
        </p:blipFill>
        <p:spPr>
          <a:xfrm>
            <a:off x="8001662" y="2596370"/>
            <a:ext cx="9943438" cy="5218628"/>
          </a:xfrm>
          <a:prstGeom prst="rect">
            <a:avLst/>
          </a:prstGeom>
        </p:spPr>
      </p:pic>
    </p:spTree>
    <p:extLst>
      <p:ext uri="{BB962C8B-B14F-4D97-AF65-F5344CB8AC3E}">
        <p14:creationId xmlns:p14="http://schemas.microsoft.com/office/powerpoint/2010/main" val="1399562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FCB"/>
        </a:solidFill>
        <a:effectLst/>
      </p:bgPr>
    </p:bg>
    <p:spTree>
      <p:nvGrpSpPr>
        <p:cNvPr id="1" name=""/>
        <p:cNvGrpSpPr/>
        <p:nvPr/>
      </p:nvGrpSpPr>
      <p:grpSpPr>
        <a:xfrm>
          <a:off x="0" y="0"/>
          <a:ext cx="0" cy="0"/>
          <a:chOff x="0" y="0"/>
          <a:chExt cx="0" cy="0"/>
        </a:xfrm>
      </p:grpSpPr>
      <p:sp>
        <p:nvSpPr>
          <p:cNvPr id="4" name="NGÂN NGUYỄN">
            <a:extLst>
              <a:ext uri="{FF2B5EF4-FFF2-40B4-BE49-F238E27FC236}">
                <a16:creationId xmlns:a16="http://schemas.microsoft.com/office/drawing/2014/main" id="{7C897038-D957-FADB-E328-88D85F0CF057}"/>
              </a:ext>
            </a:extLst>
          </p:cNvPr>
          <p:cNvSpPr txBox="1"/>
          <p:nvPr/>
        </p:nvSpPr>
        <p:spPr>
          <a:xfrm>
            <a:off x="1598995" y="1827024"/>
            <a:ext cx="15732119" cy="1415772"/>
          </a:xfrm>
          <a:prstGeom prst="rect">
            <a:avLst/>
          </a:prstGeom>
        </p:spPr>
        <p:txBody>
          <a:bodyPr wrap="square" lIns="0" tIns="0" rIns="0" bIns="0" rtlCol="0" anchor="t">
            <a:spAutoFit/>
          </a:bodyPr>
          <a:lstStyle/>
          <a:p>
            <a:r>
              <a:rPr lang="en-US" sz="4800" b="1">
                <a:solidFill>
                  <a:srgbClr val="FF00FF"/>
                </a:solidFill>
                <a:latin typeface="Arial-Rounded-Bold"/>
              </a:rPr>
              <a:t>3. </a:t>
            </a:r>
            <a:r>
              <a:rPr lang="en-US" sz="4400" b="1">
                <a:solidFill>
                  <a:srgbClr val="000000"/>
                </a:solidFill>
                <a:latin typeface="Arial-BoldMT"/>
              </a:rPr>
              <a:t>Viết 3 – 4 câu về một loài vật em thích, trong đó có ít nhất một câu ghép. Chỉ ra cách nối các vế câu đã sử dụng.</a:t>
            </a:r>
            <a:endParaRPr kumimoji="0" lang="en-US" sz="4000" b="1" i="0" u="none" strike="noStrike" kern="1200" cap="none" spc="0" normalizeH="0" baseline="0" noProof="0">
              <a:ln>
                <a:noFill/>
              </a:ln>
              <a:solidFill>
                <a:prstClr val="black"/>
              </a:solidFill>
              <a:effectLst/>
              <a:uLnTx/>
              <a:uFillTx/>
              <a:latin typeface="Calibri"/>
              <a:ea typeface="+mn-ea"/>
              <a:cs typeface="Times New Roman" panose="02020603050405020304" pitchFamily="18" charset="0"/>
            </a:endParaRPr>
          </a:p>
        </p:txBody>
      </p:sp>
      <p:sp>
        <p:nvSpPr>
          <p:cNvPr id="5" name="Freeform 6">
            <a:extLst>
              <a:ext uri="{FF2B5EF4-FFF2-40B4-BE49-F238E27FC236}">
                <a16:creationId xmlns:a16="http://schemas.microsoft.com/office/drawing/2014/main" id="{0E1E376D-5FA4-1E15-0D69-1A557CAF3173}"/>
              </a:ext>
            </a:extLst>
          </p:cNvPr>
          <p:cNvSpPr/>
          <p:nvPr/>
        </p:nvSpPr>
        <p:spPr>
          <a:xfrm rot="1455067">
            <a:off x="-78152" y="8844838"/>
            <a:ext cx="1418765" cy="1408432"/>
          </a:xfrm>
          <a:custGeom>
            <a:avLst/>
            <a:gdLst/>
            <a:ahLst/>
            <a:cxnLst/>
            <a:rect l="l" t="t" r="r" b="b"/>
            <a:pathLst>
              <a:path w="2835234" h="2601327">
                <a:moveTo>
                  <a:pt x="0" y="0"/>
                </a:moveTo>
                <a:lnTo>
                  <a:pt x="2835234" y="0"/>
                </a:lnTo>
                <a:lnTo>
                  <a:pt x="2835234" y="2601327"/>
                </a:lnTo>
                <a:lnTo>
                  <a:pt x="0" y="26013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11">
            <a:extLst>
              <a:ext uri="{FF2B5EF4-FFF2-40B4-BE49-F238E27FC236}">
                <a16:creationId xmlns:a16="http://schemas.microsoft.com/office/drawing/2014/main" id="{6F1EE6F3-AF50-588A-4F81-7F0F4EF9BC4C}"/>
              </a:ext>
            </a:extLst>
          </p:cNvPr>
          <p:cNvSpPr/>
          <p:nvPr/>
        </p:nvSpPr>
        <p:spPr>
          <a:xfrm flipH="1">
            <a:off x="16530273" y="1184047"/>
            <a:ext cx="1013228" cy="1252187"/>
          </a:xfrm>
          <a:custGeom>
            <a:avLst/>
            <a:gdLst/>
            <a:ahLst/>
            <a:cxnLst/>
            <a:rect l="l" t="t" r="r" b="b"/>
            <a:pathLst>
              <a:path w="1013228" h="1252187">
                <a:moveTo>
                  <a:pt x="1013228" y="0"/>
                </a:moveTo>
                <a:lnTo>
                  <a:pt x="0" y="0"/>
                </a:lnTo>
                <a:lnTo>
                  <a:pt x="0" y="1252186"/>
                </a:lnTo>
                <a:lnTo>
                  <a:pt x="1013228" y="1252186"/>
                </a:lnTo>
                <a:lnTo>
                  <a:pt x="101322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9F5F5A89-E629-846E-C0B0-29D7371B55C7}"/>
              </a:ext>
            </a:extLst>
          </p:cNvPr>
          <p:cNvSpPr/>
          <p:nvPr/>
        </p:nvSpPr>
        <p:spPr>
          <a:xfrm>
            <a:off x="16079686" y="2502105"/>
            <a:ext cx="9144000" cy="584775"/>
          </a:xfrm>
          <a:prstGeom prst="rect">
            <a:avLst/>
          </a:prstGeom>
        </p:spPr>
        <p:txBody>
          <a:bodyPr>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vi-VN"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9B5C7737-D77B-4978-B7E5-4A9F747D9E41}"/>
              </a:ext>
            </a:extLst>
          </p:cNvPr>
          <p:cNvPicPr>
            <a:picLocks noChangeAspect="1"/>
          </p:cNvPicPr>
          <p:nvPr/>
        </p:nvPicPr>
        <p:blipFill>
          <a:blip r:embed="rId6"/>
          <a:stretch>
            <a:fillRect/>
          </a:stretch>
        </p:blipFill>
        <p:spPr>
          <a:xfrm>
            <a:off x="863505" y="3543300"/>
            <a:ext cx="16173382" cy="5072312"/>
          </a:xfrm>
          <a:prstGeom prst="rect">
            <a:avLst/>
          </a:prstGeom>
        </p:spPr>
      </p:pic>
      <p:sp>
        <p:nvSpPr>
          <p:cNvPr id="6" name="Freeform 8">
            <a:extLst>
              <a:ext uri="{FF2B5EF4-FFF2-40B4-BE49-F238E27FC236}">
                <a16:creationId xmlns:a16="http://schemas.microsoft.com/office/drawing/2014/main" id="{F9A1E43E-69C9-E132-99B6-1CAD67FBC564}"/>
              </a:ext>
            </a:extLst>
          </p:cNvPr>
          <p:cNvSpPr/>
          <p:nvPr/>
        </p:nvSpPr>
        <p:spPr>
          <a:xfrm rot="862889">
            <a:off x="16248003" y="8124710"/>
            <a:ext cx="2166223" cy="2122013"/>
          </a:xfrm>
          <a:custGeom>
            <a:avLst/>
            <a:gdLst/>
            <a:ahLst/>
            <a:cxnLst/>
            <a:rect l="l" t="t" r="r" b="b"/>
            <a:pathLst>
              <a:path w="4156930" h="3921371">
                <a:moveTo>
                  <a:pt x="0" y="0"/>
                </a:moveTo>
                <a:lnTo>
                  <a:pt x="4156930" y="0"/>
                </a:lnTo>
                <a:lnTo>
                  <a:pt x="4156930" y="3921371"/>
                </a:lnTo>
                <a:lnTo>
                  <a:pt x="0" y="39213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43873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FCB"/>
        </a:solidFill>
        <a:effectLst/>
      </p:bgPr>
    </p:bg>
    <p:spTree>
      <p:nvGrpSpPr>
        <p:cNvPr id="1" name=""/>
        <p:cNvGrpSpPr/>
        <p:nvPr/>
      </p:nvGrpSpPr>
      <p:grpSpPr>
        <a:xfrm>
          <a:off x="0" y="0"/>
          <a:ext cx="0" cy="0"/>
          <a:chOff x="0" y="0"/>
          <a:chExt cx="0" cy="0"/>
        </a:xfrm>
      </p:grpSpPr>
      <p:sp>
        <p:nvSpPr>
          <p:cNvPr id="4" name="NGÂN NGUYỄN">
            <a:extLst>
              <a:ext uri="{FF2B5EF4-FFF2-40B4-BE49-F238E27FC236}">
                <a16:creationId xmlns:a16="http://schemas.microsoft.com/office/drawing/2014/main" id="{7C897038-D957-FADB-E328-88D85F0CF057}"/>
              </a:ext>
            </a:extLst>
          </p:cNvPr>
          <p:cNvSpPr txBox="1"/>
          <p:nvPr/>
        </p:nvSpPr>
        <p:spPr>
          <a:xfrm>
            <a:off x="1598995" y="1827024"/>
            <a:ext cx="15732119" cy="4062651"/>
          </a:xfrm>
          <a:prstGeom prst="rect">
            <a:avLst/>
          </a:prstGeom>
        </p:spPr>
        <p:txBody>
          <a:bodyPr wrap="square" lIns="0" tIns="0" rIns="0" bIns="0" rtlCol="0" anchor="t">
            <a:spAutoFit/>
          </a:bodyPr>
          <a:lstStyle/>
          <a:p>
            <a:pPr lvl="0"/>
            <a:r>
              <a:rPr lang="vi-VN" sz="4400" b="1">
                <a:latin typeface="Arial-Rounded-Bold"/>
              </a:rPr>
              <a:t>Miu là một chú mèo tinh ranh. Vì chú có bộ móng v</a:t>
            </a:r>
            <a:r>
              <a:rPr lang="en-US" sz="4400" b="1">
                <a:latin typeface="Arial-Rounded-Bold"/>
              </a:rPr>
              <a:t>u</a:t>
            </a:r>
            <a:r>
              <a:rPr lang="vi-VN" sz="4400" b="1">
                <a:latin typeface="Arial-Rounded-Bold"/>
              </a:rPr>
              <a:t>ốt sắc nhọn nên chú luôn rình bọn chuột phá phách, làm chúng không còn chạy vào đâu được. Chú bắt chuột thì giỏi vậy nhưng ngủ thì cũng chẳng ai bằng. Cứ khi nào chán nản là chú lại nằm phơi nắng, rồi lăn ra ngủ. Lúc đó trông chú rõ là yêu!</a:t>
            </a:r>
            <a:endParaRPr kumimoji="0" lang="en-US" sz="3600" b="1" i="0" u="none" strike="noStrike" kern="1200" cap="none" spc="0" normalizeH="0" baseline="0" noProof="0">
              <a:ln>
                <a:noFill/>
              </a:ln>
              <a:effectLst/>
              <a:uLnTx/>
              <a:uFillTx/>
              <a:latin typeface="Calibri"/>
              <a:cs typeface="Times New Roman" panose="02020603050405020304" pitchFamily="18" charset="0"/>
            </a:endParaRPr>
          </a:p>
        </p:txBody>
      </p:sp>
      <p:sp>
        <p:nvSpPr>
          <p:cNvPr id="5" name="Freeform 6">
            <a:extLst>
              <a:ext uri="{FF2B5EF4-FFF2-40B4-BE49-F238E27FC236}">
                <a16:creationId xmlns:a16="http://schemas.microsoft.com/office/drawing/2014/main" id="{0E1E376D-5FA4-1E15-0D69-1A557CAF3173}"/>
              </a:ext>
            </a:extLst>
          </p:cNvPr>
          <p:cNvSpPr/>
          <p:nvPr/>
        </p:nvSpPr>
        <p:spPr>
          <a:xfrm rot="1455067">
            <a:off x="-78152" y="8844838"/>
            <a:ext cx="1418765" cy="1408432"/>
          </a:xfrm>
          <a:custGeom>
            <a:avLst/>
            <a:gdLst/>
            <a:ahLst/>
            <a:cxnLst/>
            <a:rect l="l" t="t" r="r" b="b"/>
            <a:pathLst>
              <a:path w="2835234" h="2601327">
                <a:moveTo>
                  <a:pt x="0" y="0"/>
                </a:moveTo>
                <a:lnTo>
                  <a:pt x="2835234" y="0"/>
                </a:lnTo>
                <a:lnTo>
                  <a:pt x="2835234" y="2601327"/>
                </a:lnTo>
                <a:lnTo>
                  <a:pt x="0" y="26013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9F5F5A89-E629-846E-C0B0-29D7371B55C7}"/>
              </a:ext>
            </a:extLst>
          </p:cNvPr>
          <p:cNvSpPr/>
          <p:nvPr/>
        </p:nvSpPr>
        <p:spPr>
          <a:xfrm>
            <a:off x="16079686" y="2502105"/>
            <a:ext cx="9144000" cy="584775"/>
          </a:xfrm>
          <a:prstGeom prst="rect">
            <a:avLst/>
          </a:prstGeom>
        </p:spPr>
        <p:txBody>
          <a:bodyPr>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vi-VN"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 name="Freeform 8">
            <a:extLst>
              <a:ext uri="{FF2B5EF4-FFF2-40B4-BE49-F238E27FC236}">
                <a16:creationId xmlns:a16="http://schemas.microsoft.com/office/drawing/2014/main" id="{F9A1E43E-69C9-E132-99B6-1CAD67FBC564}"/>
              </a:ext>
            </a:extLst>
          </p:cNvPr>
          <p:cNvSpPr/>
          <p:nvPr/>
        </p:nvSpPr>
        <p:spPr>
          <a:xfrm rot="862889">
            <a:off x="16488262" y="8143762"/>
            <a:ext cx="2166223" cy="2122013"/>
          </a:xfrm>
          <a:custGeom>
            <a:avLst/>
            <a:gdLst/>
            <a:ahLst/>
            <a:cxnLst/>
            <a:rect l="l" t="t" r="r" b="b"/>
            <a:pathLst>
              <a:path w="4156930" h="3921371">
                <a:moveTo>
                  <a:pt x="0" y="0"/>
                </a:moveTo>
                <a:lnTo>
                  <a:pt x="4156930" y="0"/>
                </a:lnTo>
                <a:lnTo>
                  <a:pt x="4156930" y="3921371"/>
                </a:lnTo>
                <a:lnTo>
                  <a:pt x="0" y="39213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0" name="Picture 2" descr="Hình ảnh Nhân Vật Hoạt Hình Mèo PNG , Con Mèo, Mèo Con, Meo PNG trong suốt  và Vector để tải xuống miễn phí">
            <a:extLst>
              <a:ext uri="{FF2B5EF4-FFF2-40B4-BE49-F238E27FC236}">
                <a16:creationId xmlns:a16="http://schemas.microsoft.com/office/drawing/2014/main" id="{B87B451D-C25F-4850-8603-D47953ED957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031" b="93750" l="10000" r="90000">
                        <a14:foregroundMark x1="30000" y1="36250" x2="55313" y2="80000"/>
                        <a14:foregroundMark x1="40938" y1="33438" x2="52812" y2="53750"/>
                        <a14:foregroundMark x1="47500" y1="29063" x2="56250" y2="38125"/>
                        <a14:foregroundMark x1="53125" y1="30000" x2="62500" y2="35938"/>
                        <a14:foregroundMark x1="60313" y1="7500" x2="67188" y2="7187"/>
                        <a14:foregroundMark x1="28750" y1="30938" x2="32188" y2="44688"/>
                        <a14:foregroundMark x1="52188" y1="41563" x2="55000" y2="53438"/>
                        <a14:foregroundMark x1="53125" y1="32813" x2="60000" y2="51875"/>
                        <a14:foregroundMark x1="58125" y1="29688" x2="60625" y2="36875"/>
                        <a14:foregroundMark x1="42813" y1="41250" x2="46250" y2="49688"/>
                        <a14:foregroundMark x1="40000" y1="47500" x2="46250" y2="74375"/>
                        <a14:foregroundMark x1="41563" y1="59375" x2="45000" y2="88125"/>
                        <a14:foregroundMark x1="43438" y1="79063" x2="45625" y2="86563"/>
                        <a14:foregroundMark x1="27187" y1="86563" x2="37813" y2="93750"/>
                        <a14:foregroundMark x1="46563" y1="93125" x2="56563" y2="93125"/>
                        <a14:foregroundMark x1="81875" y1="65000" x2="85938" y2="73750"/>
                        <a14:foregroundMark x1="74688" y1="60313" x2="80938" y2="63750"/>
                      </a14:backgroundRemoval>
                    </a14:imgEffect>
                  </a14:imgLayer>
                </a14:imgProps>
              </a:ext>
              <a:ext uri="{28A0092B-C50C-407E-A947-70E740481C1C}">
                <a14:useLocalDpi xmlns:a14="http://schemas.microsoft.com/office/drawing/2010/main" val="0"/>
              </a:ext>
            </a:extLst>
          </a:blip>
          <a:srcRect/>
          <a:stretch>
            <a:fillRect/>
          </a:stretch>
        </p:blipFill>
        <p:spPr bwMode="auto">
          <a:xfrm>
            <a:off x="6955615" y="4991100"/>
            <a:ext cx="49530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071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NGÂN NGUYỄN">
            <a:extLst>
              <a:ext uri="{FF2B5EF4-FFF2-40B4-BE49-F238E27FC236}">
                <a16:creationId xmlns:a16="http://schemas.microsoft.com/office/drawing/2014/main" id="{D787E3B9-AE35-A61E-A0E5-69FD20882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Box 1">
            <a:extLst>
              <a:ext uri="{FF2B5EF4-FFF2-40B4-BE49-F238E27FC236}">
                <a16:creationId xmlns:a16="http://schemas.microsoft.com/office/drawing/2014/main" id="{B7D134BF-70A9-4261-AAEE-E3483F32F701}"/>
              </a:ext>
            </a:extLst>
          </p:cNvPr>
          <p:cNvSpPr txBox="1"/>
          <p:nvPr/>
        </p:nvSpPr>
        <p:spPr>
          <a:xfrm>
            <a:off x="3771900" y="2508278"/>
            <a:ext cx="10744200" cy="2862322"/>
          </a:xfrm>
          <a:prstGeom prst="rect">
            <a:avLst/>
          </a:prstGeom>
          <a:noFill/>
        </p:spPr>
        <p:txBody>
          <a:bodyPr wrap="square" rtlCol="0">
            <a:spAutoFit/>
          </a:bodyPr>
          <a:lstStyle/>
          <a:p>
            <a:pPr algn="ctr"/>
            <a:r>
              <a:rPr lang="vi-VN" sz="6000"/>
              <a:t>Biết sử dụng dấu câu và chọn được kết từ phù hợp để nối các vế trong câu ghép.</a:t>
            </a:r>
            <a:endParaRPr lang="en-US" sz="6000"/>
          </a:p>
        </p:txBody>
      </p:sp>
      <p:pic>
        <p:nvPicPr>
          <p:cNvPr id="3" name="Picture 2">
            <a:extLst>
              <a:ext uri="{FF2B5EF4-FFF2-40B4-BE49-F238E27FC236}">
                <a16:creationId xmlns:a16="http://schemas.microsoft.com/office/drawing/2014/main" id="{697E5CF7-6C29-4E7B-9242-E3BE805BBA40}"/>
              </a:ext>
            </a:extLst>
          </p:cNvPr>
          <p:cNvPicPr>
            <a:picLocks noChangeAspect="1"/>
          </p:cNvPicPr>
          <p:nvPr/>
        </p:nvPicPr>
        <p:blipFill>
          <a:blip r:embed="rId3"/>
          <a:stretch>
            <a:fillRect/>
          </a:stretch>
        </p:blipFill>
        <p:spPr>
          <a:xfrm>
            <a:off x="1905000" y="800100"/>
            <a:ext cx="13658750" cy="2103862"/>
          </a:xfrm>
          <a:prstGeom prst="rect">
            <a:avLst/>
          </a:prstGeom>
        </p:spPr>
      </p:pic>
    </p:spTree>
    <p:extLst>
      <p:ext uri="{BB962C8B-B14F-4D97-AF65-F5344CB8AC3E}">
        <p14:creationId xmlns:p14="http://schemas.microsoft.com/office/powerpoint/2010/main" val="179523587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87E3B9-AE35-A61E-A0E5-69FD20882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8" name="Group 7">
            <a:extLst>
              <a:ext uri="{FF2B5EF4-FFF2-40B4-BE49-F238E27FC236}">
                <a16:creationId xmlns:a16="http://schemas.microsoft.com/office/drawing/2014/main" id="{A334DEC6-1E40-9BAA-8C0C-F2409D8DAF88}"/>
              </a:ext>
            </a:extLst>
          </p:cNvPr>
          <p:cNvGrpSpPr/>
          <p:nvPr/>
        </p:nvGrpSpPr>
        <p:grpSpPr>
          <a:xfrm>
            <a:off x="1524000" y="1028700"/>
            <a:ext cx="15240000" cy="3557263"/>
            <a:chOff x="1752600" y="2171700"/>
            <a:chExt cx="15240000" cy="3557263"/>
          </a:xfrm>
        </p:grpSpPr>
        <p:sp>
          <p:nvSpPr>
            <p:cNvPr id="4" name="TextBox 13">
              <a:extLst>
                <a:ext uri="{FF2B5EF4-FFF2-40B4-BE49-F238E27FC236}">
                  <a16:creationId xmlns:a16="http://schemas.microsoft.com/office/drawing/2014/main" id="{586D5AEB-493B-7F3D-E045-78E58DE669A5}"/>
                </a:ext>
              </a:extLst>
            </p:cNvPr>
            <p:cNvSpPr txBox="1"/>
            <p:nvPr/>
          </p:nvSpPr>
          <p:spPr>
            <a:xfrm>
              <a:off x="1752600" y="2171700"/>
              <a:ext cx="15240000" cy="3539430"/>
            </a:xfrm>
            <a:prstGeom prst="rect">
              <a:avLst/>
            </a:prstGeom>
          </p:spPr>
          <p:txBody>
            <a:bodyPr wrap="square" lIns="0" tIns="0" rIns="0" bIns="0" rtlCol="0" anchor="t">
              <a:spAutoFit/>
            </a:bodyPr>
            <a:lstStyle/>
            <a:p>
              <a:pPr algn="ctr"/>
              <a:r>
                <a:rPr lang="en-US" sz="11500" spc="179">
                  <a:ln w="190500">
                    <a:solidFill>
                      <a:sysClr val="windowText" lastClr="000000"/>
                    </a:solidFill>
                  </a:ln>
                  <a:latin typeface="#9Slide01 Tieu de ngan" panose="00000800000000000000" pitchFamily="2" charset="0"/>
                </a:rPr>
                <a:t>TẠM BIỆT CÁC EM</a:t>
              </a:r>
            </a:p>
            <a:p>
              <a:pPr algn="ctr"/>
              <a:r>
                <a:rPr lang="en-US" sz="11500" spc="179">
                  <a:ln w="190500">
                    <a:solidFill>
                      <a:sysClr val="windowText" lastClr="000000"/>
                    </a:solidFill>
                  </a:ln>
                  <a:latin typeface="#9Slide01 Tieu de ngan" panose="00000800000000000000" pitchFamily="2" charset="0"/>
                </a:rPr>
                <a:t>VÀ HẸN GẶP LẠI</a:t>
              </a:r>
            </a:p>
          </p:txBody>
        </p:sp>
        <p:sp>
          <p:nvSpPr>
            <p:cNvPr id="5" name="TextBox 13">
              <a:extLst>
                <a:ext uri="{FF2B5EF4-FFF2-40B4-BE49-F238E27FC236}">
                  <a16:creationId xmlns:a16="http://schemas.microsoft.com/office/drawing/2014/main" id="{A22E5AF5-C379-F988-0A59-2228E49EEB6B}"/>
                </a:ext>
              </a:extLst>
            </p:cNvPr>
            <p:cNvSpPr txBox="1"/>
            <p:nvPr/>
          </p:nvSpPr>
          <p:spPr>
            <a:xfrm>
              <a:off x="1752600" y="2189533"/>
              <a:ext cx="15240000" cy="3539430"/>
            </a:xfrm>
            <a:prstGeom prst="rect">
              <a:avLst/>
            </a:prstGeom>
          </p:spPr>
          <p:txBody>
            <a:bodyPr wrap="square" lIns="0" tIns="0" rIns="0" bIns="0" rtlCol="0" anchor="t">
              <a:spAutoFit/>
            </a:bodyPr>
            <a:lstStyle/>
            <a:p>
              <a:pPr algn="ctr"/>
              <a:r>
                <a:rPr lang="vi-VN" sz="11500" spc="179">
                  <a:solidFill>
                    <a:srgbClr val="FF0066"/>
                  </a:solidFill>
                  <a:latin typeface="#9Slide01 Tieu de ngan" panose="00000800000000000000" pitchFamily="2" charset="0"/>
                </a:rPr>
                <a:t>TẠM BIỆT CÁC EM</a:t>
              </a:r>
              <a:endParaRPr lang="en-US" sz="11500" spc="179">
                <a:solidFill>
                  <a:srgbClr val="FF0066"/>
                </a:solidFill>
                <a:latin typeface="#9Slide01 Tieu de ngan" panose="00000800000000000000" pitchFamily="2" charset="0"/>
              </a:endParaRPr>
            </a:p>
            <a:p>
              <a:pPr algn="ctr"/>
              <a:r>
                <a:rPr lang="vi-VN" sz="11500" spc="179">
                  <a:solidFill>
                    <a:srgbClr val="FF0066"/>
                  </a:solidFill>
                  <a:latin typeface="#9Slide01 Tieu de ngan" panose="00000800000000000000" pitchFamily="2" charset="0"/>
                </a:rPr>
                <a:t>VÀ HẸN GẶP LẠI</a:t>
              </a:r>
            </a:p>
          </p:txBody>
        </p:sp>
      </p:grpSp>
    </p:spTree>
    <p:extLst>
      <p:ext uri="{BB962C8B-B14F-4D97-AF65-F5344CB8AC3E}">
        <p14:creationId xmlns:p14="http://schemas.microsoft.com/office/powerpoint/2010/main" val="12237026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NGÂN NGUYỄN">
            <a:extLst>
              <a:ext uri="{FF2B5EF4-FFF2-40B4-BE49-F238E27FC236}">
                <a16:creationId xmlns:a16="http://schemas.microsoft.com/office/drawing/2014/main" id="{D787E3B9-AE35-A61E-A0E5-69FD20882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6" name="Group 5">
            <a:extLst>
              <a:ext uri="{FF2B5EF4-FFF2-40B4-BE49-F238E27FC236}">
                <a16:creationId xmlns:a16="http://schemas.microsoft.com/office/drawing/2014/main" id="{C96B1D49-B559-4EE4-B27D-FC446268BB3D}"/>
              </a:ext>
            </a:extLst>
          </p:cNvPr>
          <p:cNvGrpSpPr/>
          <p:nvPr/>
        </p:nvGrpSpPr>
        <p:grpSpPr>
          <a:xfrm>
            <a:off x="1524000" y="-2476500"/>
            <a:ext cx="15240000" cy="2123658"/>
            <a:chOff x="1752600" y="2171700"/>
            <a:chExt cx="15240000" cy="2123658"/>
          </a:xfrm>
        </p:grpSpPr>
        <p:sp>
          <p:nvSpPr>
            <p:cNvPr id="9" name="TextBox 13">
              <a:extLst>
                <a:ext uri="{FF2B5EF4-FFF2-40B4-BE49-F238E27FC236}">
                  <a16:creationId xmlns:a16="http://schemas.microsoft.com/office/drawing/2014/main" id="{B0C4AE9D-9CD5-49F4-93EE-8A2C67900D00}"/>
                </a:ext>
              </a:extLst>
            </p:cNvPr>
            <p:cNvSpPr txBox="1"/>
            <p:nvPr/>
          </p:nvSpPr>
          <p:spPr>
            <a:xfrm>
              <a:off x="1752600" y="2171700"/>
              <a:ext cx="15240000" cy="2123658"/>
            </a:xfrm>
            <a:prstGeom prst="rect">
              <a:avLst/>
            </a:prstGeom>
          </p:spPr>
          <p:txBody>
            <a:bodyPr wrap="square" lIns="0" tIns="0" rIns="0" bIns="0" rtlCol="0" anchor="t">
              <a:spAutoFit/>
            </a:bodyPr>
            <a:lstStyle/>
            <a:p>
              <a:pPr algn="ctr"/>
              <a:r>
                <a:rPr lang="en-US" sz="13800" spc="179">
                  <a:ln w="190500">
                    <a:solidFill>
                      <a:sysClr val="windowText" lastClr="000000"/>
                    </a:solidFill>
                  </a:ln>
                  <a:latin typeface="Coiny" panose="02000903060500060000" pitchFamily="2" charset="0"/>
                </a:rPr>
                <a:t>KHỞI ĐỘNG</a:t>
              </a:r>
            </a:p>
          </p:txBody>
        </p:sp>
        <p:sp>
          <p:nvSpPr>
            <p:cNvPr id="10" name="TextBox 13">
              <a:extLst>
                <a:ext uri="{FF2B5EF4-FFF2-40B4-BE49-F238E27FC236}">
                  <a16:creationId xmlns:a16="http://schemas.microsoft.com/office/drawing/2014/main" id="{70B717BE-7787-4061-91A6-1327DA5107A2}"/>
                </a:ext>
              </a:extLst>
            </p:cNvPr>
            <p:cNvSpPr txBox="1"/>
            <p:nvPr/>
          </p:nvSpPr>
          <p:spPr>
            <a:xfrm>
              <a:off x="1752600" y="2171700"/>
              <a:ext cx="15240000" cy="2123658"/>
            </a:xfrm>
            <a:prstGeom prst="rect">
              <a:avLst/>
            </a:prstGeom>
          </p:spPr>
          <p:txBody>
            <a:bodyPr wrap="square" lIns="0" tIns="0" rIns="0" bIns="0" rtlCol="0" anchor="t">
              <a:spAutoFit/>
            </a:bodyPr>
            <a:lstStyle/>
            <a:p>
              <a:pPr algn="ctr"/>
              <a:r>
                <a:rPr lang="en-US" sz="13800" spc="179">
                  <a:solidFill>
                    <a:srgbClr val="FF0066"/>
                  </a:solidFill>
                  <a:latin typeface="Coiny" panose="02000903060500060000" pitchFamily="2" charset="0"/>
                </a:rPr>
                <a:t>KHỞI ĐỘNG</a:t>
              </a:r>
            </a:p>
          </p:txBody>
        </p:sp>
      </p:grpSp>
      <p:pic>
        <p:nvPicPr>
          <p:cNvPr id="2" name="Picture 1">
            <a:extLst>
              <a:ext uri="{FF2B5EF4-FFF2-40B4-BE49-F238E27FC236}">
                <a16:creationId xmlns:a16="http://schemas.microsoft.com/office/drawing/2014/main" id="{3883CE25-4041-4699-811A-6A9D78258A06}"/>
              </a:ext>
            </a:extLst>
          </p:cNvPr>
          <p:cNvPicPr>
            <a:picLocks noChangeAspect="1"/>
          </p:cNvPicPr>
          <p:nvPr/>
        </p:nvPicPr>
        <p:blipFill>
          <a:blip r:embed="rId3"/>
          <a:stretch>
            <a:fillRect/>
          </a:stretch>
        </p:blipFill>
        <p:spPr>
          <a:xfrm>
            <a:off x="1495640" y="2171700"/>
            <a:ext cx="15241321" cy="3694496"/>
          </a:xfrm>
          <a:prstGeom prst="rect">
            <a:avLst/>
          </a:prstGeom>
        </p:spPr>
      </p:pic>
    </p:spTree>
    <p:extLst>
      <p:ext uri="{BB962C8B-B14F-4D97-AF65-F5344CB8AC3E}">
        <p14:creationId xmlns:p14="http://schemas.microsoft.com/office/powerpoint/2010/main" val="2095814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ÂN NGUYỄN">
            <a:extLst>
              <a:ext uri="{FF2B5EF4-FFF2-40B4-BE49-F238E27FC236}">
                <a16:creationId xmlns:a16="http://schemas.microsoft.com/office/drawing/2014/main" id="{49A6A5FD-271A-C2E7-CE17-47A533ED9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a:extLst>
              <a:ext uri="{FF2B5EF4-FFF2-40B4-BE49-F238E27FC236}">
                <a16:creationId xmlns:a16="http://schemas.microsoft.com/office/drawing/2014/main" id="{9A8AA004-D85B-417A-80E0-A8109489DA59}"/>
              </a:ext>
            </a:extLst>
          </p:cNvPr>
          <p:cNvPicPr>
            <a:picLocks noChangeAspect="1"/>
          </p:cNvPicPr>
          <p:nvPr/>
        </p:nvPicPr>
        <p:blipFill>
          <a:blip r:embed="rId3"/>
          <a:stretch>
            <a:fillRect/>
          </a:stretch>
        </p:blipFill>
        <p:spPr>
          <a:xfrm>
            <a:off x="6705600" y="2397014"/>
            <a:ext cx="10510415" cy="5492972"/>
          </a:xfrm>
          <a:prstGeom prst="rect">
            <a:avLst/>
          </a:prstGeom>
        </p:spPr>
      </p:pic>
    </p:spTree>
    <p:extLst>
      <p:ext uri="{BB962C8B-B14F-4D97-AF65-F5344CB8AC3E}">
        <p14:creationId xmlns:p14="http://schemas.microsoft.com/office/powerpoint/2010/main" val="198469394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FCB"/>
        </a:solidFill>
        <a:effectLst/>
      </p:bgPr>
    </p:bg>
    <p:spTree>
      <p:nvGrpSpPr>
        <p:cNvPr id="1" name=""/>
        <p:cNvGrpSpPr/>
        <p:nvPr/>
      </p:nvGrpSpPr>
      <p:grpSpPr>
        <a:xfrm>
          <a:off x="0" y="0"/>
          <a:ext cx="0" cy="0"/>
          <a:chOff x="0" y="0"/>
          <a:chExt cx="0" cy="0"/>
        </a:xfrm>
      </p:grpSpPr>
      <p:sp>
        <p:nvSpPr>
          <p:cNvPr id="4" name="NGÂN NGUYỄN">
            <a:extLst>
              <a:ext uri="{FF2B5EF4-FFF2-40B4-BE49-F238E27FC236}">
                <a16:creationId xmlns:a16="http://schemas.microsoft.com/office/drawing/2014/main" id="{7C897038-D957-FADB-E328-88D85F0CF057}"/>
              </a:ext>
            </a:extLst>
          </p:cNvPr>
          <p:cNvSpPr txBox="1"/>
          <p:nvPr/>
        </p:nvSpPr>
        <p:spPr>
          <a:xfrm>
            <a:off x="1251113" y="1295238"/>
            <a:ext cx="15732119" cy="1107996"/>
          </a:xfrm>
          <a:prstGeom prst="rect">
            <a:avLst/>
          </a:prstGeom>
        </p:spPr>
        <p:txBody>
          <a:bodyPr wrap="square" lIns="0" tIns="0" rIns="0" bIns="0" rtlCol="0" anchor="t">
            <a:spAutoFit/>
          </a:bodyPr>
          <a:lstStyle/>
          <a:p>
            <a:pPr algn="just"/>
            <a:r>
              <a:rPr lang="vi-VN" sz="3600" b="1">
                <a:cs typeface="Times New Roman" panose="02020603050405020304" pitchFamily="18" charset="0"/>
              </a:rPr>
              <a:t>1. Sử dụng dấu câu hoặc chọn kết từ phù hợp trong khung để ghép</a:t>
            </a:r>
            <a:r>
              <a:rPr lang="en-US" sz="3600" b="1">
                <a:cs typeface="Times New Roman" panose="02020603050405020304" pitchFamily="18" charset="0"/>
              </a:rPr>
              <a:t> </a:t>
            </a:r>
            <a:r>
              <a:rPr lang="vi-VN" sz="3600" b="1">
                <a:cs typeface="Times New Roman" panose="02020603050405020304" pitchFamily="18" charset="0"/>
              </a:rPr>
              <a:t>mỗi cặp câu đơn sau thành một câu ghép:</a:t>
            </a:r>
            <a:endParaRPr lang="en-US" sz="3600" b="1">
              <a:cs typeface="Times New Roman" panose="02020603050405020304" pitchFamily="18" charset="0"/>
            </a:endParaRPr>
          </a:p>
        </p:txBody>
      </p:sp>
      <p:sp>
        <p:nvSpPr>
          <p:cNvPr id="5" name="Freeform 6">
            <a:extLst>
              <a:ext uri="{FF2B5EF4-FFF2-40B4-BE49-F238E27FC236}">
                <a16:creationId xmlns:a16="http://schemas.microsoft.com/office/drawing/2014/main" id="{0E1E376D-5FA4-1E15-0D69-1A557CAF3173}"/>
              </a:ext>
            </a:extLst>
          </p:cNvPr>
          <p:cNvSpPr/>
          <p:nvPr/>
        </p:nvSpPr>
        <p:spPr>
          <a:xfrm rot="1455067">
            <a:off x="215914" y="6800106"/>
            <a:ext cx="1418765" cy="1408432"/>
          </a:xfrm>
          <a:custGeom>
            <a:avLst/>
            <a:gdLst/>
            <a:ahLst/>
            <a:cxnLst/>
            <a:rect l="l" t="t" r="r" b="b"/>
            <a:pathLst>
              <a:path w="2835234" h="2601327">
                <a:moveTo>
                  <a:pt x="0" y="0"/>
                </a:moveTo>
                <a:lnTo>
                  <a:pt x="2835234" y="0"/>
                </a:lnTo>
                <a:lnTo>
                  <a:pt x="2835234" y="2601327"/>
                </a:lnTo>
                <a:lnTo>
                  <a:pt x="0" y="26013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F9A1E43E-69C9-E132-99B6-1CAD67FBC564}"/>
              </a:ext>
            </a:extLst>
          </p:cNvPr>
          <p:cNvSpPr/>
          <p:nvPr/>
        </p:nvSpPr>
        <p:spPr>
          <a:xfrm rot="862889">
            <a:off x="16248003" y="8124710"/>
            <a:ext cx="2166223" cy="2122013"/>
          </a:xfrm>
          <a:custGeom>
            <a:avLst/>
            <a:gdLst/>
            <a:ahLst/>
            <a:cxnLst/>
            <a:rect l="l" t="t" r="r" b="b"/>
            <a:pathLst>
              <a:path w="4156930" h="3921371">
                <a:moveTo>
                  <a:pt x="0" y="0"/>
                </a:moveTo>
                <a:lnTo>
                  <a:pt x="4156930" y="0"/>
                </a:lnTo>
                <a:lnTo>
                  <a:pt x="4156930" y="3921371"/>
                </a:lnTo>
                <a:lnTo>
                  <a:pt x="0" y="39213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11">
            <a:extLst>
              <a:ext uri="{FF2B5EF4-FFF2-40B4-BE49-F238E27FC236}">
                <a16:creationId xmlns:a16="http://schemas.microsoft.com/office/drawing/2014/main" id="{6F1EE6F3-AF50-588A-4F81-7F0F4EF9BC4C}"/>
              </a:ext>
            </a:extLst>
          </p:cNvPr>
          <p:cNvSpPr/>
          <p:nvPr/>
        </p:nvSpPr>
        <p:spPr>
          <a:xfrm flipH="1">
            <a:off x="15970004" y="2548087"/>
            <a:ext cx="1013228" cy="1252187"/>
          </a:xfrm>
          <a:custGeom>
            <a:avLst/>
            <a:gdLst/>
            <a:ahLst/>
            <a:cxnLst/>
            <a:rect l="l" t="t" r="r" b="b"/>
            <a:pathLst>
              <a:path w="1013228" h="1252187">
                <a:moveTo>
                  <a:pt x="1013228" y="0"/>
                </a:moveTo>
                <a:lnTo>
                  <a:pt x="0" y="0"/>
                </a:lnTo>
                <a:lnTo>
                  <a:pt x="0" y="1252186"/>
                </a:lnTo>
                <a:lnTo>
                  <a:pt x="1013228" y="1252186"/>
                </a:lnTo>
                <a:lnTo>
                  <a:pt x="10132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id="{9F5F5A89-E629-846E-C0B0-29D7371B55C7}"/>
              </a:ext>
            </a:extLst>
          </p:cNvPr>
          <p:cNvSpPr/>
          <p:nvPr/>
        </p:nvSpPr>
        <p:spPr>
          <a:xfrm>
            <a:off x="16079686" y="2502105"/>
            <a:ext cx="9144000" cy="584775"/>
          </a:xfrm>
          <a:prstGeom prst="rect">
            <a:avLst/>
          </a:prstGeom>
        </p:spPr>
        <p:txBody>
          <a:bodyPr>
            <a:spAutoFit/>
          </a:bodyPr>
          <a:lstStyle/>
          <a:p>
            <a:pPr fontAlgn="t"/>
            <a:endParaRPr lang="vi-VN" sz="3200" i="1">
              <a:latin typeface="+mj-lt"/>
            </a:endParaRPr>
          </a:p>
        </p:txBody>
      </p:sp>
      <p:pic>
        <p:nvPicPr>
          <p:cNvPr id="8" name="Picture 7">
            <a:extLst>
              <a:ext uri="{FF2B5EF4-FFF2-40B4-BE49-F238E27FC236}">
                <a16:creationId xmlns:a16="http://schemas.microsoft.com/office/drawing/2014/main" id="{E5D88CF0-4ACA-4F2C-B61C-5D170A2EDB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4800" y="2502105"/>
            <a:ext cx="11582400" cy="7182885"/>
          </a:xfrm>
          <a:prstGeom prst="rect">
            <a:avLst/>
          </a:prstGeom>
        </p:spPr>
      </p:pic>
    </p:spTree>
    <p:extLst>
      <p:ext uri="{BB962C8B-B14F-4D97-AF65-F5344CB8AC3E}">
        <p14:creationId xmlns:p14="http://schemas.microsoft.com/office/powerpoint/2010/main" val="1905718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74689">
            <a:off x="242400" y="290691"/>
            <a:ext cx="1037159" cy="1281761"/>
          </a:xfrm>
          <a:custGeom>
            <a:avLst/>
            <a:gdLst/>
            <a:ahLst/>
            <a:cxnLst/>
            <a:rect l="l" t="t" r="r" b="b"/>
            <a:pathLst>
              <a:path w="1037159" h="1281761">
                <a:moveTo>
                  <a:pt x="0" y="0"/>
                </a:moveTo>
                <a:lnTo>
                  <a:pt x="1037158" y="0"/>
                </a:lnTo>
                <a:lnTo>
                  <a:pt x="1037158" y="1281761"/>
                </a:lnTo>
                <a:lnTo>
                  <a:pt x="0" y="1281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rot="7608826">
            <a:off x="16680177" y="2817947"/>
            <a:ext cx="1345234" cy="1234252"/>
          </a:xfrm>
          <a:custGeom>
            <a:avLst/>
            <a:gdLst/>
            <a:ahLst/>
            <a:cxnLst/>
            <a:rect l="l" t="t" r="r" b="b"/>
            <a:pathLst>
              <a:path w="1345234" h="1234252">
                <a:moveTo>
                  <a:pt x="0" y="0"/>
                </a:moveTo>
                <a:lnTo>
                  <a:pt x="1345234" y="0"/>
                </a:lnTo>
                <a:lnTo>
                  <a:pt x="1345234" y="1234252"/>
                </a:lnTo>
                <a:lnTo>
                  <a:pt x="0" y="1234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2" name="Group 41"/>
          <p:cNvGrpSpPr/>
          <p:nvPr/>
        </p:nvGrpSpPr>
        <p:grpSpPr>
          <a:xfrm>
            <a:off x="4419599" y="-828329"/>
            <a:ext cx="9174743" cy="5288400"/>
            <a:chOff x="10602364" y="458027"/>
            <a:chExt cx="9174743" cy="5288400"/>
          </a:xfrm>
        </p:grpSpPr>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2364" y="458027"/>
              <a:ext cx="9174743" cy="5288400"/>
            </a:xfrm>
            <a:prstGeom prst="rect">
              <a:avLst/>
            </a:prstGeom>
          </p:spPr>
        </p:pic>
        <p:sp>
          <p:nvSpPr>
            <p:cNvPr id="35" name="TextBox 34"/>
            <p:cNvSpPr txBox="1"/>
            <p:nvPr/>
          </p:nvSpPr>
          <p:spPr>
            <a:xfrm>
              <a:off x="12000903" y="2847636"/>
              <a:ext cx="603242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9Slide03 Comfortaa Bold" panose="00000800000000000000" pitchFamily="2" charset="0"/>
                  <a:ea typeface="+mn-ea"/>
                  <a:cs typeface="+mn-cs"/>
                </a:rPr>
                <a:t>THẢO LUẬN NHÓM</a:t>
              </a:r>
            </a:p>
          </p:txBody>
        </p:sp>
      </p:grpSp>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1800" y="2627629"/>
            <a:ext cx="12070343" cy="7961289"/>
          </a:xfrm>
          <a:prstGeom prst="rect">
            <a:avLst/>
          </a:prstGeom>
        </p:spPr>
      </p:pic>
    </p:spTree>
    <p:extLst>
      <p:ext uri="{BB962C8B-B14F-4D97-AF65-F5344CB8AC3E}">
        <p14:creationId xmlns:p14="http://schemas.microsoft.com/office/powerpoint/2010/main" val="2988625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randombar(horizontal)">
                                      <p:cBhvr>
                                        <p:cTn id="13" dur="500"/>
                                        <p:tgtEl>
                                          <p:spTgt spid="42"/>
                                        </p:tgtEl>
                                      </p:cBhvr>
                                    </p:animEffect>
                                  </p:childTnLst>
                                </p:cTn>
                              </p:par>
                              <p:par>
                                <p:cTn id="14" presetID="14" presetClass="entr" presetSubtype="1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D9C751D-44D4-405D-8868-23C27020931D}"/>
              </a:ext>
            </a:extLst>
          </p:cNvPr>
          <p:cNvGraphicFramePr>
            <a:graphicFrameLocks noGrp="1"/>
          </p:cNvGraphicFramePr>
          <p:nvPr>
            <p:extLst>
              <p:ext uri="{D42A27DB-BD31-4B8C-83A1-F6EECF244321}">
                <p14:modId xmlns:p14="http://schemas.microsoft.com/office/powerpoint/2010/main" val="439684913"/>
              </p:ext>
            </p:extLst>
          </p:nvPr>
        </p:nvGraphicFramePr>
        <p:xfrm>
          <a:off x="1676400" y="3009900"/>
          <a:ext cx="15468600" cy="6446679"/>
        </p:xfrm>
        <a:graphic>
          <a:graphicData uri="http://schemas.openxmlformats.org/drawingml/2006/table">
            <a:tbl>
              <a:tblPr firstRow="1" firstCol="1" bandRow="1"/>
              <a:tblGrid>
                <a:gridCol w="1045677">
                  <a:extLst>
                    <a:ext uri="{9D8B030D-6E8A-4147-A177-3AD203B41FA5}">
                      <a16:colId xmlns:a16="http://schemas.microsoft.com/office/drawing/2014/main" val="4228743788"/>
                    </a:ext>
                  </a:extLst>
                </a:gridCol>
                <a:gridCol w="6193323">
                  <a:extLst>
                    <a:ext uri="{9D8B030D-6E8A-4147-A177-3AD203B41FA5}">
                      <a16:colId xmlns:a16="http://schemas.microsoft.com/office/drawing/2014/main" val="1933423864"/>
                    </a:ext>
                  </a:extLst>
                </a:gridCol>
                <a:gridCol w="8229600">
                  <a:extLst>
                    <a:ext uri="{9D8B030D-6E8A-4147-A177-3AD203B41FA5}">
                      <a16:colId xmlns:a16="http://schemas.microsoft.com/office/drawing/2014/main" val="1438061714"/>
                    </a:ext>
                  </a:extLst>
                </a:gridCol>
              </a:tblGrid>
              <a:tr h="1114160">
                <a:tc>
                  <a:txBody>
                    <a:bodyPr/>
                    <a:lstStyle/>
                    <a:p>
                      <a:pPr algn="just">
                        <a:lnSpc>
                          <a:spcPct val="115000"/>
                        </a:lnSpc>
                      </a:pPr>
                      <a:r>
                        <a:rPr lang="vi-VN" sz="3600" i="1">
                          <a:effectLst/>
                          <a:latin typeface="+mn-lt"/>
                          <a:ea typeface="Calibri" panose="020F0502020204030204" pitchFamily="34" charset="0"/>
                        </a:rPr>
                        <a:t> </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3600" b="1">
                          <a:effectLst/>
                          <a:latin typeface="+mn-lt"/>
                          <a:ea typeface="Calibri" panose="020F0502020204030204" pitchFamily="34" charset="0"/>
                        </a:rPr>
                        <a:t>Dùng dấu câu để nối </a:t>
                      </a:r>
                      <a:endParaRPr lang="en-US" sz="3600">
                        <a:effectLst/>
                        <a:latin typeface="+mn-lt"/>
                        <a:ea typeface="Calibri" panose="020F0502020204030204" pitchFamily="34" charset="0"/>
                      </a:endParaRPr>
                    </a:p>
                    <a:p>
                      <a:pPr algn="ctr">
                        <a:lnSpc>
                          <a:spcPct val="115000"/>
                        </a:lnSpc>
                      </a:pPr>
                      <a:r>
                        <a:rPr lang="vi-VN" sz="3600" b="1">
                          <a:effectLst/>
                          <a:latin typeface="+mn-lt"/>
                          <a:ea typeface="Calibri" panose="020F0502020204030204" pitchFamily="34" charset="0"/>
                        </a:rPr>
                        <a:t>các vế</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3600" b="1">
                          <a:effectLst/>
                          <a:latin typeface="+mn-lt"/>
                          <a:ea typeface="Calibri" panose="020F0502020204030204" pitchFamily="34" charset="0"/>
                        </a:rPr>
                        <a:t>Dùng kết từ để nối </a:t>
                      </a:r>
                      <a:endParaRPr lang="en-US" sz="3600">
                        <a:effectLst/>
                        <a:latin typeface="+mn-lt"/>
                        <a:ea typeface="Calibri" panose="020F0502020204030204" pitchFamily="34" charset="0"/>
                      </a:endParaRPr>
                    </a:p>
                    <a:p>
                      <a:pPr algn="ctr">
                        <a:lnSpc>
                          <a:spcPct val="115000"/>
                        </a:lnSpc>
                      </a:pPr>
                      <a:r>
                        <a:rPr lang="vi-VN" sz="3600" b="1">
                          <a:effectLst/>
                          <a:latin typeface="+mn-lt"/>
                          <a:ea typeface="Calibri" panose="020F0502020204030204" pitchFamily="34" charset="0"/>
                        </a:rPr>
                        <a:t>các vế</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851233"/>
                  </a:ext>
                </a:extLst>
              </a:tr>
              <a:tr h="1039384">
                <a:tc>
                  <a:txBody>
                    <a:bodyPr/>
                    <a:lstStyle/>
                    <a:p>
                      <a:pPr algn="ctr">
                        <a:lnSpc>
                          <a:spcPct val="115000"/>
                        </a:lnSpc>
                      </a:pPr>
                      <a:r>
                        <a:rPr lang="vi-VN" sz="3600" i="1">
                          <a:effectLst/>
                          <a:latin typeface="+mn-lt"/>
                          <a:ea typeface="Calibri" panose="020F0502020204030204" pitchFamily="34" charset="0"/>
                        </a:rPr>
                        <a:t>a.</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575385"/>
                  </a:ext>
                </a:extLst>
              </a:tr>
              <a:tr h="1395333">
                <a:tc>
                  <a:txBody>
                    <a:bodyPr/>
                    <a:lstStyle/>
                    <a:p>
                      <a:pPr algn="ctr">
                        <a:lnSpc>
                          <a:spcPct val="115000"/>
                        </a:lnSpc>
                      </a:pPr>
                      <a:r>
                        <a:rPr lang="vi-VN" sz="3600" i="1">
                          <a:effectLst/>
                          <a:latin typeface="+mn-lt"/>
                          <a:ea typeface="Calibri" panose="020F0502020204030204" pitchFamily="34" charset="0"/>
                        </a:rPr>
                        <a:t>b. </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119166"/>
                  </a:ext>
                </a:extLst>
              </a:tr>
              <a:tr h="1395333">
                <a:tc>
                  <a:txBody>
                    <a:bodyPr/>
                    <a:lstStyle/>
                    <a:p>
                      <a:pPr algn="ctr">
                        <a:lnSpc>
                          <a:spcPct val="115000"/>
                        </a:lnSpc>
                      </a:pPr>
                      <a:r>
                        <a:rPr lang="vi-VN" sz="3600" i="1">
                          <a:effectLst/>
                          <a:latin typeface="+mn-lt"/>
                          <a:ea typeface="Calibri" panose="020F0502020204030204" pitchFamily="34" charset="0"/>
                        </a:rPr>
                        <a:t>c.</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2289746"/>
                  </a:ext>
                </a:extLst>
              </a:tr>
              <a:tr h="1395333">
                <a:tc>
                  <a:txBody>
                    <a:bodyPr/>
                    <a:lstStyle/>
                    <a:p>
                      <a:pPr algn="ctr">
                        <a:lnSpc>
                          <a:spcPct val="115000"/>
                        </a:lnSpc>
                      </a:pPr>
                      <a:r>
                        <a:rPr lang="vi-VN" sz="3600" i="1">
                          <a:effectLst/>
                          <a:latin typeface="+mn-lt"/>
                          <a:ea typeface="Calibri" panose="020F0502020204030204" pitchFamily="34" charset="0"/>
                        </a:rPr>
                        <a:t>d.</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805566"/>
                  </a:ext>
                </a:extLst>
              </a:tr>
            </a:tbl>
          </a:graphicData>
        </a:graphic>
      </p:graphicFrame>
      <p:sp>
        <p:nvSpPr>
          <p:cNvPr id="3" name="TextBox 2">
            <a:extLst>
              <a:ext uri="{FF2B5EF4-FFF2-40B4-BE49-F238E27FC236}">
                <a16:creationId xmlns:a16="http://schemas.microsoft.com/office/drawing/2014/main" id="{FC7A8F2E-4DC0-4B3B-9CA1-8AA86A350640}"/>
              </a:ext>
            </a:extLst>
          </p:cNvPr>
          <p:cNvSpPr txBox="1"/>
          <p:nvPr/>
        </p:nvSpPr>
        <p:spPr>
          <a:xfrm>
            <a:off x="5600700" y="1562100"/>
            <a:ext cx="7086600" cy="1015663"/>
          </a:xfrm>
          <a:prstGeom prst="rect">
            <a:avLst/>
          </a:prstGeom>
          <a:noFill/>
        </p:spPr>
        <p:txBody>
          <a:bodyPr wrap="square" rtlCol="0">
            <a:spAutoFit/>
          </a:bodyPr>
          <a:lstStyle/>
          <a:p>
            <a:pPr algn="ctr"/>
            <a:r>
              <a:rPr lang="en-US" sz="6000">
                <a:solidFill>
                  <a:srgbClr val="FF0000"/>
                </a:solidFill>
              </a:rPr>
              <a:t>Hoàn thành bảng sau</a:t>
            </a:r>
          </a:p>
        </p:txBody>
      </p:sp>
    </p:spTree>
    <p:extLst>
      <p:ext uri="{BB962C8B-B14F-4D97-AF65-F5344CB8AC3E}">
        <p14:creationId xmlns:p14="http://schemas.microsoft.com/office/powerpoint/2010/main" val="385578902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3238500"/>
            <a:ext cx="11049000" cy="7287638"/>
          </a:xfrm>
          <a:prstGeom prst="rect">
            <a:avLst/>
          </a:prstGeom>
        </p:spPr>
      </p:pic>
      <p:pic>
        <p:nvPicPr>
          <p:cNvPr id="2" name="Picture 2">
            <a:extLst>
              <a:ext uri="{FF2B5EF4-FFF2-40B4-BE49-F238E27FC236}">
                <a16:creationId xmlns:a16="http://schemas.microsoft.com/office/drawing/2014/main" id="{EE1D71B6-0EAF-9FAB-D8ED-CE5091A92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1485900"/>
            <a:ext cx="12192000" cy="265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44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D9C751D-44D4-405D-8868-23C27020931D}"/>
              </a:ext>
            </a:extLst>
          </p:cNvPr>
          <p:cNvGraphicFramePr>
            <a:graphicFrameLocks noGrp="1"/>
          </p:cNvGraphicFramePr>
          <p:nvPr>
            <p:extLst>
              <p:ext uri="{D42A27DB-BD31-4B8C-83A1-F6EECF244321}">
                <p14:modId xmlns:p14="http://schemas.microsoft.com/office/powerpoint/2010/main" val="1038608013"/>
              </p:ext>
            </p:extLst>
          </p:nvPr>
        </p:nvGraphicFramePr>
        <p:xfrm>
          <a:off x="1524000" y="1409700"/>
          <a:ext cx="15468600" cy="7676562"/>
        </p:xfrm>
        <a:graphic>
          <a:graphicData uri="http://schemas.openxmlformats.org/drawingml/2006/table">
            <a:tbl>
              <a:tblPr firstRow="1" firstCol="1" bandRow="1"/>
              <a:tblGrid>
                <a:gridCol w="1045677">
                  <a:extLst>
                    <a:ext uri="{9D8B030D-6E8A-4147-A177-3AD203B41FA5}">
                      <a16:colId xmlns:a16="http://schemas.microsoft.com/office/drawing/2014/main" val="4228743788"/>
                    </a:ext>
                  </a:extLst>
                </a:gridCol>
                <a:gridCol w="6193323">
                  <a:extLst>
                    <a:ext uri="{9D8B030D-6E8A-4147-A177-3AD203B41FA5}">
                      <a16:colId xmlns:a16="http://schemas.microsoft.com/office/drawing/2014/main" val="1933423864"/>
                    </a:ext>
                  </a:extLst>
                </a:gridCol>
                <a:gridCol w="8229600">
                  <a:extLst>
                    <a:ext uri="{9D8B030D-6E8A-4147-A177-3AD203B41FA5}">
                      <a16:colId xmlns:a16="http://schemas.microsoft.com/office/drawing/2014/main" val="1438061714"/>
                    </a:ext>
                  </a:extLst>
                </a:gridCol>
              </a:tblGrid>
              <a:tr h="749152">
                <a:tc>
                  <a:txBody>
                    <a:bodyPr/>
                    <a:lstStyle/>
                    <a:p>
                      <a:pPr algn="just">
                        <a:lnSpc>
                          <a:spcPct val="115000"/>
                        </a:lnSpc>
                      </a:pPr>
                      <a:r>
                        <a:rPr lang="vi-VN" sz="3600" i="1">
                          <a:effectLst/>
                          <a:latin typeface="+mn-lt"/>
                          <a:ea typeface="Calibri" panose="020F0502020204030204" pitchFamily="34" charset="0"/>
                        </a:rPr>
                        <a:t> </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3600" b="1">
                          <a:effectLst/>
                          <a:latin typeface="+mn-lt"/>
                          <a:ea typeface="Calibri" panose="020F0502020204030204" pitchFamily="34" charset="0"/>
                        </a:rPr>
                        <a:t>Dùng dấu câu để nối </a:t>
                      </a:r>
                      <a:endParaRPr lang="en-US" sz="3600">
                        <a:effectLst/>
                        <a:latin typeface="+mn-lt"/>
                        <a:ea typeface="Calibri" panose="020F0502020204030204" pitchFamily="34" charset="0"/>
                      </a:endParaRPr>
                    </a:p>
                    <a:p>
                      <a:pPr algn="ctr">
                        <a:lnSpc>
                          <a:spcPct val="115000"/>
                        </a:lnSpc>
                      </a:pPr>
                      <a:r>
                        <a:rPr lang="vi-VN" sz="3600" b="1">
                          <a:effectLst/>
                          <a:latin typeface="+mn-lt"/>
                          <a:ea typeface="Calibri" panose="020F0502020204030204" pitchFamily="34" charset="0"/>
                        </a:rPr>
                        <a:t>các vế</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3600" b="1">
                          <a:effectLst/>
                          <a:latin typeface="+mn-lt"/>
                          <a:ea typeface="Calibri" panose="020F0502020204030204" pitchFamily="34" charset="0"/>
                        </a:rPr>
                        <a:t>Dùng kết từ để nối </a:t>
                      </a:r>
                      <a:endParaRPr lang="en-US" sz="3600">
                        <a:effectLst/>
                        <a:latin typeface="+mn-lt"/>
                        <a:ea typeface="Calibri" panose="020F0502020204030204" pitchFamily="34" charset="0"/>
                      </a:endParaRPr>
                    </a:p>
                    <a:p>
                      <a:pPr algn="ctr">
                        <a:lnSpc>
                          <a:spcPct val="115000"/>
                        </a:lnSpc>
                      </a:pPr>
                      <a:r>
                        <a:rPr lang="vi-VN" sz="3600" b="1">
                          <a:effectLst/>
                          <a:latin typeface="+mn-lt"/>
                          <a:ea typeface="Calibri" panose="020F0502020204030204" pitchFamily="34" charset="0"/>
                        </a:rPr>
                        <a:t>các vế</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851233"/>
                  </a:ext>
                </a:extLst>
              </a:tr>
              <a:tr h="1139329">
                <a:tc>
                  <a:txBody>
                    <a:bodyPr/>
                    <a:lstStyle/>
                    <a:p>
                      <a:pPr algn="ctr">
                        <a:lnSpc>
                          <a:spcPct val="115000"/>
                        </a:lnSpc>
                      </a:pPr>
                      <a:r>
                        <a:rPr lang="vi-VN" sz="3600" i="1">
                          <a:solidFill>
                            <a:srgbClr val="FF0000"/>
                          </a:solidFill>
                          <a:effectLst/>
                          <a:latin typeface="+mn-lt"/>
                          <a:ea typeface="Calibri" panose="020F0502020204030204" pitchFamily="34" charset="0"/>
                        </a:rPr>
                        <a:t>a.</a:t>
                      </a:r>
                      <a:endParaRPr lang="en-US" sz="3600">
                        <a:solidFill>
                          <a:srgbClr val="FF0000"/>
                        </a:solidFill>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vi-VN" sz="3600" i="1">
                          <a:effectLst/>
                          <a:latin typeface="+mn-lt"/>
                          <a:ea typeface="Calibri" panose="020F0502020204030204" pitchFamily="34" charset="0"/>
                        </a:rPr>
                        <a:t>Chị Mai nấu cơm, kho cá; tôi nhặt rau và quét nhà.</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vi-VN" sz="3600" i="1">
                          <a:effectLst/>
                          <a:latin typeface="+mn-lt"/>
                          <a:ea typeface="Calibri" panose="020F0502020204030204" pitchFamily="34" charset="0"/>
                        </a:rPr>
                        <a:t>Chị Mai nấu cơm, kho cá còn tôi nhặt rau và quét nhà.</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575385"/>
                  </a:ext>
                </a:extLst>
              </a:tr>
              <a:tr h="1529506">
                <a:tc>
                  <a:txBody>
                    <a:bodyPr/>
                    <a:lstStyle/>
                    <a:p>
                      <a:pPr algn="ctr">
                        <a:lnSpc>
                          <a:spcPct val="115000"/>
                        </a:lnSpc>
                      </a:pPr>
                      <a:r>
                        <a:rPr lang="vi-VN" sz="3600" i="1">
                          <a:solidFill>
                            <a:srgbClr val="FF0000"/>
                          </a:solidFill>
                          <a:effectLst/>
                          <a:latin typeface="+mn-lt"/>
                          <a:ea typeface="Calibri" panose="020F0502020204030204" pitchFamily="34" charset="0"/>
                        </a:rPr>
                        <a:t>b. </a:t>
                      </a:r>
                      <a:endParaRPr lang="en-US" sz="3600">
                        <a:solidFill>
                          <a:srgbClr val="FF0000"/>
                        </a:solidFill>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vi-VN" sz="3600" i="1">
                          <a:effectLst/>
                          <a:latin typeface="+mn-lt"/>
                          <a:ea typeface="Calibri" panose="020F0502020204030204" pitchFamily="34" charset="0"/>
                        </a:rPr>
                        <a:t> </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vi-VN" sz="3600" i="1">
                          <a:effectLst/>
                          <a:latin typeface="+mn-lt"/>
                          <a:ea typeface="Calibri" panose="020F0502020204030204" pitchFamily="34" charset="0"/>
                        </a:rPr>
                        <a:t>Sáng nay, em đến trường và em sẽ đến thư viện để đọc sách.</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119166"/>
                  </a:ext>
                </a:extLst>
              </a:tr>
              <a:tr h="1529506">
                <a:tc>
                  <a:txBody>
                    <a:bodyPr/>
                    <a:lstStyle/>
                    <a:p>
                      <a:pPr algn="ctr">
                        <a:lnSpc>
                          <a:spcPct val="115000"/>
                        </a:lnSpc>
                      </a:pPr>
                      <a:r>
                        <a:rPr lang="vi-VN" sz="3600" i="1">
                          <a:solidFill>
                            <a:srgbClr val="FF0000"/>
                          </a:solidFill>
                          <a:effectLst/>
                          <a:latin typeface="+mn-lt"/>
                          <a:ea typeface="Calibri" panose="020F0502020204030204" pitchFamily="34" charset="0"/>
                        </a:rPr>
                        <a:t>c.</a:t>
                      </a:r>
                      <a:endParaRPr lang="en-US" sz="3600">
                        <a:solidFill>
                          <a:srgbClr val="FF0000"/>
                        </a:solidFill>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vi-VN" sz="3600" i="1">
                          <a:effectLst/>
                          <a:latin typeface="+mn-lt"/>
                          <a:ea typeface="Calibri" panose="020F0502020204030204" pitchFamily="34" charset="0"/>
                        </a:rPr>
                        <a:t>Mùa xuân đang về, các loài hoa đua nhau khoe sắc trong vườn trường.</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vi-VN" sz="3600" i="1">
                          <a:effectLst/>
                          <a:latin typeface="+mn-lt"/>
                          <a:ea typeface="Calibri" panose="020F0502020204030204" pitchFamily="34" charset="0"/>
                        </a:rPr>
                        <a:t>Mùa xuân đang về nên các loài hoa đua nhau khoe sắc trong vườn trường.</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2289746"/>
                  </a:ext>
                </a:extLst>
              </a:tr>
              <a:tr h="1529506">
                <a:tc>
                  <a:txBody>
                    <a:bodyPr/>
                    <a:lstStyle/>
                    <a:p>
                      <a:pPr algn="ctr">
                        <a:lnSpc>
                          <a:spcPct val="115000"/>
                        </a:lnSpc>
                      </a:pPr>
                      <a:r>
                        <a:rPr lang="vi-VN" sz="3600" i="1">
                          <a:solidFill>
                            <a:srgbClr val="FF0000"/>
                          </a:solidFill>
                          <a:effectLst/>
                          <a:latin typeface="+mn-lt"/>
                          <a:ea typeface="Calibri" panose="020F0502020204030204" pitchFamily="34" charset="0"/>
                        </a:rPr>
                        <a:t>d.</a:t>
                      </a:r>
                      <a:endParaRPr lang="en-US" sz="3600">
                        <a:solidFill>
                          <a:srgbClr val="FF0000"/>
                        </a:solidFill>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vi-VN" sz="3600" i="1">
                          <a:effectLst/>
                          <a:latin typeface="+mn-lt"/>
                          <a:ea typeface="Calibri" panose="020F0502020204030204" pitchFamily="34" charset="0"/>
                        </a:rPr>
                        <a:t>Luống này là hồng nhung đỏ thắm, luống kia là thược dược rực rỡ.</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vi-VN" sz="3600" i="1">
                          <a:effectLst/>
                          <a:latin typeface="+mn-lt"/>
                          <a:ea typeface="Calibri" panose="020F0502020204030204" pitchFamily="34" charset="0"/>
                        </a:rPr>
                        <a:t>Luống này là hồng nhung đỏ thắm còn luống kia là thược dược rực rỡ.</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805566"/>
                  </a:ext>
                </a:extLst>
              </a:tr>
            </a:tbl>
          </a:graphicData>
        </a:graphic>
      </p:graphicFrame>
    </p:spTree>
    <p:extLst>
      <p:ext uri="{BB962C8B-B14F-4D97-AF65-F5344CB8AC3E}">
        <p14:creationId xmlns:p14="http://schemas.microsoft.com/office/powerpoint/2010/main" val="3193269208"/>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1002</TotalTime>
  <Words>705</Words>
  <Application>Microsoft Office PowerPoint</Application>
  <PresentationFormat>Custom</PresentationFormat>
  <Paragraphs>64</Paragraphs>
  <Slides>20</Slides>
  <Notes>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20</vt:i4>
      </vt:variant>
    </vt:vector>
  </HeadingPairs>
  <TitlesOfParts>
    <vt:vector size="36" baseType="lpstr">
      <vt:lpstr>#9Slide01 Tieu de ngan</vt:lpstr>
      <vt:lpstr>#9Slide03 Comfortaa Bold</vt:lpstr>
      <vt:lpstr>Aptos</vt:lpstr>
      <vt:lpstr>Aptos Display</vt:lpstr>
      <vt:lpstr>Arial</vt:lpstr>
      <vt:lpstr>Arial-BoldMT</vt:lpstr>
      <vt:lpstr>ArialMT</vt:lpstr>
      <vt:lpstr>Arial-Rounded-Bold</vt:lpstr>
      <vt:lpstr>Calibri</vt:lpstr>
      <vt:lpstr>Coiny</vt:lpstr>
      <vt:lpstr>SVN-Servetica Medium</vt:lpstr>
      <vt:lpstr>Times New Roman</vt:lpstr>
      <vt:lpstr>UTM Nyala</vt:lpstr>
      <vt:lpstr>Wingdings-Regular</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Cute Aesthetic Group Project Presentation</dc:title>
  <dc:subject>9Slide.vn</dc:subject>
  <dc:creator>huong</dc:creator>
  <dc:description>9Slide.vn</dc:description>
  <cp:lastModifiedBy>Administrator</cp:lastModifiedBy>
  <cp:revision>158</cp:revision>
  <dcterms:created xsi:type="dcterms:W3CDTF">2006-08-16T00:00:00Z</dcterms:created>
  <dcterms:modified xsi:type="dcterms:W3CDTF">2026-01-25T17:19:39Z</dcterms:modified>
  <cp:category>9Slide.vn</cp:category>
  <dc:identifier>DAGIAE-m6aE</dc:identifier>
</cp:coreProperties>
</file>