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70" r:id="rId2"/>
  </p:sldMasterIdLst>
  <p:sldIdLst>
    <p:sldId id="257" r:id="rId3"/>
    <p:sldId id="260" r:id="rId4"/>
    <p:sldId id="290" r:id="rId5"/>
    <p:sldId id="291" r:id="rId6"/>
    <p:sldId id="297" r:id="rId7"/>
    <p:sldId id="298" r:id="rId8"/>
    <p:sldId id="299" r:id="rId9"/>
    <p:sldId id="271" r:id="rId10"/>
    <p:sldId id="270" r:id="rId11"/>
    <p:sldId id="289" r:id="rId12"/>
    <p:sldId id="258" r:id="rId13"/>
    <p:sldId id="300" r:id="rId14"/>
    <p:sldId id="301" r:id="rId15"/>
    <p:sldId id="302" r:id="rId16"/>
    <p:sldId id="303" r:id="rId17"/>
    <p:sldId id="304" r:id="rId18"/>
    <p:sldId id="261" r:id="rId19"/>
    <p:sldId id="305" r:id="rId20"/>
    <p:sldId id="262" r:id="rId21"/>
    <p:sldId id="306" r:id="rId22"/>
    <p:sldId id="307" r:id="rId23"/>
    <p:sldId id="308" r:id="rId24"/>
    <p:sldId id="309" r:id="rId25"/>
    <p:sldId id="310" r:id="rId26"/>
    <p:sldId id="311" r:id="rId27"/>
    <p:sldId id="267" r:id="rId28"/>
    <p:sldId id="268" r:id="rId29"/>
    <p:sldId id="313"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3634" autoAdjust="0"/>
  </p:normalViewPr>
  <p:slideViewPr>
    <p:cSldViewPr showGuides="1">
      <p:cViewPr varScale="1">
        <p:scale>
          <a:sx n="117" d="100"/>
          <a:sy n="117" d="100"/>
        </p:scale>
        <p:origin x="354" y="130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descr="Cartoon Kitchen Background by Cartoons.co on Dribbble">
            <a:extLst>
              <a:ext uri="{FF2B5EF4-FFF2-40B4-BE49-F238E27FC236}">
                <a16:creationId xmlns:a16="http://schemas.microsoft.com/office/drawing/2014/main" id="{C5F07397-DEA3-0FD9-89C0-562CF77786A2}"/>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4074"/>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3597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0CE9C-83E9-32F4-E99C-26F03CA6A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0F1C0F-611B-3C3B-B2FF-B3427E37E4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8E199-EB35-C257-D242-3B1088BA8DBD}"/>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1/26/2026</a:t>
            </a:fld>
            <a:endParaRPr lang="en-US"/>
          </a:p>
        </p:txBody>
      </p:sp>
      <p:sp>
        <p:nvSpPr>
          <p:cNvPr id="5" name="Footer Placeholder 4">
            <a:extLst>
              <a:ext uri="{FF2B5EF4-FFF2-40B4-BE49-F238E27FC236}">
                <a16:creationId xmlns:a16="http://schemas.microsoft.com/office/drawing/2014/main" id="{4ECC23B3-7E78-F210-C404-7187BBACF9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6EDA3-063F-7A7A-3269-6597478AE5F6}"/>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535268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5844D0-7ECA-1ECC-EC93-C91C51E55DE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843D7A-A635-A04F-9575-437C2F4B6D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51D3D-5564-FFE6-3006-14F70D55EFA6}"/>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1/26/2026</a:t>
            </a:fld>
            <a:endParaRPr lang="en-US"/>
          </a:p>
        </p:txBody>
      </p:sp>
      <p:sp>
        <p:nvSpPr>
          <p:cNvPr id="5" name="Footer Placeholder 4">
            <a:extLst>
              <a:ext uri="{FF2B5EF4-FFF2-40B4-BE49-F238E27FC236}">
                <a16:creationId xmlns:a16="http://schemas.microsoft.com/office/drawing/2014/main" id="{D40D8D04-F8C8-89FE-FC32-4C9373CC9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52AD4C-F359-5B67-015B-19EA3CCB8B43}"/>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891286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9B52B13-18DC-E863-B7D4-BE4ACF1FC6F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467BEF4-DBC4-1706-B675-F12A8454A50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846419A5-9E44-3C01-FDD8-D8D19D7B23A2}"/>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1/26/2026</a:t>
            </a:fld>
            <a:endParaRPr lang="en-US"/>
          </a:p>
        </p:txBody>
      </p:sp>
      <p:sp>
        <p:nvSpPr>
          <p:cNvPr id="5" name="Chỗ dành sẵn cho Chân trang 4">
            <a:extLst>
              <a:ext uri="{FF2B5EF4-FFF2-40B4-BE49-F238E27FC236}">
                <a16:creationId xmlns:a16="http://schemas.microsoft.com/office/drawing/2014/main" id="{5FE8A256-0B07-1F1A-7FE5-69A836CD6A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DD8246C-E247-3CBA-AEF4-EED20DC48B04}"/>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3923365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EEFD7D-02E9-E795-F7BF-3F01D59909D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D7692DD-2D14-D562-A326-AB1C1EBB5A9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DC84A33-2021-2CB7-A386-7864B0D9AA97}"/>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1/26/2026</a:t>
            </a:fld>
            <a:endParaRPr lang="en-US"/>
          </a:p>
        </p:txBody>
      </p:sp>
      <p:sp>
        <p:nvSpPr>
          <p:cNvPr id="5" name="Chỗ dành sẵn cho Chân trang 4">
            <a:extLst>
              <a:ext uri="{FF2B5EF4-FFF2-40B4-BE49-F238E27FC236}">
                <a16:creationId xmlns:a16="http://schemas.microsoft.com/office/drawing/2014/main" id="{3E9EF100-5213-5F94-ED1A-079443118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D19A271-8700-39C8-A6C8-8620E59C62B8}"/>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780120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524DCD-E36D-8DA7-B74B-D4C90F7E243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604DAA5-1032-749F-527B-AE667A7BDAD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4AB2605-0E94-501B-D6EC-8D012AF2455E}"/>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1/26/2026</a:t>
            </a:fld>
            <a:endParaRPr lang="en-US"/>
          </a:p>
        </p:txBody>
      </p:sp>
      <p:sp>
        <p:nvSpPr>
          <p:cNvPr id="5" name="Chỗ dành sẵn cho Chân trang 4">
            <a:extLst>
              <a:ext uri="{FF2B5EF4-FFF2-40B4-BE49-F238E27FC236}">
                <a16:creationId xmlns:a16="http://schemas.microsoft.com/office/drawing/2014/main" id="{E5C24CED-8C03-B50A-3156-342BA0A691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DBB9045-CBE0-56F2-B4CB-136FAC8C25C1}"/>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1771198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7ADB3DA-63F3-1C2C-9678-A0E59F9B6AA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F840CE1-B402-A66E-FEE7-A526981F8A2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570B5A9-3185-90F9-FFB8-F969F40E8E07}"/>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304B223F-F6BF-F593-5DB7-84770CA5013F}"/>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1/26/2026</a:t>
            </a:fld>
            <a:endParaRPr lang="en-US"/>
          </a:p>
        </p:txBody>
      </p:sp>
      <p:sp>
        <p:nvSpPr>
          <p:cNvPr id="6" name="Chỗ dành sẵn cho Chân trang 5">
            <a:extLst>
              <a:ext uri="{FF2B5EF4-FFF2-40B4-BE49-F238E27FC236}">
                <a16:creationId xmlns:a16="http://schemas.microsoft.com/office/drawing/2014/main" id="{FF41880E-0C93-14FA-955F-15FF0B35EB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9345F5AA-AB2B-388B-8D36-3B47A267C2E9}"/>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1764191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5211F89-5BAA-57BA-9F58-05D54ACC4E2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5AB2FF5-649D-7B86-91DE-AAF3673B71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F845548-7E9C-705D-3E56-BBD6C060D17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E851FEF-E56C-1B03-B53B-7B50F4E3C8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D5AA8B8-B693-E24D-63D6-415E78D46F0C}"/>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3A76135-F617-842B-0489-AB9E423AD2A5}"/>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1/26/2026</a:t>
            </a:fld>
            <a:endParaRPr lang="en-US"/>
          </a:p>
        </p:txBody>
      </p:sp>
      <p:sp>
        <p:nvSpPr>
          <p:cNvPr id="8" name="Chỗ dành sẵn cho Chân trang 7">
            <a:extLst>
              <a:ext uri="{FF2B5EF4-FFF2-40B4-BE49-F238E27FC236}">
                <a16:creationId xmlns:a16="http://schemas.microsoft.com/office/drawing/2014/main" id="{BDAC3C29-F970-600E-092C-DCF7E23FE1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D1892426-01FB-23B8-CACE-CA86E432A31C}"/>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870078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95DEE5-F99F-AFFB-1953-E7669B81A80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C568CEEF-A5A4-F141-F780-73BA937DE65A}"/>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1/26/2026</a:t>
            </a:fld>
            <a:endParaRPr lang="en-US"/>
          </a:p>
        </p:txBody>
      </p:sp>
      <p:sp>
        <p:nvSpPr>
          <p:cNvPr id="4" name="Chỗ dành sẵn cho Chân trang 3">
            <a:extLst>
              <a:ext uri="{FF2B5EF4-FFF2-40B4-BE49-F238E27FC236}">
                <a16:creationId xmlns:a16="http://schemas.microsoft.com/office/drawing/2014/main" id="{E9039C45-BE9B-2862-E293-C720DF8702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55DEDE4C-4893-F9C3-ED7E-876952F2F7DE}"/>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779216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C457CB-59EA-165E-A9BB-389308CADED7}"/>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1/26/2026</a:t>
            </a:fld>
            <a:endParaRPr lang="en-US"/>
          </a:p>
        </p:txBody>
      </p:sp>
      <p:sp>
        <p:nvSpPr>
          <p:cNvPr id="3" name="Chỗ dành sẵn cho Chân trang 2">
            <a:extLst>
              <a:ext uri="{FF2B5EF4-FFF2-40B4-BE49-F238E27FC236}">
                <a16:creationId xmlns:a16="http://schemas.microsoft.com/office/drawing/2014/main" id="{9DDC29FF-7166-D68D-6572-886B92BB96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1B9EF9C3-799D-FA50-004B-78CB0D54B472}"/>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3912838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757CE2-BB4D-ABCA-2DE4-BDF6E916CF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90140ED-7477-A997-6600-2F5874B983D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DFB5090-5EAD-B078-A9E4-79991FBF96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066FCDB-A0A1-1A07-4E80-8827797E2907}"/>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1/26/2026</a:t>
            </a:fld>
            <a:endParaRPr lang="en-US"/>
          </a:p>
        </p:txBody>
      </p:sp>
      <p:sp>
        <p:nvSpPr>
          <p:cNvPr id="6" name="Chỗ dành sẵn cho Chân trang 5">
            <a:extLst>
              <a:ext uri="{FF2B5EF4-FFF2-40B4-BE49-F238E27FC236}">
                <a16:creationId xmlns:a16="http://schemas.microsoft.com/office/drawing/2014/main" id="{CF52E1AF-1BFB-AA3C-F7E7-2E3843426B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00715BB0-5B34-B3B4-C8DC-56C73EE1ACB6}"/>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2483562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E8D1-A8F9-67B4-93D1-E0C664B57B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EA7B1A-6E2C-9390-D770-D2F17ABC788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3979C-D8AE-729B-7D3E-C972134D746D}"/>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1/26/2026</a:t>
            </a:fld>
            <a:endParaRPr lang="en-US"/>
          </a:p>
        </p:txBody>
      </p:sp>
      <p:sp>
        <p:nvSpPr>
          <p:cNvPr id="5" name="Footer Placeholder 4">
            <a:extLst>
              <a:ext uri="{FF2B5EF4-FFF2-40B4-BE49-F238E27FC236}">
                <a16:creationId xmlns:a16="http://schemas.microsoft.com/office/drawing/2014/main" id="{EB0974E9-26CC-7807-F38A-75A3FEEEC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35A15A-E4E2-58A6-9990-9622F57E1B63}"/>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3952633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013A291-49DB-4C8D-5180-6EAABF68C5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96C4751-C1EA-C44B-01B0-757CA15AEE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84FEFA52-885E-26ED-FDE6-29F1EE6236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333140E-AD33-D9D9-B380-DCF470B4F619}"/>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1/26/2026</a:t>
            </a:fld>
            <a:endParaRPr lang="en-US"/>
          </a:p>
        </p:txBody>
      </p:sp>
      <p:sp>
        <p:nvSpPr>
          <p:cNvPr id="6" name="Chỗ dành sẵn cho Chân trang 5">
            <a:extLst>
              <a:ext uri="{FF2B5EF4-FFF2-40B4-BE49-F238E27FC236}">
                <a16:creationId xmlns:a16="http://schemas.microsoft.com/office/drawing/2014/main" id="{CB2E84C7-22B0-9AF0-8A71-360D622C66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65F4576-7711-177C-CB80-3E357BCEF6C2}"/>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2172244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424789-3E95-9BBF-B571-784E3AA0BCA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E7CA14B-BFFC-CD61-C849-694A00EC095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5AFD86E-8556-1861-DAA2-5462ABFD8181}"/>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1/26/2026</a:t>
            </a:fld>
            <a:endParaRPr lang="en-US"/>
          </a:p>
        </p:txBody>
      </p:sp>
      <p:sp>
        <p:nvSpPr>
          <p:cNvPr id="5" name="Chỗ dành sẵn cho Chân trang 4">
            <a:extLst>
              <a:ext uri="{FF2B5EF4-FFF2-40B4-BE49-F238E27FC236}">
                <a16:creationId xmlns:a16="http://schemas.microsoft.com/office/drawing/2014/main" id="{8F8F0FC7-9847-A23E-0408-43E8BBA51D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A562CA1-964A-371D-B207-8C725184DFE8}"/>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895883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3F54014-794A-8463-3489-36E52857DA2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DC49265-6939-B8BD-F28D-663C2E7A4F9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934CD50-B5F3-5791-1CF6-60CA63EF5D9F}"/>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1/26/2026</a:t>
            </a:fld>
            <a:endParaRPr lang="en-US"/>
          </a:p>
        </p:txBody>
      </p:sp>
      <p:sp>
        <p:nvSpPr>
          <p:cNvPr id="5" name="Chỗ dành sẵn cho Chân trang 4">
            <a:extLst>
              <a:ext uri="{FF2B5EF4-FFF2-40B4-BE49-F238E27FC236}">
                <a16:creationId xmlns:a16="http://schemas.microsoft.com/office/drawing/2014/main" id="{693F9F30-1E95-D935-3479-27E9D65D3C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14C062-B2AE-5BF8-EABB-4DC4BA598865}"/>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1509926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162E0-E424-EAA6-69C8-080EBA88339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8C635A-D39E-7A4C-8C9E-9F2BD2B2B56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0B0C11-80D5-52BA-B2C9-EF80C7B7C3C0}"/>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1/26/2026</a:t>
            </a:fld>
            <a:endParaRPr lang="en-US"/>
          </a:p>
        </p:txBody>
      </p:sp>
      <p:sp>
        <p:nvSpPr>
          <p:cNvPr id="5" name="Footer Placeholder 4">
            <a:extLst>
              <a:ext uri="{FF2B5EF4-FFF2-40B4-BE49-F238E27FC236}">
                <a16:creationId xmlns:a16="http://schemas.microsoft.com/office/drawing/2014/main" id="{9C16764C-495B-4BDC-D6A1-6DDF90B21D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CE6876-4C92-9439-EAB4-E92BD0D24430}"/>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1216779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A3824-8CB2-648B-584F-FBD288FCB4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BD387C-527A-CE54-4F53-95EAED9C8B2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6510E8-11B5-76FF-0BAF-CB282986791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AC0AC7-062F-A1E1-5B1B-B3DA7ED9AA72}"/>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1/26/2026</a:t>
            </a:fld>
            <a:endParaRPr lang="en-US"/>
          </a:p>
        </p:txBody>
      </p:sp>
      <p:sp>
        <p:nvSpPr>
          <p:cNvPr id="6" name="Footer Placeholder 5">
            <a:extLst>
              <a:ext uri="{FF2B5EF4-FFF2-40B4-BE49-F238E27FC236}">
                <a16:creationId xmlns:a16="http://schemas.microsoft.com/office/drawing/2014/main" id="{C251222E-1D5E-6FE9-31B9-4FF54456F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9B298B-D77D-AE3A-C573-F747B811F77A}"/>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475460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6E3A2-14A4-8F03-35FE-34FA0762A7C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C00AF3-C1A0-FCD4-D7E9-A2F6816268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2B8923-F141-97AC-ED6F-C37A98AA25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3AA15C-B43D-7817-ECC2-7361DFBAD8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8D1951-B8B0-2602-6339-858A5D9B4E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B2C647-16AC-56EE-C02A-E802D514B901}"/>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1/26/2026</a:t>
            </a:fld>
            <a:endParaRPr lang="en-US"/>
          </a:p>
        </p:txBody>
      </p:sp>
      <p:sp>
        <p:nvSpPr>
          <p:cNvPr id="8" name="Footer Placeholder 7">
            <a:extLst>
              <a:ext uri="{FF2B5EF4-FFF2-40B4-BE49-F238E27FC236}">
                <a16:creationId xmlns:a16="http://schemas.microsoft.com/office/drawing/2014/main" id="{84EB09A5-7C52-F6D2-6C68-7A68424B6D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255C1BF-AE76-C49B-32A9-DCAFE3A6CC48}"/>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541276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A12C-F64A-CE58-604C-4F66D125E5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F84553D-7A80-77CA-BA34-89BB3AF0FC80}"/>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1/26/2026</a:t>
            </a:fld>
            <a:endParaRPr lang="en-US"/>
          </a:p>
        </p:txBody>
      </p:sp>
      <p:sp>
        <p:nvSpPr>
          <p:cNvPr id="4" name="Footer Placeholder 3">
            <a:extLst>
              <a:ext uri="{FF2B5EF4-FFF2-40B4-BE49-F238E27FC236}">
                <a16:creationId xmlns:a16="http://schemas.microsoft.com/office/drawing/2014/main" id="{67414ED3-CCE1-ABD3-E327-E0BC19BD1C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F975D20-89ED-9E68-410B-8B10D9E0B02C}"/>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330407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10A2A4-7E75-B87D-8FD9-4D4202C3892F}"/>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1/26/2026</a:t>
            </a:fld>
            <a:endParaRPr lang="en-US"/>
          </a:p>
        </p:txBody>
      </p:sp>
      <p:sp>
        <p:nvSpPr>
          <p:cNvPr id="3" name="Footer Placeholder 2">
            <a:extLst>
              <a:ext uri="{FF2B5EF4-FFF2-40B4-BE49-F238E27FC236}">
                <a16:creationId xmlns:a16="http://schemas.microsoft.com/office/drawing/2014/main" id="{302D1130-2F90-3F06-B1C0-3241D7D283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F072C8D-2DC7-B604-1B0E-C8FF3EA3B376}"/>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51784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B763-F21D-635B-09A8-B3B60384AE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8145CF-FBEC-3A7D-0B55-8A466456DC3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7F7286-686F-E207-CEDC-F6AF79B537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AD1A0A-F623-36B1-264A-37DCC85ADB2B}"/>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1/26/2026</a:t>
            </a:fld>
            <a:endParaRPr lang="en-US"/>
          </a:p>
        </p:txBody>
      </p:sp>
      <p:sp>
        <p:nvSpPr>
          <p:cNvPr id="6" name="Footer Placeholder 5">
            <a:extLst>
              <a:ext uri="{FF2B5EF4-FFF2-40B4-BE49-F238E27FC236}">
                <a16:creationId xmlns:a16="http://schemas.microsoft.com/office/drawing/2014/main" id="{92030F6D-8C6C-A1F3-E011-9C2F1360FC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97620C-C2B7-9F2C-82C7-8C444C4D46AD}"/>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1612072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A259A-9387-1264-9301-C380B0DF1E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2557C8-A376-FE9C-BBC0-8D712EC712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128220-4DE6-0545-74CF-1CA1DCF8B1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9729D3-CA0F-A12F-0D2A-A3025744379B}"/>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1/26/2026</a:t>
            </a:fld>
            <a:endParaRPr lang="en-US"/>
          </a:p>
        </p:txBody>
      </p:sp>
      <p:sp>
        <p:nvSpPr>
          <p:cNvPr id="6" name="Footer Placeholder 5">
            <a:extLst>
              <a:ext uri="{FF2B5EF4-FFF2-40B4-BE49-F238E27FC236}">
                <a16:creationId xmlns:a16="http://schemas.microsoft.com/office/drawing/2014/main" id="{F25FF928-0B05-5F51-518E-2BE96BCEDC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120A54-0E59-179E-F2DA-47EF726E95AA}"/>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4144668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CDA4566-2FAA-171E-85D6-4BF60D44A19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2668569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1E59296-5BFF-CE92-FFD6-DBFB8D89913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8250810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3.wdp"/><Relationship Id="rId7"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1.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0.jpeg"/><Relationship Id="rId5" Type="http://schemas.microsoft.com/office/2007/relationships/hdphoto" Target="../media/hdphoto4.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3.wdp"/><Relationship Id="rId7"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4.wdp"/><Relationship Id="rId10" Type="http://schemas.openxmlformats.org/officeDocument/2006/relationships/image" Target="../media/image35.png"/><Relationship Id="rId4" Type="http://schemas.openxmlformats.org/officeDocument/2006/relationships/image" Target="../media/image14.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6.jpeg"/><Relationship Id="rId5" Type="http://schemas.microsoft.com/office/2007/relationships/hdphoto" Target="../media/hdphoto4.wdp"/><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6.jpeg"/><Relationship Id="rId5" Type="http://schemas.microsoft.com/office/2007/relationships/hdphoto" Target="../media/hdphoto4.wdp"/><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38.emf"/><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38.emf"/><Relationship Id="rId4" Type="http://schemas.openxmlformats.org/officeDocument/2006/relationships/image" Target="../media/image37.emf"/></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8.emf"/></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41.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emf"/><Relationship Id="rId5" Type="http://schemas.microsoft.com/office/2007/relationships/hdphoto" Target="../media/hdphoto4.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id="{33B3673A-0163-62DF-7335-84F73D145B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3">
            <a:extLst>
              <a:ext uri="{FF2B5EF4-FFF2-40B4-BE49-F238E27FC236}">
                <a16:creationId xmlns:a16="http://schemas.microsoft.com/office/drawing/2014/main" id="{BB40EF5C-9F1B-93CE-E7C1-2C1E75513B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3119" y="890371"/>
            <a:ext cx="1672547" cy="4086808"/>
          </a:xfrm>
          <a:prstGeom prst="rect">
            <a:avLst/>
          </a:prstGeom>
        </p:spPr>
      </p:pic>
      <p:pic>
        <p:nvPicPr>
          <p:cNvPr id="6" name="图片 4">
            <a:extLst>
              <a:ext uri="{FF2B5EF4-FFF2-40B4-BE49-F238E27FC236}">
                <a16:creationId xmlns:a16="http://schemas.microsoft.com/office/drawing/2014/main" id="{203EBBAE-711C-A9BA-42AE-C1DA44E43C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9910" y="4805265"/>
            <a:ext cx="1774173" cy="2052735"/>
          </a:xfrm>
          <a:prstGeom prst="rect">
            <a:avLst/>
          </a:prstGeom>
        </p:spPr>
      </p:pic>
      <p:pic>
        <p:nvPicPr>
          <p:cNvPr id="7" name="图片 5">
            <a:extLst>
              <a:ext uri="{FF2B5EF4-FFF2-40B4-BE49-F238E27FC236}">
                <a16:creationId xmlns:a16="http://schemas.microsoft.com/office/drawing/2014/main" id="{C8B6901C-D3B4-8DF9-0A6F-2303D6E53A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453896"/>
          </a:xfrm>
          <a:prstGeom prst="rect">
            <a:avLst/>
          </a:prstGeom>
        </p:spPr>
      </p:pic>
      <p:pic>
        <p:nvPicPr>
          <p:cNvPr id="8" name="图片 6">
            <a:extLst>
              <a:ext uri="{FF2B5EF4-FFF2-40B4-BE49-F238E27FC236}">
                <a16:creationId xmlns:a16="http://schemas.microsoft.com/office/drawing/2014/main" id="{31E63402-D62E-91FC-8EC7-F3DA5048DE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354022"/>
            <a:ext cx="1818524" cy="4110133"/>
          </a:xfrm>
          <a:prstGeom prst="rect">
            <a:avLst/>
          </a:prstGeom>
        </p:spPr>
      </p:pic>
      <p:pic>
        <p:nvPicPr>
          <p:cNvPr id="9" name="图片 7">
            <a:extLst>
              <a:ext uri="{FF2B5EF4-FFF2-40B4-BE49-F238E27FC236}">
                <a16:creationId xmlns:a16="http://schemas.microsoft.com/office/drawing/2014/main" id="{C240CCB4-D6D1-07EC-813C-DA69578B9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410333"/>
            <a:ext cx="10417826" cy="1447667"/>
          </a:xfrm>
          <a:prstGeom prst="rect">
            <a:avLst/>
          </a:prstGeom>
        </p:spPr>
      </p:pic>
      <p:pic>
        <p:nvPicPr>
          <p:cNvPr id="10" name="图片 2">
            <a:extLst>
              <a:ext uri="{FF2B5EF4-FFF2-40B4-BE49-F238E27FC236}">
                <a16:creationId xmlns:a16="http://schemas.microsoft.com/office/drawing/2014/main" id="{3D2830BC-1524-D999-0F14-A4DCCD87B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6889" y="-42530"/>
            <a:ext cx="8438222" cy="4748122"/>
          </a:xfrm>
          <a:prstGeom prst="rect">
            <a:avLst/>
          </a:prstGeom>
        </p:spPr>
      </p:pic>
      <p:pic>
        <p:nvPicPr>
          <p:cNvPr id="11" name="图片 1">
            <a:extLst>
              <a:ext uri="{FF2B5EF4-FFF2-40B4-BE49-F238E27FC236}">
                <a16:creationId xmlns:a16="http://schemas.microsoft.com/office/drawing/2014/main" id="{18635283-099D-96BB-76E2-EAE3CFC702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25980" y="726948"/>
            <a:ext cx="5740040" cy="2002619"/>
          </a:xfrm>
          <a:prstGeom prst="rect">
            <a:avLst/>
          </a:prstGeom>
        </p:spPr>
      </p:pic>
      <p:sp>
        <p:nvSpPr>
          <p:cNvPr id="12" name="文本框 10">
            <a:extLst>
              <a:ext uri="{FF2B5EF4-FFF2-40B4-BE49-F238E27FC236}">
                <a16:creationId xmlns:a16="http://schemas.microsoft.com/office/drawing/2014/main" id="{FCD40BD9-BBA7-59A4-7E31-E554B04855D2}"/>
              </a:ext>
            </a:extLst>
          </p:cNvPr>
          <p:cNvSpPr txBox="1"/>
          <p:nvPr/>
        </p:nvSpPr>
        <p:spPr>
          <a:xfrm>
            <a:off x="3973285" y="2772882"/>
            <a:ext cx="42454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663300"/>
                </a:solidFill>
                <a:effectLst/>
                <a:uLnTx/>
                <a:uFillTx/>
                <a:latin typeface="UTM Colossalis" panose="02040603050506020204" pitchFamily="18" charset="0"/>
                <a:ea typeface="微软雅黑 Light" panose="020B0502040204020203" pitchFamily="34" charset="-122"/>
                <a:cs typeface="+mn-cs"/>
              </a:rPr>
              <a:t>CHỦ ĐỀ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663300"/>
              </a:solidFill>
              <a:effectLst/>
              <a:uLnTx/>
              <a:uFillTx/>
              <a:latin typeface="UTM Colossalis" panose="02040603050506020204" pitchFamily="18" charset="0"/>
              <a:ea typeface="微软雅黑 Light" panose="020B0502040204020203" pitchFamily="34" charset="-122"/>
              <a:cs typeface="+mn-cs"/>
            </a:endParaRPr>
          </a:p>
        </p:txBody>
      </p:sp>
      <p:grpSp>
        <p:nvGrpSpPr>
          <p:cNvPr id="13" name="Group 12">
            <a:extLst>
              <a:ext uri="{FF2B5EF4-FFF2-40B4-BE49-F238E27FC236}">
                <a16:creationId xmlns:a16="http://schemas.microsoft.com/office/drawing/2014/main" id="{B316A4D2-D84C-EBA1-6A51-FCF882165BEE}"/>
              </a:ext>
            </a:extLst>
          </p:cNvPr>
          <p:cNvGrpSpPr/>
          <p:nvPr/>
        </p:nvGrpSpPr>
        <p:grpSpPr>
          <a:xfrm>
            <a:off x="1823967" y="3441745"/>
            <a:ext cx="8037713" cy="1058193"/>
            <a:chOff x="2117782" y="2834081"/>
            <a:chExt cx="8037713" cy="1058193"/>
          </a:xfrm>
        </p:grpSpPr>
        <p:sp>
          <p:nvSpPr>
            <p:cNvPr id="14" name="文本框 9">
              <a:extLst>
                <a:ext uri="{FF2B5EF4-FFF2-40B4-BE49-F238E27FC236}">
                  <a16:creationId xmlns:a16="http://schemas.microsoft.com/office/drawing/2014/main" id="{E26CD3D5-3C3E-B32A-BBED-3B0117AAB5EB}"/>
                </a:ext>
              </a:extLst>
            </p:cNvPr>
            <p:cNvSpPr txBox="1"/>
            <p:nvPr/>
          </p:nvSpPr>
          <p:spPr>
            <a:xfrm>
              <a:off x="2176147" y="2834081"/>
              <a:ext cx="79793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6000" b="0" i="0" u="none" strike="noStrike" kern="1200" cap="none" spc="0" normalizeH="0" baseline="0" noProof="0">
                  <a:ln>
                    <a:noFill/>
                  </a:ln>
                  <a:solidFill>
                    <a:srgbClr val="ED7D31">
                      <a:lumMod val="50000"/>
                    </a:srgbClr>
                  </a:solidFill>
                  <a:effectLst/>
                  <a:uLnTx/>
                  <a:uFillTx/>
                  <a:latin typeface="UTM American Sans" panose="02040603050506020204" pitchFamily="18" charset="0"/>
                  <a:ea typeface="+mn-ea"/>
                  <a:cs typeface="Arial" panose="020B0604020202020204" pitchFamily="34" charset="0"/>
                </a:rPr>
                <a:t>Vi khuẩn</a:t>
              </a:r>
            </a:p>
          </p:txBody>
        </p:sp>
        <p:sp>
          <p:nvSpPr>
            <p:cNvPr id="15" name="文本框 9">
              <a:extLst>
                <a:ext uri="{FF2B5EF4-FFF2-40B4-BE49-F238E27FC236}">
                  <a16:creationId xmlns:a16="http://schemas.microsoft.com/office/drawing/2014/main" id="{DF5BFC90-A6D7-2D63-84B8-52E0D7CB5CCE}"/>
                </a:ext>
              </a:extLst>
            </p:cNvPr>
            <p:cNvSpPr txBox="1"/>
            <p:nvPr/>
          </p:nvSpPr>
          <p:spPr>
            <a:xfrm>
              <a:off x="2117782" y="2876611"/>
              <a:ext cx="79793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0" i="0" u="none" strike="noStrike" kern="1200" cap="none" spc="0" normalizeH="0" baseline="0" noProof="0">
                  <a:ln>
                    <a:noFill/>
                  </a:ln>
                  <a:solidFill>
                    <a:srgbClr val="FFC000"/>
                  </a:solidFill>
                  <a:effectLst/>
                  <a:uLnTx/>
                  <a:uFillTx/>
                  <a:latin typeface="UTM American Sans" panose="02040603050506020204" pitchFamily="18" charset="0"/>
                  <a:ea typeface="+mn-ea"/>
                  <a:cs typeface="Arial" panose="020B0604020202020204" pitchFamily="34" charset="0"/>
                </a:rPr>
                <a:t>Vi khuẩn</a:t>
              </a:r>
              <a:endParaRPr kumimoji="0" lang="zh-CN" altLang="en-US" sz="6000" b="0" i="0" u="none" strike="noStrike" kern="1200" cap="none" spc="0" normalizeH="0" baseline="0" noProof="0" dirty="0">
                <a:ln>
                  <a:noFill/>
                </a:ln>
                <a:solidFill>
                  <a:srgbClr val="FFC000"/>
                </a:solidFill>
                <a:effectLst/>
                <a:uLnTx/>
                <a:uFillTx/>
                <a:latin typeface="UTM American Sans" panose="02040603050506020204" pitchFamily="18" charset="0"/>
                <a:ea typeface="微软雅黑 Light" panose="020B0502040204020203" pitchFamily="34" charset="-122"/>
                <a:cs typeface="+mn-cs"/>
              </a:endParaRPr>
            </a:p>
          </p:txBody>
        </p:sp>
      </p:grpSp>
      <p:pic>
        <p:nvPicPr>
          <p:cNvPr id="1026" name="Picture 2" descr="Điều cần biết sử dụng men vi sinh">
            <a:extLst>
              <a:ext uri="{FF2B5EF4-FFF2-40B4-BE49-F238E27FC236}">
                <a16:creationId xmlns:a16="http://schemas.microsoft.com/office/drawing/2014/main" id="{46C40CBF-7ACA-C52B-C7CD-31128728623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1231" y1="46370" x2="31231" y2="70960"/>
                        <a14:foregroundMark x1="29846" y1="35597" x2="34154" y2="52459"/>
                        <a14:foregroundMark x1="28000" y1="30211" x2="29077" y2="33489"/>
                        <a14:foregroundMark x1="36462" y1="33021" x2="36462" y2="33021"/>
                        <a14:foregroundMark x1="19538" y1="34426" x2="19538" y2="34426"/>
                        <a14:foregroundMark x1="50923" y1="41218" x2="54615" y2="39578"/>
                      </a14:backgroundRemoval>
                    </a14:imgEffect>
                  </a14:imgLayer>
                </a14:imgProps>
              </a:ext>
              <a:ext uri="{28A0092B-C50C-407E-A947-70E740481C1C}">
                <a14:useLocalDpi xmlns:a14="http://schemas.microsoft.com/office/drawing/2010/main" val="0"/>
              </a:ext>
            </a:extLst>
          </a:blip>
          <a:srcRect/>
          <a:stretch>
            <a:fillRect/>
          </a:stretch>
        </p:blipFill>
        <p:spPr bwMode="auto">
          <a:xfrm>
            <a:off x="3161023" y="3340468"/>
            <a:ext cx="6191250" cy="406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608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50" presetClass="entr" presetSubtype="0" decel="10000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strVal val="#ppt_w+.3"/>
                                          </p:val>
                                        </p:tav>
                                        <p:tav tm="100000">
                                          <p:val>
                                            <p:strVal val="#ppt_w"/>
                                          </p:val>
                                        </p:tav>
                                      </p:tavLst>
                                    </p:anim>
                                    <p:anim calcmode="lin" valueType="num">
                                      <p:cBhvr>
                                        <p:cTn id="34" dur="1000" fill="hold"/>
                                        <p:tgtEl>
                                          <p:spTgt spid="11"/>
                                        </p:tgtEl>
                                        <p:attrNameLst>
                                          <p:attrName>ppt_h</p:attrName>
                                        </p:attrNameLst>
                                      </p:cBhvr>
                                      <p:tavLst>
                                        <p:tav tm="0">
                                          <p:val>
                                            <p:strVal val="#ppt_h"/>
                                          </p:val>
                                        </p:tav>
                                        <p:tav tm="100000">
                                          <p:val>
                                            <p:strVal val="#ppt_h"/>
                                          </p:val>
                                        </p:tav>
                                      </p:tavLst>
                                    </p:anim>
                                    <p:animEffect transition="in" filter="fade">
                                      <p:cBhvr>
                                        <p:cTn id="35" dur="1000"/>
                                        <p:tgtEl>
                                          <p:spTgt spid="1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45"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000"/>
                                        <p:tgtEl>
                                          <p:spTgt spid="13"/>
                                        </p:tgtEl>
                                      </p:cBhvr>
                                    </p:animEffect>
                                    <p:anim calcmode="lin" valueType="num">
                                      <p:cBhvr>
                                        <p:cTn id="44" dur="2000" fill="hold"/>
                                        <p:tgtEl>
                                          <p:spTgt spid="13"/>
                                        </p:tgtEl>
                                        <p:attrNameLst>
                                          <p:attrName>ppt_w</p:attrName>
                                        </p:attrNameLst>
                                      </p:cBhvr>
                                      <p:tavLst>
                                        <p:tav tm="0" fmla="#ppt_w*sin(2.5*pi*$)">
                                          <p:val>
                                            <p:fltVal val="0"/>
                                          </p:val>
                                        </p:tav>
                                        <p:tav tm="100000">
                                          <p:val>
                                            <p:fltVal val="1"/>
                                          </p:val>
                                        </p:tav>
                                      </p:tavLst>
                                    </p:anim>
                                    <p:anim calcmode="lin" valueType="num">
                                      <p:cBhvr>
                                        <p:cTn id="45" dur="2000" fill="hold"/>
                                        <p:tgtEl>
                                          <p:spTgt spid="13"/>
                                        </p:tgtEl>
                                        <p:attrNameLst>
                                          <p:attrName>ppt_h</p:attrName>
                                        </p:attrNameLst>
                                      </p:cBhvr>
                                      <p:tavLst>
                                        <p:tav tm="0">
                                          <p:val>
                                            <p:strVal val="#ppt_h"/>
                                          </p:val>
                                        </p:tav>
                                        <p:tav tm="100000">
                                          <p:val>
                                            <p:strVal val="#ppt_h"/>
                                          </p:val>
                                        </p:tav>
                                      </p:tavLst>
                                    </p:anim>
                                  </p:childTnLst>
                                </p:cTn>
                              </p:par>
                              <p:par>
                                <p:cTn id="46" presetID="14" presetClass="entr" presetSubtype="10" fill="hold" nodeType="withEffect">
                                  <p:stCondLst>
                                    <p:cond delay="0"/>
                                  </p:stCondLst>
                                  <p:childTnLst>
                                    <p:set>
                                      <p:cBhvr>
                                        <p:cTn id="47" dur="1" fill="hold">
                                          <p:stCondLst>
                                            <p:cond delay="0"/>
                                          </p:stCondLst>
                                        </p:cTn>
                                        <p:tgtEl>
                                          <p:spTgt spid="1026"/>
                                        </p:tgtEl>
                                        <p:attrNameLst>
                                          <p:attrName>style.visibility</p:attrName>
                                        </p:attrNameLst>
                                      </p:cBhvr>
                                      <p:to>
                                        <p:strVal val="visible"/>
                                      </p:to>
                                    </p:set>
                                    <p:animEffect transition="in" filter="randombar(horizontal)">
                                      <p:cBhvr>
                                        <p:cTn id="4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22" name="Picture 21">
            <a:extLst>
              <a:ext uri="{FF2B5EF4-FFF2-40B4-BE49-F238E27FC236}">
                <a16:creationId xmlns:a16="http://schemas.microsoft.com/office/drawing/2014/main" id="{28199AF5-CFE7-1BAA-BC45-D760F45E16B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122012" y="2953950"/>
            <a:ext cx="3203162" cy="3904050"/>
          </a:xfrm>
          <a:prstGeom prst="rect">
            <a:avLst/>
          </a:prstGeom>
          <a:effectLst>
            <a:outerShdw blurRad="63500" sx="102000" sy="102000" algn="ctr" rotWithShape="0">
              <a:prstClr val="black">
                <a:alpha val="40000"/>
              </a:prstClr>
            </a:outerShdw>
          </a:effectLst>
        </p:spPr>
      </p:pic>
      <p:pic>
        <p:nvPicPr>
          <p:cNvPr id="9" name="Picture 17">
            <a:extLst>
              <a:ext uri="{FF2B5EF4-FFF2-40B4-BE49-F238E27FC236}">
                <a16:creationId xmlns:a16="http://schemas.microsoft.com/office/drawing/2014/main" id="{A2095DA8-E6A5-6C26-BA47-DCE3468EA789}"/>
              </a:ext>
            </a:extLst>
          </p:cNvPr>
          <p:cNvPicPr>
            <a:picLocks noChangeAspect="1"/>
          </p:cNvPicPr>
          <p:nvPr/>
        </p:nvPicPr>
        <p:blipFill>
          <a:blip r:embed="rId6"/>
          <a:stretch>
            <a:fillRect/>
          </a:stretch>
        </p:blipFill>
        <p:spPr>
          <a:xfrm rot="20229500" flipH="1">
            <a:off x="775044" y="1833907"/>
            <a:ext cx="931388" cy="931388"/>
          </a:xfrm>
          <a:prstGeom prst="rect">
            <a:avLst/>
          </a:prstGeom>
        </p:spPr>
      </p:pic>
      <p:grpSp>
        <p:nvGrpSpPr>
          <p:cNvPr id="10" name="Nhóm 9">
            <a:extLst>
              <a:ext uri="{FF2B5EF4-FFF2-40B4-BE49-F238E27FC236}">
                <a16:creationId xmlns:a16="http://schemas.microsoft.com/office/drawing/2014/main" id="{6D2B176C-E1CE-A129-A40A-A333ECCBEEB7}"/>
              </a:ext>
            </a:extLst>
          </p:cNvPr>
          <p:cNvGrpSpPr/>
          <p:nvPr/>
        </p:nvGrpSpPr>
        <p:grpSpPr>
          <a:xfrm>
            <a:off x="641297" y="3404235"/>
            <a:ext cx="10907630" cy="923330"/>
            <a:chOff x="641298" y="2505670"/>
            <a:chExt cx="10907630" cy="923330"/>
          </a:xfrm>
        </p:grpSpPr>
        <p:sp>
          <p:nvSpPr>
            <p:cNvPr id="14" name="Hình chữ nhật: Góc Tròn 13">
              <a:extLst>
                <a:ext uri="{FF2B5EF4-FFF2-40B4-BE49-F238E27FC236}">
                  <a16:creationId xmlns:a16="http://schemas.microsoft.com/office/drawing/2014/main" id="{3444FB77-9C30-B733-0580-215F6D8B44DB}"/>
                </a:ext>
              </a:extLst>
            </p:cNvPr>
            <p:cNvSpPr/>
            <p:nvPr/>
          </p:nvSpPr>
          <p:spPr>
            <a:xfrm>
              <a:off x="641298" y="2505670"/>
              <a:ext cx="10907630" cy="923330"/>
            </a:xfrm>
            <a:prstGeom prst="roundRect">
              <a:avLst/>
            </a:prstGeom>
            <a:solidFill>
              <a:schemeClr val="accent4">
                <a:lumMod val="40000"/>
                <a:lumOff val="60000"/>
                <a:alpha val="84000"/>
              </a:schemeClr>
            </a:solidFill>
            <a:ln w="28575">
              <a:solidFill>
                <a:schemeClr val="accent4">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Hộp Văn bản 14">
              <a:extLst>
                <a:ext uri="{FF2B5EF4-FFF2-40B4-BE49-F238E27FC236}">
                  <a16:creationId xmlns:a16="http://schemas.microsoft.com/office/drawing/2014/main" id="{6696CF50-037B-5343-9C82-680425A86D56}"/>
                </a:ext>
              </a:extLst>
            </p:cNvPr>
            <p:cNvSpPr txBox="1"/>
            <p:nvPr/>
          </p:nvSpPr>
          <p:spPr>
            <a:xfrm>
              <a:off x="641298" y="2599619"/>
              <a:ext cx="105456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C000">
                      <a:lumMod val="50000"/>
                    </a:srgbClr>
                  </a:solidFill>
                  <a:effectLst/>
                  <a:uLnTx/>
                  <a:uFillTx/>
                  <a:latin typeface="UTM Duepuntozero" panose="02040603050506020204" pitchFamily="18" charset="0"/>
                  <a:ea typeface="+mn-ea"/>
                  <a:cs typeface="+mn-cs"/>
                </a:rPr>
                <a:t>• Vai trò của vi khuẩn trong quá trình muối dưa cải.</a:t>
              </a:r>
              <a:endParaRPr kumimoji="0" lang="en-US" sz="4400" b="0" i="0" u="none" strike="noStrike" kern="1200" cap="none" spc="0" normalizeH="0" baseline="0" noProof="0">
                <a:ln>
                  <a:noFill/>
                </a:ln>
                <a:solidFill>
                  <a:srgbClr val="FFC000">
                    <a:lumMod val="50000"/>
                  </a:srgbClr>
                </a:solidFill>
                <a:effectLst/>
                <a:uLnTx/>
                <a:uFillTx/>
                <a:latin typeface="UTM Duepuntozero" panose="02040603050506020204" pitchFamily="18" charset="0"/>
                <a:ea typeface="+mn-ea"/>
                <a:cs typeface="+mn-cs"/>
              </a:endParaRPr>
            </a:p>
          </p:txBody>
        </p:sp>
      </p:grpSp>
      <p:pic>
        <p:nvPicPr>
          <p:cNvPr id="3" name="Picture 2">
            <a:extLst>
              <a:ext uri="{FF2B5EF4-FFF2-40B4-BE49-F238E27FC236}">
                <a16:creationId xmlns:a16="http://schemas.microsoft.com/office/drawing/2014/main" id="{1604A764-B251-3016-1769-16EE31D30E98}"/>
              </a:ext>
            </a:extLst>
          </p:cNvPr>
          <p:cNvPicPr>
            <a:picLocks noChangeAspect="1"/>
          </p:cNvPicPr>
          <p:nvPr/>
        </p:nvPicPr>
        <p:blipFill>
          <a:blip r:embed="rId7"/>
          <a:stretch>
            <a:fillRect/>
          </a:stretch>
        </p:blipFill>
        <p:spPr>
          <a:xfrm>
            <a:off x="2385374" y="503908"/>
            <a:ext cx="7419475" cy="1463167"/>
          </a:xfrm>
          <a:prstGeom prst="rect">
            <a:avLst/>
          </a:prstGeom>
        </p:spPr>
      </p:pic>
      <p:pic>
        <p:nvPicPr>
          <p:cNvPr id="4" name="Picture 3">
            <a:extLst>
              <a:ext uri="{FF2B5EF4-FFF2-40B4-BE49-F238E27FC236}">
                <a16:creationId xmlns:a16="http://schemas.microsoft.com/office/drawing/2014/main" id="{0A713C7D-AA3B-DDFF-3358-D4658C14A064}"/>
              </a:ext>
            </a:extLst>
          </p:cNvPr>
          <p:cNvPicPr>
            <a:picLocks noChangeAspect="1"/>
          </p:cNvPicPr>
          <p:nvPr/>
        </p:nvPicPr>
        <p:blipFill>
          <a:blip r:embed="rId8"/>
          <a:stretch>
            <a:fillRect/>
          </a:stretch>
        </p:blipFill>
        <p:spPr>
          <a:xfrm>
            <a:off x="1629968" y="1645906"/>
            <a:ext cx="9931245" cy="1603387"/>
          </a:xfrm>
          <a:prstGeom prst="rect">
            <a:avLst/>
          </a:prstGeom>
        </p:spPr>
      </p:pic>
    </p:spTree>
    <p:extLst>
      <p:ext uri="{BB962C8B-B14F-4D97-AF65-F5344CB8AC3E}">
        <p14:creationId xmlns:p14="http://schemas.microsoft.com/office/powerpoint/2010/main" val="4228307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id="{922BAC08-3CD0-F23D-E1CE-5714C2A374E7}"/>
              </a:ext>
            </a:extLst>
          </p:cNvPr>
          <p:cNvSpPr txBox="1"/>
          <p:nvPr/>
        </p:nvSpPr>
        <p:spPr>
          <a:xfrm>
            <a:off x="1455821" y="431417"/>
            <a:ext cx="9981314" cy="523220"/>
          </a:xfrm>
          <a:prstGeom prst="rect">
            <a:avLst/>
          </a:prstGeom>
          <a:noFill/>
        </p:spPr>
        <p:txBody>
          <a:bodyPr wrap="square">
            <a:spAutoFit/>
          </a:bodyPr>
          <a:lstStyle/>
          <a:p>
            <a:pPr lvl="0" algn="just">
              <a:defRPr/>
            </a:pPr>
            <a:r>
              <a:rPr lang="vi-VN" sz="2800" b="1">
                <a:solidFill>
                  <a:srgbClr val="FF6600"/>
                </a:solidFill>
                <a:latin typeface="UTM Avo" panose="02040603050506020204" pitchFamily="18" charset="0"/>
              </a:rPr>
              <a:t>Vai trò của vi khuẩn trong quá trình muối dưa cải</a:t>
            </a:r>
            <a:endParaRPr kumimoji="0" lang="en-US" sz="2800" b="1" i="0" u="none" strike="noStrike" kern="1200" cap="none" spc="0" normalizeH="0" baseline="0" noProof="0">
              <a:ln>
                <a:noFill/>
              </a:ln>
              <a:solidFill>
                <a:srgbClr val="FF6600"/>
              </a:solidFill>
              <a:effectLst/>
              <a:uLnTx/>
              <a:uFillTx/>
              <a:latin typeface="UTM Avo" panose="02040603050506020204" pitchFamily="18" charset="0"/>
              <a:ea typeface="+mn-ea"/>
              <a:cs typeface="+mn-cs"/>
            </a:endParaRPr>
          </a:p>
        </p:txBody>
      </p:sp>
      <p:pic>
        <p:nvPicPr>
          <p:cNvPr id="20" name="Picture 19">
            <a:extLst>
              <a:ext uri="{FF2B5EF4-FFF2-40B4-BE49-F238E27FC236}">
                <a16:creationId xmlns:a16="http://schemas.microsoft.com/office/drawing/2014/main" id="{A2C5F585-55AD-85C6-CCA8-EE611CE4C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468" y="1070917"/>
            <a:ext cx="702673" cy="702673"/>
          </a:xfrm>
          <a:prstGeom prst="rect">
            <a:avLst/>
          </a:prstGeom>
        </p:spPr>
      </p:pic>
      <p:sp>
        <p:nvSpPr>
          <p:cNvPr id="21" name="Oval 20">
            <a:extLst>
              <a:ext uri="{FF2B5EF4-FFF2-40B4-BE49-F238E27FC236}">
                <a16:creationId xmlns:a16="http://schemas.microsoft.com/office/drawing/2014/main" id="{ACF077FA-F257-A995-8135-1DAB380DE60A}"/>
              </a:ext>
            </a:extLst>
          </p:cNvPr>
          <p:cNvSpPr/>
          <p:nvPr/>
        </p:nvSpPr>
        <p:spPr>
          <a:xfrm>
            <a:off x="754865" y="462628"/>
            <a:ext cx="595423" cy="595423"/>
          </a:xfrm>
          <a:prstGeom prst="ellipse">
            <a:avLst/>
          </a:prstGeom>
          <a:solidFill>
            <a:srgbClr val="FF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pic>
        <p:nvPicPr>
          <p:cNvPr id="22" name="Picture 21">
            <a:extLst>
              <a:ext uri="{FF2B5EF4-FFF2-40B4-BE49-F238E27FC236}">
                <a16:creationId xmlns:a16="http://schemas.microsoft.com/office/drawing/2014/main" id="{28199AF5-CFE7-1BAA-BC45-D760F45E16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4495800" y="3480196"/>
            <a:ext cx="2813397" cy="342900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A0BD698A-A364-B5B1-D83B-5C30BBC52C3B}"/>
              </a:ext>
            </a:extLst>
          </p:cNvPr>
          <p:cNvSpPr txBox="1"/>
          <p:nvPr/>
        </p:nvSpPr>
        <p:spPr>
          <a:xfrm>
            <a:off x="1617995" y="1058051"/>
            <a:ext cx="9819140" cy="2677656"/>
          </a:xfrm>
          <a:prstGeom prst="rect">
            <a:avLst/>
          </a:prstGeom>
          <a:noFill/>
        </p:spPr>
        <p:txBody>
          <a:bodyPr wrap="square">
            <a:spAutoFit/>
          </a:bodyPr>
          <a:lstStyle/>
          <a:p>
            <a:pPr lvl="0" algn="just">
              <a:defRPr/>
            </a:pPr>
            <a:r>
              <a:rPr lang="vi-VN" sz="2800" b="1">
                <a:latin typeface="UTM Avo" panose="02040603050506020204" pitchFamily="18" charset="0"/>
              </a:rPr>
              <a:t>Quan sát hình, đọc thông tin mô tả các bước muối dưa c</a:t>
            </a:r>
            <a:r>
              <a:rPr lang="en-US" sz="2800" b="1">
                <a:latin typeface="UTM Avo" panose="02040603050506020204" pitchFamily="18" charset="0"/>
              </a:rPr>
              <a:t>ải </a:t>
            </a:r>
            <a:r>
              <a:rPr lang="vi-VN" sz="2800" b="1">
                <a:latin typeface="UTM Avo" panose="02040603050506020204" pitchFamily="18" charset="0"/>
              </a:rPr>
              <a:t>dưới đây</a:t>
            </a:r>
            <a:r>
              <a:rPr lang="en-US" sz="2800" b="1">
                <a:latin typeface="UTM Avo" panose="02040603050506020204" pitchFamily="18" charset="0"/>
              </a:rPr>
              <a:t> </a:t>
            </a:r>
            <a:r>
              <a:rPr lang="vi-VN" sz="2800" b="1">
                <a:latin typeface="UTM Avo" panose="02040603050506020204" pitchFamily="18" charset="0"/>
              </a:rPr>
              <a:t>và trả lời câu hỏi:</a:t>
            </a:r>
          </a:p>
          <a:p>
            <a:pPr lvl="0" algn="just">
              <a:defRPr/>
            </a:pPr>
            <a:r>
              <a:rPr lang="vi-VN" sz="2800" b="1">
                <a:solidFill>
                  <a:srgbClr val="0070C0"/>
                </a:solidFill>
                <a:latin typeface="UTM Avo" panose="02040603050506020204" pitchFamily="18" charset="0"/>
              </a:rPr>
              <a:t>■ Màu sắc, mùi, vị của rau cải đã thay đổi như thế nào sau 2 đến</a:t>
            </a:r>
            <a:r>
              <a:rPr lang="en-US" sz="2800" b="1">
                <a:solidFill>
                  <a:srgbClr val="0070C0"/>
                </a:solidFill>
                <a:latin typeface="UTM Avo" panose="02040603050506020204" pitchFamily="18" charset="0"/>
              </a:rPr>
              <a:t> </a:t>
            </a:r>
            <a:r>
              <a:rPr lang="vi-VN" sz="2800" b="1">
                <a:solidFill>
                  <a:srgbClr val="0070C0"/>
                </a:solidFill>
                <a:latin typeface="UTM Avo" panose="02040603050506020204" pitchFamily="18" charset="0"/>
              </a:rPr>
              <a:t>3 ngày? Vai trò của vi khuẩn trong quá trình này là gì?</a:t>
            </a:r>
          </a:p>
          <a:p>
            <a:pPr lvl="0" algn="just">
              <a:defRPr/>
            </a:pPr>
            <a:r>
              <a:rPr lang="vi-VN" sz="2800" b="1">
                <a:solidFill>
                  <a:srgbClr val="0070C0"/>
                </a:solidFill>
                <a:latin typeface="UTM Avo" panose="02040603050506020204" pitchFamily="18" charset="0"/>
              </a:rPr>
              <a:t>■ Vì sao quá trình muối dưa cải cần dùng nước ấm?</a:t>
            </a:r>
            <a:endParaRPr kumimoji="0" lang="en-US" sz="2800" b="1" i="0" u="none" strike="noStrike" kern="1200" cap="none" spc="0" normalizeH="0" baseline="0" noProof="0">
              <a:ln>
                <a:noFill/>
              </a:ln>
              <a:solidFill>
                <a:srgbClr val="0070C0"/>
              </a:solidFill>
              <a:effectLst/>
              <a:uLnTx/>
              <a:uFillTx/>
              <a:latin typeface="UTM Avo" panose="02040603050506020204" pitchFamily="18" charset="0"/>
            </a:endParaRPr>
          </a:p>
        </p:txBody>
      </p:sp>
    </p:spTree>
    <p:extLst>
      <p:ext uri="{BB962C8B-B14F-4D97-AF65-F5344CB8AC3E}">
        <p14:creationId xmlns:p14="http://schemas.microsoft.com/office/powerpoint/2010/main" val="2759576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id="{922BAC08-3CD0-F23D-E1CE-5714C2A374E7}"/>
              </a:ext>
            </a:extLst>
          </p:cNvPr>
          <p:cNvSpPr txBox="1"/>
          <p:nvPr/>
        </p:nvSpPr>
        <p:spPr>
          <a:xfrm>
            <a:off x="3581400" y="502174"/>
            <a:ext cx="9981314"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CÁC BƯỚC MUỐI DƯA CẢI</a:t>
            </a:r>
            <a:endParaRPr kumimoji="0" lang="en-US"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pic>
        <p:nvPicPr>
          <p:cNvPr id="22" name="Picture 21">
            <a:extLst>
              <a:ext uri="{FF2B5EF4-FFF2-40B4-BE49-F238E27FC236}">
                <a16:creationId xmlns:a16="http://schemas.microsoft.com/office/drawing/2014/main" id="{28199AF5-CFE7-1BAA-BC45-D760F45E16B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273895" y="3221538"/>
            <a:ext cx="2813397" cy="342900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A0BD698A-A364-B5B1-D83B-5C30BBC52C3B}"/>
              </a:ext>
            </a:extLst>
          </p:cNvPr>
          <p:cNvSpPr txBox="1"/>
          <p:nvPr/>
        </p:nvSpPr>
        <p:spPr>
          <a:xfrm>
            <a:off x="1132803" y="1058051"/>
            <a:ext cx="9819140" cy="1384995"/>
          </a:xfrm>
          <a:prstGeom prst="rect">
            <a:avLst/>
          </a:prstGeom>
          <a:noFill/>
        </p:spPr>
        <p:txBody>
          <a:bodyPr wrap="square">
            <a:spAutoFit/>
          </a:bodyPr>
          <a:lstStyle/>
          <a:p>
            <a:pPr lvl="0" algn="just">
              <a:defRPr/>
            </a:pPr>
            <a:r>
              <a:rPr lang="vi-VN" sz="2800" b="1">
                <a:solidFill>
                  <a:srgbClr val="FF0000"/>
                </a:solidFill>
                <a:latin typeface="UTM Avo" panose="02040603050506020204" pitchFamily="18" charset="0"/>
              </a:rPr>
              <a:t>Bước 1. Sơ chế rau cải:</a:t>
            </a:r>
          </a:p>
          <a:p>
            <a:pPr lvl="0" algn="just">
              <a:defRPr/>
            </a:pPr>
            <a:r>
              <a:rPr lang="vi-VN" sz="2800" b="1">
                <a:solidFill>
                  <a:prstClr val="black"/>
                </a:solidFill>
                <a:latin typeface="UTM Avo" panose="02040603050506020204" pitchFamily="18" charset="0"/>
              </a:rPr>
              <a:t>Phơi héo 0,5 kg rau cải; rửa sạch và để ráo nước; cắt khúc.</a:t>
            </a:r>
            <a:endParaRPr kumimoji="0" lang="en-US"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pic>
        <p:nvPicPr>
          <p:cNvPr id="5124" name="Picture 4" descr="Muối dưa cải hay khú hỏng, nhớ những mẹo này dưa vàng ươm, không có màng">
            <a:extLst>
              <a:ext uri="{FF2B5EF4-FFF2-40B4-BE49-F238E27FC236}">
                <a16:creationId xmlns:a16="http://schemas.microsoft.com/office/drawing/2014/main" id="{03572222-9A46-F4B9-E163-E0915F13A9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879" y="3232424"/>
            <a:ext cx="3256188" cy="225428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ưa cải muối chua đơn giản">
            <a:extLst>
              <a:ext uri="{FF2B5EF4-FFF2-40B4-BE49-F238E27FC236}">
                <a16:creationId xmlns:a16="http://schemas.microsoft.com/office/drawing/2014/main" id="{4A0FDC9F-F972-F247-7DAB-4887F4289E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203402"/>
            <a:ext cx="3083104" cy="231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228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barn(inVertical)">
                                      <p:cBhvr>
                                        <p:cTn id="21" dur="500"/>
                                        <p:tgtEl>
                                          <p:spTgt spid="5124"/>
                                        </p:tgtEl>
                                      </p:cBhvr>
                                    </p:animEffect>
                                  </p:childTnLst>
                                </p:cTn>
                              </p:par>
                              <p:par>
                                <p:cTn id="22" presetID="16" presetClass="entr" presetSubtype="21" fill="hold" nodeType="withEffect">
                                  <p:stCondLst>
                                    <p:cond delay="0"/>
                                  </p:stCondLst>
                                  <p:childTnLst>
                                    <p:set>
                                      <p:cBhvr>
                                        <p:cTn id="23" dur="1" fill="hold">
                                          <p:stCondLst>
                                            <p:cond delay="0"/>
                                          </p:stCondLst>
                                        </p:cTn>
                                        <p:tgtEl>
                                          <p:spTgt spid="5126"/>
                                        </p:tgtEl>
                                        <p:attrNameLst>
                                          <p:attrName>style.visibility</p:attrName>
                                        </p:attrNameLst>
                                      </p:cBhvr>
                                      <p:to>
                                        <p:strVal val="visible"/>
                                      </p:to>
                                    </p:set>
                                    <p:animEffect transition="in" filter="barn(inVertical)">
                                      <p:cBhvr>
                                        <p:cTn id="24"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id="{922BAC08-3CD0-F23D-E1CE-5714C2A374E7}"/>
              </a:ext>
            </a:extLst>
          </p:cNvPr>
          <p:cNvSpPr txBox="1"/>
          <p:nvPr/>
        </p:nvSpPr>
        <p:spPr>
          <a:xfrm>
            <a:off x="3581400" y="448836"/>
            <a:ext cx="9981314"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CÁC BƯỚC MUỐI DƯA CẢI</a:t>
            </a:r>
            <a:endParaRPr kumimoji="0" lang="en-US"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pic>
        <p:nvPicPr>
          <p:cNvPr id="22" name="Picture 21">
            <a:extLst>
              <a:ext uri="{FF2B5EF4-FFF2-40B4-BE49-F238E27FC236}">
                <a16:creationId xmlns:a16="http://schemas.microsoft.com/office/drawing/2014/main" id="{28199AF5-CFE7-1BAA-BC45-D760F45E16B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273895" y="3221538"/>
            <a:ext cx="2813397" cy="3429000"/>
          </a:xfrm>
          <a:prstGeom prst="rect">
            <a:avLst/>
          </a:prstGeom>
          <a:effectLst>
            <a:outerShdw blurRad="63500" sx="102000" sy="102000" algn="ctr" rotWithShape="0">
              <a:prstClr val="black">
                <a:alpha val="40000"/>
              </a:prstClr>
            </a:outerShdw>
          </a:effec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0BD698A-A364-B5B1-D83B-5C30BBC52C3B}"/>
                  </a:ext>
                </a:extLst>
              </p:cNvPr>
              <p:cNvSpPr txBox="1"/>
              <p:nvPr/>
            </p:nvSpPr>
            <p:spPr>
              <a:xfrm>
                <a:off x="1132802" y="1058051"/>
                <a:ext cx="9981313" cy="1815882"/>
              </a:xfrm>
              <a:prstGeom prst="rect">
                <a:avLst/>
              </a:prstGeom>
              <a:noFill/>
            </p:spPr>
            <p:txBody>
              <a:bodyPr wrap="square">
                <a:spAutoFit/>
              </a:bodyPr>
              <a:lstStyle/>
              <a:p>
                <a:pPr lvl="0" algn="just">
                  <a:defRPr/>
                </a:pPr>
                <a:r>
                  <a:rPr lang="vi-VN" sz="2800" b="1">
                    <a:solidFill>
                      <a:srgbClr val="FF0000"/>
                    </a:solidFill>
                    <a:latin typeface="UTM Avo" panose="02040603050506020204" pitchFamily="18" charset="0"/>
                  </a:rPr>
                  <a:t>Bước 2. Làm nước muối dưa (tạo môi trường thuận lợi</a:t>
                </a:r>
                <a:r>
                  <a:rPr lang="en-US" sz="2800" b="1">
                    <a:solidFill>
                      <a:srgbClr val="FF0000"/>
                    </a:solidFill>
                    <a:latin typeface="UTM Avo" panose="02040603050506020204" pitchFamily="18" charset="0"/>
                  </a:rPr>
                  <a:t> </a:t>
                </a:r>
                <a:r>
                  <a:rPr lang="vi-VN" sz="2800" b="1">
                    <a:solidFill>
                      <a:srgbClr val="FF0000"/>
                    </a:solidFill>
                    <a:latin typeface="UTM Avo" panose="02040603050506020204" pitchFamily="18" charset="0"/>
                  </a:rPr>
                  <a:t>cho vi khuẩn có ích lên men):</a:t>
                </a:r>
              </a:p>
              <a:p>
                <a:pPr lvl="0" algn="just">
                  <a:defRPr/>
                </a:pPr>
                <a:r>
                  <a:rPr lang="vi-VN" sz="2800" b="1">
                    <a:latin typeface="UTM Avo" panose="02040603050506020204" pitchFamily="18" charset="0"/>
                  </a:rPr>
                  <a:t>Hoà tan một lít nước ấm ở nhiệt độ từ </a:t>
                </a:r>
                <a:r>
                  <a:rPr lang="en-US" sz="2800" b="1">
                    <a:latin typeface="UTM Avo" panose="02040603050506020204" pitchFamily="18" charset="0"/>
                  </a:rPr>
                  <a:t>40</a:t>
                </a:r>
                <a14:m>
                  <m:oMath xmlns:m="http://schemas.openxmlformats.org/officeDocument/2006/math">
                    <m:r>
                      <a:rPr lang="vi-VN" sz="2800" b="1" i="1" smtClean="0">
                        <a:latin typeface="Cambria Math" panose="02040503050406030204" pitchFamily="18" charset="0"/>
                        <a:ea typeface="Cambria Math" panose="02040503050406030204" pitchFamily="18" charset="0"/>
                      </a:rPr>
                      <m:t>℃</m:t>
                    </m:r>
                  </m:oMath>
                </a14:m>
                <a:r>
                  <a:rPr lang="vi-VN" sz="2800" b="1">
                    <a:latin typeface="UTM Avo" panose="02040603050506020204" pitchFamily="18" charset="0"/>
                  </a:rPr>
                  <a:t> đến 50</a:t>
                </a:r>
                <a14:m>
                  <m:oMath xmlns:m="http://schemas.openxmlformats.org/officeDocument/2006/math">
                    <m:r>
                      <a:rPr lang="vi-VN" sz="2800" b="1" i="1">
                        <a:latin typeface="Cambria Math" panose="02040503050406030204" pitchFamily="18" charset="0"/>
                        <a:ea typeface="Cambria Math" panose="02040503050406030204" pitchFamily="18" charset="0"/>
                      </a:rPr>
                      <m:t>℃</m:t>
                    </m:r>
                  </m:oMath>
                </a14:m>
                <a:r>
                  <a:rPr lang="vi-VN" sz="2800" b="1">
                    <a:latin typeface="UTM Avo" panose="02040603050506020204" pitchFamily="18" charset="0"/>
                  </a:rPr>
                  <a:t> </a:t>
                </a:r>
                <a:r>
                  <a:rPr lang="en-US" sz="2800" b="1">
                    <a:latin typeface="UTM Avo" panose="02040603050506020204" pitchFamily="18" charset="0"/>
                  </a:rPr>
                  <a:t> </a:t>
                </a:r>
                <a:r>
                  <a:rPr lang="vi-VN" sz="2800" b="1">
                    <a:latin typeface="UTM Avo" panose="02040603050506020204" pitchFamily="18" charset="0"/>
                  </a:rPr>
                  <a:t>với từ 40 g đến 50 g muối, 20 g đường.</a:t>
                </a:r>
                <a:endParaRPr kumimoji="0" lang="en-US" sz="2800" b="1" i="0" u="none" strike="noStrike" kern="1200" cap="none" spc="0" normalizeH="0" baseline="0" noProof="0">
                  <a:ln>
                    <a:noFill/>
                  </a:ln>
                  <a:effectLst/>
                  <a:uLnTx/>
                  <a:uFillTx/>
                  <a:latin typeface="UTM Avo" panose="02040603050506020204" pitchFamily="18" charset="0"/>
                </a:endParaRPr>
              </a:p>
            </p:txBody>
          </p:sp>
        </mc:Choice>
        <mc:Fallback xmlns="">
          <p:sp>
            <p:nvSpPr>
              <p:cNvPr id="2" name="TextBox 1">
                <a:extLst>
                  <a:ext uri="{FF2B5EF4-FFF2-40B4-BE49-F238E27FC236}">
                    <a16:creationId xmlns:a16="http://schemas.microsoft.com/office/drawing/2014/main" id="{A0BD698A-A364-B5B1-D83B-5C30BBC52C3B}"/>
                  </a:ext>
                </a:extLst>
              </p:cNvPr>
              <p:cNvSpPr txBox="1">
                <a:spLocks noRot="1" noChangeAspect="1" noMove="1" noResize="1" noEditPoints="1" noAdjustHandles="1" noChangeArrowheads="1" noChangeShapeType="1" noTextEdit="1"/>
              </p:cNvSpPr>
              <p:nvPr/>
            </p:nvSpPr>
            <p:spPr>
              <a:xfrm>
                <a:off x="1132802" y="1058051"/>
                <a:ext cx="9981313" cy="1815882"/>
              </a:xfrm>
              <a:prstGeom prst="rect">
                <a:avLst/>
              </a:prstGeom>
              <a:blipFill>
                <a:blip r:embed="rId6"/>
                <a:stretch>
                  <a:fillRect l="-1283" t="-4040" r="-1222" b="-8418"/>
                </a:stretch>
              </a:blipFill>
            </p:spPr>
            <p:txBody>
              <a:bodyPr/>
              <a:lstStyle/>
              <a:p>
                <a:r>
                  <a:rPr lang="en-US">
                    <a:noFill/>
                  </a:rPr>
                  <a:t> </a:t>
                </a:r>
              </a:p>
            </p:txBody>
          </p:sp>
        </mc:Fallback>
      </mc:AlternateContent>
      <p:pic>
        <p:nvPicPr>
          <p:cNvPr id="6146" name="Picture 2" descr="Đặt bát muối ở góc nhà có tác dụng gì?">
            <a:extLst>
              <a:ext uri="{FF2B5EF4-FFF2-40B4-BE49-F238E27FC236}">
                <a16:creationId xmlns:a16="http://schemas.microsoft.com/office/drawing/2014/main" id="{9C60C1B7-BD10-2F36-BCCC-21DFFAF6993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03" b="89770" l="8750" r="92917">
                        <a14:foregroundMark x1="11250" y1="43215" x2="43750" y2="79749"/>
                        <a14:foregroundMark x1="43750" y1="79749" x2="43750" y2="79749"/>
                        <a14:foregroundMark x1="90139" y1="35073" x2="92917" y2="44676"/>
                        <a14:foregroundMark x1="90833" y1="13152" x2="92917" y2="12735"/>
                        <a14:foregroundMark x1="14583" y1="52192" x2="35417" y2="74739"/>
                        <a14:foregroundMark x1="8750" y1="42797" x2="20417" y2="63257"/>
                        <a14:foregroundMark x1="23194" y1="67641" x2="27778" y2="71399"/>
                        <a14:foregroundMark x1="21111" y1="64718" x2="21111" y2="64718"/>
                        <a14:foregroundMark x1="12222" y1="37578" x2="12222" y2="37578"/>
                      </a14:backgroundRemoval>
                    </a14:imgEffect>
                  </a14:imgLayer>
                </a14:imgProps>
              </a:ext>
              <a:ext uri="{28A0092B-C50C-407E-A947-70E740481C1C}">
                <a14:useLocalDpi xmlns:a14="http://schemas.microsoft.com/office/drawing/2010/main" val="0"/>
              </a:ext>
            </a:extLst>
          </a:blip>
          <a:srcRect/>
          <a:stretch>
            <a:fillRect/>
          </a:stretch>
        </p:blipFill>
        <p:spPr bwMode="auto">
          <a:xfrm>
            <a:off x="7793767" y="3746359"/>
            <a:ext cx="3576487" cy="23793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ình ảnh đường Trong Bát Trắng Trên Nền Trắng PNG , Ngọt, Bát, Ăn PNG trong  suốt và Vector để tải xuống miễn phí">
            <a:extLst>
              <a:ext uri="{FF2B5EF4-FFF2-40B4-BE49-F238E27FC236}">
                <a16:creationId xmlns:a16="http://schemas.microsoft.com/office/drawing/2014/main" id="{1CEBF658-015D-648B-BFB6-4917D65118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3678737"/>
            <a:ext cx="3279458" cy="25146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ình ảnh Nước Sôi PNG, Vector, PSD, và biểu tượng để tải về miễn phí |  pngtree">
            <a:extLst>
              <a:ext uri="{FF2B5EF4-FFF2-40B4-BE49-F238E27FC236}">
                <a16:creationId xmlns:a16="http://schemas.microsoft.com/office/drawing/2014/main" id="{E2ED8E69-1D85-B403-AFDC-8D3A8C8661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5800" y="3003226"/>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16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par>
                                <p:cTn id="19" presetID="42" presetClass="entr" presetSubtype="0" fill="hold" nodeType="with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fade">
                                      <p:cBhvr>
                                        <p:cTn id="21" dur="1000"/>
                                        <p:tgtEl>
                                          <p:spTgt spid="6150"/>
                                        </p:tgtEl>
                                      </p:cBhvr>
                                    </p:animEffect>
                                    <p:anim calcmode="lin" valueType="num">
                                      <p:cBhvr>
                                        <p:cTn id="22" dur="1000" fill="hold"/>
                                        <p:tgtEl>
                                          <p:spTgt spid="6150"/>
                                        </p:tgtEl>
                                        <p:attrNameLst>
                                          <p:attrName>ppt_x</p:attrName>
                                        </p:attrNameLst>
                                      </p:cBhvr>
                                      <p:tavLst>
                                        <p:tav tm="0">
                                          <p:val>
                                            <p:strVal val="#ppt_x"/>
                                          </p:val>
                                        </p:tav>
                                        <p:tav tm="100000">
                                          <p:val>
                                            <p:strVal val="#ppt_x"/>
                                          </p:val>
                                        </p:tav>
                                      </p:tavLst>
                                    </p:anim>
                                    <p:anim calcmode="lin" valueType="num">
                                      <p:cBhvr>
                                        <p:cTn id="23" dur="1000" fill="hold"/>
                                        <p:tgtEl>
                                          <p:spTgt spid="615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148"/>
                                        </p:tgtEl>
                                        <p:attrNameLst>
                                          <p:attrName>style.visibility</p:attrName>
                                        </p:attrNameLst>
                                      </p:cBhvr>
                                      <p:to>
                                        <p:strVal val="visible"/>
                                      </p:to>
                                    </p:set>
                                    <p:animEffect transition="in" filter="fade">
                                      <p:cBhvr>
                                        <p:cTn id="26" dur="1000"/>
                                        <p:tgtEl>
                                          <p:spTgt spid="6148"/>
                                        </p:tgtEl>
                                      </p:cBhvr>
                                    </p:animEffect>
                                    <p:anim calcmode="lin" valueType="num">
                                      <p:cBhvr>
                                        <p:cTn id="27" dur="1000" fill="hold"/>
                                        <p:tgtEl>
                                          <p:spTgt spid="6148"/>
                                        </p:tgtEl>
                                        <p:attrNameLst>
                                          <p:attrName>ppt_x</p:attrName>
                                        </p:attrNameLst>
                                      </p:cBhvr>
                                      <p:tavLst>
                                        <p:tav tm="0">
                                          <p:val>
                                            <p:strVal val="#ppt_x"/>
                                          </p:val>
                                        </p:tav>
                                        <p:tav tm="100000">
                                          <p:val>
                                            <p:strVal val="#ppt_x"/>
                                          </p:val>
                                        </p:tav>
                                      </p:tavLst>
                                    </p:anim>
                                    <p:anim calcmode="lin" valueType="num">
                                      <p:cBhvr>
                                        <p:cTn id="28" dur="1000" fill="hold"/>
                                        <p:tgtEl>
                                          <p:spTgt spid="614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146"/>
                                        </p:tgtEl>
                                        <p:attrNameLst>
                                          <p:attrName>style.visibility</p:attrName>
                                        </p:attrNameLst>
                                      </p:cBhvr>
                                      <p:to>
                                        <p:strVal val="visible"/>
                                      </p:to>
                                    </p:set>
                                    <p:animEffect transition="in" filter="fade">
                                      <p:cBhvr>
                                        <p:cTn id="31" dur="1000"/>
                                        <p:tgtEl>
                                          <p:spTgt spid="6146"/>
                                        </p:tgtEl>
                                      </p:cBhvr>
                                    </p:animEffect>
                                    <p:anim calcmode="lin" valueType="num">
                                      <p:cBhvr>
                                        <p:cTn id="32" dur="1000" fill="hold"/>
                                        <p:tgtEl>
                                          <p:spTgt spid="6146"/>
                                        </p:tgtEl>
                                        <p:attrNameLst>
                                          <p:attrName>ppt_x</p:attrName>
                                        </p:attrNameLst>
                                      </p:cBhvr>
                                      <p:tavLst>
                                        <p:tav tm="0">
                                          <p:val>
                                            <p:strVal val="#ppt_x"/>
                                          </p:val>
                                        </p:tav>
                                        <p:tav tm="100000">
                                          <p:val>
                                            <p:strVal val="#ppt_x"/>
                                          </p:val>
                                        </p:tav>
                                      </p:tavLst>
                                    </p:anim>
                                    <p:anim calcmode="lin" valueType="num">
                                      <p:cBhvr>
                                        <p:cTn id="33"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id="{922BAC08-3CD0-F23D-E1CE-5714C2A374E7}"/>
              </a:ext>
            </a:extLst>
          </p:cNvPr>
          <p:cNvSpPr txBox="1"/>
          <p:nvPr/>
        </p:nvSpPr>
        <p:spPr>
          <a:xfrm>
            <a:off x="3581400" y="448836"/>
            <a:ext cx="9981314"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CÁC BƯỚC MUỐI DƯA CẢI</a:t>
            </a:r>
            <a:endParaRPr kumimoji="0" lang="en-US"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pic>
        <p:nvPicPr>
          <p:cNvPr id="22" name="Picture 21">
            <a:extLst>
              <a:ext uri="{FF2B5EF4-FFF2-40B4-BE49-F238E27FC236}">
                <a16:creationId xmlns:a16="http://schemas.microsoft.com/office/drawing/2014/main" id="{28199AF5-CFE7-1BAA-BC45-D760F45E16B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273895" y="3221538"/>
            <a:ext cx="2813397" cy="342900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A0BD698A-A364-B5B1-D83B-5C30BBC52C3B}"/>
              </a:ext>
            </a:extLst>
          </p:cNvPr>
          <p:cNvSpPr txBox="1"/>
          <p:nvPr/>
        </p:nvSpPr>
        <p:spPr>
          <a:xfrm>
            <a:off x="1303564" y="1182230"/>
            <a:ext cx="7401598" cy="2246769"/>
          </a:xfrm>
          <a:prstGeom prst="rect">
            <a:avLst/>
          </a:prstGeom>
          <a:noFill/>
        </p:spPr>
        <p:txBody>
          <a:bodyPr wrap="square">
            <a:spAutoFit/>
          </a:bodyPr>
          <a:lstStyle/>
          <a:p>
            <a:pPr lvl="0" algn="just">
              <a:defRPr/>
            </a:pPr>
            <a:r>
              <a:rPr lang="vi-VN" sz="2800" b="1">
                <a:solidFill>
                  <a:srgbClr val="FF0000"/>
                </a:solidFill>
                <a:latin typeface="UTM Avo" panose="02040603050506020204" pitchFamily="18" charset="0"/>
              </a:rPr>
              <a:t>Bước 3. Muối dưa cải:</a:t>
            </a:r>
          </a:p>
          <a:p>
            <a:pPr lvl="0" algn="just">
              <a:defRPr/>
            </a:pPr>
            <a:r>
              <a:rPr lang="vi-VN" sz="2800" b="1">
                <a:latin typeface="UTM Avo" panose="02040603050506020204" pitchFamily="18" charset="0"/>
              </a:rPr>
              <a:t>Cho rau cải </a:t>
            </a:r>
            <a:r>
              <a:rPr lang="en-US" sz="2800" b="1">
                <a:latin typeface="UTM Avo" panose="02040603050506020204" pitchFamily="18" charset="0"/>
              </a:rPr>
              <a:t>đã</a:t>
            </a:r>
            <a:r>
              <a:rPr lang="vi-VN" sz="2800" b="1">
                <a:latin typeface="UTM Avo" panose="02040603050506020204" pitchFamily="18" charset="0"/>
              </a:rPr>
              <a:t> cắt khúc, vài củ hành vào lọ sạch và nén</a:t>
            </a:r>
            <a:r>
              <a:rPr lang="en-US" sz="2800" b="1">
                <a:latin typeface="UTM Avo" panose="02040603050506020204" pitchFamily="18" charset="0"/>
              </a:rPr>
              <a:t> </a:t>
            </a:r>
            <a:r>
              <a:rPr lang="vi-VN" sz="2800" b="1">
                <a:latin typeface="UTM Avo" panose="02040603050506020204" pitchFamily="18" charset="0"/>
              </a:rPr>
              <a:t>lại. Rót hỗn hợp nước muối đã pha sẵn vào lọ. Đậy kín</a:t>
            </a:r>
            <a:r>
              <a:rPr lang="en-US" sz="2800" b="1">
                <a:latin typeface="UTM Avo" panose="02040603050506020204" pitchFamily="18" charset="0"/>
              </a:rPr>
              <a:t> </a:t>
            </a:r>
            <a:r>
              <a:rPr lang="vi-VN" sz="2800" b="1">
                <a:latin typeface="UTM Avo" panose="02040603050506020204" pitchFamily="18" charset="0"/>
              </a:rPr>
              <a:t>nắp, để cho lên men từ 2 đến 3 ngày.</a:t>
            </a:r>
            <a:endParaRPr kumimoji="0" lang="en-US" sz="2800" b="1" i="0" u="none" strike="noStrike" kern="1200" cap="none" spc="0" normalizeH="0" baseline="0" noProof="0">
              <a:ln>
                <a:noFill/>
              </a:ln>
              <a:effectLst/>
              <a:uLnTx/>
              <a:uFillTx/>
              <a:latin typeface="UTM Avo" panose="02040603050506020204" pitchFamily="18" charset="0"/>
            </a:endParaRPr>
          </a:p>
        </p:txBody>
      </p:sp>
      <p:pic>
        <p:nvPicPr>
          <p:cNvPr id="7170" name="Picture 2" descr="Cách muối dưa cải chua giòn ngon không váng | Blog Ẩm Thực - Thế Giới Ẩm  Thực - Món Ăn Ngon Việt Nam &amp; Thế Giới">
            <a:extLst>
              <a:ext uri="{FF2B5EF4-FFF2-40B4-BE49-F238E27FC236}">
                <a16:creationId xmlns:a16="http://schemas.microsoft.com/office/drawing/2014/main" id="{B358E7A6-C409-CC76-5B6F-767200961E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b="333"/>
          <a:stretch/>
        </p:blipFill>
        <p:spPr bwMode="auto">
          <a:xfrm>
            <a:off x="8705162" y="1692815"/>
            <a:ext cx="2381250" cy="428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704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wipe(down)">
                                      <p:cBhvr>
                                        <p:cTn id="21"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id="{922BAC08-3CD0-F23D-E1CE-5714C2A374E7}"/>
              </a:ext>
            </a:extLst>
          </p:cNvPr>
          <p:cNvSpPr txBox="1"/>
          <p:nvPr/>
        </p:nvSpPr>
        <p:spPr>
          <a:xfrm>
            <a:off x="3581400" y="448836"/>
            <a:ext cx="9981314"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CÁC BƯỚC MUỐI DƯA CẢI</a:t>
            </a:r>
            <a:endParaRPr kumimoji="0" lang="en-US"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pic>
        <p:nvPicPr>
          <p:cNvPr id="22" name="Picture 21">
            <a:extLst>
              <a:ext uri="{FF2B5EF4-FFF2-40B4-BE49-F238E27FC236}">
                <a16:creationId xmlns:a16="http://schemas.microsoft.com/office/drawing/2014/main" id="{28199AF5-CFE7-1BAA-BC45-D760F45E16B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273895" y="3221538"/>
            <a:ext cx="2813397" cy="342900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A0BD698A-A364-B5B1-D83B-5C30BBC52C3B}"/>
              </a:ext>
            </a:extLst>
          </p:cNvPr>
          <p:cNvSpPr txBox="1"/>
          <p:nvPr/>
        </p:nvSpPr>
        <p:spPr>
          <a:xfrm>
            <a:off x="1303564" y="1182230"/>
            <a:ext cx="7401598" cy="1384995"/>
          </a:xfrm>
          <a:prstGeom prst="rect">
            <a:avLst/>
          </a:prstGeom>
          <a:noFill/>
        </p:spPr>
        <p:txBody>
          <a:bodyPr wrap="square">
            <a:spAutoFit/>
          </a:bodyPr>
          <a:lstStyle/>
          <a:p>
            <a:pPr lvl="0" algn="just">
              <a:defRPr/>
            </a:pPr>
            <a:r>
              <a:rPr lang="vi-VN" sz="2800" b="1">
                <a:solidFill>
                  <a:srgbClr val="FF0000"/>
                </a:solidFill>
                <a:latin typeface="UTM Avo" panose="02040603050506020204" pitchFamily="18" charset="0"/>
              </a:rPr>
              <a:t>Bước 4. Kiểm tra sản phẩm:</a:t>
            </a:r>
          </a:p>
          <a:p>
            <a:pPr lvl="0" algn="just">
              <a:defRPr/>
            </a:pPr>
            <a:r>
              <a:rPr lang="vi-VN" sz="2800" b="1">
                <a:latin typeface="UTM Avo" panose="02040603050506020204" pitchFamily="18" charset="0"/>
              </a:rPr>
              <a:t>Dưa cải muối </a:t>
            </a:r>
            <a:r>
              <a:rPr lang="en-US" sz="2800" b="1">
                <a:latin typeface="UTM Avo" panose="02040603050506020204" pitchFamily="18" charset="0"/>
              </a:rPr>
              <a:t>có</a:t>
            </a:r>
            <a:r>
              <a:rPr lang="vi-VN" sz="2800" b="1">
                <a:latin typeface="UTM Avo" panose="02040603050506020204" pitchFamily="18" charset="0"/>
              </a:rPr>
              <a:t> m</a:t>
            </a:r>
            <a:r>
              <a:rPr lang="en-US" sz="2800" b="1">
                <a:latin typeface="UTM Avo" panose="02040603050506020204" pitchFamily="18" charset="0"/>
              </a:rPr>
              <a:t>ùi</a:t>
            </a:r>
            <a:r>
              <a:rPr lang="vi-VN" sz="2800" b="1">
                <a:latin typeface="UTM Avo" panose="02040603050506020204" pitchFamily="18" charset="0"/>
              </a:rPr>
              <a:t> thơm </a:t>
            </a:r>
            <a:r>
              <a:rPr lang="en-US" sz="2800" b="1">
                <a:latin typeface="UTM Avo" panose="02040603050506020204" pitchFamily="18" charset="0"/>
              </a:rPr>
              <a:t>và</a:t>
            </a:r>
            <a:r>
              <a:rPr lang="vi-VN" sz="2800" b="1">
                <a:latin typeface="UTM Avo" panose="02040603050506020204" pitchFamily="18" charset="0"/>
              </a:rPr>
              <a:t> </a:t>
            </a:r>
            <a:r>
              <a:rPr lang="en-US" sz="2800" b="1">
                <a:latin typeface="UTM Avo" panose="02040603050506020204" pitchFamily="18" charset="0"/>
              </a:rPr>
              <a:t>màu vàng</a:t>
            </a:r>
            <a:r>
              <a:rPr lang="vi-VN" sz="2800" b="1">
                <a:latin typeface="UTM Avo" panose="02040603050506020204" pitchFamily="18" charset="0"/>
              </a:rPr>
              <a:t> đặc trưng, c</a:t>
            </a:r>
            <a:r>
              <a:rPr lang="en-US" sz="2800" b="1">
                <a:latin typeface="UTM Avo" panose="02040603050506020204" pitchFamily="18" charset="0"/>
              </a:rPr>
              <a:t>ó</a:t>
            </a:r>
            <a:r>
              <a:rPr lang="vi-VN" sz="2800" b="1">
                <a:latin typeface="UTM Avo" panose="02040603050506020204" pitchFamily="18" charset="0"/>
              </a:rPr>
              <a:t> vị</a:t>
            </a:r>
            <a:r>
              <a:rPr lang="en-US" sz="2800" b="1">
                <a:latin typeface="UTM Avo" panose="02040603050506020204" pitchFamily="18" charset="0"/>
              </a:rPr>
              <a:t> </a:t>
            </a:r>
            <a:r>
              <a:rPr lang="vi-VN" sz="2800" b="1">
                <a:latin typeface="UTM Avo" panose="02040603050506020204" pitchFamily="18" charset="0"/>
              </a:rPr>
              <a:t>chua và gi</a:t>
            </a:r>
            <a:r>
              <a:rPr lang="en-US" sz="2800" b="1">
                <a:latin typeface="UTM Avo" panose="02040603050506020204" pitchFamily="18" charset="0"/>
              </a:rPr>
              <a:t>òn</a:t>
            </a:r>
            <a:endParaRPr kumimoji="0" lang="en-US" sz="2800" b="1" i="0" u="none" strike="noStrike" kern="1200" cap="none" spc="0" normalizeH="0" baseline="0" noProof="0">
              <a:ln>
                <a:noFill/>
              </a:ln>
              <a:effectLst/>
              <a:uLnTx/>
              <a:uFillTx/>
              <a:latin typeface="UTM Avo" panose="02040603050506020204" pitchFamily="18" charset="0"/>
            </a:endParaRPr>
          </a:p>
        </p:txBody>
      </p:sp>
      <p:pic>
        <p:nvPicPr>
          <p:cNvPr id="3" name="Picture 2" descr="Cách muối dưa cải chua giòn ngon không váng | Blog Ẩm Thực - Thế Giới Ẩm  Thực - Món Ăn Ngon Việt Nam &amp; Thế Giới">
            <a:extLst>
              <a:ext uri="{FF2B5EF4-FFF2-40B4-BE49-F238E27FC236}">
                <a16:creationId xmlns:a16="http://schemas.microsoft.com/office/drawing/2014/main" id="{0A21EF37-2D9F-B142-371E-0B994B9D1C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t="64" b="269"/>
          <a:stretch/>
        </p:blipFill>
        <p:spPr bwMode="auto">
          <a:xfrm>
            <a:off x="8716048" y="1725071"/>
            <a:ext cx="2381250" cy="428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072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id="{922BAC08-3CD0-F23D-E1CE-5714C2A374E7}"/>
              </a:ext>
            </a:extLst>
          </p:cNvPr>
          <p:cNvSpPr txBox="1"/>
          <p:nvPr/>
        </p:nvSpPr>
        <p:spPr>
          <a:xfrm>
            <a:off x="2362200" y="869518"/>
            <a:ext cx="205740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Ngày</a:t>
            </a:r>
            <a:r>
              <a:rPr kumimoji="0" lang="en-US" sz="3200" b="1" i="0" u="none" strike="noStrike" kern="1200" cap="none" spc="0" normalizeH="0" noProof="0">
                <a:ln>
                  <a:noFill/>
                </a:ln>
                <a:solidFill>
                  <a:srgbClr val="0070C0"/>
                </a:solidFill>
                <a:effectLst/>
                <a:uLnTx/>
                <a:uFillTx/>
                <a:latin typeface="UTM Avo" panose="02040603050506020204" pitchFamily="18" charset="0"/>
                <a:ea typeface="+mn-ea"/>
                <a:cs typeface="+mn-cs"/>
              </a:rPr>
              <a:t> 1</a:t>
            </a:r>
            <a:endPar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95E07A7C-F05E-166D-1CA2-7C00CD6486D3}"/>
              </a:ext>
            </a:extLst>
          </p:cNvPr>
          <p:cNvPicPr>
            <a:picLocks noChangeAspect="1"/>
          </p:cNvPicPr>
          <p:nvPr/>
        </p:nvPicPr>
        <p:blipFill>
          <a:blip r:embed="rId4"/>
          <a:stretch>
            <a:fillRect/>
          </a:stretch>
        </p:blipFill>
        <p:spPr>
          <a:xfrm>
            <a:off x="1676400" y="1801586"/>
            <a:ext cx="3139173" cy="3636462"/>
          </a:xfrm>
          <a:prstGeom prst="rect">
            <a:avLst/>
          </a:prstGeom>
        </p:spPr>
      </p:pic>
      <p:pic>
        <p:nvPicPr>
          <p:cNvPr id="7" name="Picture 6">
            <a:extLst>
              <a:ext uri="{FF2B5EF4-FFF2-40B4-BE49-F238E27FC236}">
                <a16:creationId xmlns:a16="http://schemas.microsoft.com/office/drawing/2014/main" id="{D6520453-7559-D82D-493B-DC7888882103}"/>
              </a:ext>
            </a:extLst>
          </p:cNvPr>
          <p:cNvPicPr>
            <a:picLocks noChangeAspect="1"/>
          </p:cNvPicPr>
          <p:nvPr/>
        </p:nvPicPr>
        <p:blipFill rotWithShape="1">
          <a:blip r:embed="rId5"/>
          <a:srcRect l="1768" r="-1"/>
          <a:stretch/>
        </p:blipFill>
        <p:spPr>
          <a:xfrm>
            <a:off x="7365541" y="1767674"/>
            <a:ext cx="3139173" cy="3670374"/>
          </a:xfrm>
          <a:prstGeom prst="rect">
            <a:avLst/>
          </a:prstGeom>
        </p:spPr>
      </p:pic>
      <p:sp>
        <p:nvSpPr>
          <p:cNvPr id="8" name="TextBox 7">
            <a:extLst>
              <a:ext uri="{FF2B5EF4-FFF2-40B4-BE49-F238E27FC236}">
                <a16:creationId xmlns:a16="http://schemas.microsoft.com/office/drawing/2014/main" id="{D0D7B337-DA14-4A75-5C8D-EFEB46DD6224}"/>
              </a:ext>
            </a:extLst>
          </p:cNvPr>
          <p:cNvSpPr txBox="1"/>
          <p:nvPr/>
        </p:nvSpPr>
        <p:spPr>
          <a:xfrm>
            <a:off x="7906427" y="867834"/>
            <a:ext cx="205740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Ngày</a:t>
            </a:r>
            <a:r>
              <a:rPr kumimoji="0" lang="en-US" sz="3200" b="1" i="0" u="none" strike="noStrike" kern="1200" cap="none" spc="0" normalizeH="0" noProof="0">
                <a:ln>
                  <a:noFill/>
                </a:ln>
                <a:solidFill>
                  <a:srgbClr val="0070C0"/>
                </a:solidFill>
                <a:effectLst/>
                <a:uLnTx/>
                <a:uFillTx/>
                <a:latin typeface="UTM Avo" panose="02040603050506020204" pitchFamily="18" charset="0"/>
                <a:ea typeface="+mn-ea"/>
                <a:cs typeface="+mn-cs"/>
              </a:rPr>
              <a:t> 2-3</a:t>
            </a:r>
            <a:endPar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00369031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0084E6C-F806-90A9-8FAD-F85E35D78BBE}"/>
              </a:ext>
            </a:extLst>
          </p:cNvPr>
          <p:cNvSpPr/>
          <p:nvPr/>
        </p:nvSpPr>
        <p:spPr>
          <a:xfrm>
            <a:off x="2047691" y="295489"/>
            <a:ext cx="7757962" cy="1486950"/>
          </a:xfrm>
          <a:prstGeom prst="roundRect">
            <a:avLst>
              <a:gd name="adj" fmla="val 36565"/>
            </a:avLst>
          </a:prstGeom>
          <a:solidFill>
            <a:schemeClr val="bg1">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039B4D03-C7B3-3EF0-C7B3-DF502ABACCAA}"/>
              </a:ext>
            </a:extLst>
          </p:cNvPr>
          <p:cNvGrpSpPr/>
          <p:nvPr/>
        </p:nvGrpSpPr>
        <p:grpSpPr>
          <a:xfrm>
            <a:off x="2283184" y="295489"/>
            <a:ext cx="7727595" cy="1637069"/>
            <a:chOff x="2199633" y="2197715"/>
            <a:chExt cx="7423052" cy="1637069"/>
          </a:xfrm>
        </p:grpSpPr>
        <p:sp>
          <p:nvSpPr>
            <p:cNvPr id="6" name="TextBox 5">
              <a:extLst>
                <a:ext uri="{FF2B5EF4-FFF2-40B4-BE49-F238E27FC236}">
                  <a16:creationId xmlns:a16="http://schemas.microsoft.com/office/drawing/2014/main" id="{F016027F-E54E-E07D-AA7E-AB2EB85C3D3B}"/>
                </a:ext>
              </a:extLst>
            </p:cNvPr>
            <p:cNvSpPr txBox="1"/>
            <p:nvPr/>
          </p:nvSpPr>
          <p:spPr>
            <a:xfrm>
              <a:off x="2199633" y="2203568"/>
              <a:ext cx="7423052"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a:ln w="76200">
                    <a:solidFill>
                      <a:srgbClr val="FFCC99"/>
                    </a:solidFill>
                  </a:ln>
                  <a:solidFill>
                    <a:srgbClr val="FFCC99"/>
                  </a:solidFill>
                  <a:effectLst/>
                  <a:uLnTx/>
                  <a:uFillTx/>
                  <a:latin typeface="#9Slide05 SVNClementine" panose="020F0502020204030203" pitchFamily="34" charset="0"/>
                  <a:ea typeface="+mn-ea"/>
                  <a:cs typeface="+mn-cs"/>
                </a:rPr>
                <a:t>Thảo luận nhóm</a:t>
              </a:r>
            </a:p>
          </p:txBody>
        </p:sp>
        <p:sp>
          <p:nvSpPr>
            <p:cNvPr id="7" name="TextBox 6">
              <a:extLst>
                <a:ext uri="{FF2B5EF4-FFF2-40B4-BE49-F238E27FC236}">
                  <a16:creationId xmlns:a16="http://schemas.microsoft.com/office/drawing/2014/main" id="{9E30F47C-E94A-E9DB-BBB7-170ADE96EC53}"/>
                </a:ext>
              </a:extLst>
            </p:cNvPr>
            <p:cNvSpPr txBox="1"/>
            <p:nvPr/>
          </p:nvSpPr>
          <p:spPr>
            <a:xfrm>
              <a:off x="2265805" y="2197715"/>
              <a:ext cx="7143651"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a:ln w="38100">
                    <a:solidFill>
                      <a:srgbClr val="FF6600"/>
                    </a:solidFill>
                  </a:ln>
                  <a:solidFill>
                    <a:srgbClr val="FF6600"/>
                  </a:solidFill>
                  <a:effectLst/>
                  <a:uLnTx/>
                  <a:uFillTx/>
                  <a:latin typeface="#9Slide05 SVNClementine" panose="020F0502020204030203" pitchFamily="34" charset="0"/>
                  <a:ea typeface="+mn-ea"/>
                  <a:cs typeface="+mn-cs"/>
                </a:rPr>
                <a:t>Thảo luận nhóm</a:t>
              </a:r>
            </a:p>
          </p:txBody>
        </p:sp>
      </p:grpSp>
      <p:pic>
        <p:nvPicPr>
          <p:cNvPr id="8" name="Picture 7">
            <a:extLst>
              <a:ext uri="{FF2B5EF4-FFF2-40B4-BE49-F238E27FC236}">
                <a16:creationId xmlns:a16="http://schemas.microsoft.com/office/drawing/2014/main" id="{7FBDFDCC-09AC-8ACA-9B8D-11EE9170090B}"/>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12201"/>
          <a:stretch/>
        </p:blipFill>
        <p:spPr>
          <a:xfrm>
            <a:off x="-105971" y="2158880"/>
            <a:ext cx="6901023" cy="5217373"/>
          </a:xfrm>
          <a:prstGeom prst="rect">
            <a:avLst/>
          </a:prstGeom>
        </p:spPr>
      </p:pic>
      <p:sp>
        <p:nvSpPr>
          <p:cNvPr id="9" name="Hình chữ nhật 6">
            <a:extLst>
              <a:ext uri="{FF2B5EF4-FFF2-40B4-BE49-F238E27FC236}">
                <a16:creationId xmlns:a16="http://schemas.microsoft.com/office/drawing/2014/main" id="{1C9505D6-D2E0-163F-4F00-A715517FADF1}"/>
              </a:ext>
            </a:extLst>
          </p:cNvPr>
          <p:cNvSpPr/>
          <p:nvPr/>
        </p:nvSpPr>
        <p:spPr>
          <a:xfrm>
            <a:off x="6324600" y="2042236"/>
            <a:ext cx="5486400" cy="3642122"/>
          </a:xfrm>
          <a:prstGeom prst="roundRect">
            <a:avLst>
              <a:gd name="adj" fmla="val 5286"/>
            </a:avLst>
          </a:prstGeom>
          <a:solidFill>
            <a:schemeClr val="bg1"/>
          </a:solidFill>
        </p:spPr>
        <p:txBody>
          <a:bodyPr wrap="square" lIns="91440" tIns="45720" rIns="91440" bIns="45720">
            <a:spAutoFit/>
          </a:bodyPr>
          <a:lstStyle/>
          <a:p>
            <a:pPr marL="457200" lvl="0" indent="-457200" algn="just">
              <a:buClr>
                <a:srgbClr val="C00000"/>
              </a:buClr>
              <a:buFont typeface="Wingdings" panose="05000000000000000000" pitchFamily="2" charset="2"/>
              <a:buChar char="Ø"/>
              <a:defRPr/>
            </a:pPr>
            <a:r>
              <a:rPr lang="vi-VN" sz="3200" b="1" spc="-200">
                <a:ln w="0"/>
                <a:solidFill>
                  <a:prstClr val="black"/>
                </a:solidFill>
              </a:rPr>
              <a:t>Màu sắc, mùi, vị của rau cải đã thay đổi như thế nào sau 2 đến 3 ngày? Vai trò của vi khuẩn trong quá trình này là gì?</a:t>
            </a:r>
          </a:p>
          <a:p>
            <a:pPr marL="457200" lvl="0" indent="-457200" algn="just">
              <a:buClr>
                <a:srgbClr val="C00000"/>
              </a:buClr>
              <a:buFont typeface="Wingdings" panose="05000000000000000000" pitchFamily="2" charset="2"/>
              <a:buChar char="Ø"/>
              <a:defRPr/>
            </a:pPr>
            <a:r>
              <a:rPr lang="vi-VN" sz="3200" b="1" spc="-200">
                <a:ln w="0"/>
                <a:solidFill>
                  <a:prstClr val="black"/>
                </a:solidFill>
              </a:rPr>
              <a:t> Vì sao quá trình muối dưa cải cần dùng nước ấm?</a:t>
            </a:r>
          </a:p>
        </p:txBody>
      </p:sp>
    </p:spTree>
    <p:extLst>
      <p:ext uri="{BB962C8B-B14F-4D97-AF65-F5344CB8AC3E}">
        <p14:creationId xmlns:p14="http://schemas.microsoft.com/office/powerpoint/2010/main" val="867772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8"/>
                                        </p:tgtEl>
                                        <p:attrNameLst>
                                          <p:attrName>r</p:attrName>
                                        </p:attrNameLst>
                                      </p:cBhvr>
                                    </p:animRot>
                                    <p:animRot by="-240000">
                                      <p:cBhvr>
                                        <p:cTn id="18" dur="100" fill="hold">
                                          <p:stCondLst>
                                            <p:cond delay="100"/>
                                          </p:stCondLst>
                                        </p:cTn>
                                        <p:tgtEl>
                                          <p:spTgt spid="8"/>
                                        </p:tgtEl>
                                        <p:attrNameLst>
                                          <p:attrName>r</p:attrName>
                                        </p:attrNameLst>
                                      </p:cBhvr>
                                    </p:animRot>
                                    <p:animRot by="240000">
                                      <p:cBhvr>
                                        <p:cTn id="19" dur="100" fill="hold">
                                          <p:stCondLst>
                                            <p:cond delay="200"/>
                                          </p:stCondLst>
                                        </p:cTn>
                                        <p:tgtEl>
                                          <p:spTgt spid="8"/>
                                        </p:tgtEl>
                                        <p:attrNameLst>
                                          <p:attrName>r</p:attrName>
                                        </p:attrNameLst>
                                      </p:cBhvr>
                                    </p:animRot>
                                    <p:animRot by="-240000">
                                      <p:cBhvr>
                                        <p:cTn id="20" dur="100" fill="hold">
                                          <p:stCondLst>
                                            <p:cond delay="300"/>
                                          </p:stCondLst>
                                        </p:cTn>
                                        <p:tgtEl>
                                          <p:spTgt spid="8"/>
                                        </p:tgtEl>
                                        <p:attrNameLst>
                                          <p:attrName>r</p:attrName>
                                        </p:attrNameLst>
                                      </p:cBhvr>
                                    </p:animRot>
                                    <p:animRot by="120000">
                                      <p:cBhvr>
                                        <p:cTn id="21" dur="100" fill="hold">
                                          <p:stCondLst>
                                            <p:cond delay="400"/>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3" name="Nhóm 22">
            <a:extLst>
              <a:ext uri="{FF2B5EF4-FFF2-40B4-BE49-F238E27FC236}">
                <a16:creationId xmlns:a16="http://schemas.microsoft.com/office/drawing/2014/main" id="{F0B30B68-CA20-FFEA-DD35-317B11907F5F}"/>
              </a:ext>
            </a:extLst>
          </p:cNvPr>
          <p:cNvGrpSpPr/>
          <p:nvPr/>
        </p:nvGrpSpPr>
        <p:grpSpPr>
          <a:xfrm>
            <a:off x="290733" y="203983"/>
            <a:ext cx="11610536" cy="6450036"/>
            <a:chOff x="290733" y="203983"/>
            <a:chExt cx="11610536" cy="6450036"/>
          </a:xfrm>
        </p:grpSpPr>
        <p:sp>
          <p:nvSpPr>
            <p:cNvPr id="18" name="Hình chữ nhật: Góc Tròn 17">
              <a:extLst>
                <a:ext uri="{FF2B5EF4-FFF2-40B4-BE49-F238E27FC236}">
                  <a16:creationId xmlns:a16="http://schemas.microsoft.com/office/drawing/2014/main" id="{43D4FBE1-D20F-FC8E-9342-632A79034A9D}"/>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ình chữ nhật: Góc Tròn 21">
              <a:extLst>
                <a:ext uri="{FF2B5EF4-FFF2-40B4-BE49-F238E27FC236}">
                  <a16:creationId xmlns:a16="http://schemas.microsoft.com/office/drawing/2014/main" id="{60AC7B2D-10E0-6DCF-0EAE-44C52FEA845B}"/>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3">
            <a:extLst>
              <a:ext uri="{FF2B5EF4-FFF2-40B4-BE49-F238E27FC236}">
                <a16:creationId xmlns:a16="http://schemas.microsoft.com/office/drawing/2014/main" id="{78189BF8-4FA0-57E7-F14C-D7955EC09BEE}"/>
              </a:ext>
            </a:extLst>
          </p:cNvPr>
          <p:cNvPicPr>
            <a:picLocks noChangeAspect="1"/>
          </p:cNvPicPr>
          <p:nvPr/>
        </p:nvPicPr>
        <p:blipFill>
          <a:blip r:embed="rId3"/>
          <a:srcRect/>
          <a:stretch>
            <a:fillRect/>
          </a:stretch>
        </p:blipFill>
        <p:spPr>
          <a:xfrm>
            <a:off x="8197134" y="2638795"/>
            <a:ext cx="2260145" cy="3483847"/>
          </a:xfrm>
          <a:prstGeom prst="rect">
            <a:avLst/>
          </a:prstGeom>
        </p:spPr>
      </p:pic>
      <p:pic>
        <p:nvPicPr>
          <p:cNvPr id="3" name="Picture 4">
            <a:extLst>
              <a:ext uri="{FF2B5EF4-FFF2-40B4-BE49-F238E27FC236}">
                <a16:creationId xmlns:a16="http://schemas.microsoft.com/office/drawing/2014/main" id="{2C4ACAD3-E246-C0A6-733F-B560D2B90FC6}"/>
              </a:ext>
            </a:extLst>
          </p:cNvPr>
          <p:cNvPicPr>
            <a:picLocks noChangeAspect="1"/>
          </p:cNvPicPr>
          <p:nvPr/>
        </p:nvPicPr>
        <p:blipFill>
          <a:blip r:embed="rId4"/>
          <a:srcRect/>
          <a:stretch>
            <a:fillRect/>
          </a:stretch>
        </p:blipFill>
        <p:spPr>
          <a:xfrm>
            <a:off x="1640114" y="2392003"/>
            <a:ext cx="2260145" cy="3730639"/>
          </a:xfrm>
          <a:prstGeom prst="rect">
            <a:avLst/>
          </a:prstGeom>
        </p:spPr>
      </p:pic>
      <p:sp>
        <p:nvSpPr>
          <p:cNvPr id="5" name="Hộp Văn bản 8">
            <a:extLst>
              <a:ext uri="{FF2B5EF4-FFF2-40B4-BE49-F238E27FC236}">
                <a16:creationId xmlns:a16="http://schemas.microsoft.com/office/drawing/2014/main" id="{3C110001-07F5-C6D1-CCE3-E08734D8B59F}"/>
              </a:ext>
            </a:extLst>
          </p:cNvPr>
          <p:cNvSpPr txBox="1"/>
          <p:nvPr/>
        </p:nvSpPr>
        <p:spPr>
          <a:xfrm flipH="1">
            <a:off x="1838434" y="549333"/>
            <a:ext cx="8199923"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0000" b="1" i="0" u="none" strike="noStrike" kern="1200" cap="none" spc="0" normalizeH="0" baseline="0" noProof="0">
                <a:ln w="28575">
                  <a:noFill/>
                </a:ln>
                <a:solidFill>
                  <a:srgbClr val="C00000"/>
                </a:solidFill>
                <a:effectLst/>
                <a:uLnTx/>
                <a:uFillTx/>
                <a:latin typeface="UTM Edwardian" panose="02040603050506020204" pitchFamily="18" charset="0"/>
                <a:ea typeface="+mn-ea"/>
                <a:cs typeface="+mn-cs"/>
              </a:rPr>
              <a:t>Trình bày trước lớp</a:t>
            </a:r>
          </a:p>
        </p:txBody>
      </p:sp>
      <p:grpSp>
        <p:nvGrpSpPr>
          <p:cNvPr id="6" name="Group 5">
            <a:extLst>
              <a:ext uri="{FF2B5EF4-FFF2-40B4-BE49-F238E27FC236}">
                <a16:creationId xmlns:a16="http://schemas.microsoft.com/office/drawing/2014/main" id="{C27EC8E2-D860-76AE-0DEE-3975B7A4FD8B}"/>
              </a:ext>
            </a:extLst>
          </p:cNvPr>
          <p:cNvGrpSpPr/>
          <p:nvPr/>
        </p:nvGrpSpPr>
        <p:grpSpPr>
          <a:xfrm>
            <a:off x="4043280" y="2249794"/>
            <a:ext cx="4010833" cy="2543772"/>
            <a:chOff x="2302333" y="1742761"/>
            <a:chExt cx="7587334" cy="4490940"/>
          </a:xfrm>
        </p:grpSpPr>
        <p:pic>
          <p:nvPicPr>
            <p:cNvPr id="12" name="Picture 1">
              <a:extLst>
                <a:ext uri="{FF2B5EF4-FFF2-40B4-BE49-F238E27FC236}">
                  <a16:creationId xmlns:a16="http://schemas.microsoft.com/office/drawing/2014/main" id="{737D7FE3-F5CF-CBCC-3F11-F6A8C7900431}"/>
                </a:ext>
              </a:extLst>
            </p:cNvPr>
            <p:cNvPicPr>
              <a:picLocks noChangeAspect="1"/>
            </p:cNvPicPr>
            <p:nvPr/>
          </p:nvPicPr>
          <p:blipFill>
            <a:blip r:embed="rId5"/>
            <a:stretch>
              <a:fillRect/>
            </a:stretch>
          </p:blipFill>
          <p:spPr>
            <a:xfrm>
              <a:off x="2302333" y="1742761"/>
              <a:ext cx="7587334" cy="1999138"/>
            </a:xfrm>
            <a:prstGeom prst="rect">
              <a:avLst/>
            </a:prstGeom>
          </p:spPr>
        </p:pic>
        <p:pic>
          <p:nvPicPr>
            <p:cNvPr id="19" name="Picture 4">
              <a:extLst>
                <a:ext uri="{FF2B5EF4-FFF2-40B4-BE49-F238E27FC236}">
                  <a16:creationId xmlns:a16="http://schemas.microsoft.com/office/drawing/2014/main" id="{64826EB7-1C0C-B338-EFD0-C9BAF2E75A3E}"/>
                </a:ext>
              </a:extLst>
            </p:cNvPr>
            <p:cNvPicPr>
              <a:picLocks noChangeAspect="1"/>
            </p:cNvPicPr>
            <p:nvPr/>
          </p:nvPicPr>
          <p:blipFill>
            <a:blip r:embed="rId6"/>
            <a:stretch>
              <a:fillRect/>
            </a:stretch>
          </p:blipFill>
          <p:spPr>
            <a:xfrm>
              <a:off x="4139300" y="4297223"/>
              <a:ext cx="3694348" cy="1936478"/>
            </a:xfrm>
            <a:prstGeom prst="rect">
              <a:avLst/>
            </a:prstGeom>
          </p:spPr>
        </p:pic>
      </p:grpSp>
    </p:spTree>
    <p:extLst>
      <p:ext uri="{BB962C8B-B14F-4D97-AF65-F5344CB8AC3E}">
        <p14:creationId xmlns:p14="http://schemas.microsoft.com/office/powerpoint/2010/main" val="931467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6E97D79-A443-5436-203F-4AB70604B284}"/>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48813"/>
          <a:stretch/>
        </p:blipFill>
        <p:spPr>
          <a:xfrm>
            <a:off x="-105970" y="2158880"/>
            <a:ext cx="3505154" cy="5217373"/>
          </a:xfrm>
          <a:prstGeom prst="rect">
            <a:avLst/>
          </a:prstGeom>
        </p:spPr>
      </p:pic>
      <p:pic>
        <p:nvPicPr>
          <p:cNvPr id="13" name="Picture 12">
            <a:extLst>
              <a:ext uri="{FF2B5EF4-FFF2-40B4-BE49-F238E27FC236}">
                <a16:creationId xmlns:a16="http://schemas.microsoft.com/office/drawing/2014/main" id="{B59BA523-EC9F-389F-4826-12DF73788D4B}"/>
              </a:ext>
            </a:extLst>
          </p:cNvPr>
          <p:cNvPicPr>
            <a:picLocks noChangeAspect="1"/>
          </p:cNvPicPr>
          <p:nvPr/>
        </p:nvPicPr>
        <p:blipFill rotWithShape="1">
          <a:blip r:embed="rId2">
            <a:extLst>
              <a:ext uri="{28A0092B-C50C-407E-A947-70E740481C1C}">
                <a14:useLocalDpi xmlns:a14="http://schemas.microsoft.com/office/drawing/2010/main" val="0"/>
              </a:ext>
            </a:extLst>
          </a:blip>
          <a:srcRect l="51010" r="12200"/>
          <a:stretch/>
        </p:blipFill>
        <p:spPr>
          <a:xfrm>
            <a:off x="8935278" y="2096525"/>
            <a:ext cx="3412365" cy="5217373"/>
          </a:xfrm>
          <a:prstGeom prst="rect">
            <a:avLst/>
          </a:prstGeom>
        </p:spPr>
      </p:pic>
      <p:grpSp>
        <p:nvGrpSpPr>
          <p:cNvPr id="6" name="Group 5">
            <a:extLst>
              <a:ext uri="{FF2B5EF4-FFF2-40B4-BE49-F238E27FC236}">
                <a16:creationId xmlns:a16="http://schemas.microsoft.com/office/drawing/2014/main" id="{63DA42FD-070A-5157-8EE8-DA73B5B6ABD6}"/>
              </a:ext>
            </a:extLst>
          </p:cNvPr>
          <p:cNvGrpSpPr/>
          <p:nvPr/>
        </p:nvGrpSpPr>
        <p:grpSpPr>
          <a:xfrm>
            <a:off x="1949856" y="445224"/>
            <a:ext cx="5593944" cy="3517176"/>
            <a:chOff x="2352705" y="597648"/>
            <a:chExt cx="3745197" cy="2882817"/>
          </a:xfrm>
        </p:grpSpPr>
        <p:pic>
          <p:nvPicPr>
            <p:cNvPr id="7" name="Picture 6">
              <a:extLst>
                <a:ext uri="{FF2B5EF4-FFF2-40B4-BE49-F238E27FC236}">
                  <a16:creationId xmlns:a16="http://schemas.microsoft.com/office/drawing/2014/main" id="{FF55DF71-C1F5-B093-39A8-41C3663DE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0240">
              <a:off x="2352705" y="597648"/>
              <a:ext cx="3745197" cy="2882817"/>
            </a:xfrm>
            <a:prstGeom prst="rect">
              <a:avLst/>
            </a:prstGeom>
          </p:spPr>
        </p:pic>
        <p:sp>
          <p:nvSpPr>
            <p:cNvPr id="8" name="Rectangle 7">
              <a:extLst>
                <a:ext uri="{FF2B5EF4-FFF2-40B4-BE49-F238E27FC236}">
                  <a16:creationId xmlns:a16="http://schemas.microsoft.com/office/drawing/2014/main" id="{891FF5A6-00EA-8162-CAC2-188A1FBF702E}"/>
                </a:ext>
              </a:extLst>
            </p:cNvPr>
            <p:cNvSpPr/>
            <p:nvPr/>
          </p:nvSpPr>
          <p:spPr>
            <a:xfrm>
              <a:off x="2778864" y="1044660"/>
              <a:ext cx="3202720" cy="18919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a:ln>
                    <a:noFill/>
                  </a:ln>
                  <a:solidFill>
                    <a:srgbClr val="7030A0"/>
                  </a:solidFill>
                  <a:uLnTx/>
                  <a:uFillTx/>
                  <a:ea typeface="+mn-ea"/>
                  <a:cs typeface="+mn-cs"/>
                </a:rPr>
                <a:t>Màu sắc, mùi, vị của rau cải đã thay đổi như thế nào sau 2 đến 3 ngày?</a:t>
              </a:r>
            </a:p>
          </p:txBody>
        </p:sp>
      </p:grpSp>
    </p:spTree>
    <p:extLst>
      <p:ext uri="{BB962C8B-B14F-4D97-AF65-F5344CB8AC3E}">
        <p14:creationId xmlns:p14="http://schemas.microsoft.com/office/powerpoint/2010/main" val="943506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E33061-5998-950C-61BD-DCCD5489D490}"/>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12201"/>
          <a:stretch/>
        </p:blipFill>
        <p:spPr>
          <a:xfrm>
            <a:off x="5290977" y="2057400"/>
            <a:ext cx="6901023" cy="5217373"/>
          </a:xfrm>
          <a:prstGeom prst="rect">
            <a:avLst/>
          </a:prstGeom>
        </p:spPr>
      </p:pic>
      <p:pic>
        <p:nvPicPr>
          <p:cNvPr id="13" name="Picture 12">
            <a:extLst>
              <a:ext uri="{FF2B5EF4-FFF2-40B4-BE49-F238E27FC236}">
                <a16:creationId xmlns:a16="http://schemas.microsoft.com/office/drawing/2014/main" id="{B8D9B63F-67BE-BCCA-6AF7-CFA344BBA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207" y="507589"/>
            <a:ext cx="7760793" cy="1951633"/>
          </a:xfrm>
          <a:prstGeom prst="rect">
            <a:avLst/>
          </a:prstGeom>
        </p:spPr>
      </p:pic>
    </p:spTree>
    <p:extLst>
      <p:ext uri="{BB962C8B-B14F-4D97-AF65-F5344CB8AC3E}">
        <p14:creationId xmlns:p14="http://schemas.microsoft.com/office/powerpoint/2010/main" val="2678325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50" fill="hold">
                                          <p:stCondLst>
                                            <p:cond delay="0"/>
                                          </p:stCondLst>
                                        </p:cTn>
                                        <p:tgtEl>
                                          <p:spTgt spid="6"/>
                                        </p:tgtEl>
                                        <p:attrNameLst>
                                          <p:attrName>r</p:attrName>
                                        </p:attrNameLst>
                                      </p:cBhvr>
                                    </p:animRot>
                                    <p:animRot by="-240000">
                                      <p:cBhvr>
                                        <p:cTn id="12" dur="100" fill="hold">
                                          <p:stCondLst>
                                            <p:cond delay="100"/>
                                          </p:stCondLst>
                                        </p:cTn>
                                        <p:tgtEl>
                                          <p:spTgt spid="6"/>
                                        </p:tgtEl>
                                        <p:attrNameLst>
                                          <p:attrName>r</p:attrName>
                                        </p:attrNameLst>
                                      </p:cBhvr>
                                    </p:animRot>
                                    <p:animRot by="240000">
                                      <p:cBhvr>
                                        <p:cTn id="13" dur="100" fill="hold">
                                          <p:stCondLst>
                                            <p:cond delay="200"/>
                                          </p:stCondLst>
                                        </p:cTn>
                                        <p:tgtEl>
                                          <p:spTgt spid="6"/>
                                        </p:tgtEl>
                                        <p:attrNameLst>
                                          <p:attrName>r</p:attrName>
                                        </p:attrNameLst>
                                      </p:cBhvr>
                                    </p:animRot>
                                    <p:animRot by="-240000">
                                      <p:cBhvr>
                                        <p:cTn id="14" dur="100" fill="hold">
                                          <p:stCondLst>
                                            <p:cond delay="300"/>
                                          </p:stCondLst>
                                        </p:cTn>
                                        <p:tgtEl>
                                          <p:spTgt spid="6"/>
                                        </p:tgtEl>
                                        <p:attrNameLst>
                                          <p:attrName>r</p:attrName>
                                        </p:attrNameLst>
                                      </p:cBhvr>
                                    </p:animRot>
                                    <p:animRot by="120000">
                                      <p:cBhvr>
                                        <p:cTn id="15" dur="100" fill="hold">
                                          <p:stCondLst>
                                            <p:cond delay="4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id="{922BAC08-3CD0-F23D-E1CE-5714C2A374E7}"/>
              </a:ext>
            </a:extLst>
          </p:cNvPr>
          <p:cNvSpPr txBox="1"/>
          <p:nvPr/>
        </p:nvSpPr>
        <p:spPr>
          <a:xfrm>
            <a:off x="2311859" y="321044"/>
            <a:ext cx="205740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Ngày 1</a:t>
            </a:r>
          </a:p>
        </p:txBody>
      </p:sp>
      <p:pic>
        <p:nvPicPr>
          <p:cNvPr id="5" name="Picture 4">
            <a:extLst>
              <a:ext uri="{FF2B5EF4-FFF2-40B4-BE49-F238E27FC236}">
                <a16:creationId xmlns:a16="http://schemas.microsoft.com/office/drawing/2014/main" id="{95E07A7C-F05E-166D-1CA2-7C00CD6486D3}"/>
              </a:ext>
            </a:extLst>
          </p:cNvPr>
          <p:cNvPicPr>
            <a:picLocks noChangeAspect="1"/>
          </p:cNvPicPr>
          <p:nvPr/>
        </p:nvPicPr>
        <p:blipFill>
          <a:blip r:embed="rId4"/>
          <a:stretch>
            <a:fillRect/>
          </a:stretch>
        </p:blipFill>
        <p:spPr>
          <a:xfrm>
            <a:off x="1626059" y="1253112"/>
            <a:ext cx="3139173" cy="3636462"/>
          </a:xfrm>
          <a:prstGeom prst="rect">
            <a:avLst/>
          </a:prstGeom>
        </p:spPr>
      </p:pic>
      <p:pic>
        <p:nvPicPr>
          <p:cNvPr id="7" name="Picture 6">
            <a:extLst>
              <a:ext uri="{FF2B5EF4-FFF2-40B4-BE49-F238E27FC236}">
                <a16:creationId xmlns:a16="http://schemas.microsoft.com/office/drawing/2014/main" id="{D6520453-7559-D82D-493B-DC7888882103}"/>
              </a:ext>
            </a:extLst>
          </p:cNvPr>
          <p:cNvPicPr>
            <a:picLocks noChangeAspect="1"/>
          </p:cNvPicPr>
          <p:nvPr/>
        </p:nvPicPr>
        <p:blipFill rotWithShape="1">
          <a:blip r:embed="rId5"/>
          <a:srcRect l="1768" r="-1"/>
          <a:stretch/>
        </p:blipFill>
        <p:spPr>
          <a:xfrm>
            <a:off x="7315200" y="1219200"/>
            <a:ext cx="3139173" cy="3670374"/>
          </a:xfrm>
          <a:prstGeom prst="rect">
            <a:avLst/>
          </a:prstGeom>
        </p:spPr>
      </p:pic>
      <p:sp>
        <p:nvSpPr>
          <p:cNvPr id="8" name="TextBox 7">
            <a:extLst>
              <a:ext uri="{FF2B5EF4-FFF2-40B4-BE49-F238E27FC236}">
                <a16:creationId xmlns:a16="http://schemas.microsoft.com/office/drawing/2014/main" id="{D0D7B337-DA14-4A75-5C8D-EFEB46DD6224}"/>
              </a:ext>
            </a:extLst>
          </p:cNvPr>
          <p:cNvSpPr txBox="1"/>
          <p:nvPr/>
        </p:nvSpPr>
        <p:spPr>
          <a:xfrm>
            <a:off x="7856086" y="319360"/>
            <a:ext cx="205740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Ngày 2-3</a:t>
            </a:r>
          </a:p>
        </p:txBody>
      </p:sp>
      <p:sp>
        <p:nvSpPr>
          <p:cNvPr id="2" name="Arrow: Right 1">
            <a:extLst>
              <a:ext uri="{FF2B5EF4-FFF2-40B4-BE49-F238E27FC236}">
                <a16:creationId xmlns:a16="http://schemas.microsoft.com/office/drawing/2014/main" id="{0A523A27-DE17-0703-BDCB-1F156DAD9F12}"/>
              </a:ext>
            </a:extLst>
          </p:cNvPr>
          <p:cNvSpPr/>
          <p:nvPr/>
        </p:nvSpPr>
        <p:spPr>
          <a:xfrm>
            <a:off x="5157522" y="2651926"/>
            <a:ext cx="160020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8B106A2-4FF9-89D1-DB0E-48D454FAEA94}"/>
              </a:ext>
            </a:extLst>
          </p:cNvPr>
          <p:cNvSpPr/>
          <p:nvPr/>
        </p:nvSpPr>
        <p:spPr>
          <a:xfrm>
            <a:off x="1626059" y="5154386"/>
            <a:ext cx="3139173" cy="1143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70C0"/>
                </a:solidFill>
              </a:rPr>
              <a:t>Màu xanh</a:t>
            </a:r>
          </a:p>
        </p:txBody>
      </p:sp>
      <p:sp>
        <p:nvSpPr>
          <p:cNvPr id="4" name="Rectangle: Rounded Corners 3">
            <a:extLst>
              <a:ext uri="{FF2B5EF4-FFF2-40B4-BE49-F238E27FC236}">
                <a16:creationId xmlns:a16="http://schemas.microsoft.com/office/drawing/2014/main" id="{660C4DB1-8F0A-F7E0-B3B1-330BE8EC900C}"/>
              </a:ext>
            </a:extLst>
          </p:cNvPr>
          <p:cNvSpPr/>
          <p:nvPr/>
        </p:nvSpPr>
        <p:spPr>
          <a:xfrm>
            <a:off x="7246486" y="5067300"/>
            <a:ext cx="3139173" cy="11430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rPr>
              <a:t>Màu vàng</a:t>
            </a:r>
          </a:p>
        </p:txBody>
      </p:sp>
    </p:spTree>
    <p:extLst>
      <p:ext uri="{BB962C8B-B14F-4D97-AF65-F5344CB8AC3E}">
        <p14:creationId xmlns:p14="http://schemas.microsoft.com/office/powerpoint/2010/main" val="440053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6E97D79-A443-5436-203F-4AB70604B284}"/>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48813"/>
          <a:stretch/>
        </p:blipFill>
        <p:spPr>
          <a:xfrm>
            <a:off x="-105970" y="2158880"/>
            <a:ext cx="3505154" cy="5217373"/>
          </a:xfrm>
          <a:prstGeom prst="rect">
            <a:avLst/>
          </a:prstGeom>
        </p:spPr>
      </p:pic>
      <p:pic>
        <p:nvPicPr>
          <p:cNvPr id="13" name="Picture 12">
            <a:extLst>
              <a:ext uri="{FF2B5EF4-FFF2-40B4-BE49-F238E27FC236}">
                <a16:creationId xmlns:a16="http://schemas.microsoft.com/office/drawing/2014/main" id="{B59BA523-EC9F-389F-4826-12DF73788D4B}"/>
              </a:ext>
            </a:extLst>
          </p:cNvPr>
          <p:cNvPicPr>
            <a:picLocks noChangeAspect="1"/>
          </p:cNvPicPr>
          <p:nvPr/>
        </p:nvPicPr>
        <p:blipFill rotWithShape="1">
          <a:blip r:embed="rId2">
            <a:extLst>
              <a:ext uri="{28A0092B-C50C-407E-A947-70E740481C1C}">
                <a14:useLocalDpi xmlns:a14="http://schemas.microsoft.com/office/drawing/2010/main" val="0"/>
              </a:ext>
            </a:extLst>
          </a:blip>
          <a:srcRect l="51010" r="12200"/>
          <a:stretch/>
        </p:blipFill>
        <p:spPr>
          <a:xfrm>
            <a:off x="8935278" y="2096525"/>
            <a:ext cx="3412365" cy="5217373"/>
          </a:xfrm>
          <a:prstGeom prst="rect">
            <a:avLst/>
          </a:prstGeom>
        </p:spPr>
      </p:pic>
      <p:grpSp>
        <p:nvGrpSpPr>
          <p:cNvPr id="6" name="Group 5">
            <a:extLst>
              <a:ext uri="{FF2B5EF4-FFF2-40B4-BE49-F238E27FC236}">
                <a16:creationId xmlns:a16="http://schemas.microsoft.com/office/drawing/2014/main" id="{63DA42FD-070A-5157-8EE8-DA73B5B6ABD6}"/>
              </a:ext>
            </a:extLst>
          </p:cNvPr>
          <p:cNvGrpSpPr/>
          <p:nvPr/>
        </p:nvGrpSpPr>
        <p:grpSpPr>
          <a:xfrm>
            <a:off x="1949856" y="445224"/>
            <a:ext cx="5593944" cy="3517176"/>
            <a:chOff x="2352705" y="597648"/>
            <a:chExt cx="3745197" cy="2882817"/>
          </a:xfrm>
        </p:grpSpPr>
        <p:pic>
          <p:nvPicPr>
            <p:cNvPr id="7" name="Picture 6">
              <a:extLst>
                <a:ext uri="{FF2B5EF4-FFF2-40B4-BE49-F238E27FC236}">
                  <a16:creationId xmlns:a16="http://schemas.microsoft.com/office/drawing/2014/main" id="{FF55DF71-C1F5-B093-39A8-41C3663DE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0240">
              <a:off x="2352705" y="597648"/>
              <a:ext cx="3745197" cy="2882817"/>
            </a:xfrm>
            <a:prstGeom prst="rect">
              <a:avLst/>
            </a:prstGeom>
          </p:spPr>
        </p:pic>
        <p:sp>
          <p:nvSpPr>
            <p:cNvPr id="8" name="Rectangle 7">
              <a:extLst>
                <a:ext uri="{FF2B5EF4-FFF2-40B4-BE49-F238E27FC236}">
                  <a16:creationId xmlns:a16="http://schemas.microsoft.com/office/drawing/2014/main" id="{891FF5A6-00EA-8162-CAC2-188A1FBF702E}"/>
                </a:ext>
              </a:extLst>
            </p:cNvPr>
            <p:cNvSpPr/>
            <p:nvPr/>
          </p:nvSpPr>
          <p:spPr>
            <a:xfrm>
              <a:off x="2778864" y="1044660"/>
              <a:ext cx="3202720" cy="14379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a:ln>
                    <a:noFill/>
                  </a:ln>
                  <a:solidFill>
                    <a:srgbClr val="7030A0"/>
                  </a:solidFill>
                  <a:effectLst/>
                  <a:uLnTx/>
                  <a:uFillTx/>
                  <a:latin typeface="Arial" panose="020B0604020202020204" pitchFamily="34" charset="0"/>
                  <a:ea typeface="+mn-ea"/>
                  <a:cs typeface="+mn-cs"/>
                </a:rPr>
                <a:t>Vai trò của vi khuẩn trong quá trình này là gì?</a:t>
              </a:r>
            </a:p>
          </p:txBody>
        </p:sp>
      </p:grpSp>
    </p:spTree>
    <p:extLst>
      <p:ext uri="{BB962C8B-B14F-4D97-AF65-F5344CB8AC3E}">
        <p14:creationId xmlns:p14="http://schemas.microsoft.com/office/powerpoint/2010/main" val="275667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stockphoto-1222874883-640_adpp_is">
            <a:hlinkClick r:id="" action="ppaction://media"/>
            <a:extLst>
              <a:ext uri="{FF2B5EF4-FFF2-40B4-BE49-F238E27FC236}">
                <a16:creationId xmlns:a16="http://schemas.microsoft.com/office/drawing/2014/main" id="{6401498F-03A0-009B-DE4F-33CC2F2B41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1E16BDDB-3826-875C-0BA9-F7DFF1433356}"/>
              </a:ext>
            </a:extLst>
          </p:cNvPr>
          <p:cNvSpPr/>
          <p:nvPr/>
        </p:nvSpPr>
        <p:spPr>
          <a:xfrm>
            <a:off x="4419600" y="5943600"/>
            <a:ext cx="4191000" cy="6858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Vi khuẩn Lactic</a:t>
            </a:r>
          </a:p>
        </p:txBody>
      </p:sp>
    </p:spTree>
    <p:extLst>
      <p:ext uri="{BB962C8B-B14F-4D97-AF65-F5344CB8AC3E}">
        <p14:creationId xmlns:p14="http://schemas.microsoft.com/office/powerpoint/2010/main" val="794232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7" name="Picture 6">
            <a:extLst>
              <a:ext uri="{FF2B5EF4-FFF2-40B4-BE49-F238E27FC236}">
                <a16:creationId xmlns:a16="http://schemas.microsoft.com/office/drawing/2014/main" id="{D6520453-7559-D82D-493B-DC7888882103}"/>
              </a:ext>
            </a:extLst>
          </p:cNvPr>
          <p:cNvPicPr>
            <a:picLocks noChangeAspect="1"/>
          </p:cNvPicPr>
          <p:nvPr/>
        </p:nvPicPr>
        <p:blipFill rotWithShape="1">
          <a:blip r:embed="rId4"/>
          <a:srcRect l="1768" r="-1"/>
          <a:stretch/>
        </p:blipFill>
        <p:spPr>
          <a:xfrm>
            <a:off x="990600" y="1502287"/>
            <a:ext cx="3139173" cy="3670374"/>
          </a:xfrm>
          <a:prstGeom prst="rect">
            <a:avLst/>
          </a:prstGeom>
        </p:spPr>
      </p:pic>
      <p:sp>
        <p:nvSpPr>
          <p:cNvPr id="4" name="Rectangle: Rounded Corners 3">
            <a:extLst>
              <a:ext uri="{FF2B5EF4-FFF2-40B4-BE49-F238E27FC236}">
                <a16:creationId xmlns:a16="http://schemas.microsoft.com/office/drawing/2014/main" id="{660C4DB1-8F0A-F7E0-B3B1-330BE8EC900C}"/>
              </a:ext>
            </a:extLst>
          </p:cNvPr>
          <p:cNvSpPr/>
          <p:nvPr/>
        </p:nvSpPr>
        <p:spPr>
          <a:xfrm>
            <a:off x="4446472" y="807548"/>
            <a:ext cx="7059728" cy="5059852"/>
          </a:xfrm>
          <a:prstGeom prst="roundRect">
            <a:avLst>
              <a:gd name="adj" fmla="val 15740"/>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400">
                <a:solidFill>
                  <a:srgbClr val="FF0000"/>
                </a:solidFill>
                <a:latin typeface="Calibri" panose="020F0502020204030204"/>
              </a:rPr>
              <a:t>V</a:t>
            </a:r>
            <a:r>
              <a:rPr lang="vi-VN" sz="4400">
                <a:solidFill>
                  <a:srgbClr val="FF0000"/>
                </a:solidFill>
                <a:latin typeface="Calibri" panose="020F0502020204030204"/>
              </a:rPr>
              <a:t>i khuẩn có ích (chủ yếu là vi khuẩn lactic) đã sử dụng các chất có trong nguyên liệu để lên men, tạo ra hương thơm và vị chua đặc trưng của dưa cải muối.</a:t>
            </a:r>
            <a:endPar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1454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6E97D79-A443-5436-203F-4AB70604B284}"/>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48813"/>
          <a:stretch/>
        </p:blipFill>
        <p:spPr>
          <a:xfrm>
            <a:off x="-105970" y="2158880"/>
            <a:ext cx="3505154" cy="5217373"/>
          </a:xfrm>
          <a:prstGeom prst="rect">
            <a:avLst/>
          </a:prstGeom>
        </p:spPr>
      </p:pic>
      <p:pic>
        <p:nvPicPr>
          <p:cNvPr id="13" name="Picture 12">
            <a:extLst>
              <a:ext uri="{FF2B5EF4-FFF2-40B4-BE49-F238E27FC236}">
                <a16:creationId xmlns:a16="http://schemas.microsoft.com/office/drawing/2014/main" id="{B59BA523-EC9F-389F-4826-12DF73788D4B}"/>
              </a:ext>
            </a:extLst>
          </p:cNvPr>
          <p:cNvPicPr>
            <a:picLocks noChangeAspect="1"/>
          </p:cNvPicPr>
          <p:nvPr/>
        </p:nvPicPr>
        <p:blipFill rotWithShape="1">
          <a:blip r:embed="rId2">
            <a:extLst>
              <a:ext uri="{28A0092B-C50C-407E-A947-70E740481C1C}">
                <a14:useLocalDpi xmlns:a14="http://schemas.microsoft.com/office/drawing/2010/main" val="0"/>
              </a:ext>
            </a:extLst>
          </a:blip>
          <a:srcRect l="51010" r="12200"/>
          <a:stretch/>
        </p:blipFill>
        <p:spPr>
          <a:xfrm>
            <a:off x="8935278" y="2096525"/>
            <a:ext cx="3412365" cy="5217373"/>
          </a:xfrm>
          <a:prstGeom prst="rect">
            <a:avLst/>
          </a:prstGeom>
        </p:spPr>
      </p:pic>
      <p:grpSp>
        <p:nvGrpSpPr>
          <p:cNvPr id="6" name="Group 5">
            <a:extLst>
              <a:ext uri="{FF2B5EF4-FFF2-40B4-BE49-F238E27FC236}">
                <a16:creationId xmlns:a16="http://schemas.microsoft.com/office/drawing/2014/main" id="{63DA42FD-070A-5157-8EE8-DA73B5B6ABD6}"/>
              </a:ext>
            </a:extLst>
          </p:cNvPr>
          <p:cNvGrpSpPr/>
          <p:nvPr/>
        </p:nvGrpSpPr>
        <p:grpSpPr>
          <a:xfrm>
            <a:off x="1949856" y="445224"/>
            <a:ext cx="5593944" cy="3517176"/>
            <a:chOff x="2352705" y="597648"/>
            <a:chExt cx="3745197" cy="2882817"/>
          </a:xfrm>
        </p:grpSpPr>
        <p:pic>
          <p:nvPicPr>
            <p:cNvPr id="7" name="Picture 6">
              <a:extLst>
                <a:ext uri="{FF2B5EF4-FFF2-40B4-BE49-F238E27FC236}">
                  <a16:creationId xmlns:a16="http://schemas.microsoft.com/office/drawing/2014/main" id="{FF55DF71-C1F5-B093-39A8-41C3663DE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0240">
              <a:off x="2352705" y="597648"/>
              <a:ext cx="3745197" cy="2882817"/>
            </a:xfrm>
            <a:prstGeom prst="rect">
              <a:avLst/>
            </a:prstGeom>
          </p:spPr>
        </p:pic>
        <p:sp>
          <p:nvSpPr>
            <p:cNvPr id="8" name="Rectangle 7">
              <a:extLst>
                <a:ext uri="{FF2B5EF4-FFF2-40B4-BE49-F238E27FC236}">
                  <a16:creationId xmlns:a16="http://schemas.microsoft.com/office/drawing/2014/main" id="{891FF5A6-00EA-8162-CAC2-188A1FBF702E}"/>
                </a:ext>
              </a:extLst>
            </p:cNvPr>
            <p:cNvSpPr/>
            <p:nvPr/>
          </p:nvSpPr>
          <p:spPr>
            <a:xfrm>
              <a:off x="2781823" y="1232162"/>
              <a:ext cx="3202720" cy="14379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a:ln>
                    <a:noFill/>
                  </a:ln>
                  <a:solidFill>
                    <a:srgbClr val="7030A0"/>
                  </a:solidFill>
                  <a:effectLst/>
                  <a:uLnTx/>
                  <a:uFillTx/>
                  <a:latin typeface="Arial" panose="020B0604020202020204" pitchFamily="34" charset="0"/>
                  <a:ea typeface="+mn-ea"/>
                  <a:cs typeface="+mn-cs"/>
                </a:rPr>
                <a:t>Vì sao quá trình muối dưa cải cần dùng nước ấm?</a:t>
              </a:r>
            </a:p>
          </p:txBody>
        </p:sp>
      </p:grpSp>
    </p:spTree>
    <p:extLst>
      <p:ext uri="{BB962C8B-B14F-4D97-AF65-F5344CB8AC3E}">
        <p14:creationId xmlns:p14="http://schemas.microsoft.com/office/powerpoint/2010/main" val="3372783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4" name="Rectangle: Rounded Corners 3">
            <a:extLst>
              <a:ext uri="{FF2B5EF4-FFF2-40B4-BE49-F238E27FC236}">
                <a16:creationId xmlns:a16="http://schemas.microsoft.com/office/drawing/2014/main" id="{660C4DB1-8F0A-F7E0-B3B1-330BE8EC900C}"/>
              </a:ext>
            </a:extLst>
          </p:cNvPr>
          <p:cNvSpPr/>
          <p:nvPr/>
        </p:nvSpPr>
        <p:spPr>
          <a:xfrm>
            <a:off x="4446472" y="807548"/>
            <a:ext cx="7059728" cy="5059852"/>
          </a:xfrm>
          <a:prstGeom prst="roundRect">
            <a:avLst>
              <a:gd name="adj" fmla="val 15740"/>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800">
                <a:solidFill>
                  <a:srgbClr val="FF0000"/>
                </a:solidFill>
                <a:latin typeface="Calibri" panose="020F0502020204030204"/>
              </a:rPr>
              <a:t>Quá trình muối dưa cải cần dùng nước ấm vì các vi khuẩn có ích (chủ yếu là vi khuẩn lactic) thích hợp với nhiệt độ ấm để lên men.</a:t>
            </a:r>
            <a:endParaRPr kumimoji="0" lang="en-US" sz="4800" b="0" i="0" u="none" strike="noStrike" kern="1200" cap="none" spc="0" normalizeH="0" baseline="0" noProof="0">
              <a:ln>
                <a:noFill/>
              </a:ln>
              <a:solidFill>
                <a:srgbClr val="FF0000"/>
              </a:solidFill>
              <a:effectLst/>
              <a:uLnTx/>
              <a:uFillTx/>
              <a:latin typeface="Calibri" panose="020F0502020204030204"/>
            </a:endParaRPr>
          </a:p>
        </p:txBody>
      </p:sp>
      <p:pic>
        <p:nvPicPr>
          <p:cNvPr id="2" name="Picture 6" descr="Hình ảnh Nước Sôi PNG, Vector, PSD, và biểu tượng để tải về miễn phí |  pngtree">
            <a:extLst>
              <a:ext uri="{FF2B5EF4-FFF2-40B4-BE49-F238E27FC236}">
                <a16:creationId xmlns:a16="http://schemas.microsoft.com/office/drawing/2014/main" id="{C8610E05-D446-F58B-A106-04AE76ACE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22" y="1400175"/>
            <a:ext cx="405765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978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8E7F92C4-A05F-E0BB-669B-49CF44AA9BDB}"/>
              </a:ext>
            </a:extLst>
          </p:cNvPr>
          <p:cNvSpPr/>
          <p:nvPr/>
        </p:nvSpPr>
        <p:spPr>
          <a:xfrm>
            <a:off x="381000" y="245966"/>
            <a:ext cx="7467600" cy="6002434"/>
          </a:xfrm>
          <a:prstGeom prst="wedgeRoundRectCallout">
            <a:avLst>
              <a:gd name="adj1" fmla="val 57994"/>
              <a:gd name="adj2" fmla="val 8547"/>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ute chef girl smiling in uniform giving thumbs up cartoon art illustration">
            <a:extLst>
              <a:ext uri="{FF2B5EF4-FFF2-40B4-BE49-F238E27FC236}">
                <a16:creationId xmlns:a16="http://schemas.microsoft.com/office/drawing/2014/main" id="{334011CB-2D27-4D54-06D8-047A3A1583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400" b="94200" l="9744" r="89776">
                        <a14:foregroundMark x1="50000" y1="8400" x2="55591" y2="11800"/>
                        <a14:foregroundMark x1="52808" y1="92849" x2="52396" y2="90400"/>
                        <a14:backgroundMark x1="22045" y1="34400" x2="26358" y2="80000"/>
                        <a14:backgroundMark x1="26358" y1="80000" x2="33866" y2="82200"/>
                        <a14:backgroundMark x1="78275" y1="33400" x2="67572" y2="76200"/>
                        <a14:backgroundMark x1="53195" y1="94400" x2="53195" y2="94400"/>
                        <a14:backgroundMark x1="51917" y1="94400" x2="53674" y2="94800"/>
                      </a14:backgroundRemoval>
                    </a14:imgEffect>
                  </a14:imgLayer>
                </a14:imgProps>
              </a:ext>
              <a:ext uri="{28A0092B-C50C-407E-A947-70E740481C1C}">
                <a14:useLocalDpi xmlns:a14="http://schemas.microsoft.com/office/drawing/2010/main" val="0"/>
              </a:ext>
            </a:extLst>
          </a:blip>
          <a:srcRect/>
          <a:stretch>
            <a:fillRect/>
          </a:stretch>
        </p:blipFill>
        <p:spPr bwMode="auto">
          <a:xfrm>
            <a:off x="5555835" y="245966"/>
            <a:ext cx="8620126" cy="68850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818416-3769-0061-A33D-9232CD590F28}"/>
              </a:ext>
            </a:extLst>
          </p:cNvPr>
          <p:cNvSpPr txBox="1"/>
          <p:nvPr/>
        </p:nvSpPr>
        <p:spPr>
          <a:xfrm flipH="1">
            <a:off x="780602" y="609600"/>
            <a:ext cx="6610798" cy="55092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uLnTx/>
                <a:uFillTx/>
                <a:latin typeface="Arial" panose="020B0604020202020204" pitchFamily="34" charset="0"/>
                <a:ea typeface="Times New Roman" panose="02020603050405020304" pitchFamily="18" charset="0"/>
                <a:cs typeface="Arial" panose="020B0604020202020204" pitchFamily="34" charset="0"/>
              </a:rPr>
              <a:t>Sau 2 đến 3 ngày muối chua thì rau cải chuyển từ màu xanh sang màu vàng đặc trưng, có vị chua nhẹ và mùi thơm là do các vi khuẩn lactic đã sử dụng các chất có trong nguyên liệu để lên men. Quá trình muối dưa cải cần dùng nước ấm là để quá trình lên men diễn ra tốt nhất vì các vi khuẩn lactic thích hợp với nhiệt độ ấm.</a:t>
            </a:r>
          </a:p>
        </p:txBody>
      </p:sp>
    </p:spTree>
    <p:extLst>
      <p:ext uri="{BB962C8B-B14F-4D97-AF65-F5344CB8AC3E}">
        <p14:creationId xmlns:p14="http://schemas.microsoft.com/office/powerpoint/2010/main" val="38253567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9">
            <a:extLst>
              <a:ext uri="{FF2B5EF4-FFF2-40B4-BE49-F238E27FC236}">
                <a16:creationId xmlns:a16="http://schemas.microsoft.com/office/drawing/2014/main" id="{B0E6E031-2C63-FFCD-7C50-D0AACA1E3C18}"/>
              </a:ext>
            </a:extLst>
          </p:cNvPr>
          <p:cNvGrpSpPr/>
          <p:nvPr/>
        </p:nvGrpSpPr>
        <p:grpSpPr>
          <a:xfrm flipV="1">
            <a:off x="3999149" y="1168609"/>
            <a:ext cx="7587382" cy="5215438"/>
            <a:chOff x="692006" y="116442"/>
            <a:chExt cx="11176173" cy="2919244"/>
          </a:xfrm>
        </p:grpSpPr>
        <p:sp>
          <p:nvSpPr>
            <p:cNvPr id="5" name="矩形 16">
              <a:extLst>
                <a:ext uri="{FF2B5EF4-FFF2-40B4-BE49-F238E27FC236}">
                  <a16:creationId xmlns:a16="http://schemas.microsoft.com/office/drawing/2014/main" id="{621A02CA-9684-7C3F-83B7-0F3DA7C5265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6" name="矩形 16">
              <a:extLst>
                <a:ext uri="{FF2B5EF4-FFF2-40B4-BE49-F238E27FC236}">
                  <a16:creationId xmlns:a16="http://schemas.microsoft.com/office/drawing/2014/main" id="{18321BC7-FE19-2101-3E69-8B633D13945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F2C2938B-99C7-D2E5-97DD-F4A235C939D4}"/>
              </a:ext>
            </a:extLst>
          </p:cNvPr>
          <p:cNvSpPr txBox="1"/>
          <p:nvPr/>
        </p:nvSpPr>
        <p:spPr>
          <a:xfrm>
            <a:off x="5431119" y="177367"/>
            <a:ext cx="7181455" cy="22159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w="57150">
                  <a:solidFill>
                    <a:sysClr val="windowText" lastClr="000000"/>
                  </a:solidFill>
                </a:ln>
                <a:solidFill>
                  <a:srgbClr val="FF66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Kết luận</a:t>
            </a:r>
            <a:endParaRPr kumimoji="0" lang="en-US" sz="13800" b="1" i="0" u="none" strike="noStrike" kern="1200" cap="none" spc="0" normalizeH="0" baseline="0" noProof="0" dirty="0">
              <a:ln w="57150">
                <a:solidFill>
                  <a:sysClr val="windowText" lastClr="000000"/>
                </a:solidFill>
              </a:ln>
              <a:solidFill>
                <a:srgbClr val="FF66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p:txBody>
      </p:sp>
      <p:pic>
        <p:nvPicPr>
          <p:cNvPr id="9" name="Picture 2" descr="Vector cute woman chef holding yentafo noodles asian food hand drawn cartoon art illustration">
            <a:extLst>
              <a:ext uri="{FF2B5EF4-FFF2-40B4-BE49-F238E27FC236}">
                <a16:creationId xmlns:a16="http://schemas.microsoft.com/office/drawing/2014/main" id="{14667FE3-964E-80A5-D725-2A559F6083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583" b="91417" l="42013" r="93291">
                        <a14:foregroundMark x1="55431" y1="8982" x2="60383" y2="10379"/>
                        <a14:foregroundMark x1="42013" y1="30739" x2="43930" y2="31737"/>
                        <a14:foregroundMark x1="63099" y1="91417" x2="62460" y2="89421"/>
                      </a14:backgroundRemoval>
                    </a14:imgEffect>
                  </a14:imgLayer>
                </a14:imgProps>
              </a:ext>
              <a:ext uri="{28A0092B-C50C-407E-A947-70E740481C1C}">
                <a14:useLocalDpi xmlns:a14="http://schemas.microsoft.com/office/drawing/2010/main" val="0"/>
              </a:ext>
            </a:extLst>
          </a:blip>
          <a:srcRect l="37375"/>
          <a:stretch/>
        </p:blipFill>
        <p:spPr bwMode="auto">
          <a:xfrm>
            <a:off x="-1" y="364197"/>
            <a:ext cx="5372265" cy="68654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1C4BBA1-55C8-E18B-88CE-4B7B6EB59736}"/>
              </a:ext>
            </a:extLst>
          </p:cNvPr>
          <p:cNvSpPr txBox="1"/>
          <p:nvPr/>
        </p:nvSpPr>
        <p:spPr>
          <a:xfrm flipH="1">
            <a:off x="4487441" y="2046036"/>
            <a:ext cx="6610798"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srgbClr val="FF0000"/>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Arial" panose="020B0604020202020204" pitchFamily="34" charset="0"/>
              </a:rPr>
              <a:t>Trong quá trình muối dưa cải, vi khuẩn có ích (chủ yếu là các vi khuẩn lactic) sẽ sử dụng những chất có trong nguyên liệu để lên men, làm cho dưa cải có màu vàng, giòn, có hương thơm và vị chua đặc trưng của món ăn.</a:t>
            </a:r>
          </a:p>
        </p:txBody>
      </p:sp>
    </p:spTree>
    <p:extLst>
      <p:ext uri="{BB962C8B-B14F-4D97-AF65-F5344CB8AC3E}">
        <p14:creationId xmlns:p14="http://schemas.microsoft.com/office/powerpoint/2010/main" val="7743725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AF6FB-7D1E-DC87-DD5F-812FEFA0B28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44B3A88-68FA-5E0C-E205-4FA10C14F1EC}"/>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11" name="Picture 10">
            <a:extLst>
              <a:ext uri="{FF2B5EF4-FFF2-40B4-BE49-F238E27FC236}">
                <a16:creationId xmlns:a16="http://schemas.microsoft.com/office/drawing/2014/main" id="{811475B5-F4CC-C8C7-A97D-3A972C074A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685800"/>
            <a:ext cx="10734140" cy="3200400"/>
          </a:xfrm>
          <a:prstGeom prst="rect">
            <a:avLst/>
          </a:prstGeom>
        </p:spPr>
      </p:pic>
      <p:pic>
        <p:nvPicPr>
          <p:cNvPr id="13" name="Picture 2" descr="Cute chef girl smiling in uniform giving thumbs up cartoon art illustration">
            <a:extLst>
              <a:ext uri="{FF2B5EF4-FFF2-40B4-BE49-F238E27FC236}">
                <a16:creationId xmlns:a16="http://schemas.microsoft.com/office/drawing/2014/main" id="{A88B4E5E-B98E-C9CD-A8A7-4140009AE5A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400" b="94200" l="9744" r="89776">
                        <a14:foregroundMark x1="50000" y1="8400" x2="55591" y2="11800"/>
                        <a14:foregroundMark x1="52808" y1="92849" x2="52396" y2="90400"/>
                        <a14:backgroundMark x1="22045" y1="34400" x2="26358" y2="80000"/>
                        <a14:backgroundMark x1="26358" y1="80000" x2="33866" y2="82200"/>
                        <a14:backgroundMark x1="78275" y1="33400" x2="67572" y2="76200"/>
                        <a14:backgroundMark x1="53195" y1="94400" x2="53195" y2="94400"/>
                        <a14:backgroundMark x1="51917" y1="94400" x2="53674" y2="94800"/>
                      </a14:backgroundRemoval>
                    </a14:imgEffect>
                  </a14:imgLayer>
                </a14:imgProps>
              </a:ext>
              <a:ext uri="{28A0092B-C50C-407E-A947-70E740481C1C}">
                <a14:useLocalDpi xmlns:a14="http://schemas.microsoft.com/office/drawing/2010/main" val="0"/>
              </a:ext>
            </a:extLst>
          </a:blip>
          <a:srcRect/>
          <a:stretch>
            <a:fillRect/>
          </a:stretch>
        </p:blipFill>
        <p:spPr bwMode="auto">
          <a:xfrm>
            <a:off x="3906989" y="3390899"/>
            <a:ext cx="4444162" cy="354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54614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E732B-2E84-5C35-BA56-666E1CF65E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1A01B9-A313-4597-5EF7-6796C4974A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31913C-3454-E78B-7685-E5A4E958C1C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104B227-E41A-092D-E4E2-FF2AFC8B622C}"/>
              </a:ext>
            </a:extLst>
          </p:cNvPr>
          <p:cNvPicPr>
            <a:picLocks noChangeAspect="1"/>
          </p:cNvPicPr>
          <p:nvPr/>
        </p:nvPicPr>
        <p:blipFill>
          <a:blip r:embed="rId2"/>
          <a:stretch>
            <a:fillRect/>
          </a:stretch>
        </p:blipFill>
        <p:spPr>
          <a:xfrm>
            <a:off x="0" y="0"/>
            <a:ext cx="12192000" cy="6858000"/>
          </a:xfrm>
          <a:prstGeom prst="rect">
            <a:avLst/>
          </a:prstGeom>
        </p:spPr>
      </p:pic>
      <p:sp>
        <p:nvSpPr>
          <p:cNvPr id="11" name="Oval 10">
            <a:extLst>
              <a:ext uri="{FF2B5EF4-FFF2-40B4-BE49-F238E27FC236}">
                <a16:creationId xmlns:a16="http://schemas.microsoft.com/office/drawing/2014/main" id="{E6AA57BD-C5D9-1FE6-842C-EF44432BA527}"/>
              </a:ext>
            </a:extLst>
          </p:cNvPr>
          <p:cNvSpPr/>
          <p:nvPr/>
        </p:nvSpPr>
        <p:spPr>
          <a:xfrm>
            <a:off x="278296" y="345247"/>
            <a:ext cx="1500808" cy="1185135"/>
          </a:xfrm>
          <a:prstGeom prst="ellipse">
            <a:avLst/>
          </a:prstGeom>
          <a:solidFill>
            <a:srgbClr val="408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F8D95CD8-D7F9-64CD-C40B-8686485DD6FD}"/>
              </a:ext>
            </a:extLst>
          </p:cNvPr>
          <p:cNvPicPr>
            <a:picLocks noChangeAspect="1"/>
          </p:cNvPicPr>
          <p:nvPr/>
        </p:nvPicPr>
        <p:blipFill rotWithShape="1">
          <a:blip r:embed="rId3">
            <a:extLst>
              <a:ext uri="{28A0092B-C50C-407E-A947-70E740481C1C}">
                <a14:useLocalDpi xmlns:a14="http://schemas.microsoft.com/office/drawing/2010/main" val="0"/>
              </a:ext>
            </a:extLst>
          </a:blip>
          <a:srcRect l="13397" r="48813"/>
          <a:stretch/>
        </p:blipFill>
        <p:spPr>
          <a:xfrm>
            <a:off x="-105476" y="2194213"/>
            <a:ext cx="3505154" cy="5217373"/>
          </a:xfrm>
          <a:prstGeom prst="rect">
            <a:avLst/>
          </a:prstGeom>
        </p:spPr>
      </p:pic>
      <p:pic>
        <p:nvPicPr>
          <p:cNvPr id="13" name="Picture 12">
            <a:extLst>
              <a:ext uri="{FF2B5EF4-FFF2-40B4-BE49-F238E27FC236}">
                <a16:creationId xmlns:a16="http://schemas.microsoft.com/office/drawing/2014/main" id="{F366A3C8-16FB-C397-9966-7198E2E1B6D7}"/>
              </a:ext>
            </a:extLst>
          </p:cNvPr>
          <p:cNvPicPr>
            <a:picLocks noChangeAspect="1"/>
          </p:cNvPicPr>
          <p:nvPr/>
        </p:nvPicPr>
        <p:blipFill rotWithShape="1">
          <a:blip r:embed="rId3">
            <a:extLst>
              <a:ext uri="{28A0092B-C50C-407E-A947-70E740481C1C}">
                <a14:useLocalDpi xmlns:a14="http://schemas.microsoft.com/office/drawing/2010/main" val="0"/>
              </a:ext>
            </a:extLst>
          </a:blip>
          <a:srcRect l="51010" r="12200"/>
          <a:stretch/>
        </p:blipFill>
        <p:spPr>
          <a:xfrm>
            <a:off x="9079486" y="2055813"/>
            <a:ext cx="3412365" cy="5217373"/>
          </a:xfrm>
          <a:prstGeom prst="rect">
            <a:avLst/>
          </a:prstGeom>
        </p:spPr>
      </p:pic>
      <p:grpSp>
        <p:nvGrpSpPr>
          <p:cNvPr id="14" name="Group 13">
            <a:extLst>
              <a:ext uri="{FF2B5EF4-FFF2-40B4-BE49-F238E27FC236}">
                <a16:creationId xmlns:a16="http://schemas.microsoft.com/office/drawing/2014/main" id="{53EF0243-6207-ABDD-060E-DCBF39A097F1}"/>
              </a:ext>
            </a:extLst>
          </p:cNvPr>
          <p:cNvGrpSpPr/>
          <p:nvPr/>
        </p:nvGrpSpPr>
        <p:grpSpPr>
          <a:xfrm>
            <a:off x="538349" y="98828"/>
            <a:ext cx="9994900" cy="5883684"/>
            <a:chOff x="4611433" y="415997"/>
            <a:chExt cx="7580567" cy="4462442"/>
          </a:xfrm>
        </p:grpSpPr>
        <p:pic>
          <p:nvPicPr>
            <p:cNvPr id="15" name="Picture 14">
              <a:extLst>
                <a:ext uri="{FF2B5EF4-FFF2-40B4-BE49-F238E27FC236}">
                  <a16:creationId xmlns:a16="http://schemas.microsoft.com/office/drawing/2014/main" id="{E2E918D0-A3F0-DD02-F489-766F9480B053}"/>
                </a:ext>
              </a:extLst>
            </p:cNvPr>
            <p:cNvPicPr>
              <a:picLocks noChangeAspect="1"/>
            </p:cNvPicPr>
            <p:nvPr/>
          </p:nvPicPr>
          <p:blipFill rotWithShape="1">
            <a:blip r:embed="rId4"/>
            <a:srcRect r="45890"/>
            <a:stretch/>
          </p:blipFill>
          <p:spPr>
            <a:xfrm>
              <a:off x="4611433" y="415997"/>
              <a:ext cx="5852121" cy="2670279"/>
            </a:xfrm>
            <a:prstGeom prst="rect">
              <a:avLst/>
            </a:prstGeom>
          </p:spPr>
        </p:pic>
        <p:pic>
          <p:nvPicPr>
            <p:cNvPr id="17" name="Picture 16">
              <a:extLst>
                <a:ext uri="{FF2B5EF4-FFF2-40B4-BE49-F238E27FC236}">
                  <a16:creationId xmlns:a16="http://schemas.microsoft.com/office/drawing/2014/main" id="{1F44C782-47FC-B97D-C1BD-9DECE3BA27A6}"/>
                </a:ext>
              </a:extLst>
            </p:cNvPr>
            <p:cNvPicPr>
              <a:picLocks noChangeAspect="1"/>
            </p:cNvPicPr>
            <p:nvPr/>
          </p:nvPicPr>
          <p:blipFill rotWithShape="1">
            <a:blip r:embed="rId4"/>
            <a:srcRect l="53288"/>
            <a:stretch/>
          </p:blipFill>
          <p:spPr>
            <a:xfrm>
              <a:off x="7139980" y="2208160"/>
              <a:ext cx="5052020" cy="2670279"/>
            </a:xfrm>
            <a:prstGeom prst="rect">
              <a:avLst/>
            </a:prstGeom>
          </p:spPr>
        </p:pic>
      </p:grpSp>
    </p:spTree>
    <p:extLst>
      <p:ext uri="{BB962C8B-B14F-4D97-AF65-F5344CB8AC3E}">
        <p14:creationId xmlns:p14="http://schemas.microsoft.com/office/powerpoint/2010/main" val="4150389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22" name="Picture 21">
            <a:extLst>
              <a:ext uri="{FF2B5EF4-FFF2-40B4-BE49-F238E27FC236}">
                <a16:creationId xmlns:a16="http://schemas.microsoft.com/office/drawing/2014/main" id="{28199AF5-CFE7-1BAA-BC45-D760F45E16B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196679" y="2416174"/>
            <a:ext cx="3563636" cy="4343400"/>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DD348D37-FEB8-3F9C-B389-BFF010FDEA7F}"/>
              </a:ext>
            </a:extLst>
          </p:cNvPr>
          <p:cNvSpPr txBox="1"/>
          <p:nvPr/>
        </p:nvSpPr>
        <p:spPr>
          <a:xfrm>
            <a:off x="838200" y="533400"/>
            <a:ext cx="10744200" cy="1200329"/>
          </a:xfrm>
          <a:prstGeom prst="rect">
            <a:avLst/>
          </a:prstGeom>
          <a:noFill/>
        </p:spPr>
        <p:txBody>
          <a:bodyPr wrap="square" rtlCol="0">
            <a:spAutoFit/>
          </a:bodyPr>
          <a:lstStyle/>
          <a:p>
            <a:pPr algn="ctr"/>
            <a:r>
              <a:rPr lang="vi-VN" sz="3600"/>
              <a:t>Em có biết món dưa muối được chế biến</a:t>
            </a:r>
            <a:r>
              <a:rPr lang="en-US" sz="3600"/>
              <a:t> </a:t>
            </a:r>
            <a:r>
              <a:rPr lang="vi-VN" sz="3600"/>
              <a:t>từ nguyên liệu gì? Mùi, vị của dưa muối</a:t>
            </a:r>
            <a:r>
              <a:rPr lang="en-US" sz="3600"/>
              <a:t> </a:t>
            </a:r>
            <a:r>
              <a:rPr lang="vi-VN" sz="3600"/>
              <a:t>đó như thế nào?</a:t>
            </a:r>
            <a:endParaRPr lang="en-US" sz="3600"/>
          </a:p>
        </p:txBody>
      </p:sp>
      <p:pic>
        <p:nvPicPr>
          <p:cNvPr id="8" name="Picture 7">
            <a:extLst>
              <a:ext uri="{FF2B5EF4-FFF2-40B4-BE49-F238E27FC236}">
                <a16:creationId xmlns:a16="http://schemas.microsoft.com/office/drawing/2014/main" id="{B0E775A2-EEF1-CD31-864D-D78A163751DC}"/>
              </a:ext>
            </a:extLst>
          </p:cNvPr>
          <p:cNvPicPr>
            <a:picLocks noChangeAspect="1"/>
          </p:cNvPicPr>
          <p:nvPr/>
        </p:nvPicPr>
        <p:blipFill>
          <a:blip r:embed="rId6"/>
          <a:stretch>
            <a:fillRect/>
          </a:stretch>
        </p:blipFill>
        <p:spPr>
          <a:xfrm>
            <a:off x="4419600" y="1981200"/>
            <a:ext cx="5793903" cy="4054928"/>
          </a:xfrm>
          <a:prstGeom prst="rect">
            <a:avLst/>
          </a:prstGeom>
        </p:spPr>
      </p:pic>
    </p:spTree>
    <p:extLst>
      <p:ext uri="{BB962C8B-B14F-4D97-AF65-F5344CB8AC3E}">
        <p14:creationId xmlns:p14="http://schemas.microsoft.com/office/powerpoint/2010/main" val="110969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4" name="Picture 3">
            <a:extLst>
              <a:ext uri="{FF2B5EF4-FFF2-40B4-BE49-F238E27FC236}">
                <a16:creationId xmlns:a16="http://schemas.microsoft.com/office/drawing/2014/main" id="{EA946078-B8C1-6E05-FED7-9A595EC6711F}"/>
              </a:ext>
            </a:extLst>
          </p:cNvPr>
          <p:cNvPicPr>
            <a:picLocks noChangeAspect="1"/>
          </p:cNvPicPr>
          <p:nvPr/>
        </p:nvPicPr>
        <p:blipFill>
          <a:blip r:embed="rId4"/>
          <a:srcRect/>
          <a:stretch>
            <a:fillRect/>
          </a:stretch>
        </p:blipFill>
        <p:spPr>
          <a:xfrm>
            <a:off x="6515784" y="2487514"/>
            <a:ext cx="2260145" cy="3483847"/>
          </a:xfrm>
          <a:prstGeom prst="rect">
            <a:avLst/>
          </a:prstGeom>
        </p:spPr>
      </p:pic>
      <p:pic>
        <p:nvPicPr>
          <p:cNvPr id="6" name="Picture 4">
            <a:extLst>
              <a:ext uri="{FF2B5EF4-FFF2-40B4-BE49-F238E27FC236}">
                <a16:creationId xmlns:a16="http://schemas.microsoft.com/office/drawing/2014/main" id="{8B74A204-65C3-5F6A-324D-ACBCD4C65E01}"/>
              </a:ext>
            </a:extLst>
          </p:cNvPr>
          <p:cNvPicPr>
            <a:picLocks noChangeAspect="1"/>
          </p:cNvPicPr>
          <p:nvPr/>
        </p:nvPicPr>
        <p:blipFill>
          <a:blip r:embed="rId5"/>
          <a:srcRect/>
          <a:stretch>
            <a:fillRect/>
          </a:stretch>
        </p:blipFill>
        <p:spPr>
          <a:xfrm>
            <a:off x="2286000" y="2240722"/>
            <a:ext cx="2260145" cy="3730639"/>
          </a:xfrm>
          <a:prstGeom prst="rect">
            <a:avLst/>
          </a:prstGeom>
        </p:spPr>
      </p:pic>
      <p:sp>
        <p:nvSpPr>
          <p:cNvPr id="7" name="TextBox 2">
            <a:extLst>
              <a:ext uri="{FF2B5EF4-FFF2-40B4-BE49-F238E27FC236}">
                <a16:creationId xmlns:a16="http://schemas.microsoft.com/office/drawing/2014/main" id="{82518D4B-3888-248F-E5C4-DBB31D4C77B0}"/>
              </a:ext>
            </a:extLst>
          </p:cNvPr>
          <p:cNvSpPr txBox="1"/>
          <p:nvPr/>
        </p:nvSpPr>
        <p:spPr>
          <a:xfrm>
            <a:off x="12209206" y="1083741"/>
            <a:ext cx="90593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6600">
                  <a:solidFill>
                    <a:srgbClr val="0070C0"/>
                  </a:solidFill>
                  <a:prstDash val="solid"/>
                </a:ln>
                <a:solidFill>
                  <a:srgbClr val="66FF66"/>
                </a:solidFill>
                <a:effectLst>
                  <a:outerShdw dist="38100" dir="2700000" algn="tl" rotWithShape="0">
                    <a:srgbClr val="5B9BD5">
                      <a:lumMod val="75000"/>
                    </a:srgbClr>
                  </a:outerShdw>
                </a:effectLst>
                <a:latin typeface="UVN Banh Mi" pitchFamily="2" charset="0"/>
              </a:rPr>
              <a:t>T</a:t>
            </a:r>
            <a:r>
              <a:rPr kumimoji="0" lang="en-US" sz="6600" b="1" i="0" u="none" strike="noStrike" kern="1200" cap="none" spc="0" normalizeH="0" baseline="0" noProof="0">
                <a:ln w="6600">
                  <a:solidFill>
                    <a:srgbClr val="0070C0"/>
                  </a:solidFill>
                  <a:prstDash val="solid"/>
                </a:ln>
                <a:solidFill>
                  <a:srgbClr val="66FF66"/>
                </a:solidFill>
                <a:effectLst>
                  <a:outerShdw dist="38100" dir="2700000" algn="tl" rotWithShape="0">
                    <a:srgbClr val="5B9BD5">
                      <a:lumMod val="75000"/>
                    </a:srgbClr>
                  </a:outerShdw>
                </a:effectLst>
                <a:uLnTx/>
                <a:uFillTx/>
                <a:latin typeface="UVN Banh Mi" pitchFamily="2" charset="0"/>
              </a:rPr>
              <a:t>HẢO</a:t>
            </a:r>
            <a:r>
              <a:rPr kumimoji="0" lang="en-US" sz="66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UVN Banh Mi" pitchFamily="2" charset="0"/>
              </a:rPr>
              <a:t> </a:t>
            </a:r>
            <a:r>
              <a:rPr lang="en-US" sz="6600" b="1" noProof="0">
                <a:ln w="6600">
                  <a:solidFill>
                    <a:srgbClr val="0070C0"/>
                  </a:solidFill>
                  <a:prstDash val="solid"/>
                </a:ln>
                <a:solidFill>
                  <a:srgbClr val="FF7575"/>
                </a:solidFill>
                <a:effectLst>
                  <a:outerShdw dist="38100" dir="2700000" algn="tl" rotWithShape="0">
                    <a:srgbClr val="5B9BD5">
                      <a:lumMod val="75000"/>
                    </a:srgbClr>
                  </a:outerShdw>
                </a:effectLst>
                <a:latin typeface="UVN Banh Mi" pitchFamily="2" charset="0"/>
              </a:rPr>
              <a:t>LUẬN</a:t>
            </a:r>
            <a:r>
              <a:rPr kumimoji="0" lang="en-US" sz="66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UVN Banh Mi" pitchFamily="2" charset="0"/>
              </a:rPr>
              <a:t> </a:t>
            </a:r>
            <a:r>
              <a:rPr lang="en-US" sz="6600" b="1">
                <a:ln w="6600">
                  <a:solidFill>
                    <a:srgbClr val="0070C0"/>
                  </a:solidFill>
                  <a:prstDash val="solid"/>
                </a:ln>
                <a:solidFill>
                  <a:srgbClr val="FFFF66"/>
                </a:solidFill>
                <a:effectLst>
                  <a:outerShdw dist="38100" dir="2700000" algn="tl" rotWithShape="0">
                    <a:srgbClr val="5B9BD5">
                      <a:lumMod val="75000"/>
                    </a:srgbClr>
                  </a:outerShdw>
                </a:effectLst>
                <a:latin typeface="UVN Banh Mi" pitchFamily="2" charset="0"/>
              </a:rPr>
              <a:t>NHÓM</a:t>
            </a:r>
            <a:r>
              <a:rPr kumimoji="0" lang="en-US" sz="66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UVN Banh Mi" pitchFamily="2" charset="0"/>
              </a:rPr>
              <a:t> </a:t>
            </a:r>
            <a:r>
              <a:rPr lang="en-US" sz="6600" b="1">
                <a:ln w="6600">
                  <a:solidFill>
                    <a:srgbClr val="0070C0"/>
                  </a:solidFill>
                  <a:prstDash val="solid"/>
                </a:ln>
                <a:solidFill>
                  <a:srgbClr val="CC66FF"/>
                </a:solidFill>
                <a:effectLst>
                  <a:outerShdw dist="38100" dir="2700000" algn="tl" rotWithShape="0">
                    <a:srgbClr val="5B9BD5">
                      <a:lumMod val="75000"/>
                    </a:srgbClr>
                  </a:outerShdw>
                </a:effectLst>
                <a:latin typeface="UVN Banh Mi" pitchFamily="2" charset="0"/>
              </a:rPr>
              <a:t>ĐÔI</a:t>
            </a:r>
            <a:endParaRPr kumimoji="0" lang="vi-VN" sz="6600" b="1" i="0" u="none" strike="noStrike" kern="1200" cap="none" spc="0" normalizeH="0" baseline="0" noProof="0">
              <a:ln w="6600">
                <a:solidFill>
                  <a:srgbClr val="0070C0"/>
                </a:solidFill>
                <a:prstDash val="solid"/>
              </a:ln>
              <a:solidFill>
                <a:srgbClr val="CC66FF"/>
              </a:solidFill>
              <a:effectLst>
                <a:outerShdw dist="38100" dir="2700000" algn="tl" rotWithShape="0">
                  <a:srgbClr val="5B9BD5">
                    <a:lumMod val="75000"/>
                  </a:srgbClr>
                </a:outerShdw>
              </a:effectLst>
              <a:uLnTx/>
              <a:uFillTx/>
              <a:latin typeface="SVN-Kitten" pitchFamily="50" charset="-93"/>
            </a:endParaRPr>
          </a:p>
        </p:txBody>
      </p:sp>
      <p:pic>
        <p:nvPicPr>
          <p:cNvPr id="9" name="Picture 8">
            <a:extLst>
              <a:ext uri="{FF2B5EF4-FFF2-40B4-BE49-F238E27FC236}">
                <a16:creationId xmlns:a16="http://schemas.microsoft.com/office/drawing/2014/main" id="{E71F472A-B484-4267-BA22-E8E42430B9AE}"/>
              </a:ext>
            </a:extLst>
          </p:cNvPr>
          <p:cNvPicPr>
            <a:picLocks noChangeAspect="1"/>
          </p:cNvPicPr>
          <p:nvPr/>
        </p:nvPicPr>
        <p:blipFill>
          <a:blip r:embed="rId6"/>
          <a:stretch>
            <a:fillRect/>
          </a:stretch>
        </p:blipFill>
        <p:spPr>
          <a:xfrm>
            <a:off x="1566278" y="1070993"/>
            <a:ext cx="9059441" cy="1109568"/>
          </a:xfrm>
          <a:prstGeom prst="rect">
            <a:avLst/>
          </a:prstGeom>
        </p:spPr>
      </p:pic>
    </p:spTree>
    <p:extLst>
      <p:ext uri="{BB962C8B-B14F-4D97-AF65-F5344CB8AC3E}">
        <p14:creationId xmlns:p14="http://schemas.microsoft.com/office/powerpoint/2010/main" val="462394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3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3" name="Nhóm 22">
            <a:extLst>
              <a:ext uri="{FF2B5EF4-FFF2-40B4-BE49-F238E27FC236}">
                <a16:creationId xmlns:a16="http://schemas.microsoft.com/office/drawing/2014/main" id="{F0B30B68-CA20-FFEA-DD35-317B11907F5F}"/>
              </a:ext>
            </a:extLst>
          </p:cNvPr>
          <p:cNvGrpSpPr/>
          <p:nvPr/>
        </p:nvGrpSpPr>
        <p:grpSpPr>
          <a:xfrm>
            <a:off x="290733" y="203983"/>
            <a:ext cx="11610536" cy="6450036"/>
            <a:chOff x="290733" y="203983"/>
            <a:chExt cx="11610536" cy="6450036"/>
          </a:xfrm>
        </p:grpSpPr>
        <p:sp>
          <p:nvSpPr>
            <p:cNvPr id="18" name="Hình chữ nhật: Góc Tròn 17">
              <a:extLst>
                <a:ext uri="{FF2B5EF4-FFF2-40B4-BE49-F238E27FC236}">
                  <a16:creationId xmlns:a16="http://schemas.microsoft.com/office/drawing/2014/main" id="{43D4FBE1-D20F-FC8E-9342-632A79034A9D}"/>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ình chữ nhật: Góc Tròn 21">
              <a:extLst>
                <a:ext uri="{FF2B5EF4-FFF2-40B4-BE49-F238E27FC236}">
                  <a16:creationId xmlns:a16="http://schemas.microsoft.com/office/drawing/2014/main" id="{60AC7B2D-10E0-6DCF-0EAE-44C52FEA845B}"/>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3">
            <a:extLst>
              <a:ext uri="{FF2B5EF4-FFF2-40B4-BE49-F238E27FC236}">
                <a16:creationId xmlns:a16="http://schemas.microsoft.com/office/drawing/2014/main" id="{78189BF8-4FA0-57E7-F14C-D7955EC09BEE}"/>
              </a:ext>
            </a:extLst>
          </p:cNvPr>
          <p:cNvPicPr>
            <a:picLocks noChangeAspect="1"/>
          </p:cNvPicPr>
          <p:nvPr/>
        </p:nvPicPr>
        <p:blipFill>
          <a:blip r:embed="rId3"/>
          <a:srcRect/>
          <a:stretch>
            <a:fillRect/>
          </a:stretch>
        </p:blipFill>
        <p:spPr>
          <a:xfrm>
            <a:off x="8197134" y="2638795"/>
            <a:ext cx="2260145" cy="3483847"/>
          </a:xfrm>
          <a:prstGeom prst="rect">
            <a:avLst/>
          </a:prstGeom>
        </p:spPr>
      </p:pic>
      <p:pic>
        <p:nvPicPr>
          <p:cNvPr id="3" name="Picture 4">
            <a:extLst>
              <a:ext uri="{FF2B5EF4-FFF2-40B4-BE49-F238E27FC236}">
                <a16:creationId xmlns:a16="http://schemas.microsoft.com/office/drawing/2014/main" id="{2C4ACAD3-E246-C0A6-733F-B560D2B90FC6}"/>
              </a:ext>
            </a:extLst>
          </p:cNvPr>
          <p:cNvPicPr>
            <a:picLocks noChangeAspect="1"/>
          </p:cNvPicPr>
          <p:nvPr/>
        </p:nvPicPr>
        <p:blipFill>
          <a:blip r:embed="rId4"/>
          <a:srcRect/>
          <a:stretch>
            <a:fillRect/>
          </a:stretch>
        </p:blipFill>
        <p:spPr>
          <a:xfrm>
            <a:off x="1640114" y="2392003"/>
            <a:ext cx="2260145" cy="3730639"/>
          </a:xfrm>
          <a:prstGeom prst="rect">
            <a:avLst/>
          </a:prstGeom>
        </p:spPr>
      </p:pic>
      <p:sp>
        <p:nvSpPr>
          <p:cNvPr id="5" name="Hộp Văn bản 8">
            <a:extLst>
              <a:ext uri="{FF2B5EF4-FFF2-40B4-BE49-F238E27FC236}">
                <a16:creationId xmlns:a16="http://schemas.microsoft.com/office/drawing/2014/main" id="{3C110001-07F5-C6D1-CCE3-E08734D8B59F}"/>
              </a:ext>
            </a:extLst>
          </p:cNvPr>
          <p:cNvSpPr txBox="1"/>
          <p:nvPr/>
        </p:nvSpPr>
        <p:spPr>
          <a:xfrm flipH="1">
            <a:off x="1838434" y="549333"/>
            <a:ext cx="8199923"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0000" b="1" i="0" u="none" strike="noStrike" kern="1200" cap="none" spc="0" normalizeH="0" baseline="0" noProof="0">
                <a:ln w="28575">
                  <a:noFill/>
                </a:ln>
                <a:solidFill>
                  <a:srgbClr val="C00000"/>
                </a:solidFill>
                <a:effectLst/>
                <a:uLnTx/>
                <a:uFillTx/>
                <a:latin typeface="UTM Edwardian" panose="02040603050506020204" pitchFamily="18" charset="0"/>
                <a:ea typeface="+mn-ea"/>
                <a:cs typeface="+mn-cs"/>
              </a:rPr>
              <a:t>Trình bày trước lớp</a:t>
            </a:r>
          </a:p>
        </p:txBody>
      </p:sp>
      <p:grpSp>
        <p:nvGrpSpPr>
          <p:cNvPr id="6" name="Group 5">
            <a:extLst>
              <a:ext uri="{FF2B5EF4-FFF2-40B4-BE49-F238E27FC236}">
                <a16:creationId xmlns:a16="http://schemas.microsoft.com/office/drawing/2014/main" id="{C27EC8E2-D860-76AE-0DEE-3975B7A4FD8B}"/>
              </a:ext>
            </a:extLst>
          </p:cNvPr>
          <p:cNvGrpSpPr/>
          <p:nvPr/>
        </p:nvGrpSpPr>
        <p:grpSpPr>
          <a:xfrm>
            <a:off x="4043280" y="2249794"/>
            <a:ext cx="4010833" cy="2543772"/>
            <a:chOff x="2302333" y="1742761"/>
            <a:chExt cx="7587334" cy="4490940"/>
          </a:xfrm>
        </p:grpSpPr>
        <p:pic>
          <p:nvPicPr>
            <p:cNvPr id="12" name="Picture 1">
              <a:extLst>
                <a:ext uri="{FF2B5EF4-FFF2-40B4-BE49-F238E27FC236}">
                  <a16:creationId xmlns:a16="http://schemas.microsoft.com/office/drawing/2014/main" id="{737D7FE3-F5CF-CBCC-3F11-F6A8C7900431}"/>
                </a:ext>
              </a:extLst>
            </p:cNvPr>
            <p:cNvPicPr>
              <a:picLocks noChangeAspect="1"/>
            </p:cNvPicPr>
            <p:nvPr/>
          </p:nvPicPr>
          <p:blipFill>
            <a:blip r:embed="rId5"/>
            <a:stretch>
              <a:fillRect/>
            </a:stretch>
          </p:blipFill>
          <p:spPr>
            <a:xfrm>
              <a:off x="2302333" y="1742761"/>
              <a:ext cx="7587334" cy="1999138"/>
            </a:xfrm>
            <a:prstGeom prst="rect">
              <a:avLst/>
            </a:prstGeom>
          </p:spPr>
        </p:pic>
        <p:pic>
          <p:nvPicPr>
            <p:cNvPr id="19" name="Picture 4">
              <a:extLst>
                <a:ext uri="{FF2B5EF4-FFF2-40B4-BE49-F238E27FC236}">
                  <a16:creationId xmlns:a16="http://schemas.microsoft.com/office/drawing/2014/main" id="{64826EB7-1C0C-B338-EFD0-C9BAF2E75A3E}"/>
                </a:ext>
              </a:extLst>
            </p:cNvPr>
            <p:cNvPicPr>
              <a:picLocks noChangeAspect="1"/>
            </p:cNvPicPr>
            <p:nvPr/>
          </p:nvPicPr>
          <p:blipFill>
            <a:blip r:embed="rId6"/>
            <a:stretch>
              <a:fillRect/>
            </a:stretch>
          </p:blipFill>
          <p:spPr>
            <a:xfrm>
              <a:off x="4139300" y="4297223"/>
              <a:ext cx="3694348" cy="1936478"/>
            </a:xfrm>
            <a:prstGeom prst="rect">
              <a:avLst/>
            </a:prstGeom>
          </p:spPr>
        </p:pic>
      </p:grpSp>
    </p:spTree>
    <p:extLst>
      <p:ext uri="{BB962C8B-B14F-4D97-AF65-F5344CB8AC3E}">
        <p14:creationId xmlns:p14="http://schemas.microsoft.com/office/powerpoint/2010/main" val="256324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2050" name="Picture 2" descr="nguyên liệu để muối dưa cải">
            <a:extLst>
              <a:ext uri="{FF2B5EF4-FFF2-40B4-BE49-F238E27FC236}">
                <a16:creationId xmlns:a16="http://schemas.microsoft.com/office/drawing/2014/main" id="{59419262-8ABB-2AEB-8315-180A66BD9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038" y="609600"/>
            <a:ext cx="10021923"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30333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3074" name="Picture 2" descr="Cách muối Dưa Cải giòn ngon vàng đẹp (Dưa chua)">
            <a:extLst>
              <a:ext uri="{FF2B5EF4-FFF2-40B4-BE49-F238E27FC236}">
                <a16:creationId xmlns:a16="http://schemas.microsoft.com/office/drawing/2014/main" id="{5BEDD329-8562-4741-983B-414D6AE07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787" y="609599"/>
            <a:ext cx="7672423"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77618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79516-9C6D-85EA-1808-ACB8AFFFC73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B7D6BE5-0C3A-2211-FAA4-C7C3F5EA729B}"/>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12201"/>
          <a:stretch/>
        </p:blipFill>
        <p:spPr>
          <a:xfrm>
            <a:off x="5290977" y="2057400"/>
            <a:ext cx="6901023" cy="5217373"/>
          </a:xfrm>
          <a:prstGeom prst="rect">
            <a:avLst/>
          </a:prstGeom>
        </p:spPr>
      </p:pic>
      <p:grpSp>
        <p:nvGrpSpPr>
          <p:cNvPr id="2" name="Group 1">
            <a:extLst>
              <a:ext uri="{FF2B5EF4-FFF2-40B4-BE49-F238E27FC236}">
                <a16:creationId xmlns:a16="http://schemas.microsoft.com/office/drawing/2014/main" id="{B8031F59-E69D-34C9-C82E-75BBAD671CAD}"/>
              </a:ext>
            </a:extLst>
          </p:cNvPr>
          <p:cNvGrpSpPr/>
          <p:nvPr/>
        </p:nvGrpSpPr>
        <p:grpSpPr>
          <a:xfrm>
            <a:off x="-665647" y="917589"/>
            <a:ext cx="6901023" cy="4522689"/>
            <a:chOff x="9307727" y="4474247"/>
            <a:chExt cx="2928034" cy="1383994"/>
          </a:xfrm>
        </p:grpSpPr>
        <p:sp>
          <p:nvSpPr>
            <p:cNvPr id="3" name="Speech Bubble: Rectangle with Corners Rounded 11">
              <a:extLst>
                <a:ext uri="{FF2B5EF4-FFF2-40B4-BE49-F238E27FC236}">
                  <a16:creationId xmlns:a16="http://schemas.microsoft.com/office/drawing/2014/main" id="{BDADA3D2-E2BE-9F78-486A-9477F6A8BBEA}"/>
                </a:ext>
              </a:extLst>
            </p:cNvPr>
            <p:cNvSpPr/>
            <p:nvPr/>
          </p:nvSpPr>
          <p:spPr>
            <a:xfrm flipH="1" flipV="1">
              <a:off x="9710464" y="4474247"/>
              <a:ext cx="2122559" cy="1383994"/>
            </a:xfrm>
            <a:prstGeom prst="wedgeEllipseCallout">
              <a:avLst>
                <a:gd name="adj1" fmla="val -55112"/>
                <a:gd name="adj2" fmla="val -26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7">
              <a:extLst>
                <a:ext uri="{FF2B5EF4-FFF2-40B4-BE49-F238E27FC236}">
                  <a16:creationId xmlns:a16="http://schemas.microsoft.com/office/drawing/2014/main" id="{13F4F2B0-9601-3971-176C-36D943C9CC44}"/>
                </a:ext>
              </a:extLst>
            </p:cNvPr>
            <p:cNvSpPr/>
            <p:nvPr/>
          </p:nvSpPr>
          <p:spPr>
            <a:xfrm>
              <a:off x="9307727" y="4474247"/>
              <a:ext cx="2928034" cy="1311149"/>
            </a:xfrm>
            <a:prstGeom prst="wedgeEllipseCallou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a:ln w="0">
                    <a:noFill/>
                  </a:ln>
                  <a:solidFill>
                    <a:srgbClr val="C0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Đố bạn: Tại sao dưa muối lại lên men và chua sau 1 thời gian làm?</a:t>
              </a:r>
              <a:endParaRPr kumimoji="0" lang="vi-VN" sz="48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25928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128BC-3D96-3126-682E-08E6A1C091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CB00BD-0356-5FF4-DE9C-DA420C31EA9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7A9FF93-1AE1-191A-6A56-E60F16DF9352}"/>
              </a:ext>
            </a:extLst>
          </p:cNvPr>
          <p:cNvPicPr>
            <a:picLocks noChangeAspect="1"/>
          </p:cNvPicPr>
          <p:nvPr/>
        </p:nvPicPr>
        <p:blipFill>
          <a:blip r:embed="rId2"/>
          <a:stretch>
            <a:fillRect/>
          </a:stretch>
        </p:blipFill>
        <p:spPr>
          <a:xfrm>
            <a:off x="5443" y="0"/>
            <a:ext cx="12192000" cy="6858000"/>
          </a:xfrm>
          <a:prstGeom prst="rect">
            <a:avLst/>
          </a:prstGeom>
        </p:spPr>
      </p:pic>
      <p:pic>
        <p:nvPicPr>
          <p:cNvPr id="10" name="Picture 9">
            <a:extLst>
              <a:ext uri="{FF2B5EF4-FFF2-40B4-BE49-F238E27FC236}">
                <a16:creationId xmlns:a16="http://schemas.microsoft.com/office/drawing/2014/main" id="{02EE6359-49F9-EC39-EF68-B7F223488B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30" b="84630" l="31042" r="69375">
                        <a14:foregroundMark x1="47135" y1="21944" x2="49635" y2="23519"/>
                        <a14:foregroundMark x1="31042" y1="49352" x2="34583" y2="54444"/>
                        <a14:foregroundMark x1="34583" y1="54444" x2="34583" y2="54444"/>
                        <a14:foregroundMark x1="49583" y1="19630" x2="49583" y2="19630"/>
                        <a14:foregroundMark x1="69375" y1="51111" x2="67240" y2="55000"/>
                        <a14:foregroundMark x1="49635" y1="84630" x2="49635" y2="84630"/>
                      </a14:backgroundRemoval>
                    </a14:imgEffect>
                  </a14:imgLayer>
                </a14:imgProps>
              </a:ext>
            </a:extLst>
          </a:blip>
          <a:srcRect l="28244" t="16056" r="27345" b="9338"/>
          <a:stretch/>
        </p:blipFill>
        <p:spPr>
          <a:xfrm>
            <a:off x="2586424" y="-114300"/>
            <a:ext cx="7631112" cy="7211185"/>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E107AE36-F6B6-5D7F-ACDF-1DB558F57774}"/>
              </a:ext>
            </a:extLst>
          </p:cNvPr>
          <p:cNvSpPr txBox="1"/>
          <p:nvPr/>
        </p:nvSpPr>
        <p:spPr>
          <a:xfrm>
            <a:off x="4365505" y="820142"/>
            <a:ext cx="46105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4472C4">
                    <a:lumMod val="50000"/>
                  </a:srgbClr>
                </a:solidFill>
                <a:effectLst/>
                <a:uLnTx/>
                <a:uFillTx/>
                <a:latin typeface="UTM Guanine" panose="02040603050506020204" pitchFamily="18" charset="0"/>
                <a:ea typeface="+mn-ea"/>
                <a:cs typeface="+mn-cs"/>
              </a:rPr>
              <a:t>BÀI 19 - TIẾT 1</a:t>
            </a:r>
            <a:endParaRPr kumimoji="0" lang="en-US" sz="4400" b="1" i="0" u="none" strike="noStrike" kern="1200" cap="none" spc="0" normalizeH="0" baseline="0" noProof="0" dirty="0">
              <a:ln>
                <a:noFill/>
              </a:ln>
              <a:solidFill>
                <a:srgbClr val="4472C4">
                  <a:lumMod val="50000"/>
                </a:srgbClr>
              </a:solidFill>
              <a:effectLst/>
              <a:uLnTx/>
              <a:uFillTx/>
              <a:latin typeface="UTM Guanine" panose="02040603050506020204" pitchFamily="18" charset="0"/>
              <a:ea typeface="+mn-ea"/>
              <a:cs typeface="+mn-cs"/>
            </a:endParaRPr>
          </a:p>
        </p:txBody>
      </p:sp>
      <p:sp>
        <p:nvSpPr>
          <p:cNvPr id="11" name="Oval 10">
            <a:extLst>
              <a:ext uri="{FF2B5EF4-FFF2-40B4-BE49-F238E27FC236}">
                <a16:creationId xmlns:a16="http://schemas.microsoft.com/office/drawing/2014/main" id="{6D8990D0-148C-03E7-4734-9FFBA68B4637}"/>
              </a:ext>
            </a:extLst>
          </p:cNvPr>
          <p:cNvSpPr/>
          <p:nvPr/>
        </p:nvSpPr>
        <p:spPr>
          <a:xfrm>
            <a:off x="278296" y="345247"/>
            <a:ext cx="1500808" cy="1185135"/>
          </a:xfrm>
          <a:prstGeom prst="ellipse">
            <a:avLst/>
          </a:prstGeom>
          <a:solidFill>
            <a:srgbClr val="408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681E04F-B4BD-A3ED-E6A7-E1E67903CA57}"/>
              </a:ext>
            </a:extLst>
          </p:cNvPr>
          <p:cNvPicPr>
            <a:picLocks noChangeAspect="1"/>
          </p:cNvPicPr>
          <p:nvPr/>
        </p:nvPicPr>
        <p:blipFill rotWithShape="1">
          <a:blip r:embed="rId5">
            <a:extLst>
              <a:ext uri="{28A0092B-C50C-407E-A947-70E740481C1C}">
                <a14:useLocalDpi xmlns:a14="http://schemas.microsoft.com/office/drawing/2010/main" val="0"/>
              </a:ext>
            </a:extLst>
          </a:blip>
          <a:srcRect l="13397" r="48813"/>
          <a:stretch/>
        </p:blipFill>
        <p:spPr>
          <a:xfrm>
            <a:off x="-105476" y="2194213"/>
            <a:ext cx="3505154" cy="5217373"/>
          </a:xfrm>
          <a:prstGeom prst="rect">
            <a:avLst/>
          </a:prstGeom>
        </p:spPr>
      </p:pic>
      <p:pic>
        <p:nvPicPr>
          <p:cNvPr id="13" name="Picture 12">
            <a:extLst>
              <a:ext uri="{FF2B5EF4-FFF2-40B4-BE49-F238E27FC236}">
                <a16:creationId xmlns:a16="http://schemas.microsoft.com/office/drawing/2014/main" id="{2067CE4F-F77C-DB9C-DE26-CFFE5208F9C8}"/>
              </a:ext>
            </a:extLst>
          </p:cNvPr>
          <p:cNvPicPr>
            <a:picLocks noChangeAspect="1"/>
          </p:cNvPicPr>
          <p:nvPr/>
        </p:nvPicPr>
        <p:blipFill rotWithShape="1">
          <a:blip r:embed="rId5">
            <a:extLst>
              <a:ext uri="{28A0092B-C50C-407E-A947-70E740481C1C}">
                <a14:useLocalDpi xmlns:a14="http://schemas.microsoft.com/office/drawing/2010/main" val="0"/>
              </a:ext>
            </a:extLst>
          </a:blip>
          <a:srcRect l="51010" r="12200"/>
          <a:stretch/>
        </p:blipFill>
        <p:spPr>
          <a:xfrm>
            <a:off x="9079486" y="2055813"/>
            <a:ext cx="3412365" cy="5217373"/>
          </a:xfrm>
          <a:prstGeom prst="rect">
            <a:avLst/>
          </a:prstGeom>
        </p:spPr>
      </p:pic>
      <p:grpSp>
        <p:nvGrpSpPr>
          <p:cNvPr id="7" name="Group 6">
            <a:extLst>
              <a:ext uri="{FF2B5EF4-FFF2-40B4-BE49-F238E27FC236}">
                <a16:creationId xmlns:a16="http://schemas.microsoft.com/office/drawing/2014/main" id="{318D5AAD-FC57-F83F-9D59-21EAAB3C4858}"/>
              </a:ext>
            </a:extLst>
          </p:cNvPr>
          <p:cNvGrpSpPr/>
          <p:nvPr/>
        </p:nvGrpSpPr>
        <p:grpSpPr>
          <a:xfrm>
            <a:off x="3891720" y="1972243"/>
            <a:ext cx="5254120" cy="3608554"/>
            <a:chOff x="-10346" y="1364373"/>
            <a:chExt cx="12330795" cy="2802615"/>
          </a:xfrm>
          <a:noFill/>
        </p:grpSpPr>
        <p:sp>
          <p:nvSpPr>
            <p:cNvPr id="8" name="文本框 12">
              <a:extLst>
                <a:ext uri="{FF2B5EF4-FFF2-40B4-BE49-F238E27FC236}">
                  <a16:creationId xmlns:a16="http://schemas.microsoft.com/office/drawing/2014/main" id="{9C1D416E-5BC0-1850-820C-CFE42B3CF467}"/>
                </a:ext>
              </a:extLst>
            </p:cNvPr>
            <p:cNvSpPr txBox="1"/>
            <p:nvPr/>
          </p:nvSpPr>
          <p:spPr>
            <a:xfrm>
              <a:off x="151097" y="1371017"/>
              <a:ext cx="12169352" cy="2795971"/>
            </a:xfrm>
            <a:prstGeom prst="rect">
              <a:avLst/>
            </a:prstGeom>
            <a:grp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a:ln w="19050">
                    <a:noFill/>
                  </a:ln>
                  <a:solidFill>
                    <a:srgbClr val="BC2C24"/>
                  </a:solidFill>
                  <a:effectLst/>
                  <a:uLnTx/>
                  <a:uFillTx/>
                  <a:latin typeface="iCiel Pony" panose="02000000000000000000" pitchFamily="2" charset="0"/>
                  <a:ea typeface="华文琥珀" panose="02010800040101010101" pitchFamily="2" charset="-122"/>
                  <a:cs typeface="+mn-ea"/>
                  <a:sym typeface="+mn-lt"/>
                </a:rPr>
                <a:t>Vi khuẩn có ích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a:ln w="19050">
                    <a:noFill/>
                  </a:ln>
                  <a:solidFill>
                    <a:srgbClr val="BC2C24"/>
                  </a:solidFill>
                  <a:effectLst/>
                  <a:uLnTx/>
                  <a:uFillTx/>
                  <a:latin typeface="iCiel Pony" panose="02000000000000000000" pitchFamily="2" charset="0"/>
                  <a:ea typeface="华文琥珀" panose="02010800040101010101" pitchFamily="2" charset="-122"/>
                  <a:cs typeface="+mn-ea"/>
                  <a:sym typeface="+mn-lt"/>
                </a:rPr>
                <a:t>trong chế biến thực phẩm</a:t>
              </a:r>
              <a:endParaRPr kumimoji="0" lang="zh-CN" altLang="en-US" sz="4400" b="1" i="0" u="none" strike="noStrike" kern="1200" cap="none" spc="0" normalizeH="0" baseline="0" noProof="0" dirty="0">
                <a:ln w="19050">
                  <a:noFill/>
                </a:ln>
                <a:solidFill>
                  <a:srgbClr val="BC2C24"/>
                </a:solidFill>
                <a:effectLst/>
                <a:uLnTx/>
                <a:uFillTx/>
                <a:latin typeface="iCiel Pony" panose="02000000000000000000" pitchFamily="2" charset="0"/>
                <a:ea typeface="华文琥珀" panose="02010800040101010101" pitchFamily="2" charset="-122"/>
                <a:cs typeface="+mn-ea"/>
                <a:sym typeface="+mn-lt"/>
              </a:endParaRPr>
            </a:p>
          </p:txBody>
        </p:sp>
        <p:sp>
          <p:nvSpPr>
            <p:cNvPr id="9" name="文本框 12">
              <a:extLst>
                <a:ext uri="{FF2B5EF4-FFF2-40B4-BE49-F238E27FC236}">
                  <a16:creationId xmlns:a16="http://schemas.microsoft.com/office/drawing/2014/main" id="{8B80B41F-8F3D-951B-A712-8D3F315DAD78}"/>
                </a:ext>
              </a:extLst>
            </p:cNvPr>
            <p:cNvSpPr txBox="1"/>
            <p:nvPr/>
          </p:nvSpPr>
          <p:spPr>
            <a:xfrm>
              <a:off x="-10346" y="1364373"/>
              <a:ext cx="12169352" cy="2795971"/>
            </a:xfrm>
            <a:prstGeom prst="rect">
              <a:avLst/>
            </a:prstGeom>
            <a:grp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a:ln w="38100">
                    <a:solidFill>
                      <a:sysClr val="windowText" lastClr="000000"/>
                    </a:solidFill>
                  </a:ln>
                  <a:solidFill>
                    <a:srgbClr val="FFC000"/>
                  </a:solidFill>
                  <a:effectLst/>
                  <a:uLnTx/>
                  <a:uFillTx/>
                  <a:latin typeface="iCiel Pony" panose="02000000000000000000" pitchFamily="2" charset="0"/>
                  <a:ea typeface="华文琥珀" panose="02010800040101010101" pitchFamily="2" charset="-122"/>
                  <a:cs typeface="+mn-ea"/>
                  <a:sym typeface="+mn-lt"/>
                </a:rPr>
                <a:t>Vi khuẩn có ích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a:ln w="38100">
                    <a:solidFill>
                      <a:sysClr val="windowText" lastClr="000000"/>
                    </a:solidFill>
                  </a:ln>
                  <a:solidFill>
                    <a:srgbClr val="FFC000"/>
                  </a:solidFill>
                  <a:effectLst/>
                  <a:uLnTx/>
                  <a:uFillTx/>
                  <a:latin typeface="iCiel Pony" panose="02000000000000000000" pitchFamily="2" charset="0"/>
                  <a:ea typeface="华文琥珀" panose="02010800040101010101" pitchFamily="2" charset="-122"/>
                  <a:cs typeface="+mn-ea"/>
                  <a:sym typeface="+mn-lt"/>
                </a:rPr>
                <a:t>trong chế biến thực phẩm</a:t>
              </a:r>
            </a:p>
          </p:txBody>
        </p:sp>
      </p:grpSp>
      <p:sp>
        <p:nvSpPr>
          <p:cNvPr id="16" name="Rectangle 15">
            <a:extLst>
              <a:ext uri="{FF2B5EF4-FFF2-40B4-BE49-F238E27FC236}">
                <a16:creationId xmlns:a16="http://schemas.microsoft.com/office/drawing/2014/main" id="{0D472CB1-00FD-6C6C-5D3B-B0D70117128D}"/>
              </a:ext>
            </a:extLst>
          </p:cNvPr>
          <p:cNvSpPr/>
          <p:nvPr/>
        </p:nvSpPr>
        <p:spPr>
          <a:xfrm>
            <a:off x="4033744" y="5739956"/>
            <a:ext cx="497250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w="28575">
                  <a:solidFill>
                    <a:prstClr val="white"/>
                  </a:solidFill>
                </a:ln>
                <a:solidFill>
                  <a:srgbClr val="FF0000"/>
                </a:solidFill>
                <a:effectLst>
                  <a:outerShdw blurRad="38100" dist="19050" dir="2700000" algn="tl" rotWithShape="0">
                    <a:prstClr val="black">
                      <a:alpha val="40000"/>
                    </a:prstClr>
                  </a:outerShdw>
                </a:effectLst>
                <a:uLnTx/>
                <a:uFillTx/>
                <a:latin typeface="iCiel Gotham Ultra" pitchFamily="50" charset="0"/>
                <a:ea typeface="+mn-ea"/>
                <a:cs typeface="iCiel Gotham Ultra" pitchFamily="50" charset="0"/>
              </a:rPr>
              <a:t>Tiết </a:t>
            </a:r>
            <a:r>
              <a:rPr kumimoji="0" lang="en-US" sz="4800" b="1" i="0" u="none" strike="noStrike" kern="1200" cap="none" spc="0" normalizeH="0" baseline="0" noProof="0">
                <a:ln w="28575">
                  <a:solidFill>
                    <a:prstClr val="white"/>
                  </a:solidFill>
                </a:ln>
                <a:solidFill>
                  <a:srgbClr val="FF0000"/>
                </a:solidFill>
                <a:effectLst>
                  <a:outerShdw blurRad="38100" dist="19050" dir="2700000" algn="tl" rotWithShape="0">
                    <a:prstClr val="black">
                      <a:alpha val="40000"/>
                    </a:prstClr>
                  </a:outerShdw>
                </a:effectLst>
                <a:uLnTx/>
                <a:uFillTx/>
                <a:latin typeface="iCiel Gotham Ultra" pitchFamily="50" charset="0"/>
                <a:ea typeface="+mn-ea"/>
                <a:cs typeface="iCiel Gotham Ultra" pitchFamily="50" charset="0"/>
              </a:rPr>
              <a:t>1</a:t>
            </a:r>
          </a:p>
        </p:txBody>
      </p:sp>
    </p:spTree>
    <p:extLst>
      <p:ext uri="{BB962C8B-B14F-4D97-AF65-F5344CB8AC3E}">
        <p14:creationId xmlns:p14="http://schemas.microsoft.com/office/powerpoint/2010/main" val="3469838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TotalTime>
  <Words>672</Words>
  <Application>Microsoft Office PowerPoint</Application>
  <PresentationFormat>Widescreen</PresentationFormat>
  <Paragraphs>51</Paragraphs>
  <Slides>29</Slides>
  <Notes>0</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29</vt:i4>
      </vt:variant>
    </vt:vector>
  </HeadingPairs>
  <TitlesOfParts>
    <vt:vector size="46" baseType="lpstr">
      <vt:lpstr>#9Slide05 SVNClementine</vt:lpstr>
      <vt:lpstr>Arial</vt:lpstr>
      <vt:lpstr>Calibri</vt:lpstr>
      <vt:lpstr>Cambria Math</vt:lpstr>
      <vt:lpstr>iCiel Gotham Ultra</vt:lpstr>
      <vt:lpstr>iCiel Pony</vt:lpstr>
      <vt:lpstr>SVN-Kitten</vt:lpstr>
      <vt:lpstr>UTM American Sans</vt:lpstr>
      <vt:lpstr>UTM Avo</vt:lpstr>
      <vt:lpstr>UTM Colossalis</vt:lpstr>
      <vt:lpstr>UTM Duepuntozero</vt:lpstr>
      <vt:lpstr>UTM Edwardian</vt:lpstr>
      <vt:lpstr>UTM Guanine</vt:lpstr>
      <vt:lpstr>UVN Banh Mi</vt:lpstr>
      <vt:lpstr>Wingdings</vt:lpstr>
      <vt:lpstr>1_Office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cp:keywords>9Slide</cp:keywords>
  <dc:description>9Slide.vn</dc:description>
  <cp:lastModifiedBy>Administrator</cp:lastModifiedBy>
  <cp:revision>5</cp:revision>
  <dcterms:created xsi:type="dcterms:W3CDTF">2024-07-20T00:49:28Z</dcterms:created>
  <dcterms:modified xsi:type="dcterms:W3CDTF">2026-01-25T17:16:40Z</dcterms:modified>
  <cp:category>9Slide.vn</cp:category>
  <cp:contentStatus>9Slide</cp:contentStatus>
</cp:coreProperties>
</file>