
<file path=[Content_Types].xml><?xml version="1.0" encoding="utf-8"?>
<Types xmlns="http://schemas.openxmlformats.org/package/2006/content-types">
  <Default Extension="bin" ContentType="application/vnd.ms-office.activeX"/>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1"/>
  </p:notesMasterIdLst>
  <p:sldIdLst>
    <p:sldId id="312" r:id="rId3"/>
    <p:sldId id="317" r:id="rId4"/>
    <p:sldId id="313" r:id="rId5"/>
    <p:sldId id="315" r:id="rId6"/>
    <p:sldId id="314" r:id="rId7"/>
    <p:sldId id="318" r:id="rId8"/>
    <p:sldId id="319" r:id="rId9"/>
    <p:sldId id="320" r:id="rId10"/>
    <p:sldId id="322" r:id="rId11"/>
    <p:sldId id="321" r:id="rId12"/>
    <p:sldId id="324" r:id="rId13"/>
    <p:sldId id="325" r:id="rId14"/>
    <p:sldId id="327" r:id="rId15"/>
    <p:sldId id="328" r:id="rId16"/>
    <p:sldId id="329" r:id="rId17"/>
    <p:sldId id="330" r:id="rId18"/>
    <p:sldId id="326" r:id="rId19"/>
    <p:sldId id="331" r:id="rId20"/>
    <p:sldId id="332" r:id="rId21"/>
    <p:sldId id="333" r:id="rId22"/>
    <p:sldId id="334" r:id="rId23"/>
    <p:sldId id="335" r:id="rId24"/>
    <p:sldId id="336" r:id="rId25"/>
    <p:sldId id="337" r:id="rId26"/>
    <p:sldId id="348" r:id="rId27"/>
    <p:sldId id="338" r:id="rId28"/>
    <p:sldId id="339" r:id="rId29"/>
    <p:sldId id="349" r:id="rId30"/>
    <p:sldId id="340" r:id="rId31"/>
    <p:sldId id="341" r:id="rId32"/>
    <p:sldId id="350" r:id="rId33"/>
    <p:sldId id="342" r:id="rId34"/>
    <p:sldId id="343" r:id="rId35"/>
    <p:sldId id="351" r:id="rId36"/>
    <p:sldId id="345" r:id="rId37"/>
    <p:sldId id="346" r:id="rId38"/>
    <p:sldId id="347" r:id="rId39"/>
    <p:sldId id="352" r:id="rId40"/>
    <p:sldId id="353" r:id="rId41"/>
    <p:sldId id="354" r:id="rId42"/>
    <p:sldId id="355" r:id="rId43"/>
    <p:sldId id="356" r:id="rId44"/>
    <p:sldId id="357" r:id="rId45"/>
    <p:sldId id="359" r:id="rId46"/>
    <p:sldId id="360" r:id="rId47"/>
    <p:sldId id="362" r:id="rId48"/>
    <p:sldId id="358" r:id="rId49"/>
    <p:sldId id="31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D179"/>
    <a:srgbClr val="B986B9"/>
    <a:srgbClr val="E19E24"/>
    <a:srgbClr val="FF5050"/>
    <a:srgbClr val="A03428"/>
    <a:srgbClr val="FFC26F"/>
    <a:srgbClr val="569EC9"/>
    <a:srgbClr val="6F1531"/>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693" autoAdjust="0"/>
  </p:normalViewPr>
  <p:slideViewPr>
    <p:cSldViewPr snapToGrid="0">
      <p:cViewPr varScale="1">
        <p:scale>
          <a:sx n="115" d="100"/>
          <a:sy n="115"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4BA4C-55ED-4862-B050-83AF8C868989}"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E7B86-5E49-44A6-AEA8-E970A543447F}" type="slidenum">
              <a:rPr lang="en-US" smtClean="0"/>
              <a:t>‹#›</a:t>
            </a:fld>
            <a:endParaRPr lang="en-US"/>
          </a:p>
        </p:txBody>
      </p:sp>
    </p:spTree>
    <p:extLst>
      <p:ext uri="{BB962C8B-B14F-4D97-AF65-F5344CB8AC3E}">
        <p14:creationId xmlns:p14="http://schemas.microsoft.com/office/powerpoint/2010/main" val="1641438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7771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23161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382935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0867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292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90844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60333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7403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09240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8553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2536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375751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2695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7036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7508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13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315269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719478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505656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4957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3048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43303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12/29/2025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51569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12/29/2025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3701892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E0B6D93-779F-5AC1-6AF7-7951603E39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12/29/2025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7208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0.jpeg"/><Relationship Id="rId5" Type="http://schemas.openxmlformats.org/officeDocument/2006/relationships/image" Target="../media/image1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7.png"/><Relationship Id="rId5" Type="http://schemas.openxmlformats.org/officeDocument/2006/relationships/image" Target="../media/image1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8.jpeg"/><Relationship Id="rId5" Type="http://schemas.openxmlformats.org/officeDocument/2006/relationships/image" Target="../media/image12.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9.png"/><Relationship Id="rId7"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5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image" Target="../media/image61.jpeg"/><Relationship Id="rId5" Type="http://schemas.openxmlformats.org/officeDocument/2006/relationships/image" Target="../media/image12.png"/><Relationship Id="rId10" Type="http://schemas.openxmlformats.org/officeDocument/2006/relationships/image" Target="../media/image60.jpeg"/><Relationship Id="rId4" Type="http://schemas.openxmlformats.org/officeDocument/2006/relationships/image" Target="../media/image9.png"/><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12.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1.png"/><Relationship Id="rId15" Type="http://schemas.microsoft.com/office/2007/relationships/hdphoto" Target="../media/hdphoto2.wdp"/><Relationship Id="rId10" Type="http://schemas.openxmlformats.org/officeDocument/2006/relationships/image" Target="../media/image25.svg"/><Relationship Id="rId4" Type="http://schemas.openxmlformats.org/officeDocument/2006/relationships/image" Target="../media/image10.png"/><Relationship Id="rId9" Type="http://schemas.openxmlformats.org/officeDocument/2006/relationships/image" Target="../media/image24.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10"/>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11"/>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27162056-04F6-0F57-CF14-C85BAD94111B}"/>
              </a:ext>
            </a:extLst>
          </p:cNvPr>
          <p:cNvSpPr txBox="1"/>
          <p:nvPr/>
        </p:nvSpPr>
        <p:spPr>
          <a:xfrm>
            <a:off x="3020800" y="1069111"/>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Thứ</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 </a:t>
            </a: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ngày</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 </a:t>
            </a: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tháng</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 </a:t>
            </a:r>
            <a:r>
              <a:rPr kumimoji="0" lang="en-US" sz="3600" b="1" i="0" u="none" strike="noStrike" kern="1200" cap="none" spc="0" normalizeH="0" baseline="0" noProof="0" dirty="0" err="1">
                <a:ln>
                  <a:noFill/>
                </a:ln>
                <a:solidFill>
                  <a:prstClr val="black"/>
                </a:solidFill>
                <a:effectLst/>
                <a:uLnTx/>
                <a:uFillTx/>
                <a:latin typeface="UTM Flamenco" panose="02040603050506020204" pitchFamily="18" charset="0"/>
              </a:rPr>
              <a:t>năm</a:t>
            </a:r>
            <a:r>
              <a:rPr kumimoji="0" lang="en-US" sz="3600" b="1" i="0" u="none" strike="noStrike" kern="1200" cap="none" spc="0" normalizeH="0" baseline="0" noProof="0" dirty="0">
                <a:ln>
                  <a:noFill/>
                </a:ln>
                <a:solidFill>
                  <a:prstClr val="black"/>
                </a:solidFill>
                <a:effectLst/>
                <a:uLnTx/>
                <a:uFillTx/>
                <a:latin typeface="UTM Flamenco" panose="02040603050506020204" pitchFamily="18" charset="0"/>
              </a:rPr>
              <a:t> …</a:t>
            </a:r>
          </a:p>
        </p:txBody>
      </p:sp>
      <p:grpSp>
        <p:nvGrpSpPr>
          <p:cNvPr id="9" name="Group 8">
            <a:extLst>
              <a:ext uri="{FF2B5EF4-FFF2-40B4-BE49-F238E27FC236}">
                <a16:creationId xmlns:a16="http://schemas.microsoft.com/office/drawing/2014/main" id="{45527DA2-84D0-D425-4703-8E1DEE3EBCD5}"/>
              </a:ext>
            </a:extLst>
          </p:cNvPr>
          <p:cNvGrpSpPr/>
          <p:nvPr/>
        </p:nvGrpSpPr>
        <p:grpSpPr>
          <a:xfrm>
            <a:off x="1273504" y="3866952"/>
            <a:ext cx="9644992" cy="1055967"/>
            <a:chOff x="1314008" y="3210387"/>
            <a:chExt cx="7956355" cy="1055967"/>
          </a:xfrm>
        </p:grpSpPr>
        <p:sp>
          <p:nvSpPr>
            <p:cNvPr id="12" name="TextBox 11">
              <a:extLst>
                <a:ext uri="{FF2B5EF4-FFF2-40B4-BE49-F238E27FC236}">
                  <a16:creationId xmlns:a16="http://schemas.microsoft.com/office/drawing/2014/main" id="{8EE30DF5-FC92-1004-D6B8-84B354EC023F}"/>
                </a:ext>
              </a:extLst>
            </p:cNvPr>
            <p:cNvSpPr txBox="1"/>
            <p:nvPr/>
          </p:nvSpPr>
          <p:spPr>
            <a:xfrm>
              <a:off x="1314008" y="3210387"/>
              <a:ext cx="7924994" cy="1015663"/>
            </a:xfrm>
            <a:prstGeom prst="rect">
              <a:avLst/>
            </a:prstGeom>
            <a:noFill/>
            <a:effectLst>
              <a:glow rad="228600">
                <a:schemeClr val="accent4">
                  <a:satMod val="175000"/>
                  <a:alpha val="40000"/>
                </a:schemeClr>
              </a:glow>
              <a:innerShdw blurRad="609600" dist="850900" dir="108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w="254000">
                    <a:solidFill>
                      <a:prstClr val="white"/>
                    </a:solidFill>
                  </a:ln>
                  <a:solidFill>
                    <a:prstClr val="white">
                      <a:lumMod val="85000"/>
                    </a:prstClr>
                  </a:solidFill>
                  <a:effectLst>
                    <a:glow rad="228600">
                      <a:srgbClr val="FFC000">
                        <a:satMod val="175000"/>
                        <a:alpha val="42000"/>
                      </a:srgbClr>
                    </a:glow>
                    <a:outerShdw blurRad="50800" dist="38100" dir="4800000" algn="t" rotWithShape="0">
                      <a:prstClr val="black">
                        <a:alpha val="40000"/>
                      </a:prstClr>
                    </a:outerShdw>
                  </a:effectLst>
                  <a:uLnTx/>
                  <a:uFillTx/>
                  <a:latin typeface="UVN Banh Mi" pitchFamily="2" charset="0"/>
                  <a:ea typeface="+mn-ea"/>
                  <a:cs typeface="+mn-cs"/>
                </a:rPr>
                <a:t>NHỮNG LÁ THƯ</a:t>
              </a:r>
            </a:p>
          </p:txBody>
        </p:sp>
        <p:sp>
          <p:nvSpPr>
            <p:cNvPr id="13" name="TextBox 12">
              <a:extLst>
                <a:ext uri="{FF2B5EF4-FFF2-40B4-BE49-F238E27FC236}">
                  <a16:creationId xmlns:a16="http://schemas.microsoft.com/office/drawing/2014/main" id="{694857E7-92EB-EA2B-DBCC-F572FD5832AC}"/>
                </a:ext>
              </a:extLst>
            </p:cNvPr>
            <p:cNvSpPr txBox="1"/>
            <p:nvPr/>
          </p:nvSpPr>
          <p:spPr>
            <a:xfrm>
              <a:off x="1345367" y="3250691"/>
              <a:ext cx="7924996" cy="1015663"/>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
                    <a:solidFill>
                      <a:prstClr val="black"/>
                    </a:solidFill>
                  </a:ln>
                  <a:solidFill>
                    <a:srgbClr val="FF0000"/>
                  </a:solidFill>
                  <a:effectLst/>
                  <a:uLnTx/>
                  <a:uFillTx/>
                  <a:latin typeface="UVN Banh Mi" pitchFamily="2" charset="0"/>
                  <a:ea typeface="+mn-ea"/>
                  <a:cs typeface="+mn-cs"/>
                </a:rPr>
                <a:t>N</a:t>
              </a:r>
              <a:r>
                <a:rPr kumimoji="0" lang="en-US" sz="6000" b="0" i="0" u="none" strike="noStrike" kern="1200" cap="none" spc="0" normalizeH="0" baseline="0" noProof="0">
                  <a:ln w="12700">
                    <a:solidFill>
                      <a:prstClr val="black"/>
                    </a:solidFill>
                  </a:ln>
                  <a:solidFill>
                    <a:srgbClr val="00B050"/>
                  </a:solidFill>
                  <a:effectLst/>
                  <a:uLnTx/>
                  <a:uFillTx/>
                  <a:latin typeface="UVN Banh Mi" pitchFamily="2" charset="0"/>
                  <a:ea typeface="+mn-ea"/>
                  <a:cs typeface="+mn-cs"/>
                </a:rPr>
                <a:t>H</a:t>
              </a:r>
              <a:r>
                <a:rPr lang="en-US" sz="6000">
                  <a:ln w="12700">
                    <a:solidFill>
                      <a:prstClr val="black"/>
                    </a:solidFill>
                  </a:ln>
                  <a:solidFill>
                    <a:srgbClr val="66FFFF"/>
                  </a:solidFill>
                  <a:latin typeface="UVN Banh Mi" pitchFamily="2" charset="0"/>
                </a:rPr>
                <a:t>Ữ</a:t>
              </a:r>
              <a:r>
                <a:rPr lang="en-US" sz="6000">
                  <a:ln w="12700">
                    <a:solidFill>
                      <a:prstClr val="black"/>
                    </a:solidFill>
                  </a:ln>
                  <a:solidFill>
                    <a:srgbClr val="FFC000"/>
                  </a:solidFill>
                  <a:latin typeface="UVN Banh Mi" pitchFamily="2" charset="0"/>
                </a:rPr>
                <a:t>N</a:t>
              </a:r>
              <a:r>
                <a:rPr lang="en-US" sz="6000">
                  <a:ln w="12700">
                    <a:solidFill>
                      <a:prstClr val="black"/>
                    </a:solidFill>
                  </a:ln>
                  <a:solidFill>
                    <a:srgbClr val="FF0000"/>
                  </a:solidFill>
                  <a:latin typeface="UVN Banh Mi" pitchFamily="2" charset="0"/>
                </a:rPr>
                <a:t>G </a:t>
              </a:r>
              <a:r>
                <a:rPr lang="en-US" sz="6000">
                  <a:ln w="12700">
                    <a:solidFill>
                      <a:prstClr val="black"/>
                    </a:solidFill>
                  </a:ln>
                  <a:solidFill>
                    <a:srgbClr val="66FF33"/>
                  </a:solidFill>
                  <a:latin typeface="UVN Banh Mi" pitchFamily="2" charset="0"/>
                </a:rPr>
                <a:t>L</a:t>
              </a:r>
              <a:r>
                <a:rPr lang="en-US" sz="6000">
                  <a:ln w="12700">
                    <a:solidFill>
                      <a:prstClr val="black"/>
                    </a:solidFill>
                  </a:ln>
                  <a:solidFill>
                    <a:srgbClr val="4472C4"/>
                  </a:solidFill>
                  <a:latin typeface="UVN Banh Mi" pitchFamily="2" charset="0"/>
                </a:rPr>
                <a:t>Á </a:t>
              </a:r>
              <a:r>
                <a:rPr lang="en-US" sz="6000">
                  <a:ln w="12700">
                    <a:solidFill>
                      <a:prstClr val="black"/>
                    </a:solidFill>
                  </a:ln>
                  <a:solidFill>
                    <a:srgbClr val="FF3399"/>
                  </a:solidFill>
                  <a:latin typeface="UVN Banh Mi" pitchFamily="2" charset="0"/>
                </a:rPr>
                <a:t>T</a:t>
              </a:r>
              <a:r>
                <a:rPr kumimoji="0" lang="en-US" sz="6000" b="0" i="0" u="none" strike="noStrike" kern="1200" cap="none" spc="0" normalizeH="0" baseline="0" noProof="0">
                  <a:ln w="12700">
                    <a:solidFill>
                      <a:prstClr val="black"/>
                    </a:solidFill>
                  </a:ln>
                  <a:solidFill>
                    <a:srgbClr val="FF5050"/>
                  </a:solidFill>
                  <a:effectLst/>
                  <a:uLnTx/>
                  <a:uFillTx/>
                  <a:latin typeface="UVN Banh Mi" pitchFamily="2" charset="0"/>
                  <a:ea typeface="+mn-ea"/>
                  <a:cs typeface="+mn-cs"/>
                </a:rPr>
                <a:t>H</a:t>
              </a:r>
              <a:r>
                <a:rPr lang="en-US" sz="6000">
                  <a:ln w="12700">
                    <a:solidFill>
                      <a:prstClr val="black"/>
                    </a:solidFill>
                  </a:ln>
                  <a:solidFill>
                    <a:srgbClr val="33CC33"/>
                  </a:solidFill>
                  <a:latin typeface="UVN Banh Mi" pitchFamily="2" charset="0"/>
                </a:rPr>
                <a:t>Ư</a:t>
              </a:r>
              <a:endParaRPr kumimoji="0" lang="en-US" sz="6000" b="0" i="0" u="none" strike="noStrike" kern="1200" cap="none" spc="0" normalizeH="0" baseline="0" noProof="0" dirty="0">
                <a:ln w="12700">
                  <a:solidFill>
                    <a:prstClr val="black"/>
                  </a:solidFill>
                </a:ln>
                <a:solidFill>
                  <a:srgbClr val="008000"/>
                </a:solidFill>
                <a:effectLst/>
                <a:uLnTx/>
                <a:uFillTx/>
                <a:latin typeface="UVN Banh Mi" pitchFamily="2" charset="0"/>
                <a:ea typeface="+mn-ea"/>
                <a:cs typeface="+mn-cs"/>
              </a:endParaRPr>
            </a:p>
          </p:txBody>
        </p:sp>
      </p:grpSp>
      <p:grpSp>
        <p:nvGrpSpPr>
          <p:cNvPr id="14" name="Group 13">
            <a:extLst>
              <a:ext uri="{FF2B5EF4-FFF2-40B4-BE49-F238E27FC236}">
                <a16:creationId xmlns:a16="http://schemas.microsoft.com/office/drawing/2014/main" id="{52ABF32E-4D70-D0C3-A2C2-1348A07E86D0}"/>
              </a:ext>
            </a:extLst>
          </p:cNvPr>
          <p:cNvGrpSpPr/>
          <p:nvPr/>
        </p:nvGrpSpPr>
        <p:grpSpPr>
          <a:xfrm>
            <a:off x="4851500" y="1810125"/>
            <a:ext cx="2661078" cy="716568"/>
            <a:chOff x="2407453" y="1438698"/>
            <a:chExt cx="2661078" cy="716568"/>
          </a:xfrm>
        </p:grpSpPr>
        <p:sp>
          <p:nvSpPr>
            <p:cNvPr id="20" name="TextBox 19">
              <a:extLst>
                <a:ext uri="{FF2B5EF4-FFF2-40B4-BE49-F238E27FC236}">
                  <a16:creationId xmlns:a16="http://schemas.microsoft.com/office/drawing/2014/main" id="{A801B3E9-B871-EAE0-070F-971D0BE5C641}"/>
                </a:ext>
              </a:extLst>
            </p:cNvPr>
            <p:cNvSpPr txBox="1"/>
            <p:nvPr/>
          </p:nvSpPr>
          <p:spPr>
            <a:xfrm>
              <a:off x="2407454" y="1447380"/>
              <a:ext cx="2661077" cy="707886"/>
            </a:xfrm>
            <a:prstGeom prst="rect">
              <a:avLst/>
            </a:prstGeom>
            <a:noFill/>
          </p:spPr>
          <p:txBody>
            <a:bodyPr wrap="square" rtlCol="0">
              <a:spAutoFit/>
            </a:bodyPr>
            <a:lstStyle/>
            <a:p>
              <a:r>
                <a:rPr lang="en-US" sz="4000">
                  <a:ln w="133350">
                    <a:gradFill>
                      <a:gsLst>
                        <a:gs pos="46000">
                          <a:schemeClr val="accent1">
                            <a:lumMod val="5000"/>
                            <a:lumOff val="95000"/>
                          </a:schemeClr>
                        </a:gs>
                        <a:gs pos="0">
                          <a:schemeClr val="accent2"/>
                        </a:gs>
                        <a:gs pos="100000">
                          <a:schemeClr val="accent2"/>
                        </a:gs>
                      </a:gsLst>
                      <a:lin ang="5400000" scaled="1"/>
                    </a:gradFill>
                  </a:ln>
                  <a:solidFill>
                    <a:schemeClr val="bg1">
                      <a:alpha val="91000"/>
                    </a:schemeClr>
                  </a:solidFill>
                  <a:effectLst>
                    <a:outerShdw blurRad="50800" dist="50800" dir="5400000" sx="96000" sy="96000" algn="ctr" rotWithShape="0">
                      <a:schemeClr val="bg1"/>
                    </a:outerShdw>
                  </a:effectLst>
                  <a:latin typeface="#9Slide05 SVNClementine" panose="020F0502020204030203" pitchFamily="34" charset="0"/>
                </a:rPr>
                <a:t>Tiếng Việt</a:t>
              </a:r>
            </a:p>
          </p:txBody>
        </p:sp>
        <p:sp>
          <p:nvSpPr>
            <p:cNvPr id="22" name="TextBox 21">
              <a:extLst>
                <a:ext uri="{FF2B5EF4-FFF2-40B4-BE49-F238E27FC236}">
                  <a16:creationId xmlns:a16="http://schemas.microsoft.com/office/drawing/2014/main" id="{D6092079-07FD-E073-0BDF-61B1EF497763}"/>
                </a:ext>
              </a:extLst>
            </p:cNvPr>
            <p:cNvSpPr txBox="1"/>
            <p:nvPr/>
          </p:nvSpPr>
          <p:spPr>
            <a:xfrm>
              <a:off x="2407453" y="1438698"/>
              <a:ext cx="2661077" cy="707886"/>
            </a:xfrm>
            <a:prstGeom prst="rect">
              <a:avLst/>
            </a:prstGeom>
            <a:noFill/>
          </p:spPr>
          <p:txBody>
            <a:bodyPr wrap="square" rtlCol="0">
              <a:spAutoFit/>
            </a:bodyPr>
            <a:lstStyle/>
            <a:p>
              <a:r>
                <a:rPr lang="en-US" sz="4000">
                  <a:solidFill>
                    <a:srgbClr val="FF0000"/>
                  </a:solidFill>
                  <a:effectLst>
                    <a:outerShdw blurRad="50800" dist="50800" dir="5400000" sx="96000" sy="96000" algn="ctr" rotWithShape="0">
                      <a:schemeClr val="bg1"/>
                    </a:outerShdw>
                  </a:effectLst>
                  <a:latin typeface="#9Slide05 SVNClementine" panose="020F0502020204030203" pitchFamily="34" charset="0"/>
                </a:rPr>
                <a:t>Tiếng Việt</a:t>
              </a:r>
            </a:p>
          </p:txBody>
        </p:sp>
      </p:grpSp>
      <p:sp>
        <p:nvSpPr>
          <p:cNvPr id="23" name="TextBox 22">
            <a:extLst>
              <a:ext uri="{FF2B5EF4-FFF2-40B4-BE49-F238E27FC236}">
                <a16:creationId xmlns:a16="http://schemas.microsoft.com/office/drawing/2014/main" id="{45E96C15-D604-9EE6-4675-1F454596AA25}"/>
              </a:ext>
            </a:extLst>
          </p:cNvPr>
          <p:cNvSpPr txBox="1"/>
          <p:nvPr/>
        </p:nvSpPr>
        <p:spPr>
          <a:xfrm>
            <a:off x="4600664" y="2820995"/>
            <a:ext cx="3491695" cy="646331"/>
          </a:xfrm>
          <a:prstGeom prst="rect">
            <a:avLst/>
          </a:prstGeom>
          <a:noFill/>
        </p:spPr>
        <p:txBody>
          <a:bodyPr wrap="square" rtlCol="0">
            <a:spAutoFit/>
          </a:bodyPr>
          <a:lstStyle/>
          <a:p>
            <a:r>
              <a:rPr lang="en-US" sz="3600">
                <a:solidFill>
                  <a:schemeClr val="accent2">
                    <a:lumMod val="50000"/>
                  </a:schemeClr>
                </a:solidFill>
                <a:latin typeface="LNTH-LuoLuoNotangYuanTi 1" pitchFamily="2" charset="-128"/>
                <a:ea typeface="LNTH-LuoLuoNotangYuanTi 1" pitchFamily="2" charset="-128"/>
                <a:cs typeface="LNTH-LuoLuoNotangYuanTi 1" pitchFamily="2" charset="-128"/>
              </a:rPr>
              <a:t>Bài 5 – 2 tiết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8" fill="hold"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275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325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6880CE3C-D306-6E30-5D99-61345C4A2519}"/>
              </a:ext>
            </a:extLst>
          </p:cNvPr>
          <p:cNvSpPr/>
          <p:nvPr/>
        </p:nvSpPr>
        <p:spPr>
          <a:xfrm>
            <a:off x="163419" y="212485"/>
            <a:ext cx="11782302" cy="6517499"/>
          </a:xfrm>
          <a:prstGeom prst="roundRect">
            <a:avLst>
              <a:gd name="adj" fmla="val 11589"/>
            </a:avLst>
          </a:prstGeom>
          <a:solidFill>
            <a:schemeClr val="bg1">
              <a:alpha val="88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3135989-7765-25E2-B8F2-852E10308D09}"/>
              </a:ext>
            </a:extLst>
          </p:cNvPr>
          <p:cNvSpPr txBox="1"/>
          <p:nvPr/>
        </p:nvSpPr>
        <p:spPr>
          <a:xfrm>
            <a:off x="501535" y="438307"/>
            <a:ext cx="11188930" cy="6708311"/>
          </a:xfrm>
          <a:prstGeom prst="rect">
            <a:avLst/>
          </a:prstGeom>
          <a:noFill/>
        </p:spPr>
        <p:txBody>
          <a:bodyPr wrap="square" rtlCol="0">
            <a:spAutoFit/>
          </a:bodyPr>
          <a:lstStyle/>
          <a:p>
            <a:pPr lvl="0" algn="just">
              <a:lnSpc>
                <a:spcPct val="120000"/>
              </a:lnSpc>
            </a:pPr>
            <a:r>
              <a:rPr kumimoji="0" lang="en-US" sz="3000" b="0" i="0" u="none" strike="noStrike" kern="1200" cap="none" spc="0" normalizeH="0" baseline="0" noProof="0">
                <a:ln>
                  <a:noFill/>
                </a:ln>
                <a:solidFill>
                  <a:prstClr val="black"/>
                </a:solidFill>
                <a:effectLst/>
                <a:uLnTx/>
                <a:uFillTx/>
                <a:latin typeface="Aptos" panose="02110004020202020204"/>
              </a:rPr>
              <a:t>	</a:t>
            </a:r>
            <a:r>
              <a:rPr lang="vi-VN" sz="3000">
                <a:solidFill>
                  <a:prstClr val="black"/>
                </a:solidFill>
              </a:rPr>
              <a:t>Hôm nay, bác Ao-ki cũng gọi:</a:t>
            </a:r>
          </a:p>
          <a:p>
            <a:pPr lvl="0" algn="just">
              <a:lnSpc>
                <a:spcPct val="120000"/>
              </a:lnSpc>
            </a:pPr>
            <a:r>
              <a:rPr lang="vi-VN" sz="3000">
                <a:solidFill>
                  <a:prstClr val="black"/>
                </a:solidFill>
              </a:rPr>
              <a:t>– Cụ Ya-e-nô ơi, cụ có thư ạ!</a:t>
            </a:r>
            <a:endParaRPr lang="en-US" sz="3000">
              <a:solidFill>
                <a:prstClr val="black"/>
              </a:solidFill>
            </a:endParaRPr>
          </a:p>
          <a:p>
            <a:pPr lvl="0" algn="just">
              <a:lnSpc>
                <a:spcPct val="120000"/>
              </a:lnSpc>
            </a:pPr>
            <a:r>
              <a:rPr kumimoji="0" lang="en-US" sz="3000" b="0" i="0" u="none" strike="noStrike" kern="1200" cap="none" spc="0" normalizeH="0" baseline="0" noProof="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Cụ Ya-e-nô đi ra và lại mời bác</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vào uống trà. Bác Ao-ki lại ăn đến</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no, trò chuyện với cụ rồi ra về.</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Kể từ đó, cứ tới nhà cụ</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Ya-e-nô phát thư, bác lại</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dùng bữa và nói chuyện</a:t>
            </a:r>
            <a:r>
              <a:rPr kumimoji="0" lang="en-US" sz="3000" b="0" i="0" u="none" strike="noStrike" kern="1200" cap="none" spc="0" normalizeH="0" noProof="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với bà cụ.</a:t>
            </a:r>
            <a:r>
              <a:rPr kumimoji="0" lang="en-US" sz="3000" b="0" i="0" u="none" strike="noStrike" kern="1200" cap="none" spc="0" normalizeH="0" baseline="0" noProof="0">
                <a:ln>
                  <a:noFill/>
                </a:ln>
                <a:solidFill>
                  <a:prstClr val="black"/>
                </a:solidFill>
                <a:effectLst/>
                <a:uLnTx/>
                <a:uFillTx/>
                <a:latin typeface="Aptos" panose="02110004020202020204"/>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Một hôm, bác Ao-ki hỏi</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đồng nghiệp:</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rPr>
              <a:t>– Tôi thấy cụ Ya-e-nô</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sống ở rìa làng hay có thư.</a:t>
            </a:r>
            <a:r>
              <a:rPr kumimoji="0" lang="en-US" sz="3000" b="0" i="0" u="none" strike="noStrike" kern="1200" cap="none" spc="0" normalizeH="0" noProof="0">
                <a:ln>
                  <a:noFill/>
                </a:ln>
                <a:solidFill>
                  <a:prstClr val="black"/>
                </a:solidFill>
                <a:effectLst/>
                <a:uLnTx/>
                <a:uFillTx/>
                <a:latin typeface="Arial" panose="020B0604020202020204" pitchFamily="34" charset="0"/>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Rốt cuộc thì ai gửi nhỉ?</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Arial" panose="020B0604020202020204" pitchFamily="34" charset="0"/>
              </a:rPr>
              <a:t>– Anh mới đến nên</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không biết là phải. Những</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lá thư đó là do cụ Ya-e-nô</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tự gửi đấy. Niềm vui của cụ</a:t>
            </a:r>
            <a:r>
              <a:rPr kumimoji="0" lang="en-US" sz="3000" b="0" i="0" u="none" strike="noStrike" kern="1200" cap="none" spc="0" normalizeH="0" baseline="0" noProof="0">
                <a:ln>
                  <a:noFill/>
                </a:ln>
                <a:solidFill>
                  <a:prstClr val="black"/>
                </a:solidFill>
                <a:effectLst/>
                <a:uLnTx/>
                <a:uFillTx/>
                <a:latin typeface="Aptos" panose="02110004020202020204"/>
              </a:rPr>
              <a:t> </a:t>
            </a:r>
            <a:r>
              <a:rPr kumimoji="0" lang="vi-VN" sz="3000" b="0" i="0" u="none" strike="noStrike" kern="1200" cap="none" spc="0" normalizeH="0" baseline="0" noProof="0">
                <a:ln>
                  <a:noFill/>
                </a:ln>
                <a:solidFill>
                  <a:prstClr val="black"/>
                </a:solidFill>
                <a:effectLst/>
                <a:uLnTx/>
                <a:uFillTx/>
                <a:latin typeface="Arial" panose="020B0604020202020204" pitchFamily="34" charset="0"/>
              </a:rPr>
              <a:t>ấy là cùng bưu tá uống trà!</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Aptos" panose="02110004020202020204"/>
              </a:rPr>
              <a:t>	</a:t>
            </a:r>
          </a:p>
        </p:txBody>
      </p:sp>
    </p:spTree>
    <p:extLst>
      <p:ext uri="{BB962C8B-B14F-4D97-AF65-F5344CB8AC3E}">
        <p14:creationId xmlns:p14="http://schemas.microsoft.com/office/powerpoint/2010/main" val="177160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6880CE3C-D306-6E30-5D99-61345C4A2519}"/>
              </a:ext>
            </a:extLst>
          </p:cNvPr>
          <p:cNvSpPr/>
          <p:nvPr/>
        </p:nvSpPr>
        <p:spPr>
          <a:xfrm>
            <a:off x="163419" y="212485"/>
            <a:ext cx="11782302" cy="6517499"/>
          </a:xfrm>
          <a:prstGeom prst="roundRect">
            <a:avLst>
              <a:gd name="adj" fmla="val 11589"/>
            </a:avLst>
          </a:prstGeom>
          <a:solidFill>
            <a:schemeClr val="bg1">
              <a:alpha val="88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3135989-7765-25E2-B8F2-852E10308D09}"/>
              </a:ext>
            </a:extLst>
          </p:cNvPr>
          <p:cNvSpPr txBox="1"/>
          <p:nvPr/>
        </p:nvSpPr>
        <p:spPr>
          <a:xfrm>
            <a:off x="501535" y="302199"/>
            <a:ext cx="11188930" cy="65586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Bác Ao-ki trầm tư suy nghĩ. Đêm ấy, bác viết gì đó tới tận khuya. Sáng</a:t>
            </a:r>
            <a:r>
              <a:rPr kumimoji="0" lang="en-US"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ra, bác bỏ một bức thư vào hòm thư của bưu điện.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kumimoji="0" lang="vi-VN"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Thế rồi, hôm sau, bác Ao-ki tới chỗ cụ Ya-e-nô.</a:t>
            </a:r>
            <a:endParaRPr kumimoji="0" lang="en-US" sz="2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just">
              <a:lnSpc>
                <a:spcPct val="120000"/>
              </a:lnSpc>
            </a:pP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Cụ Ya-e-nô đi ra, vẻ mặt lấy làm lạ. Hôm nay chắc chắn không có thư</a:t>
            </a: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tới cơ mà...</a:t>
            </a:r>
          </a:p>
          <a:p>
            <a:pPr lvl="0" algn="just">
              <a:lnSpc>
                <a:spcPct val="120000"/>
              </a:lnSpc>
            </a:pP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Nhìn thấy tên người gửi là Ao-ki Đai-ki-chi, cụ vội vàng mở phong bì,</a:t>
            </a: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rút lá thư ra.</a:t>
            </a:r>
          </a:p>
          <a:p>
            <a:pPr lvl="0" algn="just">
              <a:lnSpc>
                <a:spcPct val="120000"/>
              </a:lnSpc>
            </a:pP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“Cháu chào cụ Ya-e-nô. Lúc nào cháu cũng được uống trà và ăn món</a:t>
            </a: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ngon của cụ. Món ăn cụ làm ngon lắm. Từ giờ, cho cháu lại được tiếp tục</a:t>
            </a: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làm phiền cụ. Cụ nhớ giữ gìn sức khoẻ để sống thật lâu cụ nhé!”.</a:t>
            </a:r>
          </a:p>
          <a:p>
            <a:pPr lvl="0" algn="just">
              <a:lnSpc>
                <a:spcPct val="120000"/>
              </a:lnSpc>
            </a:pP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Từ mắt cụ Ya-e-nô, những giọt nước mắt lã chã rơi. Bác Ao-ki ngượng</a:t>
            </a:r>
            <a:r>
              <a:rPr lang="en-US" sz="2600">
                <a:solidFill>
                  <a:prstClr val="black"/>
                </a:solidFill>
                <a:latin typeface="Arial" panose="020B0604020202020204" pitchFamily="34" charset="0"/>
                <a:cs typeface="Arial" panose="020B0604020202020204" pitchFamily="34" charset="0"/>
              </a:rPr>
              <a:t> </a:t>
            </a:r>
            <a:r>
              <a:rPr lang="vi-VN" sz="2600">
                <a:solidFill>
                  <a:prstClr val="black"/>
                </a:solidFill>
                <a:latin typeface="Arial" panose="020B0604020202020204" pitchFamily="34" charset="0"/>
                <a:cs typeface="Arial" panose="020B0604020202020204" pitchFamily="34" charset="0"/>
              </a:rPr>
              <a:t>ngùng nhìn cụ.</a:t>
            </a:r>
            <a:endParaRPr lang="en-US" sz="2600">
              <a:solidFill>
                <a:prstClr val="black"/>
              </a:solidFill>
              <a:latin typeface="Arial" panose="020B0604020202020204" pitchFamily="34" charset="0"/>
              <a:cs typeface="Arial" panose="020B0604020202020204" pitchFamily="34" charset="0"/>
            </a:endParaRPr>
          </a:p>
          <a:p>
            <a:pPr lvl="0" algn="ctr">
              <a:lnSpc>
                <a:spcPct val="120000"/>
              </a:lnSpc>
            </a:pPr>
            <a:r>
              <a:rPr lang="en-US" sz="1600" i="1">
                <a:solidFill>
                  <a:prstClr val="black"/>
                </a:solidFill>
                <a:latin typeface="Arial" panose="020B0604020202020204" pitchFamily="34" charset="0"/>
                <a:cs typeface="Arial" panose="020B0604020202020204" pitchFamily="34" charset="0"/>
              </a:rPr>
              <a:t>Theo Tô-mô-kô I-chi-ka-oa,</a:t>
            </a:r>
          </a:p>
          <a:p>
            <a:pPr lvl="0" algn="ctr">
              <a:lnSpc>
                <a:spcPct val="120000"/>
              </a:lnSpc>
            </a:pPr>
            <a:r>
              <a:rPr lang="en-US" sz="1600" i="1">
                <a:solidFill>
                  <a:prstClr val="black"/>
                </a:solidFill>
                <a:latin typeface="Arial" panose="020B0604020202020204" pitchFamily="34" charset="0"/>
                <a:cs typeface="Arial" panose="020B0604020202020204" pitchFamily="34" charset="0"/>
              </a:rPr>
              <a:t>Lê Thị Thu Hiền, Nguyễn Ngọc Linh và Nguyễn Minh Ngọc dịch</a:t>
            </a:r>
            <a:endParaRPr kumimoji="0" lang="en-US" sz="16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58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1ABC56E-2188-D7D9-14A2-07A0D987CF20}"/>
              </a:ext>
            </a:extLst>
          </p:cNvPr>
          <p:cNvPicPr>
            <a:picLocks noChangeAspect="1"/>
          </p:cNvPicPr>
          <p:nvPr/>
        </p:nvPicPr>
        <p:blipFill>
          <a:blip r:embed="rId4"/>
          <a:stretch>
            <a:fillRect/>
          </a:stretch>
        </p:blipFill>
        <p:spPr>
          <a:xfrm>
            <a:off x="1545669" y="144940"/>
            <a:ext cx="9900762" cy="1207113"/>
          </a:xfrm>
          <a:prstGeom prst="rect">
            <a:avLst/>
          </a:prstGeom>
        </p:spPr>
      </p:pic>
      <p:grpSp>
        <p:nvGrpSpPr>
          <p:cNvPr id="7" name="Group 6">
            <a:extLst>
              <a:ext uri="{FF2B5EF4-FFF2-40B4-BE49-F238E27FC236}">
                <a16:creationId xmlns:a16="http://schemas.microsoft.com/office/drawing/2014/main" id="{6670CC15-F3BC-D50F-758A-1806D6FF27E4}"/>
              </a:ext>
            </a:extLst>
          </p:cNvPr>
          <p:cNvGrpSpPr/>
          <p:nvPr/>
        </p:nvGrpSpPr>
        <p:grpSpPr>
          <a:xfrm>
            <a:off x="469180" y="1856863"/>
            <a:ext cx="11253639" cy="3732380"/>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grpSp>
          <p:nvGrpSpPr>
            <p:cNvPr id="9" name="Group 8">
              <a:extLst>
                <a:ext uri="{FF2B5EF4-FFF2-40B4-BE49-F238E27FC236}">
                  <a16:creationId xmlns:a16="http://schemas.microsoft.com/office/drawing/2014/main" id="{86F20567-75E7-DE0F-9FD2-B1ADDBDD0F1B}"/>
                </a:ext>
              </a:extLst>
            </p:cNvPr>
            <p:cNvGrpSpPr/>
            <p:nvPr/>
          </p:nvGrpSpPr>
          <p:grpSpPr>
            <a:xfrm>
              <a:off x="720876" y="1897880"/>
              <a:ext cx="10680497" cy="2279493"/>
              <a:chOff x="-35255" y="2016118"/>
              <a:chExt cx="10680497" cy="2279493"/>
            </a:xfrm>
          </p:grpSpPr>
          <p:sp>
            <p:nvSpPr>
              <p:cNvPr id="13" name="TextBox 12">
                <a:extLst>
                  <a:ext uri="{FF2B5EF4-FFF2-40B4-BE49-F238E27FC236}">
                    <a16:creationId xmlns:a16="http://schemas.microsoft.com/office/drawing/2014/main" id="{627F42BE-FD29-9545-A283-74851A8B84BB}"/>
                  </a:ext>
                </a:extLst>
              </p:cNvPr>
              <p:cNvSpPr txBox="1"/>
              <p:nvPr/>
            </p:nvSpPr>
            <p:spPr>
              <a:xfrm>
                <a:off x="665831" y="2016118"/>
                <a:ext cx="9979411" cy="1442927"/>
              </a:xfrm>
              <a:prstGeom prst="rect">
                <a:avLst/>
              </a:prstGeom>
              <a:noFill/>
            </p:spPr>
            <p:txBody>
              <a:bodyPr wrap="square" rtlCol="0">
                <a:spAutoFit/>
              </a:bodyPr>
              <a:lstStyle/>
              <a:p>
                <a:pPr algn="just"/>
                <a:r>
                  <a:rPr lang="en-US" sz="3600" b="1"/>
                  <a:t>Toàn bài : </a:t>
                </a:r>
                <a:r>
                  <a:rPr lang="en-US" sz="3600" b="1">
                    <a:solidFill>
                      <a:srgbClr val="C00000"/>
                    </a:solidFill>
                  </a:rPr>
                  <a:t>đọc với giọng chậm rãi, thong thả.</a:t>
                </a:r>
              </a:p>
              <a:p>
                <a:pPr algn="just"/>
                <a:r>
                  <a:rPr lang="vi-VN" sz="3600" b="1"/>
                  <a:t>Nhấn giọng</a:t>
                </a:r>
                <a:r>
                  <a:rPr lang="en-US" sz="3600" b="1"/>
                  <a:t>:</a:t>
                </a:r>
                <a:r>
                  <a:rPr lang="vi-VN" sz="3600" b="1"/>
                  <a:t> </a:t>
                </a:r>
                <a:r>
                  <a:rPr lang="vi-VN" sz="3600" b="1">
                    <a:solidFill>
                      <a:srgbClr val="C00000"/>
                    </a:solidFill>
                  </a:rPr>
                  <a:t>ở những từ ngữ bộc lộ suy nghĩ, tình cảm của nhân vật,…</a:t>
                </a:r>
              </a:p>
            </p:txBody>
          </p:sp>
          <p:pic>
            <p:nvPicPr>
              <p:cNvPr id="14" name="Picture 13">
                <a:extLst>
                  <a:ext uri="{FF2B5EF4-FFF2-40B4-BE49-F238E27FC236}">
                    <a16:creationId xmlns:a16="http://schemas.microsoft.com/office/drawing/2014/main" id="{1E0ADFB9-D947-F942-1A05-4309CBF234BF}"/>
                  </a:ext>
                </a:extLst>
              </p:cNvPr>
              <p:cNvPicPr>
                <a:picLocks noChangeAspect="1"/>
              </p:cNvPicPr>
              <p:nvPr/>
            </p:nvPicPr>
            <p:blipFill>
              <a:blip r:embed="rId5"/>
              <a:stretch>
                <a:fillRect/>
              </a:stretch>
            </p:blipFill>
            <p:spPr>
              <a:xfrm>
                <a:off x="-35255" y="3594528"/>
                <a:ext cx="701083" cy="701083"/>
              </a:xfrm>
              <a:prstGeom prst="rect">
                <a:avLst/>
              </a:prstGeom>
            </p:spPr>
          </p:pic>
        </p:grpSp>
        <p:grpSp>
          <p:nvGrpSpPr>
            <p:cNvPr id="10" name="Group 9">
              <a:extLst>
                <a:ext uri="{FF2B5EF4-FFF2-40B4-BE49-F238E27FC236}">
                  <a16:creationId xmlns:a16="http://schemas.microsoft.com/office/drawing/2014/main" id="{865EAEDC-D69F-1617-E578-D31148B68770}"/>
                </a:ext>
              </a:extLst>
            </p:cNvPr>
            <p:cNvGrpSpPr/>
            <p:nvPr/>
          </p:nvGrpSpPr>
          <p:grpSpPr>
            <a:xfrm>
              <a:off x="720876" y="1918260"/>
              <a:ext cx="10680497" cy="2089635"/>
              <a:chOff x="-35255" y="2036498"/>
              <a:chExt cx="10680497" cy="2089635"/>
            </a:xfrm>
          </p:grpSpPr>
          <p:sp>
            <p:nvSpPr>
              <p:cNvPr id="11" name="TextBox 10">
                <a:extLst>
                  <a:ext uri="{FF2B5EF4-FFF2-40B4-BE49-F238E27FC236}">
                    <a16:creationId xmlns:a16="http://schemas.microsoft.com/office/drawing/2014/main" id="{1D15D27E-B9E4-B479-3845-4140991A8AE7}"/>
                  </a:ext>
                </a:extLst>
              </p:cNvPr>
              <p:cNvSpPr txBox="1"/>
              <p:nvPr/>
            </p:nvSpPr>
            <p:spPr>
              <a:xfrm>
                <a:off x="665830" y="3594528"/>
                <a:ext cx="9979412" cy="531605"/>
              </a:xfrm>
              <a:prstGeom prst="rect">
                <a:avLst/>
              </a:prstGeom>
              <a:noFill/>
            </p:spPr>
            <p:txBody>
              <a:bodyPr wrap="square" rtlCol="0">
                <a:spAutoFit/>
              </a:bodyPr>
              <a:lstStyle/>
              <a:p>
                <a:pPr algn="just"/>
                <a:r>
                  <a:rPr lang="en-US" sz="3600" b="1"/>
                  <a:t>Lời bác Ao-ki đọc giọng : </a:t>
                </a:r>
                <a:r>
                  <a:rPr lang="en-US" sz="3600" b="1">
                    <a:solidFill>
                      <a:srgbClr val="C00000"/>
                    </a:solidFill>
                  </a:rPr>
                  <a:t>vui vẻ, tình cảm.</a:t>
                </a:r>
                <a:endParaRPr lang="vi-VN" sz="3600" b="1">
                  <a:solidFill>
                    <a:srgbClr val="C00000"/>
                  </a:solidFill>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6"/>
              <a:stretch>
                <a:fillRect/>
              </a:stretch>
            </p:blipFill>
            <p:spPr>
              <a:xfrm>
                <a:off x="-35255" y="2036498"/>
                <a:ext cx="701083" cy="701083"/>
              </a:xfrm>
              <a:prstGeom prst="rect">
                <a:avLst/>
              </a:prstGeom>
            </p:spPr>
          </p:pic>
        </p:grpSp>
      </p:grpSp>
    </p:spTree>
    <p:extLst>
      <p:ext uri="{BB962C8B-B14F-4D97-AF65-F5344CB8AC3E}">
        <p14:creationId xmlns:p14="http://schemas.microsoft.com/office/powerpoint/2010/main" val="1220782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276238" y="1861047"/>
            <a:ext cx="5067523" cy="1572137"/>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673655" y="2499333"/>
              <a:ext cx="9979411" cy="12620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Mát-xu-đa Ya-e-nô</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5"/>
            <a:stretch>
              <a:fillRect/>
            </a:stretch>
          </p:blipFill>
          <p:spPr>
            <a:xfrm>
              <a:off x="720876" y="1918260"/>
              <a:ext cx="701083" cy="701083"/>
            </a:xfrm>
            <a:prstGeom prst="rect">
              <a:avLst/>
            </a:prstGeom>
          </p:spPr>
        </p:pic>
      </p:grpSp>
      <p:grpSp>
        <p:nvGrpSpPr>
          <p:cNvPr id="4" name="Group 3">
            <a:extLst>
              <a:ext uri="{FF2B5EF4-FFF2-40B4-BE49-F238E27FC236}">
                <a16:creationId xmlns:a16="http://schemas.microsoft.com/office/drawing/2014/main" id="{5B30AC9E-71A7-7D73-0FFF-663D09469C74}"/>
              </a:ext>
            </a:extLst>
          </p:cNvPr>
          <p:cNvGrpSpPr/>
          <p:nvPr/>
        </p:nvGrpSpPr>
        <p:grpSpPr>
          <a:xfrm>
            <a:off x="2770612" y="72041"/>
            <a:ext cx="7874373" cy="1200329"/>
            <a:chOff x="1018467" y="152400"/>
            <a:chExt cx="11310331" cy="1200329"/>
          </a:xfrm>
        </p:grpSpPr>
        <p:sp>
          <p:nvSpPr>
            <p:cNvPr id="6" name="TextBox 5">
              <a:extLst>
                <a:ext uri="{FF2B5EF4-FFF2-40B4-BE49-F238E27FC236}">
                  <a16:creationId xmlns:a16="http://schemas.microsoft.com/office/drawing/2014/main" id="{9F94FC7B-A49F-2361-0930-207FCAD4C5AD}"/>
                </a:ext>
              </a:extLst>
            </p:cNvPr>
            <p:cNvSpPr txBox="1"/>
            <p:nvPr/>
          </p:nvSpPr>
          <p:spPr>
            <a:xfrm>
              <a:off x="1018467" y="152400"/>
              <a:ext cx="11310331" cy="1200329"/>
            </a:xfrm>
            <a:prstGeom prst="rect">
              <a:avLst/>
            </a:prstGeom>
            <a:noFill/>
          </p:spPr>
          <p:txBody>
            <a:bodyPr wrap="square" rtlCol="0">
              <a:spAutoFit/>
            </a:bodyPr>
            <a:lstStyle/>
            <a:p>
              <a:pPr algn="ctr"/>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LUYỆN ĐỌC TỪ KHÓ</a:t>
              </a:r>
            </a:p>
          </p:txBody>
        </p:sp>
        <p:sp>
          <p:nvSpPr>
            <p:cNvPr id="15" name="TextBox 14">
              <a:extLst>
                <a:ext uri="{FF2B5EF4-FFF2-40B4-BE49-F238E27FC236}">
                  <a16:creationId xmlns:a16="http://schemas.microsoft.com/office/drawing/2014/main" id="{E3C30A2A-E8D8-545C-5EE6-C99992CFB152}"/>
                </a:ext>
              </a:extLst>
            </p:cNvPr>
            <p:cNvSpPr txBox="1"/>
            <p:nvPr/>
          </p:nvSpPr>
          <p:spPr>
            <a:xfrm>
              <a:off x="1100540" y="152400"/>
              <a:ext cx="11173533" cy="1200329"/>
            </a:xfrm>
            <a:prstGeom prst="rect">
              <a:avLst/>
            </a:prstGeom>
            <a:noFill/>
          </p:spPr>
          <p:txBody>
            <a:bodyPr wrap="square" rtlCol="0">
              <a:spAutoFit/>
            </a:bodyPr>
            <a:lstStyle/>
            <a:p>
              <a:pPr algn="ct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L</a:t>
              </a:r>
              <a:r>
                <a:rPr lang="en-US" sz="7200" u="sng">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U</a:t>
              </a:r>
              <a:r>
                <a:rPr lang="en-US" sz="7200" u="sng">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Y</a:t>
              </a:r>
              <a:r>
                <a:rPr lang="en-US" sz="7200" u="sng">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Ệ</a:t>
              </a:r>
              <a:r>
                <a:rPr lang="en-US" sz="7200" u="sng">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u="sng">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Đ</a:t>
              </a:r>
              <a:r>
                <a:rPr lang="en-US" sz="7200" u="sng">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Ọ</a:t>
              </a:r>
              <a:r>
                <a:rPr lang="en-US" sz="7200" u="sng">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C</a:t>
              </a: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u="sng">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T</a:t>
              </a:r>
              <a:r>
                <a:rPr lang="en-US" sz="7200" u="sng">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Ừ</a:t>
              </a:r>
              <a:r>
                <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u="sng">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K</a:t>
              </a:r>
              <a:r>
                <a:rPr lang="en-US" sz="7200" u="sng">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H</a:t>
              </a:r>
              <a:r>
                <a:rPr lang="en-US" sz="7200" u="sng">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Ó</a:t>
              </a:r>
              <a:endParaRPr lang="en-US" sz="7200" u="sng">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endParaRPr>
            </a:p>
          </p:txBody>
        </p:sp>
      </p:grpSp>
      <p:grpSp>
        <p:nvGrpSpPr>
          <p:cNvPr id="16" name="Group 15">
            <a:extLst>
              <a:ext uri="{FF2B5EF4-FFF2-40B4-BE49-F238E27FC236}">
                <a16:creationId xmlns:a16="http://schemas.microsoft.com/office/drawing/2014/main" id="{8EE6D192-E185-DDED-B510-CFDC45C7BC00}"/>
              </a:ext>
            </a:extLst>
          </p:cNvPr>
          <p:cNvGrpSpPr/>
          <p:nvPr/>
        </p:nvGrpSpPr>
        <p:grpSpPr>
          <a:xfrm>
            <a:off x="5464123" y="4102762"/>
            <a:ext cx="5180862" cy="1572137"/>
            <a:chOff x="469180" y="1595437"/>
            <a:chExt cx="11505335" cy="3069870"/>
          </a:xfrm>
        </p:grpSpPr>
        <p:sp>
          <p:nvSpPr>
            <p:cNvPr id="17" name="Rectangle: Rounded Corners 16">
              <a:extLst>
                <a:ext uri="{FF2B5EF4-FFF2-40B4-BE49-F238E27FC236}">
                  <a16:creationId xmlns:a16="http://schemas.microsoft.com/office/drawing/2014/main" id="{0FC5DECB-73B9-9ACE-6593-E81A30F64ABF}"/>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E42D392E-95B1-0706-60F1-C9DEA5A16623}"/>
                </a:ext>
              </a:extLst>
            </p:cNvPr>
            <p:cNvSpPr txBox="1"/>
            <p:nvPr/>
          </p:nvSpPr>
          <p:spPr>
            <a:xfrm>
              <a:off x="1995104" y="2373546"/>
              <a:ext cx="9979411" cy="12620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Ao-ki Đai-ki-chi </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8506A160-FDEC-FE21-E97A-F762EC0ED174}"/>
                </a:ext>
              </a:extLst>
            </p:cNvPr>
            <p:cNvPicPr>
              <a:picLocks noChangeAspect="1"/>
            </p:cNvPicPr>
            <p:nvPr/>
          </p:nvPicPr>
          <p:blipFill>
            <a:blip r:embed="rId5"/>
            <a:stretch>
              <a:fillRect/>
            </a:stretch>
          </p:blipFill>
          <p:spPr>
            <a:xfrm>
              <a:off x="720876" y="1918260"/>
              <a:ext cx="701083" cy="701083"/>
            </a:xfrm>
            <a:prstGeom prst="rect">
              <a:avLst/>
            </a:prstGeom>
          </p:spPr>
        </p:pic>
      </p:grpSp>
    </p:spTree>
    <p:extLst>
      <p:ext uri="{BB962C8B-B14F-4D97-AF65-F5344CB8AC3E}">
        <p14:creationId xmlns:p14="http://schemas.microsoft.com/office/powerpoint/2010/main" val="1449277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2" presetClass="entr" presetSubtype="4" decel="3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par>
                          <p:cTn id="13" fill="hold">
                            <p:stCondLst>
                              <p:cond delay="500"/>
                            </p:stCondLst>
                            <p:childTnLst>
                              <p:par>
                                <p:cTn id="14" presetID="17" presetClass="entr" presetSubtype="1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390538" y="2683561"/>
            <a:ext cx="10039462" cy="2488609"/>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Kể từ đó,</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cứ tới nhà cụ Ya-e-nô phát thư,</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bác lại dùng bữa</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và nói chuyện với bà cụ.</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endPar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4"/>
            <a:stretch>
              <a:fillRect/>
            </a:stretch>
          </p:blipFill>
          <p:spPr>
            <a:xfrm>
              <a:off x="720876" y="1918260"/>
              <a:ext cx="701083" cy="701083"/>
            </a:xfrm>
            <a:prstGeom prst="rect">
              <a:avLst/>
            </a:prstGeom>
          </p:spPr>
        </p:pic>
      </p:gr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5"/>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594682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390538" y="2683561"/>
            <a:ext cx="10039462" cy="2488609"/>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Nhìn thấy tên người gửi là</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Ao-ki Đai-ki-chi,</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cụ vội vàng mở phong bì,</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rút lá thư ra.</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endPar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4"/>
            <a:stretch>
              <a:fillRect/>
            </a:stretch>
          </p:blipFill>
          <p:spPr>
            <a:xfrm>
              <a:off x="720876" y="1918260"/>
              <a:ext cx="701083" cy="701083"/>
            </a:xfrm>
            <a:prstGeom prst="rect">
              <a:avLst/>
            </a:prstGeom>
          </p:spPr>
        </p:pic>
      </p:gr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5"/>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3319095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1390538" y="2683561"/>
            <a:ext cx="10039462" cy="2488609"/>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627F42BE-FD29-9545-A283-74851A8B84BB}"/>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Từ mắt cụ Ya-e-nô,</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những giọt nước mắt lã chã rơi.</a:t>
              </a:r>
              <a:r>
                <a:rPr kumimoji="0" lang="vi-VN" sz="4400" b="1" i="0" u="none" strike="noStrike" kern="1200" cap="none" spc="0" normalizeH="0" baseline="0" noProof="0">
                  <a:ln>
                    <a:noFill/>
                  </a:ln>
                  <a:solidFill>
                    <a:srgbClr val="FF0000"/>
                  </a:solidFill>
                  <a:effectLst/>
                  <a:uLnTx/>
                  <a:uFillTx/>
                  <a:latin typeface="Aptos" panose="02110004020202020204"/>
                  <a:ea typeface="+mn-ea"/>
                  <a:cs typeface="+mn-cs"/>
                </a:rPr>
                <a:t>//</a:t>
              </a:r>
              <a:r>
                <a:rPr kumimoji="0" lang="vi-VN" sz="4400" b="1" i="0" u="none" strike="noStrike" kern="1200" cap="none" spc="0" normalizeH="0" baseline="0" noProof="0">
                  <a:ln>
                    <a:noFill/>
                  </a:ln>
                  <a:solidFill>
                    <a:prstClr val="black"/>
                  </a:solidFill>
                  <a:effectLst/>
                  <a:uLnTx/>
                  <a:uFillTx/>
                  <a:latin typeface="Aptos" panose="02110004020202020204"/>
                  <a:ea typeface="+mn-ea"/>
                  <a:cs typeface="+mn-cs"/>
                </a:rPr>
                <a:t> Bác Ao-ki ngượng ngùng nhìn cụ.//</a:t>
              </a:r>
              <a:endParaRPr kumimoji="0" lang="vi-VN" sz="44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4"/>
            <a:stretch>
              <a:fillRect/>
            </a:stretch>
          </p:blipFill>
          <p:spPr>
            <a:xfrm>
              <a:off x="720876" y="1918260"/>
              <a:ext cx="701083" cy="701083"/>
            </a:xfrm>
            <a:prstGeom prst="rect">
              <a:avLst/>
            </a:prstGeom>
          </p:spPr>
        </p:pic>
      </p:grpSp>
      <p:pic>
        <p:nvPicPr>
          <p:cNvPr id="3" name="Picture 2">
            <a:extLst>
              <a:ext uri="{FF2B5EF4-FFF2-40B4-BE49-F238E27FC236}">
                <a16:creationId xmlns:a16="http://schemas.microsoft.com/office/drawing/2014/main" id="{3B93E824-6313-001B-E511-90D38516EF09}"/>
              </a:ext>
            </a:extLst>
          </p:cNvPr>
          <p:cNvPicPr>
            <a:picLocks noChangeAspect="1"/>
          </p:cNvPicPr>
          <p:nvPr/>
        </p:nvPicPr>
        <p:blipFill>
          <a:blip r:embed="rId5"/>
          <a:stretch>
            <a:fillRect/>
          </a:stretch>
        </p:blipFill>
        <p:spPr>
          <a:xfrm>
            <a:off x="2784801" y="580654"/>
            <a:ext cx="7876715" cy="1237595"/>
          </a:xfrm>
          <a:prstGeom prst="rect">
            <a:avLst/>
          </a:prstGeom>
        </p:spPr>
      </p:pic>
    </p:spTree>
    <p:extLst>
      <p:ext uri="{BB962C8B-B14F-4D97-AF65-F5344CB8AC3E}">
        <p14:creationId xmlns:p14="http://schemas.microsoft.com/office/powerpoint/2010/main" val="303629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FBAAC2C-7106-4C0D-5832-39671C18C83C}"/>
              </a:ext>
            </a:extLst>
          </p:cNvPr>
          <p:cNvGrpSpPr/>
          <p:nvPr/>
        </p:nvGrpSpPr>
        <p:grpSpPr>
          <a:xfrm>
            <a:off x="-28731" y="526467"/>
            <a:ext cx="12192000" cy="1066800"/>
            <a:chOff x="-28731" y="526467"/>
            <a:chExt cx="12192000" cy="1066800"/>
          </a:xfrm>
        </p:grpSpPr>
        <p:sp>
          <p:nvSpPr>
            <p:cNvPr id="4" name="TextBox 3">
              <a:extLst>
                <a:ext uri="{FF2B5EF4-FFF2-40B4-BE49-F238E27FC236}">
                  <a16:creationId xmlns:a16="http://schemas.microsoft.com/office/drawing/2014/main" id="{DCD93AF2-FF95-0B28-DF31-0C62B31D2CFA}"/>
                </a:ext>
              </a:extLst>
            </p:cNvPr>
            <p:cNvSpPr txBox="1"/>
            <p:nvPr/>
          </p:nvSpPr>
          <p:spPr>
            <a:xfrm>
              <a:off x="1402277" y="631398"/>
              <a:ext cx="9841425" cy="830997"/>
            </a:xfrm>
            <a:prstGeom prst="rect">
              <a:avLst/>
            </a:prstGeom>
            <a:noFill/>
          </p:spPr>
          <p:txBody>
            <a:bodyPr wrap="square" rtlCol="0">
              <a:spAutoFit/>
            </a:bodyPr>
            <a:lstStyle/>
            <a:p>
              <a:r>
                <a:rPr lang="en-US" sz="4800">
                  <a:ln w="190500">
                    <a:solidFill>
                      <a:schemeClr val="bg1"/>
                    </a:solidFill>
                  </a:ln>
                  <a:solidFill>
                    <a:schemeClr val="bg1"/>
                  </a:solidFill>
                  <a:ea typeface="LNTH-LuoLuoNotangYuanTi 1" pitchFamily="2" charset="-128"/>
                  <a:cs typeface="LNTH-LuoLuoNotangYuanTi 1" pitchFamily="2" charset="-128"/>
                </a:rPr>
                <a:t>Bài tập đọc được chia làm mấy đoạn</a:t>
              </a:r>
            </a:p>
          </p:txBody>
        </p:sp>
        <p:cxnSp>
          <p:nvCxnSpPr>
            <p:cNvPr id="6" name="Straight Connector 5">
              <a:extLst>
                <a:ext uri="{FF2B5EF4-FFF2-40B4-BE49-F238E27FC236}">
                  <a16:creationId xmlns:a16="http://schemas.microsoft.com/office/drawing/2014/main" id="{ADEDAF05-0D46-FA8F-B684-8C489181131D}"/>
                </a:ext>
              </a:extLst>
            </p:cNvPr>
            <p:cNvCxnSpPr>
              <a:cxnSpLocks/>
            </p:cNvCxnSpPr>
            <p:nvPr/>
          </p:nvCxnSpPr>
          <p:spPr>
            <a:xfrm>
              <a:off x="-28731" y="526467"/>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766BFD3C-8EA7-6321-1BCE-BB5AD9E668BA}"/>
                </a:ext>
              </a:extLst>
            </p:cNvPr>
            <p:cNvCxnSpPr>
              <a:cxnSpLocks/>
            </p:cNvCxnSpPr>
            <p:nvPr/>
          </p:nvCxnSpPr>
          <p:spPr>
            <a:xfrm>
              <a:off x="-28731" y="1593267"/>
              <a:ext cx="121920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5B430CB2-34F4-D3F1-13E0-558C8EBA0C8B}"/>
                </a:ext>
              </a:extLst>
            </p:cNvPr>
            <p:cNvSpPr/>
            <p:nvPr/>
          </p:nvSpPr>
          <p:spPr>
            <a:xfrm>
              <a:off x="-28731" y="636823"/>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E9632CE-461B-70D0-2F54-2AD15ADBB774}"/>
                </a:ext>
              </a:extLst>
            </p:cNvPr>
            <p:cNvSpPr txBox="1"/>
            <p:nvPr/>
          </p:nvSpPr>
          <p:spPr>
            <a:xfrm>
              <a:off x="785782" y="631398"/>
              <a:ext cx="10457920" cy="830997"/>
            </a:xfrm>
            <a:prstGeom prst="rect">
              <a:avLst/>
            </a:prstGeom>
            <a:noFill/>
          </p:spPr>
          <p:txBody>
            <a:bodyPr wrap="square" rtlCol="0">
              <a:spAutoFit/>
            </a:bodyPr>
            <a:lstStyle/>
            <a:p>
              <a:r>
                <a:rPr lang="en-US" sz="4800">
                  <a:ln>
                    <a:solidFill>
                      <a:schemeClr val="accent2">
                        <a:lumMod val="50000"/>
                      </a:schemeClr>
                    </a:solidFill>
                  </a:ln>
                  <a:solidFill>
                    <a:schemeClr val="accent2">
                      <a:lumMod val="50000"/>
                    </a:schemeClr>
                  </a:solidFill>
                  <a:ea typeface="LNTH-LuoLuoNotangYuanTi 1" pitchFamily="2" charset="-128"/>
                  <a:cs typeface="LNTH-LuoLuoNotangYuanTi 1" pitchFamily="2" charset="-128"/>
                </a:rPr>
                <a:t>Bài tập đọc được chia làm mấy đoạn?</a:t>
              </a:r>
            </a:p>
          </p:txBody>
        </p:sp>
      </p:grpSp>
      <p:grpSp>
        <p:nvGrpSpPr>
          <p:cNvPr id="18" name="Group 17">
            <a:extLst>
              <a:ext uri="{FF2B5EF4-FFF2-40B4-BE49-F238E27FC236}">
                <a16:creationId xmlns:a16="http://schemas.microsoft.com/office/drawing/2014/main" id="{BBB36823-4A3E-7C1F-ADF8-160F791F933A}"/>
              </a:ext>
            </a:extLst>
          </p:cNvPr>
          <p:cNvGrpSpPr/>
          <p:nvPr/>
        </p:nvGrpSpPr>
        <p:grpSpPr>
          <a:xfrm>
            <a:off x="2263993" y="2350499"/>
            <a:ext cx="8411362" cy="963418"/>
            <a:chOff x="-2490876" y="2328463"/>
            <a:chExt cx="14804047" cy="963418"/>
          </a:xfrm>
        </p:grpSpPr>
        <p:sp>
          <p:nvSpPr>
            <p:cNvPr id="19" name="Rectangle: Rounded Corners 18">
              <a:extLst>
                <a:ext uri="{FF2B5EF4-FFF2-40B4-BE49-F238E27FC236}">
                  <a16:creationId xmlns:a16="http://schemas.microsoft.com/office/drawing/2014/main" id="{82239CE6-0849-1055-E2E1-2B6697C4BB7D}"/>
                </a:ext>
              </a:extLst>
            </p:cNvPr>
            <p:cNvSpPr/>
            <p:nvPr/>
          </p:nvSpPr>
          <p:spPr>
            <a:xfrm>
              <a:off x="-2490876" y="2328463"/>
              <a:ext cx="14500926"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TextBox 19">
              <a:extLst>
                <a:ext uri="{FF2B5EF4-FFF2-40B4-BE49-F238E27FC236}">
                  <a16:creationId xmlns:a16="http://schemas.microsoft.com/office/drawing/2014/main" id="{DACEE5E7-AA99-45B4-47A3-DB0296AC0213}"/>
                </a:ext>
              </a:extLst>
            </p:cNvPr>
            <p:cNvSpPr txBox="1"/>
            <p:nvPr/>
          </p:nvSpPr>
          <p:spPr>
            <a:xfrm>
              <a:off x="-2187756" y="2464530"/>
              <a:ext cx="14500927" cy="646331"/>
            </a:xfrm>
            <a:prstGeom prst="rect">
              <a:avLst/>
            </a:prstGeom>
            <a:noFill/>
          </p:spPr>
          <p:txBody>
            <a:bodyPr wrap="square" rtlCol="0">
              <a:spAutoFit/>
            </a:bodyPr>
            <a:lstStyle/>
            <a:p>
              <a:r>
                <a:rPr lang="en-US" sz="3600"/>
                <a:t>• Đoạn 1: Từ đầu đến “mới về”.</a:t>
              </a:r>
            </a:p>
          </p:txBody>
        </p:sp>
      </p:grpSp>
      <p:grpSp>
        <p:nvGrpSpPr>
          <p:cNvPr id="21" name="Group 20">
            <a:extLst>
              <a:ext uri="{FF2B5EF4-FFF2-40B4-BE49-F238E27FC236}">
                <a16:creationId xmlns:a16="http://schemas.microsoft.com/office/drawing/2014/main" id="{7E75B02F-9581-8949-78AA-4E515F275CE1}"/>
              </a:ext>
            </a:extLst>
          </p:cNvPr>
          <p:cNvGrpSpPr/>
          <p:nvPr/>
        </p:nvGrpSpPr>
        <p:grpSpPr>
          <a:xfrm>
            <a:off x="2253496" y="3743925"/>
            <a:ext cx="8395454" cy="963418"/>
            <a:chOff x="-2490876" y="3848047"/>
            <a:chExt cx="15839754" cy="963418"/>
          </a:xfrm>
        </p:grpSpPr>
        <p:sp>
          <p:nvSpPr>
            <p:cNvPr id="22" name="Rectangle: Rounded Corners 21">
              <a:extLst>
                <a:ext uri="{FF2B5EF4-FFF2-40B4-BE49-F238E27FC236}">
                  <a16:creationId xmlns:a16="http://schemas.microsoft.com/office/drawing/2014/main" id="{B9D705F7-57F4-1DCD-E254-A61D221FD44E}"/>
                </a:ext>
              </a:extLst>
            </p:cNvPr>
            <p:cNvSpPr/>
            <p:nvPr/>
          </p:nvSpPr>
          <p:spPr>
            <a:xfrm>
              <a:off x="-2490876" y="3848047"/>
              <a:ext cx="15839754"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TextBox 22">
              <a:extLst>
                <a:ext uri="{FF2B5EF4-FFF2-40B4-BE49-F238E27FC236}">
                  <a16:creationId xmlns:a16="http://schemas.microsoft.com/office/drawing/2014/main" id="{1DE3C06B-56F9-B609-4FBD-073E7025DF5F}"/>
                </a:ext>
              </a:extLst>
            </p:cNvPr>
            <p:cNvSpPr txBox="1"/>
            <p:nvPr/>
          </p:nvSpPr>
          <p:spPr>
            <a:xfrm>
              <a:off x="-2251464" y="3968818"/>
              <a:ext cx="15600342" cy="646331"/>
            </a:xfrm>
            <a:prstGeom prst="rect">
              <a:avLst/>
            </a:prstGeom>
            <a:noFill/>
          </p:spPr>
          <p:txBody>
            <a:bodyPr wrap="square" rtlCol="0">
              <a:spAutoFit/>
            </a:bodyPr>
            <a:lstStyle/>
            <a:p>
              <a:r>
                <a:rPr lang="vi-VN" sz="3600"/>
                <a:t>• Đoạn 2: Tiếp theo đến “của bưu điện”.</a:t>
              </a:r>
              <a:endParaRPr lang="en-US" sz="3600"/>
            </a:p>
          </p:txBody>
        </p:sp>
      </p:grpSp>
      <p:grpSp>
        <p:nvGrpSpPr>
          <p:cNvPr id="27" name="Group 26">
            <a:extLst>
              <a:ext uri="{FF2B5EF4-FFF2-40B4-BE49-F238E27FC236}">
                <a16:creationId xmlns:a16="http://schemas.microsoft.com/office/drawing/2014/main" id="{AB6AC667-5141-6047-08C5-A253027C9B7B}"/>
              </a:ext>
            </a:extLst>
          </p:cNvPr>
          <p:cNvGrpSpPr/>
          <p:nvPr/>
        </p:nvGrpSpPr>
        <p:grpSpPr>
          <a:xfrm>
            <a:off x="2253496" y="5137351"/>
            <a:ext cx="8395454" cy="963418"/>
            <a:chOff x="3371850" y="5334533"/>
            <a:chExt cx="8782390" cy="963418"/>
          </a:xfrm>
        </p:grpSpPr>
        <p:sp>
          <p:nvSpPr>
            <p:cNvPr id="28" name="Rectangle: Rounded Corners 27">
              <a:extLst>
                <a:ext uri="{FF2B5EF4-FFF2-40B4-BE49-F238E27FC236}">
                  <a16:creationId xmlns:a16="http://schemas.microsoft.com/office/drawing/2014/main" id="{DC3DFD61-4428-FAAE-BDED-605E4F038DA2}"/>
                </a:ext>
              </a:extLst>
            </p:cNvPr>
            <p:cNvSpPr/>
            <p:nvPr/>
          </p:nvSpPr>
          <p:spPr>
            <a:xfrm>
              <a:off x="3371850" y="5334533"/>
              <a:ext cx="8733422"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TextBox 28">
              <a:extLst>
                <a:ext uri="{FF2B5EF4-FFF2-40B4-BE49-F238E27FC236}">
                  <a16:creationId xmlns:a16="http://schemas.microsoft.com/office/drawing/2014/main" id="{6A603D9A-6A84-226E-949F-66D7FDF9EB01}"/>
                </a:ext>
              </a:extLst>
            </p:cNvPr>
            <p:cNvSpPr txBox="1"/>
            <p:nvPr/>
          </p:nvSpPr>
          <p:spPr>
            <a:xfrm>
              <a:off x="3516040" y="5455304"/>
              <a:ext cx="8638200" cy="646331"/>
            </a:xfrm>
            <a:prstGeom prst="rect">
              <a:avLst/>
            </a:prstGeom>
            <a:noFill/>
          </p:spPr>
          <p:txBody>
            <a:bodyPr wrap="square" rtlCol="0">
              <a:spAutoFit/>
            </a:bodyPr>
            <a:lstStyle/>
            <a:p>
              <a:r>
                <a:rPr lang="en-US" sz="3600"/>
                <a:t> • Đoạn 3: Còn lại.</a:t>
              </a:r>
            </a:p>
          </p:txBody>
        </p:sp>
      </p:grpSp>
    </p:spTree>
    <p:extLst>
      <p:ext uri="{BB962C8B-B14F-4D97-AF65-F5344CB8AC3E}">
        <p14:creationId xmlns:p14="http://schemas.microsoft.com/office/powerpoint/2010/main" val="187158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7D80EAC-0B54-E122-4415-41191D14C7E9}"/>
              </a:ext>
            </a:extLst>
          </p:cNvPr>
          <p:cNvPicPr>
            <a:picLocks noChangeAspect="1"/>
          </p:cNvPicPr>
          <p:nvPr/>
        </p:nvPicPr>
        <p:blipFill>
          <a:blip r:embed="rId5"/>
          <a:stretch>
            <a:fillRect/>
          </a:stretch>
        </p:blipFill>
        <p:spPr>
          <a:xfrm>
            <a:off x="2187167" y="601741"/>
            <a:ext cx="9919052" cy="1268078"/>
          </a:xfrm>
          <a:prstGeom prst="rect">
            <a:avLst/>
          </a:prstGeom>
        </p:spPr>
      </p:pic>
      <p:sp>
        <p:nvSpPr>
          <p:cNvPr id="7" name="Rectangle: Rounded Corners 6">
            <a:extLst>
              <a:ext uri="{FF2B5EF4-FFF2-40B4-BE49-F238E27FC236}">
                <a16:creationId xmlns:a16="http://schemas.microsoft.com/office/drawing/2014/main" id="{458320D6-4F3F-8936-C70A-2BA6AD27326B}"/>
              </a:ext>
            </a:extLst>
          </p:cNvPr>
          <p:cNvSpPr/>
          <p:nvPr/>
        </p:nvSpPr>
        <p:spPr>
          <a:xfrm>
            <a:off x="381986" y="2708701"/>
            <a:ext cx="11810014" cy="3256547"/>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FF3A41-A074-202E-948A-F4F83804369B}"/>
              </a:ext>
            </a:extLst>
          </p:cNvPr>
          <p:cNvSpPr txBox="1"/>
          <p:nvPr/>
        </p:nvSpPr>
        <p:spPr>
          <a:xfrm>
            <a:off x="1905138" y="2154703"/>
            <a:ext cx="3848028"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6600" b="1">
                <a:solidFill>
                  <a:srgbClr val="0070C0"/>
                </a:solidFill>
              </a:rPr>
              <a:t>bưu tá</a:t>
            </a:r>
          </a:p>
        </p:txBody>
      </p:sp>
      <p:sp>
        <p:nvSpPr>
          <p:cNvPr id="9" name="TextBox 8">
            <a:extLst>
              <a:ext uri="{FF2B5EF4-FFF2-40B4-BE49-F238E27FC236}">
                <a16:creationId xmlns:a16="http://schemas.microsoft.com/office/drawing/2014/main" id="{9FFC0278-20DD-92D9-7512-21F51E642FE6}"/>
              </a:ext>
            </a:extLst>
          </p:cNvPr>
          <p:cNvSpPr txBox="1"/>
          <p:nvPr/>
        </p:nvSpPr>
        <p:spPr>
          <a:xfrm>
            <a:off x="1795302" y="3581527"/>
            <a:ext cx="5305248" cy="2123658"/>
          </a:xfrm>
          <a:prstGeom prst="rect">
            <a:avLst/>
          </a:prstGeom>
          <a:noFill/>
        </p:spPr>
        <p:txBody>
          <a:bodyPr wrap="square" rtlCol="0">
            <a:spAutoFit/>
          </a:bodyPr>
          <a:lstStyle/>
          <a:p>
            <a:pPr algn="just"/>
            <a:r>
              <a:rPr lang="vi-VN" sz="4400"/>
              <a:t>Nhân viên bưu điện có nhiệm vụ đưa, phát thư từ, báo chí</a:t>
            </a:r>
            <a:endParaRPr lang="en-US" sz="4400"/>
          </a:p>
        </p:txBody>
      </p:sp>
      <p:pic>
        <p:nvPicPr>
          <p:cNvPr id="3074" name="Picture 2" descr="Hình ảnh Nhân Viên Bưu điện PNG, Vector, PSD, và biểu tượng để tải về miễn  phí | pngtree">
            <a:extLst>
              <a:ext uri="{FF2B5EF4-FFF2-40B4-BE49-F238E27FC236}">
                <a16:creationId xmlns:a16="http://schemas.microsoft.com/office/drawing/2014/main" id="{F453402F-1EEE-D27E-4B7E-7D780E3116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5699" y="2536248"/>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9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750" fill="hold"/>
                                        <p:tgtEl>
                                          <p:spTgt spid="9"/>
                                        </p:tgtEl>
                                        <p:attrNameLst>
                                          <p:attrName>ppt_w</p:attrName>
                                        </p:attrNameLst>
                                      </p:cBhvr>
                                      <p:tavLst>
                                        <p:tav tm="0">
                                          <p:val>
                                            <p:fltVal val="0"/>
                                          </p:val>
                                        </p:tav>
                                        <p:tav tm="100000">
                                          <p:val>
                                            <p:strVal val="#ppt_w"/>
                                          </p:val>
                                        </p:tav>
                                      </p:tavLst>
                                    </p:anim>
                                    <p:anim calcmode="lin" valueType="num">
                                      <p:cBhvr>
                                        <p:cTn id="14" dur="750" fill="hold"/>
                                        <p:tgtEl>
                                          <p:spTgt spid="9"/>
                                        </p:tgtEl>
                                        <p:attrNameLst>
                                          <p:attrName>ppt_h</p:attrName>
                                        </p:attrNameLst>
                                      </p:cBhvr>
                                      <p:tavLst>
                                        <p:tav tm="0">
                                          <p:val>
                                            <p:fltVal val="0"/>
                                          </p:val>
                                        </p:tav>
                                        <p:tav tm="100000">
                                          <p:val>
                                            <p:strVal val="#ppt_h"/>
                                          </p:val>
                                        </p:tav>
                                      </p:tavLst>
                                    </p:anim>
                                    <p:animEffect transition="in" filter="fade">
                                      <p:cBhvr>
                                        <p:cTn id="1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AB307D2B-AD3F-C47C-7F70-2404FAAAE8A6}"/>
              </a:ext>
            </a:extLst>
          </p:cNvPr>
          <p:cNvSpPr/>
          <p:nvPr/>
        </p:nvSpPr>
        <p:spPr>
          <a:xfrm>
            <a:off x="163419" y="212485"/>
            <a:ext cx="11782302" cy="6517499"/>
          </a:xfrm>
          <a:prstGeom prst="roundRect">
            <a:avLst>
              <a:gd name="adj" fmla="val 11589"/>
            </a:avLst>
          </a:prstGeom>
          <a:solidFill>
            <a:schemeClr val="bg1">
              <a:alpha val="88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51500554-3291-C916-5DB8-6B10823E880D}"/>
              </a:ext>
            </a:extLst>
          </p:cNvPr>
          <p:cNvGrpSpPr/>
          <p:nvPr/>
        </p:nvGrpSpPr>
        <p:grpSpPr>
          <a:xfrm>
            <a:off x="163418" y="308236"/>
            <a:ext cx="11817069" cy="1083929"/>
            <a:chOff x="163418" y="308236"/>
            <a:chExt cx="11817069" cy="1083929"/>
          </a:xfrm>
        </p:grpSpPr>
        <p:pic>
          <p:nvPicPr>
            <p:cNvPr id="12" name="Picture 11">
              <a:extLst>
                <a:ext uri="{FF2B5EF4-FFF2-40B4-BE49-F238E27FC236}">
                  <a16:creationId xmlns:a16="http://schemas.microsoft.com/office/drawing/2014/main" id="{AD6477F5-6613-B653-7B63-830344465EE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3050" b="73867"/>
            <a:stretch/>
          </p:blipFill>
          <p:spPr>
            <a:xfrm>
              <a:off x="163418" y="308236"/>
              <a:ext cx="3328416" cy="1042124"/>
            </a:xfrm>
            <a:prstGeom prst="rect">
              <a:avLst/>
            </a:prstGeom>
          </p:spPr>
        </p:pic>
        <p:pic>
          <p:nvPicPr>
            <p:cNvPr id="13" name="Picture 12">
              <a:extLst>
                <a:ext uri="{FF2B5EF4-FFF2-40B4-BE49-F238E27FC236}">
                  <a16:creationId xmlns:a16="http://schemas.microsoft.com/office/drawing/2014/main" id="{08F816BB-AB67-FC85-FA9D-DE5255AE95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53050" b="73867"/>
            <a:stretch/>
          </p:blipFill>
          <p:spPr>
            <a:xfrm flipH="1">
              <a:off x="8652071" y="308236"/>
              <a:ext cx="3328416" cy="1042124"/>
            </a:xfrm>
            <a:prstGeom prst="rect">
              <a:avLst/>
            </a:prstGeom>
          </p:spPr>
        </p:pic>
        <p:grpSp>
          <p:nvGrpSpPr>
            <p:cNvPr id="14" name="Group 13">
              <a:extLst>
                <a:ext uri="{FF2B5EF4-FFF2-40B4-BE49-F238E27FC236}">
                  <a16:creationId xmlns:a16="http://schemas.microsoft.com/office/drawing/2014/main" id="{F3A74D41-9610-ABFD-B3A7-7B1D8E3FEB66}"/>
                </a:ext>
              </a:extLst>
            </p:cNvPr>
            <p:cNvGrpSpPr/>
            <p:nvPr/>
          </p:nvGrpSpPr>
          <p:grpSpPr>
            <a:xfrm>
              <a:off x="3116006" y="462180"/>
              <a:ext cx="5881024" cy="929985"/>
              <a:chOff x="3116006" y="462180"/>
              <a:chExt cx="5881024" cy="929985"/>
            </a:xfrm>
          </p:grpSpPr>
          <p:pic>
            <p:nvPicPr>
              <p:cNvPr id="15" name="Picture 14">
                <a:extLst>
                  <a:ext uri="{FF2B5EF4-FFF2-40B4-BE49-F238E27FC236}">
                    <a16:creationId xmlns:a16="http://schemas.microsoft.com/office/drawing/2014/main" id="{E268F2F0-11F0-A3A0-49BE-38237C72E23E}"/>
                  </a:ext>
                </a:extLst>
              </p:cNvPr>
              <p:cNvPicPr>
                <a:picLocks noChangeAspect="1"/>
              </p:cNvPicPr>
              <p:nvPr/>
            </p:nvPicPr>
            <p:blipFill>
              <a:blip r:embed="rId14"/>
              <a:stretch>
                <a:fillRect/>
              </a:stretch>
            </p:blipFill>
            <p:spPr>
              <a:xfrm rot="20965525">
                <a:off x="3116006" y="463050"/>
                <a:ext cx="681506" cy="681506"/>
              </a:xfrm>
              <a:prstGeom prst="rect">
                <a:avLst/>
              </a:prstGeom>
            </p:spPr>
          </p:pic>
          <p:pic>
            <p:nvPicPr>
              <p:cNvPr id="20" name="Picture 19">
                <a:extLst>
                  <a:ext uri="{FF2B5EF4-FFF2-40B4-BE49-F238E27FC236}">
                    <a16:creationId xmlns:a16="http://schemas.microsoft.com/office/drawing/2014/main" id="{7C052ED8-53BD-7303-83A1-37E48C22DEA9}"/>
                  </a:ext>
                </a:extLst>
              </p:cNvPr>
              <p:cNvPicPr>
                <a:picLocks noChangeAspect="1"/>
              </p:cNvPicPr>
              <p:nvPr/>
            </p:nvPicPr>
            <p:blipFill>
              <a:blip r:embed="rId14"/>
              <a:stretch>
                <a:fillRect/>
              </a:stretch>
            </p:blipFill>
            <p:spPr>
              <a:xfrm rot="634475" flipH="1">
                <a:off x="8315524" y="462180"/>
                <a:ext cx="681506" cy="681506"/>
              </a:xfrm>
              <a:prstGeom prst="rect">
                <a:avLst/>
              </a:prstGeom>
            </p:spPr>
          </p:pic>
          <p:grpSp>
            <p:nvGrpSpPr>
              <p:cNvPr id="21" name="Nhóm 23">
                <a:extLst>
                  <a:ext uri="{FF2B5EF4-FFF2-40B4-BE49-F238E27FC236}">
                    <a16:creationId xmlns:a16="http://schemas.microsoft.com/office/drawing/2014/main" id="{FD7D18BD-B611-09D7-22F4-4B2454DA787E}"/>
                  </a:ext>
                </a:extLst>
              </p:cNvPr>
              <p:cNvGrpSpPr/>
              <p:nvPr/>
            </p:nvGrpSpPr>
            <p:grpSpPr>
              <a:xfrm>
                <a:off x="3955729" y="695799"/>
                <a:ext cx="4280542" cy="696366"/>
                <a:chOff x="3666356" y="4573200"/>
                <a:chExt cx="4280542" cy="1381473"/>
              </a:xfrm>
            </p:grpSpPr>
            <p:sp>
              <p:nvSpPr>
                <p:cNvPr id="22" name="TextBox 67">
                  <a:extLst>
                    <a:ext uri="{FF2B5EF4-FFF2-40B4-BE49-F238E27FC236}">
                      <a16:creationId xmlns:a16="http://schemas.microsoft.com/office/drawing/2014/main" id="{D3420D95-6886-D9A1-FB3C-9DA0847C08A0}"/>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0">
                        <a:solidFill>
                          <a:prstClr val="white"/>
                        </a:solidFill>
                        <a:prstDash val="solid"/>
                      </a:ln>
                      <a:solidFill>
                        <a:srgbClr val="FF506D"/>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rPr>
                    <a:t>YÊU CẦU CẦN ĐẠT</a:t>
                  </a:r>
                  <a:endParaRPr kumimoji="0" lang="en-US" sz="8000" b="0" i="0" u="none" strike="noStrike" kern="1200" cap="none" spc="0" normalizeH="0" baseline="0" noProof="0" dirty="0">
                    <a:ln w="190500">
                      <a:solidFill>
                        <a:prstClr val="white"/>
                      </a:solidFill>
                      <a:prstDash val="solid"/>
                    </a:ln>
                    <a:solidFill>
                      <a:srgbClr val="FF506D"/>
                    </a:solidFill>
                    <a:effectLst>
                      <a:outerShdw blurRad="12700" dist="38100" dir="2700000" algn="tl" rotWithShape="0">
                        <a:srgbClr val="A02B93">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23" name="TextBox 67">
                  <a:extLst>
                    <a:ext uri="{FF2B5EF4-FFF2-40B4-BE49-F238E27FC236}">
                      <a16:creationId xmlns:a16="http://schemas.microsoft.com/office/drawing/2014/main" id="{6B2EDF22-B817-E67D-0989-8AF5DE42B07E}"/>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9525">
                        <a:noFill/>
                        <a:prstDash val="solid"/>
                      </a:ln>
                      <a:solidFill>
                        <a:srgbClr val="FF506D"/>
                      </a:solidFill>
                      <a:effectLst>
                        <a:outerShdw blurRad="12700" dist="38100" dir="2700000" algn="tl" rotWithShape="0">
                          <a:srgbClr val="F7D2FE"/>
                        </a:outerShdw>
                      </a:effectLst>
                      <a:uLnTx/>
                      <a:uFillTx/>
                      <a:latin typeface="LNTH-LuoLuoNotangYuanTi 1" pitchFamily="2" charset="-128"/>
                      <a:ea typeface="LNTH-LuoLuoNotangYuanTi 1" pitchFamily="2" charset="-128"/>
                      <a:cs typeface="LNTH-LuoLuoNotangYuanTi 1" pitchFamily="2" charset="-128"/>
                    </a:rPr>
                    <a:t>YÊU CẦU CẦN ĐẠT</a:t>
                  </a:r>
                  <a:endParaRPr kumimoji="0" lang="en-US" sz="8000" b="0" i="0" u="none" strike="noStrike" kern="1200" cap="none" spc="0" normalizeH="0" baseline="0" noProof="0" dirty="0">
                    <a:ln w="9525">
                      <a:noFill/>
                      <a:prstDash val="solid"/>
                    </a:ln>
                    <a:solidFill>
                      <a:srgbClr val="FF506D"/>
                    </a:solidFill>
                    <a:effectLst>
                      <a:outerShdw blurRad="12700" dist="38100" dir="2700000" algn="tl" rotWithShape="0">
                        <a:srgbClr val="F7D2FE"/>
                      </a:outerShdw>
                    </a:effectLst>
                    <a:uLnTx/>
                    <a:uFillTx/>
                    <a:latin typeface="LNTH-LuoLuoNotangYuanTi 1" pitchFamily="2" charset="-128"/>
                    <a:ea typeface="LNTH-LuoLuoNotangYuanTi 1" pitchFamily="2" charset="-128"/>
                    <a:cs typeface="LNTH-LuoLuoNotangYuanTi 1" pitchFamily="2" charset="-128"/>
                  </a:endParaRPr>
                </a:p>
              </p:txBody>
            </p:sp>
          </p:grpSp>
        </p:grpSp>
      </p:grpSp>
      <p:grpSp>
        <p:nvGrpSpPr>
          <p:cNvPr id="27" name="Group 26">
            <a:extLst>
              <a:ext uri="{FF2B5EF4-FFF2-40B4-BE49-F238E27FC236}">
                <a16:creationId xmlns:a16="http://schemas.microsoft.com/office/drawing/2014/main" id="{9C0448F6-E059-BDAC-AF5C-FE1A32F3D96D}"/>
              </a:ext>
            </a:extLst>
          </p:cNvPr>
          <p:cNvGrpSpPr/>
          <p:nvPr/>
        </p:nvGrpSpPr>
        <p:grpSpPr>
          <a:xfrm>
            <a:off x="-339410" y="829298"/>
            <a:ext cx="11915795" cy="5788433"/>
            <a:chOff x="-311978" y="738317"/>
            <a:chExt cx="11915795" cy="5788433"/>
          </a:xfrm>
        </p:grpSpPr>
        <p:sp>
          <p:nvSpPr>
            <p:cNvPr id="28" name="TextBox 27">
              <a:extLst>
                <a:ext uri="{FF2B5EF4-FFF2-40B4-BE49-F238E27FC236}">
                  <a16:creationId xmlns:a16="http://schemas.microsoft.com/office/drawing/2014/main" id="{E8F7C3A8-CE9F-9D38-D636-F259C8839EA2}"/>
                </a:ext>
              </a:extLst>
            </p:cNvPr>
            <p:cNvSpPr txBox="1"/>
            <p:nvPr/>
          </p:nvSpPr>
          <p:spPr>
            <a:xfrm>
              <a:off x="1063786" y="1150085"/>
              <a:ext cx="10540031" cy="537666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ptos" panose="02110004020202020204"/>
                  <a:ea typeface="+mn-ea"/>
                  <a:cs typeface="+mn-cs"/>
                </a:rPr>
                <a:t>– Nêu được phỏng đoán về nội dung bài đọc qua tên bài, hoạt động khởi động và tranh minh hoạ.</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ptos" panose="02110004020202020204"/>
                  <a:ea typeface="+mn-ea"/>
                  <a:cs typeface="+mn-cs"/>
                </a:rPr>
                <a:t>– Đọc trôi chảy bài đọc, ngắt nghỉ đúng dấu câu, đúng logic ngữ nghĩa; phân biệt được lời nhân vật và lời người dẫn chuyện; trả lời được các câu hỏi tìm hiểu bài. Hiểu được nội dung của bài đọc: </a:t>
              </a:r>
              <a:r>
                <a:rPr kumimoji="0" lang="vi-VN" sz="3200" b="0" i="1" u="none" strike="noStrike" kern="1200" cap="none" spc="0" normalizeH="0" baseline="0" noProof="0">
                  <a:ln>
                    <a:noFill/>
                  </a:ln>
                  <a:solidFill>
                    <a:prstClr val="black"/>
                  </a:solidFill>
                  <a:effectLst/>
                  <a:uLnTx/>
                  <a:uFillTx/>
                  <a:latin typeface="Aptos" panose="02110004020202020204"/>
                  <a:ea typeface="+mn-ea"/>
                  <a:cs typeface="+mn-cs"/>
                </a:rPr>
                <a:t>Bức thư của bác Ao-ki đã giúp cho cụ Ya-e-nô không còn cảm thấy cô đơn. </a:t>
              </a:r>
              <a:r>
                <a:rPr kumimoji="0" lang="vi-VN" sz="3200" b="0" i="0" u="none" strike="noStrike" kern="1200" cap="none" spc="0" normalizeH="0" baseline="0" noProof="0">
                  <a:ln>
                    <a:noFill/>
                  </a:ln>
                  <a:solidFill>
                    <a:prstClr val="black"/>
                  </a:solidFill>
                  <a:effectLst/>
                  <a:uLnTx/>
                  <a:uFillTx/>
                  <a:latin typeface="Aptos" panose="02110004020202020204"/>
                  <a:ea typeface="+mn-ea"/>
                  <a:cs typeface="+mn-cs"/>
                </a:rPr>
                <a:t>Từ đó, rút ra được ý nghĩa: </a:t>
              </a:r>
              <a:r>
                <a:rPr kumimoji="0" lang="vi-VN" sz="3200" b="0" i="1" u="none" strike="noStrike" kern="1200" cap="none" spc="0" normalizeH="0" baseline="0" noProof="0">
                  <a:ln>
                    <a:noFill/>
                  </a:ln>
                  <a:solidFill>
                    <a:prstClr val="black"/>
                  </a:solidFill>
                  <a:effectLst/>
                  <a:uLnTx/>
                  <a:uFillTx/>
                  <a:latin typeface="Aptos" panose="02110004020202020204"/>
                  <a:ea typeface="+mn-ea"/>
                  <a:cs typeface="+mn-cs"/>
                </a:rPr>
                <a:t>Tình cảm đáng quý, đáng trân trọng giữa những con người trong cùng một cộng đồng. </a:t>
              </a:r>
            </a:p>
          </p:txBody>
        </p:sp>
        <p:pic>
          <p:nvPicPr>
            <p:cNvPr id="29" name="Picture 28">
              <a:extLst>
                <a:ext uri="{FF2B5EF4-FFF2-40B4-BE49-F238E27FC236}">
                  <a16:creationId xmlns:a16="http://schemas.microsoft.com/office/drawing/2014/main" id="{69628777-F31C-6E8B-36B0-5746ACAD18E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pic>
          <p:nvPicPr>
            <p:cNvPr id="30" name="Picture 29">
              <a:extLst>
                <a:ext uri="{FF2B5EF4-FFF2-40B4-BE49-F238E27FC236}">
                  <a16:creationId xmlns:a16="http://schemas.microsoft.com/office/drawing/2014/main" id="{D9EC7283-7E87-0A0E-56E5-22C558627FE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36220"/>
            <a:stretch/>
          </p:blipFill>
          <p:spPr>
            <a:xfrm>
              <a:off x="-311978" y="1718559"/>
              <a:ext cx="1476824" cy="1307695"/>
            </a:xfrm>
            <a:prstGeom prst="rect">
              <a:avLst/>
            </a:prstGeom>
          </p:spPr>
        </p:pic>
      </p:grpSp>
    </p:spTree>
    <p:extLst>
      <p:ext uri="{BB962C8B-B14F-4D97-AF65-F5344CB8AC3E}">
        <p14:creationId xmlns:p14="http://schemas.microsoft.com/office/powerpoint/2010/main" val="1686668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900" decel="100000" fill="hold"/>
                                        <p:tgtEl>
                                          <p:spTgt spid="2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5"/>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name="TextBox1" r:id="rId1" imgW="2971800" imgH="1476360"/>
        </mc:Choice>
        <mc:Fallback>
          <p:control name="TextBox1" r:id="rId1" imgW="2971800" imgH="147636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6"/>
                <a:stretch>
                  <a:fillRect/>
                </a:stretch>
              </p:blipFill>
              <p:spPr>
                <a:xfrm>
                  <a:off x="4915110" y="3860626"/>
                  <a:ext cx="2971379"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88064C-C6EE-3683-1FE5-63560001307E}"/>
              </a:ext>
            </a:extLst>
          </p:cNvPr>
          <p:cNvPicPr>
            <a:picLocks noChangeAspect="1"/>
          </p:cNvPicPr>
          <p:nvPr/>
        </p:nvPicPr>
        <p:blipFill>
          <a:blip r:embed="rId7"/>
          <a:stretch>
            <a:fillRect/>
          </a:stretch>
        </p:blipFill>
        <p:spPr>
          <a:xfrm>
            <a:off x="731055" y="1045931"/>
            <a:ext cx="10729890" cy="6212362"/>
          </a:xfrm>
          <a:prstGeom prst="rect">
            <a:avLst/>
          </a:prstGeom>
        </p:spPr>
      </p:pic>
    </p:spTree>
    <p:extLst>
      <p:ext uri="{BB962C8B-B14F-4D97-AF65-F5344CB8AC3E}">
        <p14:creationId xmlns:p14="http://schemas.microsoft.com/office/powerpoint/2010/main" val="385579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46435CAC-BE7F-A351-B422-2CE8E443BF48}"/>
              </a:ext>
            </a:extLst>
          </p:cNvPr>
          <p:cNvPicPr>
            <a:picLocks noChangeAspect="1"/>
          </p:cNvPicPr>
          <p:nvPr/>
        </p:nvPicPr>
        <p:blipFill>
          <a:blip r:embed="rId7"/>
          <a:stretch>
            <a:fillRect/>
          </a:stretch>
        </p:blipFill>
        <p:spPr>
          <a:xfrm>
            <a:off x="1881169" y="333116"/>
            <a:ext cx="8492464" cy="1987468"/>
          </a:xfrm>
          <a:prstGeom prst="rect">
            <a:avLst/>
          </a:prstGeom>
        </p:spPr>
      </p:pic>
      <p:sp>
        <p:nvSpPr>
          <p:cNvPr id="12" name="TextBox 11">
            <a:extLst>
              <a:ext uri="{FF2B5EF4-FFF2-40B4-BE49-F238E27FC236}">
                <a16:creationId xmlns:a16="http://schemas.microsoft.com/office/drawing/2014/main" id="{6A1BA883-4A84-3B58-9EB3-B549B161C50E}"/>
              </a:ext>
            </a:extLst>
          </p:cNvPr>
          <p:cNvSpPr txBox="1"/>
          <p:nvPr/>
        </p:nvSpPr>
        <p:spPr>
          <a:xfrm>
            <a:off x="2544517" y="3088521"/>
            <a:ext cx="6972551" cy="2349579"/>
          </a:xfrm>
          <a:prstGeom prst="roundRect">
            <a:avLst/>
          </a:prstGeom>
          <a:solidFill>
            <a:schemeClr val="bg1"/>
          </a:solidFill>
          <a:ln w="57150">
            <a:solidFill>
              <a:srgbClr val="A03428"/>
            </a:solidFill>
          </a:ln>
        </p:spPr>
        <p:txBody>
          <a:bodyPr wrap="square" rtlCol="0">
            <a:spAutoFit/>
          </a:bodyPr>
          <a:lstStyle/>
          <a:p>
            <a:pPr algn="just"/>
            <a:r>
              <a:rPr lang="en-US" sz="4400"/>
              <a:t>Hãy trả lời các câu hỏi để sưu tập thêm nhiều tem thư cho bưu điện nhé!</a:t>
            </a:r>
          </a:p>
        </p:txBody>
      </p:sp>
    </p:spTree>
    <p:extLst>
      <p:ext uri="{BB962C8B-B14F-4D97-AF65-F5344CB8AC3E}">
        <p14:creationId xmlns:p14="http://schemas.microsoft.com/office/powerpoint/2010/main" val="1182825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71680" cy="1025980"/>
              <a:chOff x="1273368" y="822482"/>
              <a:chExt cx="8761634" cy="1025980"/>
            </a:xfrm>
          </p:grpSpPr>
          <p:sp>
            <p:nvSpPr>
              <p:cNvPr id="16" name="TextBox 15">
                <a:extLst>
                  <a:ext uri="{FF2B5EF4-FFF2-40B4-BE49-F238E27FC236}">
                    <a16:creationId xmlns:a16="http://schemas.microsoft.com/office/drawing/2014/main" id="{0175D711-C20D-5BF8-5E3B-9059A9E0106D}"/>
                  </a:ext>
                </a:extLst>
              </p:cNvPr>
              <p:cNvSpPr txBox="1"/>
              <p:nvPr/>
            </p:nvSpPr>
            <p:spPr>
              <a:xfrm>
                <a:off x="1752087" y="1065269"/>
                <a:ext cx="8282915" cy="783193"/>
              </a:xfrm>
              <a:prstGeom prst="roundRect">
                <a:avLst/>
              </a:prstGeom>
              <a:solidFill>
                <a:schemeClr val="accent4">
                  <a:lumMod val="20000"/>
                  <a:lumOff val="80000"/>
                </a:schemeClr>
              </a:solidFill>
              <a:ln w="38100">
                <a:noFill/>
              </a:ln>
            </p:spPr>
            <p:txBody>
              <a:bodyPr wrap="square" rtlCol="0">
                <a:spAutoFit/>
              </a:bodyPr>
              <a:lstStyle/>
              <a:p>
                <a:pPr algn="just"/>
                <a:r>
                  <a:rPr lang="en-US" sz="4000" b="1">
                    <a:ea typeface="Roboto" panose="02000000000000000000" pitchFamily="2" charset="0"/>
                  </a:rPr>
                  <a:t>1. Hoàn cảnh của cụ Ya-e-nô có gì đặc biệt? </a:t>
                </a:r>
                <a:endParaRPr lang="en-US" sz="4000" b="1" dirty="0">
                  <a:ea typeface="Roboto" panose="02000000000000000000" pitchFamily="2" charset="0"/>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1455324" y="2896464"/>
            <a:ext cx="5021676" cy="2700419"/>
          </a:xfrm>
          <a:prstGeom prst="rect">
            <a:avLst/>
          </a:prstGeom>
          <a:noFill/>
        </p:spPr>
        <p:txBody>
          <a:bodyPr wrap="square" rtlCol="0">
            <a:spAutoFit/>
          </a:bodyPr>
          <a:lstStyle/>
          <a:p>
            <a:pPr algn="just">
              <a:lnSpc>
                <a:spcPct val="120000"/>
              </a:lnSpc>
            </a:pPr>
            <a:r>
              <a:rPr lang="en-US" sz="4800"/>
              <a:t>Cụ Ya-e-nô đã lớn tuổi, sống một mình ở rìa làng.</a:t>
            </a:r>
          </a:p>
        </p:txBody>
      </p:sp>
      <p:pic>
        <p:nvPicPr>
          <p:cNvPr id="15362" name="Picture 2" descr="Hình ảnh Cụ Già PNG, Vector, PSD, và biểu tượng để tải về miễn phí | pngtree">
            <a:extLst>
              <a:ext uri="{FF2B5EF4-FFF2-40B4-BE49-F238E27FC236}">
                <a16:creationId xmlns:a16="http://schemas.microsoft.com/office/drawing/2014/main" id="{B737666F-D561-BEE2-51D3-39D1D90AC9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5228" y="2711337"/>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73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9458" name="Picture 2" descr="Nền Tem Bưu Chính Nổi Tem Tem Hình Chụp Và Hình ảnh Để Tải Về Miễn Phí -  Pngtree">
            <a:extLst>
              <a:ext uri="{FF2B5EF4-FFF2-40B4-BE49-F238E27FC236}">
                <a16:creationId xmlns:a16="http://schemas.microsoft.com/office/drawing/2014/main" id="{8E7B5A1A-DE40-E2DC-CFE7-1F0427B1FA3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525" t="3056" r="5543" b="5556"/>
          <a:stretch/>
        </p:blipFill>
        <p:spPr bwMode="auto">
          <a:xfrm>
            <a:off x="2537354" y="2428016"/>
            <a:ext cx="2654551"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DB9FBF75-3FC3-8EF5-D5F7-231B477466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6058" y="-1"/>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21CFFAD1-3889-641A-737C-A1A8429FEF80}"/>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2305956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2. </a:t>
                </a: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Kể lại cuộc trò chuyện giữa cụ Ya-e-nô và bác Ao-ki vào lần đầu tiên bác đến phát thư. </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743076"/>
          </a:xfrm>
          <a:prstGeom prst="rect">
            <a:avLst/>
          </a:prstGeom>
          <a:noFill/>
        </p:spPr>
        <p:txBody>
          <a:bodyPr wrap="square" rtlCol="0">
            <a:spAutoFit/>
          </a:bodyPr>
          <a:lstStyle/>
          <a:p>
            <a:pPr lvl="0" algn="just">
              <a:lnSpc>
                <a:spcPct val="120000"/>
              </a:lnSpc>
            </a:pPr>
            <a:r>
              <a:rPr lang="vi-VN" sz="4000">
                <a:solidFill>
                  <a:prstClr val="black"/>
                </a:solidFill>
                <a:latin typeface="Aptos" panose="02110004020202020204"/>
              </a:rPr>
              <a:t>Bác bưu tá vừa đánh tiếng: “Cụ ơi, cụ có thư!” thì cụ Ya-e-nô từ trong nhà bước ra. Vừa gặp bác bưu tá, cụ Ya-e-nô đã mời bác vào nhà dùng trà. Cụ mang rất nhiều món ra để đãi khách. Bác Ao-ki ăn đến khi no mới ra về.</a:t>
            </a:r>
            <a:endParaRPr kumimoji="0" lang="en-US" sz="4000" b="0" i="0" u="none" strike="noStrike" kern="1200" cap="none" spc="0" normalizeH="0" baseline="0" noProof="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190695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07636" y="1241812"/>
            <a:ext cx="9725187" cy="5254692"/>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5400">
                      <a:ln w="127000">
                        <a:solidFill>
                          <a:schemeClr val="bg1"/>
                        </a:solidFill>
                      </a:ln>
                      <a:solidFill>
                        <a:schemeClr val="bg1"/>
                      </a:solidFill>
                      <a:effectLst>
                        <a:outerShdw blurRad="50800" dist="38100" dir="2700000" algn="tl" rotWithShape="0">
                          <a:prstClr val="black">
                            <a:alpha val="40000"/>
                          </a:prstClr>
                        </a:outerShdw>
                      </a:effectLst>
                      <a:latin typeface="SVN-ARCO Typography" panose="020B0603050302020204" pitchFamily="34" charset="2"/>
                      <a:cs typeface="Arial" panose="020B0604020202020204" pitchFamily="34" charset="0"/>
                    </a:rPr>
                    <a:t>Ý chính của đoạn 1:</a:t>
                  </a:r>
                  <a:endParaRPr lang="sv-SE" sz="5400" dirty="0">
                    <a:ln w="127000">
                      <a:solidFill>
                        <a:schemeClr val="bg1"/>
                      </a:solidFill>
                    </a:ln>
                    <a:solidFill>
                      <a:schemeClr val="bg1"/>
                    </a:solidFill>
                    <a:effectLst>
                      <a:outerShdw blurRad="50800" dist="38100" dir="2700000" algn="tl" rotWithShape="0">
                        <a:prstClr val="black">
                          <a:alpha val="40000"/>
                        </a:prstClr>
                      </a:outerShdw>
                    </a:effectLst>
                    <a:latin typeface="SVN-ARCO Typography" panose="020B0603050302020204" pitchFamily="34" charset="2"/>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5400">
                      <a:solidFill>
                        <a:srgbClr val="8EB529"/>
                      </a:solidFill>
                      <a:latin typeface="Arial" panose="020B0604020202020204" pitchFamily="34" charset="0"/>
                      <a:cs typeface="Arial" panose="020B0604020202020204" pitchFamily="34" charset="0"/>
                    </a:rPr>
                    <a:t>Ý</a:t>
                  </a:r>
                  <a:r>
                    <a:rPr lang="sv-SE" sz="5400">
                      <a:latin typeface="Arial" panose="020B0604020202020204" pitchFamily="34" charset="0"/>
                      <a:cs typeface="Arial" panose="020B0604020202020204" pitchFamily="34" charset="0"/>
                    </a:rPr>
                    <a:t> </a:t>
                  </a:r>
                  <a:r>
                    <a:rPr lang="sv-SE" sz="5400">
                      <a:solidFill>
                        <a:srgbClr val="9966FF"/>
                      </a:solidFill>
                      <a:latin typeface="Arial" panose="020B0604020202020204" pitchFamily="34" charset="0"/>
                      <a:cs typeface="Arial" panose="020B0604020202020204" pitchFamily="34" charset="0"/>
                    </a:rPr>
                    <a:t>chính</a:t>
                  </a:r>
                  <a:r>
                    <a:rPr lang="sv-SE" sz="5400">
                      <a:latin typeface="Arial" panose="020B0604020202020204" pitchFamily="34" charset="0"/>
                      <a:cs typeface="Arial" panose="020B0604020202020204" pitchFamily="34" charset="0"/>
                    </a:rPr>
                    <a:t> </a:t>
                  </a:r>
                  <a:r>
                    <a:rPr lang="sv-SE" sz="5400">
                      <a:solidFill>
                        <a:srgbClr val="FFAD24"/>
                      </a:solidFill>
                      <a:latin typeface="Arial" panose="020B0604020202020204" pitchFamily="34" charset="0"/>
                      <a:cs typeface="Arial" panose="020B0604020202020204" pitchFamily="34" charset="0"/>
                    </a:rPr>
                    <a:t>của</a:t>
                  </a:r>
                  <a:r>
                    <a:rPr lang="sv-SE" sz="5400">
                      <a:latin typeface="Arial" panose="020B0604020202020204" pitchFamily="34" charset="0"/>
                      <a:cs typeface="Arial" panose="020B0604020202020204" pitchFamily="34" charset="0"/>
                    </a:rPr>
                    <a:t> </a:t>
                  </a:r>
                  <a:r>
                    <a:rPr lang="sv-SE" sz="5400">
                      <a:solidFill>
                        <a:srgbClr val="FF506D"/>
                      </a:solidFill>
                      <a:latin typeface="Arial" panose="020B0604020202020204" pitchFamily="34" charset="0"/>
                      <a:cs typeface="Arial" panose="020B0604020202020204" pitchFamily="34" charset="0"/>
                    </a:rPr>
                    <a:t>đoạn</a:t>
                  </a:r>
                  <a:r>
                    <a:rPr lang="sv-SE" sz="5400">
                      <a:latin typeface="Arial" panose="020B0604020202020204" pitchFamily="34" charset="0"/>
                      <a:cs typeface="Arial" panose="020B0604020202020204" pitchFamily="34" charset="0"/>
                    </a:rPr>
                    <a:t> </a:t>
                  </a:r>
                  <a:r>
                    <a:rPr lang="sv-SE" sz="5400">
                      <a:solidFill>
                        <a:srgbClr val="00B0F0"/>
                      </a:solidFill>
                      <a:latin typeface="Arial" panose="020B0604020202020204" pitchFamily="34" charset="0"/>
                      <a:cs typeface="Arial" panose="020B0604020202020204" pitchFamily="34" charset="0"/>
                    </a:rPr>
                    <a:t>1:</a:t>
                  </a:r>
                  <a:endParaRPr lang="sv-SE" sz="5400" dirty="0">
                    <a:solidFill>
                      <a:srgbClr val="00B0F0"/>
                    </a:solidFill>
                    <a:latin typeface="Arial" panose="020B0604020202020204" pitchFamily="34" charset="0"/>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476774" y="2096095"/>
            <a:ext cx="9186910" cy="3678443"/>
          </a:xfrm>
          <a:prstGeom prst="rect">
            <a:avLst/>
          </a:prstGeom>
          <a:noFill/>
        </p:spPr>
        <p:txBody>
          <a:bodyPr wrap="square" rtlCol="0">
            <a:spAutoFit/>
          </a:bodyPr>
          <a:lstStyle/>
          <a:p>
            <a:pPr algn="just">
              <a:lnSpc>
                <a:spcPct val="120000"/>
              </a:lnSpc>
            </a:pPr>
            <a:r>
              <a:rPr lang="en-US" sz="6600"/>
              <a:t>Cuộc trò chuyện giữa cụ Ya-e-nô và bác Ao-ki vào lần đầu gặp nhau.</a:t>
            </a:r>
          </a:p>
        </p:txBody>
      </p:sp>
    </p:spTree>
    <p:extLst>
      <p:ext uri="{BB962C8B-B14F-4D97-AF65-F5344CB8AC3E}">
        <p14:creationId xmlns:p14="http://schemas.microsoft.com/office/powerpoint/2010/main" val="2957901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22" name="Picture 2" descr="Tem bưu chính như một kênh thông tin đối ngoại">
            <a:extLst>
              <a:ext uri="{FF2B5EF4-FFF2-40B4-BE49-F238E27FC236}">
                <a16:creationId xmlns:a16="http://schemas.microsoft.com/office/drawing/2014/main" id="{69FB41AF-4047-985A-7964-EFFD0C797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8282" y="2565739"/>
            <a:ext cx="2363267" cy="3115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E4246E4F-9A57-7E6F-8488-9023EF6DBF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6058" y="-1"/>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Tieng-yeah-tre-con-www_nhacchuongvui_com">
            <a:hlinkClick r:id="" action="ppaction://media"/>
            <a:extLst>
              <a:ext uri="{FF2B5EF4-FFF2-40B4-BE49-F238E27FC236}">
                <a16:creationId xmlns:a16="http://schemas.microsoft.com/office/drawing/2014/main" id="{9733F800-852F-B5B0-FE68-73C9C9368BB0}"/>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1364738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3. Vì sao cụ Ya-e-nô thường viết thư gửi cho mình? </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743076"/>
          </a:xfrm>
          <a:prstGeom prst="rect">
            <a:avLst/>
          </a:prstGeom>
          <a:noFill/>
        </p:spPr>
        <p:txBody>
          <a:bodyPr wrap="square" rtlCol="0">
            <a:spAutoFit/>
          </a:bodyPr>
          <a:lstStyle/>
          <a:p>
            <a:pPr lvl="0" algn="just">
              <a:lnSpc>
                <a:spcPct val="120000"/>
              </a:lnSpc>
            </a:pPr>
            <a:r>
              <a:rPr lang="vi-VN" sz="4000">
                <a:solidFill>
                  <a:prstClr val="black"/>
                </a:solidFill>
                <a:latin typeface="Aptos" panose="02110004020202020204"/>
              </a:rPr>
              <a:t>Cụ Ya-e-nô thường viết thư gửi cho mình vì cụ sống một mình, rất cô đơn nên viết thư để tự đem lại niềm vui cho bản thân, giúp cụ tìm được người để trò chuyện và cảm thấy lúc nào cũng có người quan tâm, nhớ đến cụ</a:t>
            </a:r>
            <a:r>
              <a:rPr lang="en-US" sz="4000">
                <a:solidFill>
                  <a:prstClr val="black"/>
                </a:solidFill>
                <a:latin typeface="Aptos" panose="02110004020202020204"/>
              </a:rPr>
              <a:t>.</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98567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defTabSz="609630"/>
            <a:endParaRPr lang="vi-VN" sz="1200" dirty="0">
              <a:solidFill>
                <a:prstClr val="black"/>
              </a:solidFill>
              <a:latin typeface="Arial" panose="020B0604020202020204" pitchFamily="34" charset="0"/>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10" name="Picture 9">
            <a:extLst>
              <a:ext uri="{FF2B5EF4-FFF2-40B4-BE49-F238E27FC236}">
                <a16:creationId xmlns:a16="http://schemas.microsoft.com/office/drawing/2014/main" id="{D0E5F99A-4EA3-1A5F-DD7C-670C718E227C}"/>
              </a:ext>
            </a:extLst>
          </p:cNvPr>
          <p:cNvPicPr>
            <a:picLocks noChangeAspect="1"/>
          </p:cNvPicPr>
          <p:nvPr/>
        </p:nvPicPr>
        <p:blipFill>
          <a:blip r:embed="rId7"/>
          <a:stretch>
            <a:fillRect/>
          </a:stretch>
        </p:blipFill>
        <p:spPr>
          <a:xfrm>
            <a:off x="-151051" y="1731265"/>
            <a:ext cx="12192000" cy="307326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07636" y="1241812"/>
            <a:ext cx="9725187" cy="5254692"/>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rPr>
                    <a:t>Ý chính của đoạn 1:</a:t>
                  </a:r>
                  <a:endParaRPr kumimoji="0" lang="sv-SE" sz="54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a:noFill/>
                      </a:ln>
                      <a:solidFill>
                        <a:srgbClr val="8EB529"/>
                      </a:solidFill>
                      <a:effectLst/>
                      <a:uLnTx/>
                      <a:uFillTx/>
                      <a:latin typeface="Arial" panose="020B0604020202020204" pitchFamily="34" charset="0"/>
                      <a:ea typeface="+mn-ea"/>
                      <a:cs typeface="Arial" panose="020B0604020202020204" pitchFamily="34" charset="0"/>
                    </a:rPr>
                    <a:t>Ý</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9966FF"/>
                      </a:solidFill>
                      <a:effectLst/>
                      <a:uLnTx/>
                      <a:uFillTx/>
                      <a:latin typeface="Arial" panose="020B0604020202020204" pitchFamily="34" charset="0"/>
                      <a:ea typeface="+mn-ea"/>
                      <a:cs typeface="Arial" panose="020B0604020202020204" pitchFamily="34" charset="0"/>
                    </a:rPr>
                    <a:t>chính</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đoạn</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2</a:t>
                  </a:r>
                  <a:endParaRPr kumimoji="0" lang="sv-SE" sz="5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476774" y="2096095"/>
            <a:ext cx="9186910" cy="1240853"/>
          </a:xfrm>
          <a:prstGeom prst="rect">
            <a:avLst/>
          </a:prstGeom>
          <a:noFill/>
        </p:spPr>
        <p:txBody>
          <a:bodyPr wrap="square" rtlCol="0">
            <a:spAutoFit/>
          </a:bodyPr>
          <a:lstStyle/>
          <a:p>
            <a:pPr lvl="0" algn="just">
              <a:lnSpc>
                <a:spcPct val="120000"/>
              </a:lnSpc>
            </a:pPr>
            <a:r>
              <a:rPr lang="en-US" sz="6600">
                <a:solidFill>
                  <a:prstClr val="black"/>
                </a:solidFill>
              </a:rPr>
              <a:t>Niềm vui của cụ Ya-e-nô.</a:t>
            </a:r>
            <a:endParaRPr kumimoji="0" lang="en-US" sz="6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Hình ảnh Cụ Già PNG, Vector, PSD, và biểu tượng để tải về miễn phí | pngtree">
            <a:extLst>
              <a:ext uri="{FF2B5EF4-FFF2-40B4-BE49-F238E27FC236}">
                <a16:creationId xmlns:a16="http://schemas.microsoft.com/office/drawing/2014/main" id="{ADD96C89-DE15-D2AD-7DF2-0C4269BF2F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8026" y="31318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11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746" name="Picture 2" descr="Những con tem đắt giá nhất mọi thời đại - In Ấn AZ">
            <a:extLst>
              <a:ext uri="{FF2B5EF4-FFF2-40B4-BE49-F238E27FC236}">
                <a16:creationId xmlns:a16="http://schemas.microsoft.com/office/drawing/2014/main" id="{A3953984-4964-DC38-4CF9-53E464A321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2477" y="2196111"/>
            <a:ext cx="3163185" cy="40333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B6E832A9-F18E-34A1-201F-24D1313E0C3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6058" y="-1"/>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DA7388D6-17F1-886E-1179-88BB4062488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8458" y="152399"/>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Tieng-yeah-tre-con-www_nhacchuongvui_com">
            <a:hlinkClick r:id="" action="ppaction://media"/>
            <a:extLst>
              <a:ext uri="{FF2B5EF4-FFF2-40B4-BE49-F238E27FC236}">
                <a16:creationId xmlns:a16="http://schemas.microsoft.com/office/drawing/2014/main" id="{75B4F166-4208-70CA-12F8-012275FED4CE}"/>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2084741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4. Việc làm của bác Ao-ki sau khi trò chuyện với đồng nghiệp có ý nghĩa gì?</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004412"/>
          </a:xfrm>
          <a:prstGeom prst="rect">
            <a:avLst/>
          </a:prstGeom>
          <a:noFill/>
        </p:spPr>
        <p:txBody>
          <a:bodyPr wrap="square" rtlCol="0">
            <a:spAutoFit/>
          </a:bodyPr>
          <a:lstStyle/>
          <a:p>
            <a:pPr lvl="0" algn="just">
              <a:lnSpc>
                <a:spcPct val="120000"/>
              </a:lnSpc>
            </a:pPr>
            <a:r>
              <a:rPr lang="vi-VN" sz="4000">
                <a:solidFill>
                  <a:prstClr val="black"/>
                </a:solidFill>
                <a:latin typeface="Aptos" panose="02110004020202020204"/>
              </a:rPr>
              <a:t>Việc làm của bác Ao-ki sau khi trò chuyện với đồng nghiệp nói lên rằng bác Ao-ki rất đồng cảm, thương cụ Ya-e-nô và muốn giúp cụ không còn cảm thấy cô đơn nữa,</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014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07636" y="1241812"/>
            <a:ext cx="9725187" cy="5254692"/>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977573" y="361496"/>
            <a:ext cx="10236853" cy="2088809"/>
            <a:chOff x="1504432" y="495572"/>
            <a:chExt cx="9183135" cy="2088809"/>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83196" y="1662793"/>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1504432" y="495572"/>
              <a:ext cx="9183135" cy="1318780"/>
              <a:chOff x="1607541" y="533473"/>
              <a:chExt cx="9183135" cy="1318780"/>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2410978" y="928923"/>
                <a:ext cx="7606838" cy="923330"/>
                <a:chOff x="-885819" y="2068180"/>
                <a:chExt cx="7866862" cy="923330"/>
              </a:xfrm>
            </p:grpSpPr>
            <p:sp>
              <p:nvSpPr>
                <p:cNvPr id="26" name="TextBox 25">
                  <a:extLst>
                    <a:ext uri="{FF2B5EF4-FFF2-40B4-BE49-F238E27FC236}">
                      <a16:creationId xmlns:a16="http://schemas.microsoft.com/office/drawing/2014/main" id="{6537F202-45C8-BE4D-A513-872AB7163B14}"/>
                    </a:ext>
                  </a:extLst>
                </p:cNvPr>
                <p:cNvSpPr txBox="1"/>
                <p:nvPr/>
              </p:nvSpPr>
              <p:spPr>
                <a:xfrm>
                  <a:off x="-723818"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rPr>
                    <a:t>Ý chính của đoạn 1:</a:t>
                  </a:r>
                  <a:endParaRPr kumimoji="0" lang="sv-SE" sz="5400" b="0" i="0" u="none" strike="noStrike" kern="1200" cap="none" spc="0" normalizeH="0" baseline="0" noProof="0" dirty="0">
                    <a:ln w="127000">
                      <a:solidFill>
                        <a:prstClr val="white"/>
                      </a:solidFill>
                    </a:ln>
                    <a:solidFill>
                      <a:prstClr val="white"/>
                    </a:solidFill>
                    <a:effectLst>
                      <a:outerShdw blurRad="50800" dist="38100" dir="2700000" algn="tl" rotWithShape="0">
                        <a:prstClr val="black">
                          <a:alpha val="40000"/>
                        </a:prstClr>
                      </a:outerShdw>
                    </a:effectLst>
                    <a:uLnTx/>
                    <a:uFillTx/>
                    <a:latin typeface="SVN-ARCO Typography" panose="020B0603050302020204" pitchFamily="34" charset="2"/>
                    <a:ea typeface="+mn-ea"/>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885819" y="2068180"/>
                  <a:ext cx="7704861"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5400" b="0" i="0" u="none" strike="noStrike" kern="1200" cap="none" spc="0" normalizeH="0" baseline="0" noProof="0">
                      <a:ln>
                        <a:noFill/>
                      </a:ln>
                      <a:solidFill>
                        <a:srgbClr val="8EB529"/>
                      </a:solidFill>
                      <a:effectLst/>
                      <a:uLnTx/>
                      <a:uFillTx/>
                      <a:latin typeface="Arial" panose="020B0604020202020204" pitchFamily="34" charset="0"/>
                      <a:ea typeface="+mn-ea"/>
                      <a:cs typeface="Arial" panose="020B0604020202020204" pitchFamily="34" charset="0"/>
                    </a:rPr>
                    <a:t>Ý</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9966FF"/>
                      </a:solidFill>
                      <a:effectLst/>
                      <a:uLnTx/>
                      <a:uFillTx/>
                      <a:latin typeface="Arial" panose="020B0604020202020204" pitchFamily="34" charset="0"/>
                      <a:ea typeface="+mn-ea"/>
                      <a:cs typeface="Arial" panose="020B0604020202020204" pitchFamily="34" charset="0"/>
                    </a:rPr>
                    <a:t>chính</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đoạn</a:t>
                  </a:r>
                  <a:r>
                    <a:rPr kumimoji="0" lang="sv-SE"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5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3</a:t>
                  </a:r>
                  <a:endParaRPr kumimoji="0" lang="sv-SE" sz="5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9401146" y="558056"/>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1607541" y="533473"/>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674986" y="2869635"/>
            <a:ext cx="8701489" cy="2459648"/>
          </a:xfrm>
          <a:prstGeom prst="rect">
            <a:avLst/>
          </a:prstGeom>
          <a:noFill/>
        </p:spPr>
        <p:txBody>
          <a:bodyPr wrap="square" rtlCol="0">
            <a:spAutoFit/>
          </a:bodyPr>
          <a:lstStyle/>
          <a:p>
            <a:pPr lvl="0" algn="ctr">
              <a:lnSpc>
                <a:spcPct val="120000"/>
              </a:lnSpc>
            </a:pPr>
            <a:r>
              <a:rPr lang="en-US" sz="6600">
                <a:solidFill>
                  <a:prstClr val="black"/>
                </a:solidFill>
              </a:rPr>
              <a:t>Việc làm ý nghĩa của bác Ao-ki.</a:t>
            </a:r>
            <a:endParaRPr kumimoji="0" lang="en-US" sz="66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971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AutoShape 2" descr="Độc đáo hình tượng Rồng trên tem Bưu chính Việt Nam">
            <a:extLst>
              <a:ext uri="{FF2B5EF4-FFF2-40B4-BE49-F238E27FC236}">
                <a16:creationId xmlns:a16="http://schemas.microsoft.com/office/drawing/2014/main" id="{548E155E-06D2-4B89-4FAB-1938DB3E40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356DC15-A318-47DC-E5E1-0A113E444F17}"/>
              </a:ext>
            </a:extLst>
          </p:cNvPr>
          <p:cNvPicPr>
            <a:picLocks noChangeAspect="1"/>
          </p:cNvPicPr>
          <p:nvPr/>
        </p:nvPicPr>
        <p:blipFill>
          <a:blip r:embed="rId6"/>
          <a:stretch>
            <a:fillRect/>
          </a:stretch>
        </p:blipFill>
        <p:spPr>
          <a:xfrm>
            <a:off x="1646662" y="2413172"/>
            <a:ext cx="3429000" cy="3457575"/>
          </a:xfrm>
          <a:prstGeom prst="rect">
            <a:avLst/>
          </a:prstGeom>
        </p:spPr>
      </p:pic>
      <p:pic>
        <p:nvPicPr>
          <p:cNvPr id="6"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923A3D47-721E-F349-1952-00050FB6E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6058" y="-1"/>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yeah-tre-con-www_nhacchuongvui_com">
            <a:hlinkClick r:id="" action="ppaction://media"/>
            <a:extLst>
              <a:ext uri="{FF2B5EF4-FFF2-40B4-BE49-F238E27FC236}">
                <a16:creationId xmlns:a16="http://schemas.microsoft.com/office/drawing/2014/main" id="{6C76B347-0D85-AB0A-9541-665117378BC4}"/>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spTree>
    <p:extLst>
      <p:ext uri="{BB962C8B-B14F-4D97-AF65-F5344CB8AC3E}">
        <p14:creationId xmlns:p14="http://schemas.microsoft.com/office/powerpoint/2010/main" val="3276514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628651" y="2106997"/>
            <a:ext cx="10820400"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0" name="Group 19">
            <a:extLst>
              <a:ext uri="{FF2B5EF4-FFF2-40B4-BE49-F238E27FC236}">
                <a16:creationId xmlns:a16="http://schemas.microsoft.com/office/drawing/2014/main" id="{A76C9107-E429-7D6C-51B8-512153978249}"/>
              </a:ext>
            </a:extLst>
          </p:cNvPr>
          <p:cNvGrpSpPr/>
          <p:nvPr/>
        </p:nvGrpSpPr>
        <p:grpSpPr>
          <a:xfrm>
            <a:off x="240119" y="-51315"/>
            <a:ext cx="11711759" cy="1963266"/>
            <a:chOff x="123683" y="72568"/>
            <a:chExt cx="11711759" cy="1963266"/>
          </a:xfrm>
        </p:grpSpPr>
        <p:grpSp>
          <p:nvGrpSpPr>
            <p:cNvPr id="3" name="Nhóm 29">
              <a:extLst>
                <a:ext uri="{FF2B5EF4-FFF2-40B4-BE49-F238E27FC236}">
                  <a16:creationId xmlns:a16="http://schemas.microsoft.com/office/drawing/2014/main" id="{1581DC1F-19DB-7536-5C0A-A81A1F2D2E6D}"/>
                </a:ext>
              </a:extLst>
            </p:cNvPr>
            <p:cNvGrpSpPr/>
            <p:nvPr/>
          </p:nvGrpSpPr>
          <p:grpSpPr>
            <a:xfrm>
              <a:off x="335734" y="72568"/>
              <a:ext cx="11499708" cy="1963266"/>
              <a:chOff x="330505" y="135037"/>
              <a:chExt cx="8763000" cy="1272568"/>
            </a:xfrm>
          </p:grpSpPr>
          <p:grpSp>
            <p:nvGrpSpPr>
              <p:cNvPr id="6" name="Google Shape;3956;p55">
                <a:extLst>
                  <a:ext uri="{FF2B5EF4-FFF2-40B4-BE49-F238E27FC236}">
                    <a16:creationId xmlns:a16="http://schemas.microsoft.com/office/drawing/2014/main" id="{B811E97F-0069-D6C1-5B35-3BE70F69BCF1}"/>
                  </a:ext>
                </a:extLst>
              </p:cNvPr>
              <p:cNvGrpSpPr/>
              <p:nvPr/>
            </p:nvGrpSpPr>
            <p:grpSpPr>
              <a:xfrm>
                <a:off x="5818883" y="1098878"/>
                <a:ext cx="246464" cy="231319"/>
                <a:chOff x="5946283" y="1650903"/>
                <a:chExt cx="246464" cy="231319"/>
              </a:xfrm>
            </p:grpSpPr>
            <p:sp>
              <p:nvSpPr>
                <p:cNvPr id="13" name="Google Shape;3957;p55">
                  <a:extLst>
                    <a:ext uri="{FF2B5EF4-FFF2-40B4-BE49-F238E27FC236}">
                      <a16:creationId xmlns:a16="http://schemas.microsoft.com/office/drawing/2014/main" id="{9B95C5AA-8C2C-7E79-8C79-604B9AFAFA6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Google Shape;3958;p55">
                  <a:extLst>
                    <a:ext uri="{FF2B5EF4-FFF2-40B4-BE49-F238E27FC236}">
                      <a16:creationId xmlns:a16="http://schemas.microsoft.com/office/drawing/2014/main" id="{DBB5574E-0F3F-8984-6464-64A7793BF82D}"/>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7" name="Google Shape;3960;p55">
                <a:extLst>
                  <a:ext uri="{FF2B5EF4-FFF2-40B4-BE49-F238E27FC236}">
                    <a16:creationId xmlns:a16="http://schemas.microsoft.com/office/drawing/2014/main" id="{876A37CE-2DB6-395C-F935-2B2FDC18E2C7}"/>
                  </a:ext>
                </a:extLst>
              </p:cNvPr>
              <p:cNvGrpSpPr/>
              <p:nvPr/>
            </p:nvGrpSpPr>
            <p:grpSpPr>
              <a:xfrm>
                <a:off x="2251858" y="540003"/>
                <a:ext cx="246464" cy="231319"/>
                <a:chOff x="5946283" y="1650903"/>
                <a:chExt cx="246464" cy="231319"/>
              </a:xfrm>
            </p:grpSpPr>
            <p:sp>
              <p:nvSpPr>
                <p:cNvPr id="11" name="Google Shape;3961;p55">
                  <a:extLst>
                    <a:ext uri="{FF2B5EF4-FFF2-40B4-BE49-F238E27FC236}">
                      <a16:creationId xmlns:a16="http://schemas.microsoft.com/office/drawing/2014/main" id="{3C7FD913-D87A-BAE2-636E-EA94BE90A137}"/>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Google Shape;3962;p55">
                  <a:extLst>
                    <a:ext uri="{FF2B5EF4-FFF2-40B4-BE49-F238E27FC236}">
                      <a16:creationId xmlns:a16="http://schemas.microsoft.com/office/drawing/2014/main" id="{6D84517C-2CB2-C9D0-7E7B-79638C30213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Hình chữ nhật: Góc Tròn 2">
                <a:extLst>
                  <a:ext uri="{FF2B5EF4-FFF2-40B4-BE49-F238E27FC236}">
                    <a16:creationId xmlns:a16="http://schemas.microsoft.com/office/drawing/2014/main" id="{2D6F93F0-2A89-A697-B332-210FFDA1462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solidFill>
                <a:srgbClr val="FFFFFF"/>
              </a:solidFill>
              <a:ln w="12700">
                <a:no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A6C9926B-3341-D72D-4227-7CC369E53BC6}"/>
                </a:ext>
              </a:extLst>
            </p:cNvPr>
            <p:cNvGrpSpPr/>
            <p:nvPr/>
          </p:nvGrpSpPr>
          <p:grpSpPr>
            <a:xfrm>
              <a:off x="123683" y="259500"/>
              <a:ext cx="11683982" cy="1592187"/>
              <a:chOff x="1273368" y="822482"/>
              <a:chExt cx="8770869" cy="1592187"/>
            </a:xfrm>
          </p:grpSpPr>
          <p:sp>
            <p:nvSpPr>
              <p:cNvPr id="16" name="TextBox 15">
                <a:extLst>
                  <a:ext uri="{FF2B5EF4-FFF2-40B4-BE49-F238E27FC236}">
                    <a16:creationId xmlns:a16="http://schemas.microsoft.com/office/drawing/2014/main" id="{0175D711-C20D-5BF8-5E3B-9059A9E0106D}"/>
                  </a:ext>
                </a:extLst>
              </p:cNvPr>
              <p:cNvSpPr txBox="1"/>
              <p:nvPr/>
            </p:nvSpPr>
            <p:spPr>
              <a:xfrm>
                <a:off x="1761322" y="950438"/>
                <a:ext cx="8282915" cy="1464231"/>
              </a:xfrm>
              <a:prstGeom prst="roundRect">
                <a:avLst/>
              </a:prstGeom>
              <a:solidFill>
                <a:schemeClr val="accent4">
                  <a:lumMod val="20000"/>
                  <a:lumOff val="80000"/>
                </a:schemeClr>
              </a:solid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ptos" panose="02110004020202020204"/>
                    <a:ea typeface="Roboto" panose="02000000000000000000" pitchFamily="2" charset="0"/>
                    <a:cs typeface="+mn-cs"/>
                  </a:rPr>
                  <a:t>5. Em có suy nghĩ gì về mỗi nhân vật trong truyện?</a:t>
                </a:r>
                <a:endParaRPr kumimoji="0" lang="en-US" sz="4000" b="1" i="0" u="none" strike="noStrike" kern="1200" cap="none" spc="0" normalizeH="0" baseline="0" noProof="0" dirty="0">
                  <a:ln>
                    <a:noFill/>
                  </a:ln>
                  <a:solidFill>
                    <a:prstClr val="black"/>
                  </a:solidFill>
                  <a:effectLst/>
                  <a:uLnTx/>
                  <a:uFillTx/>
                  <a:latin typeface="Aptos" panose="02110004020202020204"/>
                  <a:ea typeface="Roboto" panose="02000000000000000000" pitchFamily="2" charset="0"/>
                  <a:cs typeface="+mn-cs"/>
                </a:endParaRPr>
              </a:p>
            </p:txBody>
          </p:sp>
          <p:pic>
            <p:nvPicPr>
              <p:cNvPr id="17" name="Picture 16">
                <a:extLst>
                  <a:ext uri="{FF2B5EF4-FFF2-40B4-BE49-F238E27FC236}">
                    <a16:creationId xmlns:a16="http://schemas.microsoft.com/office/drawing/2014/main" id="{782A098B-A593-CDA6-E37B-6745844EAD8C}"/>
                  </a:ext>
                </a:extLst>
              </p:cNvPr>
              <p:cNvPicPr>
                <a:picLocks noChangeAspect="1"/>
              </p:cNvPicPr>
              <p:nvPr/>
            </p:nvPicPr>
            <p:blipFill>
              <a:blip r:embed="rId5"/>
              <a:stretch>
                <a:fillRect/>
              </a:stretch>
            </p:blipFill>
            <p:spPr>
              <a:xfrm>
                <a:off x="1273368" y="822482"/>
                <a:ext cx="666270" cy="802640"/>
              </a:xfrm>
              <a:prstGeom prst="rect">
                <a:avLst/>
              </a:prstGeom>
            </p:spPr>
          </p:pic>
        </p:grpSp>
      </p:grpSp>
      <p:sp>
        <p:nvSpPr>
          <p:cNvPr id="22" name="TextBox 21">
            <a:extLst>
              <a:ext uri="{FF2B5EF4-FFF2-40B4-BE49-F238E27FC236}">
                <a16:creationId xmlns:a16="http://schemas.microsoft.com/office/drawing/2014/main" id="{CA791F8F-D02B-3519-CE06-0F24DA4F3CE1}"/>
              </a:ext>
            </a:extLst>
          </p:cNvPr>
          <p:cNvSpPr txBox="1"/>
          <p:nvPr/>
        </p:nvSpPr>
        <p:spPr>
          <a:xfrm>
            <a:off x="929194" y="2301042"/>
            <a:ext cx="10219314" cy="3743076"/>
          </a:xfrm>
          <a:prstGeom prst="rect">
            <a:avLst/>
          </a:prstGeom>
          <a:noFill/>
        </p:spPr>
        <p:txBody>
          <a:bodyPr wrap="square" rtlCol="0">
            <a:spAutoFit/>
          </a:bodyPr>
          <a:lstStyle/>
          <a:p>
            <a:pPr marL="571500" lvl="0" indent="-571500" algn="just">
              <a:lnSpc>
                <a:spcPct val="120000"/>
              </a:lnSpc>
              <a:buFont typeface="Wingdings" panose="05000000000000000000" pitchFamily="2" charset="2"/>
              <a:buChar char="v"/>
            </a:pPr>
            <a:r>
              <a:rPr lang="vi-VN" sz="4000">
                <a:solidFill>
                  <a:prstClr val="black"/>
                </a:solidFill>
                <a:latin typeface="Aptos" panose="02110004020202020204"/>
              </a:rPr>
              <a:t>Cụ Ya-e-nô rất cô đơn, cụ cũng rất thân thiện và mến khách. </a:t>
            </a:r>
            <a:endParaRPr lang="en-US" sz="4000">
              <a:solidFill>
                <a:prstClr val="black"/>
              </a:solidFill>
              <a:latin typeface="Aptos" panose="02110004020202020204"/>
            </a:endParaRPr>
          </a:p>
          <a:p>
            <a:pPr marL="571500" lvl="0" indent="-571500" algn="just">
              <a:lnSpc>
                <a:spcPct val="120000"/>
              </a:lnSpc>
              <a:buFont typeface="Wingdings" panose="05000000000000000000" pitchFamily="2" charset="2"/>
              <a:buChar char="v"/>
            </a:pPr>
            <a:r>
              <a:rPr lang="vi-VN" sz="4000">
                <a:solidFill>
                  <a:prstClr val="black"/>
                </a:solidFill>
                <a:latin typeface="Aptos" panose="02110004020202020204"/>
              </a:rPr>
              <a:t>Bác Ao-ki rất dễ thương, có trách nhiệm với công việc; nhờ đồng cảm, bác đã giúp cụ Ya-e-nô không còn thấy cô đơn nữa,</a:t>
            </a:r>
            <a:endParaRPr kumimoji="0" lang="en-US"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778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33406" y="1500604"/>
            <a:ext cx="9725187" cy="4398337"/>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114724" y="324471"/>
            <a:ext cx="12014091" cy="2151856"/>
            <a:chOff x="666307" y="420554"/>
            <a:chExt cx="10777435" cy="2151856"/>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68980" y="1650822"/>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666307" y="420554"/>
              <a:ext cx="10777435" cy="1564979"/>
              <a:chOff x="769416" y="458455"/>
              <a:chExt cx="10777435" cy="1564979"/>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1340277" y="1253993"/>
                <a:ext cx="10167491" cy="769441"/>
                <a:chOff x="-1993119" y="2393250"/>
                <a:chExt cx="10515044" cy="769441"/>
              </a:xfrm>
            </p:grpSpPr>
            <p:sp>
              <p:nvSpPr>
                <p:cNvPr id="26" name="TextBox 25">
                  <a:extLst>
                    <a:ext uri="{FF2B5EF4-FFF2-40B4-BE49-F238E27FC236}">
                      <a16:creationId xmlns:a16="http://schemas.microsoft.com/office/drawing/2014/main" id="{6537F202-45C8-BE4D-A513-872AB7163B14}"/>
                    </a:ext>
                  </a:extLst>
                </p:cNvPr>
                <p:cNvSpPr txBox="1"/>
                <p:nvPr/>
              </p:nvSpPr>
              <p:spPr>
                <a:xfrm>
                  <a:off x="-1993119" y="2393250"/>
                  <a:ext cx="10410566" cy="76944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4400">
                      <a:ln w="127000">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NỘI DUNG CHÍNH CỦA BÀI ĐỌC LÀ GÌ?:</a:t>
                  </a:r>
                  <a:endParaRPr lang="sv-SE" sz="4400" dirty="0">
                    <a:ln w="127000">
                      <a:solidFill>
                        <a:schemeClr val="bg1"/>
                      </a:solid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79E1A48-A073-2230-97F2-106E1A1D43F5}"/>
                    </a:ext>
                  </a:extLst>
                </p:cNvPr>
                <p:cNvSpPr txBox="1"/>
                <p:nvPr/>
              </p:nvSpPr>
              <p:spPr>
                <a:xfrm>
                  <a:off x="-1862204" y="2393250"/>
                  <a:ext cx="10384129" cy="769441"/>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4400">
                      <a:solidFill>
                        <a:srgbClr val="8EB529"/>
                      </a:solidFill>
                      <a:latin typeface="Arial" panose="020B0604020202020204" pitchFamily="34" charset="0"/>
                      <a:cs typeface="Arial" panose="020B0604020202020204" pitchFamily="34" charset="0"/>
                    </a:rPr>
                    <a:t>NỘI </a:t>
                  </a:r>
                  <a:r>
                    <a:rPr lang="sv-SE" sz="4400">
                      <a:solidFill>
                        <a:schemeClr val="accent2"/>
                      </a:solidFill>
                      <a:latin typeface="Arial" panose="020B0604020202020204" pitchFamily="34" charset="0"/>
                      <a:cs typeface="Arial" panose="020B0604020202020204" pitchFamily="34" charset="0"/>
                    </a:rPr>
                    <a:t>DUNG</a:t>
                  </a:r>
                  <a:r>
                    <a:rPr lang="sv-SE" sz="4400">
                      <a:latin typeface="Arial" panose="020B0604020202020204" pitchFamily="34" charset="0"/>
                      <a:cs typeface="Arial" panose="020B0604020202020204" pitchFamily="34" charset="0"/>
                    </a:rPr>
                    <a:t> </a:t>
                  </a:r>
                  <a:r>
                    <a:rPr lang="sv-SE" sz="4400">
                      <a:solidFill>
                        <a:srgbClr val="9966FF"/>
                      </a:solidFill>
                      <a:latin typeface="Arial" panose="020B0604020202020204" pitchFamily="34" charset="0"/>
                      <a:cs typeface="Arial" panose="020B0604020202020204" pitchFamily="34" charset="0"/>
                    </a:rPr>
                    <a:t>CHÍNH</a:t>
                  </a:r>
                  <a:r>
                    <a:rPr lang="sv-SE" sz="4400">
                      <a:latin typeface="Arial" panose="020B0604020202020204" pitchFamily="34" charset="0"/>
                      <a:cs typeface="Arial" panose="020B0604020202020204" pitchFamily="34" charset="0"/>
                    </a:rPr>
                    <a:t> </a:t>
                  </a:r>
                  <a:r>
                    <a:rPr lang="sv-SE" sz="4400">
                      <a:solidFill>
                        <a:srgbClr val="FFAD24"/>
                      </a:solidFill>
                      <a:latin typeface="Arial" panose="020B0604020202020204" pitchFamily="34" charset="0"/>
                      <a:cs typeface="Arial" panose="020B0604020202020204" pitchFamily="34" charset="0"/>
                    </a:rPr>
                    <a:t>CỦA</a:t>
                  </a:r>
                  <a:r>
                    <a:rPr lang="sv-SE" sz="4400">
                      <a:latin typeface="Arial" panose="020B0604020202020204" pitchFamily="34" charset="0"/>
                      <a:cs typeface="Arial" panose="020B0604020202020204" pitchFamily="34" charset="0"/>
                    </a:rPr>
                    <a:t> </a:t>
                  </a:r>
                  <a:r>
                    <a:rPr lang="sv-SE" sz="4400">
                      <a:solidFill>
                        <a:srgbClr val="FF506D"/>
                      </a:solidFill>
                      <a:latin typeface="Arial" panose="020B0604020202020204" pitchFamily="34" charset="0"/>
                      <a:cs typeface="Arial" panose="020B0604020202020204" pitchFamily="34" charset="0"/>
                    </a:rPr>
                    <a:t>BÀI</a:t>
                  </a:r>
                  <a:r>
                    <a:rPr lang="sv-SE" sz="4400">
                      <a:latin typeface="Arial" panose="020B0604020202020204" pitchFamily="34" charset="0"/>
                      <a:cs typeface="Arial" panose="020B0604020202020204" pitchFamily="34" charset="0"/>
                    </a:rPr>
                    <a:t> </a:t>
                  </a:r>
                  <a:r>
                    <a:rPr lang="sv-SE" sz="4400">
                      <a:solidFill>
                        <a:srgbClr val="00B0F0"/>
                      </a:solidFill>
                      <a:latin typeface="Arial" panose="020B0604020202020204" pitchFamily="34" charset="0"/>
                      <a:cs typeface="Arial" panose="020B0604020202020204" pitchFamily="34" charset="0"/>
                    </a:rPr>
                    <a:t>ĐỌC </a:t>
                  </a:r>
                  <a:r>
                    <a:rPr lang="sv-SE" sz="4400">
                      <a:solidFill>
                        <a:srgbClr val="00B050"/>
                      </a:solidFill>
                      <a:latin typeface="Arial" panose="020B0604020202020204" pitchFamily="34" charset="0"/>
                      <a:cs typeface="Arial" panose="020B0604020202020204" pitchFamily="34" charset="0"/>
                    </a:rPr>
                    <a:t>LÀ</a:t>
                  </a:r>
                  <a:r>
                    <a:rPr lang="sv-SE" sz="4400">
                      <a:solidFill>
                        <a:srgbClr val="00B0F0"/>
                      </a:solidFill>
                      <a:latin typeface="Arial" panose="020B0604020202020204" pitchFamily="34" charset="0"/>
                      <a:cs typeface="Arial" panose="020B0604020202020204" pitchFamily="34" charset="0"/>
                    </a:rPr>
                    <a:t> </a:t>
                  </a:r>
                  <a:r>
                    <a:rPr lang="sv-SE" sz="4400">
                      <a:solidFill>
                        <a:srgbClr val="FF5050"/>
                      </a:solidFill>
                      <a:latin typeface="Arial" panose="020B0604020202020204" pitchFamily="34" charset="0"/>
                      <a:cs typeface="Arial" panose="020B0604020202020204" pitchFamily="34" charset="0"/>
                    </a:rPr>
                    <a:t>GÌ?</a:t>
                  </a:r>
                  <a:r>
                    <a:rPr lang="sv-SE" sz="4400">
                      <a:solidFill>
                        <a:srgbClr val="00B0F0"/>
                      </a:solidFill>
                      <a:latin typeface="Arial" panose="020B0604020202020204" pitchFamily="34" charset="0"/>
                      <a:cs typeface="Arial" panose="020B0604020202020204" pitchFamily="34" charset="0"/>
                    </a:rPr>
                    <a:t>:</a:t>
                  </a:r>
                  <a:endParaRPr lang="sv-SE" sz="4400" dirty="0">
                    <a:solidFill>
                      <a:srgbClr val="00B0F0"/>
                    </a:solidFill>
                    <a:latin typeface="Arial" panose="020B0604020202020204" pitchFamily="34" charset="0"/>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10157321" y="458455"/>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769416" y="575799"/>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502544" y="2183200"/>
            <a:ext cx="9186910" cy="2992294"/>
          </a:xfrm>
          <a:prstGeom prst="rect">
            <a:avLst/>
          </a:prstGeom>
          <a:noFill/>
        </p:spPr>
        <p:txBody>
          <a:bodyPr wrap="square" rtlCol="0">
            <a:spAutoFit/>
          </a:bodyPr>
          <a:lstStyle/>
          <a:p>
            <a:pPr algn="just">
              <a:lnSpc>
                <a:spcPct val="120000"/>
              </a:lnSpc>
            </a:pPr>
            <a:r>
              <a:rPr lang="vi-VN" sz="5400">
                <a:cs typeface="Arial" panose="020B0604020202020204" pitchFamily="34" charset="0"/>
              </a:rPr>
              <a:t>Bức thư của bác Ao-ki đã giúp cho cụ Ya-e-nô không còn cảm thấy cô đơn.</a:t>
            </a:r>
            <a:endParaRPr lang="en-US" sz="5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72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1233406" y="1500604"/>
            <a:ext cx="9725187" cy="4398337"/>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781239C9-74ED-BA30-DF4E-A7050C21FCA5}"/>
              </a:ext>
            </a:extLst>
          </p:cNvPr>
          <p:cNvGrpSpPr/>
          <p:nvPr/>
        </p:nvGrpSpPr>
        <p:grpSpPr>
          <a:xfrm>
            <a:off x="114724" y="324471"/>
            <a:ext cx="12014091" cy="2151856"/>
            <a:chOff x="666307" y="420554"/>
            <a:chExt cx="10777435" cy="2151856"/>
          </a:xfrm>
        </p:grpSpPr>
        <p:pic>
          <p:nvPicPr>
            <p:cNvPr id="10" name="Picture 12">
              <a:extLst>
                <a:ext uri="{FF2B5EF4-FFF2-40B4-BE49-F238E27FC236}">
                  <a16:creationId xmlns:a16="http://schemas.microsoft.com/office/drawing/2014/main" id="{D14BB2F3-DC3D-C3FC-5437-FF6660E9D4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68980" y="1650822"/>
              <a:ext cx="4212974" cy="921588"/>
            </a:xfrm>
            <a:prstGeom prst="rect">
              <a:avLst/>
            </a:prstGeom>
          </p:spPr>
        </p:pic>
        <p:grpSp>
          <p:nvGrpSpPr>
            <p:cNvPr id="18" name="Group 17">
              <a:extLst>
                <a:ext uri="{FF2B5EF4-FFF2-40B4-BE49-F238E27FC236}">
                  <a16:creationId xmlns:a16="http://schemas.microsoft.com/office/drawing/2014/main" id="{48C810FB-DD9F-2377-0404-43AE7F251C68}"/>
                </a:ext>
              </a:extLst>
            </p:cNvPr>
            <p:cNvGrpSpPr/>
            <p:nvPr/>
          </p:nvGrpSpPr>
          <p:grpSpPr>
            <a:xfrm>
              <a:off x="666307" y="420554"/>
              <a:ext cx="10777435" cy="1620908"/>
              <a:chOff x="769416" y="458455"/>
              <a:chExt cx="10777435" cy="1620908"/>
            </a:xfrm>
          </p:grpSpPr>
          <p:grpSp>
            <p:nvGrpSpPr>
              <p:cNvPr id="19" name="Group 18">
                <a:extLst>
                  <a:ext uri="{FF2B5EF4-FFF2-40B4-BE49-F238E27FC236}">
                    <a16:creationId xmlns:a16="http://schemas.microsoft.com/office/drawing/2014/main" id="{B319056C-1B9D-A33D-0DE9-6A29B4CA4380}"/>
                  </a:ext>
                </a:extLst>
              </p:cNvPr>
              <p:cNvGrpSpPr/>
              <p:nvPr/>
            </p:nvGrpSpPr>
            <p:grpSpPr>
              <a:xfrm>
                <a:off x="1340277" y="1253993"/>
                <a:ext cx="10066467" cy="825370"/>
                <a:chOff x="-1993119" y="2393250"/>
                <a:chExt cx="10410566" cy="825370"/>
              </a:xfrm>
            </p:grpSpPr>
            <p:sp>
              <p:nvSpPr>
                <p:cNvPr id="26" name="TextBox 25">
                  <a:extLst>
                    <a:ext uri="{FF2B5EF4-FFF2-40B4-BE49-F238E27FC236}">
                      <a16:creationId xmlns:a16="http://schemas.microsoft.com/office/drawing/2014/main" id="{6537F202-45C8-BE4D-A513-872AB7163B14}"/>
                    </a:ext>
                  </a:extLst>
                </p:cNvPr>
                <p:cNvSpPr txBox="1"/>
                <p:nvPr/>
              </p:nvSpPr>
              <p:spPr>
                <a:xfrm>
                  <a:off x="-1993119" y="2393250"/>
                  <a:ext cx="10410566" cy="76944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sv-SE" sz="44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Ý NGHĨA CỦA BÀI ĐỌC LÀ GÌ?:</a:t>
                  </a:r>
                </a:p>
              </p:txBody>
            </p:sp>
            <p:sp>
              <p:nvSpPr>
                <p:cNvPr id="27" name="TextBox 26">
                  <a:extLst>
                    <a:ext uri="{FF2B5EF4-FFF2-40B4-BE49-F238E27FC236}">
                      <a16:creationId xmlns:a16="http://schemas.microsoft.com/office/drawing/2014/main" id="{779E1A48-A073-2230-97F2-106E1A1D43F5}"/>
                    </a:ext>
                  </a:extLst>
                </p:cNvPr>
                <p:cNvSpPr txBox="1"/>
                <p:nvPr/>
              </p:nvSpPr>
              <p:spPr>
                <a:xfrm>
                  <a:off x="-1966682" y="2449179"/>
                  <a:ext cx="10384129" cy="76944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sv-SE" sz="4400">
                      <a:solidFill>
                        <a:srgbClr val="8EB529"/>
                      </a:solidFill>
                      <a:latin typeface="Arial" panose="020B0604020202020204" pitchFamily="34" charset="0"/>
                      <a:cs typeface="Arial" panose="020B0604020202020204" pitchFamily="34" charset="0"/>
                    </a:rPr>
                    <a:t>Ý NGHĨA</a:t>
                  </a:r>
                  <a:r>
                    <a:rPr kumimoji="0" lang="sv-SE"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FFAD24"/>
                      </a:solidFill>
                      <a:effectLst/>
                      <a:uLnTx/>
                      <a:uFillTx/>
                      <a:latin typeface="Arial" panose="020B0604020202020204" pitchFamily="34" charset="0"/>
                      <a:ea typeface="+mn-ea"/>
                      <a:cs typeface="Arial" panose="020B0604020202020204" pitchFamily="34" charset="0"/>
                    </a:rPr>
                    <a:t>CỦA</a:t>
                  </a:r>
                  <a:r>
                    <a:rPr kumimoji="0" lang="sv-SE"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FF506D"/>
                      </a:solidFill>
                      <a:effectLst/>
                      <a:uLnTx/>
                      <a:uFillTx/>
                      <a:latin typeface="Arial" panose="020B0604020202020204" pitchFamily="34" charset="0"/>
                      <a:ea typeface="+mn-ea"/>
                      <a:cs typeface="Arial" panose="020B0604020202020204" pitchFamily="34" charset="0"/>
                    </a:rPr>
                    <a:t>BÀI</a:t>
                  </a:r>
                  <a:r>
                    <a:rPr kumimoji="0" lang="sv-SE"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ĐỌC </a:t>
                  </a:r>
                  <a:r>
                    <a:rPr kumimoji="0" lang="sv-SE"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LÀ</a:t>
                  </a:r>
                  <a:r>
                    <a:rPr kumimoji="0" lang="sv-SE" sz="4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 </a:t>
                  </a:r>
                  <a:r>
                    <a:rPr kumimoji="0" lang="sv-SE" sz="4400" b="0" i="0" u="none" strike="noStrike" kern="1200" cap="none" spc="0" normalizeH="0" baseline="0" noProof="0">
                      <a:ln>
                        <a:noFill/>
                      </a:ln>
                      <a:solidFill>
                        <a:srgbClr val="FF5050"/>
                      </a:solidFill>
                      <a:effectLst/>
                      <a:uLnTx/>
                      <a:uFillTx/>
                      <a:latin typeface="Arial" panose="020B0604020202020204" pitchFamily="34" charset="0"/>
                      <a:ea typeface="+mn-ea"/>
                      <a:cs typeface="Arial" panose="020B0604020202020204" pitchFamily="34" charset="0"/>
                    </a:rPr>
                    <a:t>GÌ?</a:t>
                  </a:r>
                  <a:r>
                    <a:rPr kumimoji="0" lang="sv-SE" sz="44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a:t>
                  </a:r>
                  <a:endParaRPr kumimoji="0" lang="sv-SE" sz="44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pic>
            <p:nvPicPr>
              <p:cNvPr id="23" name="Picture 27">
                <a:extLst>
                  <a:ext uri="{FF2B5EF4-FFF2-40B4-BE49-F238E27FC236}">
                    <a16:creationId xmlns:a16="http://schemas.microsoft.com/office/drawing/2014/main" id="{5AFF9316-90EE-FFA1-F587-CF3BDB8B81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00039">
                <a:off x="10157321" y="458455"/>
                <a:ext cx="1389530" cy="670448"/>
              </a:xfrm>
              <a:prstGeom prst="rect">
                <a:avLst/>
              </a:prstGeom>
            </p:spPr>
          </p:pic>
          <p:pic>
            <p:nvPicPr>
              <p:cNvPr id="24" name="Picture 27">
                <a:extLst>
                  <a:ext uri="{FF2B5EF4-FFF2-40B4-BE49-F238E27FC236}">
                    <a16:creationId xmlns:a16="http://schemas.microsoft.com/office/drawing/2014/main" id="{192C1E1B-9530-A0EB-B351-FAE5A14DB5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299961" flipH="1">
                <a:off x="769416" y="575799"/>
                <a:ext cx="1389530" cy="670448"/>
              </a:xfrm>
              <a:prstGeom prst="rect">
                <a:avLst/>
              </a:prstGeom>
            </p:spPr>
          </p:pic>
        </p:grpSp>
      </p:grpSp>
      <p:sp>
        <p:nvSpPr>
          <p:cNvPr id="28" name="TextBox 27">
            <a:extLst>
              <a:ext uri="{FF2B5EF4-FFF2-40B4-BE49-F238E27FC236}">
                <a16:creationId xmlns:a16="http://schemas.microsoft.com/office/drawing/2014/main" id="{ACDC8741-9873-91A2-280C-CD8E73BEE94E}"/>
              </a:ext>
            </a:extLst>
          </p:cNvPr>
          <p:cNvSpPr txBox="1"/>
          <p:nvPr/>
        </p:nvSpPr>
        <p:spPr>
          <a:xfrm>
            <a:off x="1502544" y="2183200"/>
            <a:ext cx="9186910" cy="2670026"/>
          </a:xfrm>
          <a:prstGeom prst="rect">
            <a:avLst/>
          </a:prstGeom>
          <a:noFill/>
        </p:spPr>
        <p:txBody>
          <a:bodyPr wrap="square" rtlCol="0">
            <a:spAutoFit/>
          </a:bodyPr>
          <a:lstStyle/>
          <a:p>
            <a:pPr lvl="0" algn="just">
              <a:lnSpc>
                <a:spcPct val="120000"/>
              </a:lnSpc>
            </a:pPr>
            <a:r>
              <a:rPr lang="vi-VN" sz="4800">
                <a:solidFill>
                  <a:prstClr val="black"/>
                </a:solidFill>
                <a:cs typeface="Arial" panose="020B0604020202020204" pitchFamily="34" charset="0"/>
              </a:rPr>
              <a:t>Tình cảm đáng quý, đáng trân trọng giữa những con người trong cùng một cộng đồng.</a:t>
            </a:r>
            <a:endParaRPr kumimoji="0" lang="en-US" sz="4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91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Rectangle: Rounded Corners 20">
            <a:extLst>
              <a:ext uri="{FF2B5EF4-FFF2-40B4-BE49-F238E27FC236}">
                <a16:creationId xmlns:a16="http://schemas.microsoft.com/office/drawing/2014/main" id="{A6570646-A1F2-2F6F-4414-5F61EFD45646}"/>
              </a:ext>
            </a:extLst>
          </p:cNvPr>
          <p:cNvSpPr/>
          <p:nvPr/>
        </p:nvSpPr>
        <p:spPr>
          <a:xfrm>
            <a:off x="998535" y="2106997"/>
            <a:ext cx="9760541" cy="4033340"/>
          </a:xfrm>
          <a:prstGeom prst="roundRect">
            <a:avLst>
              <a:gd name="adj" fmla="val 5849"/>
            </a:avLst>
          </a:prstGeom>
          <a:solidFill>
            <a:schemeClr val="bg1">
              <a:alpha val="88000"/>
            </a:schemeClr>
          </a:solidFill>
          <a:ln w="3175">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AutoShape 2" descr="Độc đáo hình tượng Rồng trên tem Bưu chính Việt Nam">
            <a:extLst>
              <a:ext uri="{FF2B5EF4-FFF2-40B4-BE49-F238E27FC236}">
                <a16:creationId xmlns:a16="http://schemas.microsoft.com/office/drawing/2014/main" id="{548E155E-06D2-4B89-4FAB-1938DB3E40D5}"/>
              </a:ext>
            </a:extLst>
          </p:cNvPr>
          <p:cNvSpPr>
            <a:spLocks noChangeAspect="1" noChangeArrowheads="1"/>
          </p:cNvSpPr>
          <p:nvPr/>
        </p:nvSpPr>
        <p:spPr bwMode="auto">
          <a:xfrm>
            <a:off x="5943600" y="3276600"/>
            <a:ext cx="170529" cy="1705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E356DC15-A318-47DC-E5E1-0A113E444F17}"/>
              </a:ext>
            </a:extLst>
          </p:cNvPr>
          <p:cNvPicPr>
            <a:picLocks noChangeAspect="1"/>
          </p:cNvPicPr>
          <p:nvPr/>
        </p:nvPicPr>
        <p:blipFill>
          <a:blip r:embed="rId6"/>
          <a:stretch>
            <a:fillRect/>
          </a:stretch>
        </p:blipFill>
        <p:spPr>
          <a:xfrm>
            <a:off x="6967554" y="2106997"/>
            <a:ext cx="2324650" cy="2344022"/>
          </a:xfrm>
          <a:prstGeom prst="rect">
            <a:avLst/>
          </a:prstGeom>
        </p:spPr>
      </p:pic>
      <p:pic>
        <p:nvPicPr>
          <p:cNvPr id="6" name="Picture 4" descr="Hình ảnh Học Sinh Mặc đồng Phục Trao Tặng Chiến Thắng Hòa Bình Cử Chỉ Ngón  Tay Cậu Học Sinh Mặc đồng Phục Hòa Bình Tạo Dáng Chụp ảnh Tự Sướng PNG ,">
            <a:extLst>
              <a:ext uri="{FF2B5EF4-FFF2-40B4-BE49-F238E27FC236}">
                <a16:creationId xmlns:a16="http://schemas.microsoft.com/office/drawing/2014/main" id="{923A3D47-721E-F349-1952-00050FB6E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9532" y="-152401"/>
            <a:ext cx="4902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Tieng-yeah-tre-con-www_nhacchuongvui_com">
            <a:hlinkClick r:id="" action="ppaction://media"/>
            <a:extLst>
              <a:ext uri="{FF2B5EF4-FFF2-40B4-BE49-F238E27FC236}">
                <a16:creationId xmlns:a16="http://schemas.microsoft.com/office/drawing/2014/main" id="{6C76B347-0D85-AB0A-9541-665117378BC4}"/>
              </a:ext>
            </a:extLst>
          </p:cNvPr>
          <p:cNvPicPr>
            <a:picLocks noChangeAspect="1"/>
          </p:cNvPicPr>
          <p:nvPr>
            <a:audioFile r:link="rId1"/>
            <p:extLst>
              <p:ext uri="{DAA4B4D4-6D71-4841-9C94-3DE7FCFB9230}">
                <p14:media xmlns:p14="http://schemas.microsoft.com/office/powerpoint/2010/main" r:embed="rId2">
                  <p14:trim end="2429.6938"/>
                </p14:media>
              </p:ext>
            </p:extLst>
          </p:nvPr>
        </p:nvPicPr>
        <p:blipFill>
          <a:blip r:embed="rId8"/>
          <a:stretch>
            <a:fillRect/>
          </a:stretch>
        </p:blipFill>
        <p:spPr>
          <a:xfrm>
            <a:off x="9535886" y="-1230086"/>
            <a:ext cx="609600" cy="609600"/>
          </a:xfrm>
          <a:prstGeom prst="rect">
            <a:avLst/>
          </a:prstGeom>
        </p:spPr>
      </p:pic>
      <p:pic>
        <p:nvPicPr>
          <p:cNvPr id="8" name="Picture 2" descr="Tem bưu chính như một kênh thông tin đối ngoại">
            <a:extLst>
              <a:ext uri="{FF2B5EF4-FFF2-40B4-BE49-F238E27FC236}">
                <a16:creationId xmlns:a16="http://schemas.microsoft.com/office/drawing/2014/main" id="{CE122486-D655-E318-04E3-78A3BE1A3C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5353" y="2205581"/>
            <a:ext cx="1668091" cy="2199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hững con tem đắt giá nhất mọi thời đại - In Ấn AZ">
            <a:extLst>
              <a:ext uri="{FF2B5EF4-FFF2-40B4-BE49-F238E27FC236}">
                <a16:creationId xmlns:a16="http://schemas.microsoft.com/office/drawing/2014/main" id="{8D169735-FFEA-491F-4F46-BBAA40161C1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41475" y="2148318"/>
            <a:ext cx="1769730" cy="22565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ền Tem Bưu Chính Nổi Tem Tem Hình Chụp Và Hình ảnh Để Tải Về Miễn Phí -  Pngtree">
            <a:extLst>
              <a:ext uri="{FF2B5EF4-FFF2-40B4-BE49-F238E27FC236}">
                <a16:creationId xmlns:a16="http://schemas.microsoft.com/office/drawing/2014/main" id="{818ACA08-98D5-1238-119B-F9DC4FD0A8F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525" t="3056" r="5543" b="5556"/>
          <a:stretch/>
        </p:blipFill>
        <p:spPr bwMode="auto">
          <a:xfrm>
            <a:off x="5048602" y="2205581"/>
            <a:ext cx="1808636" cy="22454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9BE68C9-3031-DFD0-03D4-94F9F3E31117}"/>
              </a:ext>
            </a:extLst>
          </p:cNvPr>
          <p:cNvSpPr txBox="1"/>
          <p:nvPr/>
        </p:nvSpPr>
        <p:spPr>
          <a:xfrm>
            <a:off x="1298625" y="889206"/>
            <a:ext cx="7619551" cy="715089"/>
          </a:xfrm>
          <a:prstGeom prst="roundRect">
            <a:avLst/>
          </a:prstGeom>
          <a:solidFill>
            <a:schemeClr val="bg1"/>
          </a:solidFill>
          <a:ln w="57150">
            <a:solidFill>
              <a:srgbClr val="6F1531"/>
            </a:solidFill>
          </a:ln>
        </p:spPr>
        <p:txBody>
          <a:bodyPr wrap="square" rtlCol="0">
            <a:spAutoFit/>
          </a:bodyPr>
          <a:lstStyle/>
          <a:p>
            <a:pPr algn="just"/>
            <a:r>
              <a:rPr lang="en-US" sz="3600"/>
              <a:t>HOÀN THÀNH BỘ SƯU TẬP TEM THƯ</a:t>
            </a:r>
          </a:p>
        </p:txBody>
      </p:sp>
    </p:spTree>
    <p:extLst>
      <p:ext uri="{BB962C8B-B14F-4D97-AF65-F5344CB8AC3E}">
        <p14:creationId xmlns:p14="http://schemas.microsoft.com/office/powerpoint/2010/main" val="4155009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7"/>
                                            </p:tgtEl>
                                          </p:cBhvr>
                                        </p:cmd>
                                      </p:childTnLst>
                                    </p:cTn>
                                  </p:par>
                                  <p:par>
                                    <p:cTn id="7" presetID="2" presetClass="entr" presetSubtype="4" fill="hold" grpId="0" nodeType="withEffect" p14:presetBounceEnd="60000">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14:bounceEnd="60000">
                                          <p:cBhvr additive="base">
                                            <p:cTn id="9" dur="7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7"/>
                                            </p:tgtEl>
                                          </p:cBhvr>
                                        </p:cmd>
                                      </p:childTnLst>
                                    </p:cTn>
                                  </p:par>
                                  <p:par>
                                    <p:cTn id="7" presetID="2" presetClass="entr" presetSubtype="4"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750" fill="hold"/>
                                            <p:tgtEl>
                                              <p:spTgt spid="11"/>
                                            </p:tgtEl>
                                            <p:attrNameLst>
                                              <p:attrName>ppt_x</p:attrName>
                                            </p:attrNameLst>
                                          </p:cBhvr>
                                          <p:tavLst>
                                            <p:tav tm="0">
                                              <p:val>
                                                <p:strVal val="#ppt_x"/>
                                              </p:val>
                                            </p:tav>
                                            <p:tav tm="100000">
                                              <p:val>
                                                <p:strVal val="#ppt_x"/>
                                              </p:val>
                                            </p:tav>
                                          </p:tavLst>
                                        </p:anim>
                                        <p:anim calcmode="lin" valueType="num">
                                          <p:cBhvr additive="base">
                                            <p:cTn id="1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1" grpId="0" animBg="1"/>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76C113FD-8C31-B2AB-BC7F-81B9E9651ECC}"/>
              </a:ext>
            </a:extLst>
          </p:cNvPr>
          <p:cNvPicPr>
            <a:picLocks noChangeAspect="1"/>
          </p:cNvPicPr>
          <p:nvPr/>
        </p:nvPicPr>
        <p:blipFill>
          <a:blip r:embed="rId7"/>
          <a:stretch>
            <a:fillRect/>
          </a:stretch>
        </p:blipFill>
        <p:spPr>
          <a:xfrm>
            <a:off x="581298" y="1326850"/>
            <a:ext cx="10729890" cy="4304149"/>
          </a:xfrm>
          <a:prstGeom prst="rect">
            <a:avLst/>
          </a:prstGeom>
        </p:spPr>
      </p:pic>
    </p:spTree>
    <p:extLst>
      <p:ext uri="{BB962C8B-B14F-4D97-AF65-F5344CB8AC3E}">
        <p14:creationId xmlns:p14="http://schemas.microsoft.com/office/powerpoint/2010/main" val="348694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41804" y="10610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268111">
            <a:off x="7279106" y="371570"/>
            <a:ext cx="4162806" cy="54864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4" name="Freeform 4"/>
          <p:cNvSpPr/>
          <p:nvPr/>
        </p:nvSpPr>
        <p:spPr>
          <a:xfrm rot="441267">
            <a:off x="5067734" y="3813490"/>
            <a:ext cx="6139789" cy="2747555"/>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5" name="Freeform 5"/>
          <p:cNvSpPr/>
          <p:nvPr/>
        </p:nvSpPr>
        <p:spPr>
          <a:xfrm rot="-853441">
            <a:off x="8501051" y="381226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6832966" y="4961729"/>
            <a:ext cx="2609325" cy="1050068"/>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a:off x="5975716" y="1961030"/>
            <a:ext cx="1714500" cy="13716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7" name="Group 6">
            <a:extLst>
              <a:ext uri="{FF2B5EF4-FFF2-40B4-BE49-F238E27FC236}">
                <a16:creationId xmlns:a16="http://schemas.microsoft.com/office/drawing/2014/main" id="{AABAE4A1-C426-BDF2-3BE2-8071F3FAC8FE}"/>
              </a:ext>
            </a:extLst>
          </p:cNvPr>
          <p:cNvGrpSpPr/>
          <p:nvPr/>
        </p:nvGrpSpPr>
        <p:grpSpPr>
          <a:xfrm>
            <a:off x="602105" y="257788"/>
            <a:ext cx="10987789" cy="2278052"/>
            <a:chOff x="602105" y="399112"/>
            <a:chExt cx="10987789" cy="2278052"/>
          </a:xfrm>
        </p:grpSpPr>
        <p:pic>
          <p:nvPicPr>
            <p:cNvPr id="9" name="Picture 7">
              <a:extLst>
                <a:ext uri="{FF2B5EF4-FFF2-40B4-BE49-F238E27FC236}">
                  <a16:creationId xmlns:a16="http://schemas.microsoft.com/office/drawing/2014/main" id="{5F71C701-04EC-60F8-9D80-1C7758A7B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2105" y="399112"/>
              <a:ext cx="10987789" cy="2278052"/>
            </a:xfrm>
            <a:prstGeom prst="rect">
              <a:avLst/>
            </a:prstGeom>
          </p:spPr>
        </p:pic>
        <p:sp>
          <p:nvSpPr>
            <p:cNvPr id="10" name="TextBox 9">
              <a:extLst>
                <a:ext uri="{FF2B5EF4-FFF2-40B4-BE49-F238E27FC236}">
                  <a16:creationId xmlns:a16="http://schemas.microsoft.com/office/drawing/2014/main" id="{52091AA4-3460-C653-17EA-4DEAE205129B}"/>
                </a:ext>
              </a:extLst>
            </p:cNvPr>
            <p:cNvSpPr txBox="1"/>
            <p:nvPr/>
          </p:nvSpPr>
          <p:spPr>
            <a:xfrm>
              <a:off x="922420" y="682384"/>
              <a:ext cx="10435391" cy="1508105"/>
            </a:xfrm>
            <a:prstGeom prst="rect">
              <a:avLst/>
            </a:prstGeom>
            <a:noFill/>
          </p:spPr>
          <p:txBody>
            <a:bodyPr wrap="square" rtlCol="0">
              <a:spAutoFit/>
            </a:bodyPr>
            <a:lstStyle/>
            <a:p>
              <a:pPr algn="ctr"/>
              <a:r>
                <a:rPr lang="vi-VN" sz="4600"/>
                <a:t>Kể tên 2 – 3 việc làm thể hiện sự quan tâm đến người cao tuổi.</a:t>
              </a:r>
              <a:endParaRPr lang="en-US" sz="4600"/>
            </a:p>
          </p:txBody>
        </p:sp>
      </p:grpSp>
      <p:pic>
        <p:nvPicPr>
          <p:cNvPr id="1026" name="Picture 2" descr="Hình ảnh Hình ảnh Bà PNG, Vector, PSD, và biểu tượng để tải về miễn phí |  pngtree">
            <a:extLst>
              <a:ext uri="{FF2B5EF4-FFF2-40B4-BE49-F238E27FC236}">
                <a16:creationId xmlns:a16="http://schemas.microsoft.com/office/drawing/2014/main" id="{BDEEB7B8-C9A9-7049-6EA0-1CF85E7A80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263" y="1950395"/>
            <a:ext cx="4649817" cy="46498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1ABC56E-2188-D7D9-14A2-07A0D987CF20}"/>
              </a:ext>
            </a:extLst>
          </p:cNvPr>
          <p:cNvPicPr>
            <a:picLocks noChangeAspect="1"/>
          </p:cNvPicPr>
          <p:nvPr/>
        </p:nvPicPr>
        <p:blipFill>
          <a:blip r:embed="rId4"/>
          <a:stretch>
            <a:fillRect/>
          </a:stretch>
        </p:blipFill>
        <p:spPr>
          <a:xfrm>
            <a:off x="1545669" y="144940"/>
            <a:ext cx="9900762" cy="1207113"/>
          </a:xfrm>
          <a:prstGeom prst="rect">
            <a:avLst/>
          </a:prstGeom>
        </p:spPr>
      </p:pic>
      <p:grpSp>
        <p:nvGrpSpPr>
          <p:cNvPr id="7" name="Group 6">
            <a:extLst>
              <a:ext uri="{FF2B5EF4-FFF2-40B4-BE49-F238E27FC236}">
                <a16:creationId xmlns:a16="http://schemas.microsoft.com/office/drawing/2014/main" id="{6670CC15-F3BC-D50F-758A-1806D6FF27E4}"/>
              </a:ext>
            </a:extLst>
          </p:cNvPr>
          <p:cNvGrpSpPr/>
          <p:nvPr/>
        </p:nvGrpSpPr>
        <p:grpSpPr>
          <a:xfrm>
            <a:off x="469180" y="1856863"/>
            <a:ext cx="11253639" cy="3732380"/>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86F20567-75E7-DE0F-9FD2-B1ADDBDD0F1B}"/>
                </a:ext>
              </a:extLst>
            </p:cNvPr>
            <p:cNvGrpSpPr/>
            <p:nvPr/>
          </p:nvGrpSpPr>
          <p:grpSpPr>
            <a:xfrm>
              <a:off x="720876" y="1897880"/>
              <a:ext cx="10680497" cy="2279493"/>
              <a:chOff x="-35255" y="2016118"/>
              <a:chExt cx="10680497" cy="2279493"/>
            </a:xfrm>
          </p:grpSpPr>
          <p:sp>
            <p:nvSpPr>
              <p:cNvPr id="13" name="TextBox 12">
                <a:extLst>
                  <a:ext uri="{FF2B5EF4-FFF2-40B4-BE49-F238E27FC236}">
                    <a16:creationId xmlns:a16="http://schemas.microsoft.com/office/drawing/2014/main" id="{627F42BE-FD29-9545-A283-74851A8B84BB}"/>
                  </a:ext>
                </a:extLst>
              </p:cNvPr>
              <p:cNvSpPr txBox="1"/>
              <p:nvPr/>
            </p:nvSpPr>
            <p:spPr>
              <a:xfrm>
                <a:off x="665831" y="2016118"/>
                <a:ext cx="9979411" cy="14429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Toàn bài : </a:t>
                </a:r>
                <a:r>
                  <a:rPr kumimoji="0" lang="en-US" sz="3600" b="1" i="0" u="none" strike="noStrike" kern="1200" cap="none" spc="0" normalizeH="0" baseline="0" noProof="0">
                    <a:ln>
                      <a:noFill/>
                    </a:ln>
                    <a:solidFill>
                      <a:srgbClr val="C00000"/>
                    </a:solidFill>
                    <a:effectLst/>
                    <a:uLnTx/>
                    <a:uFillTx/>
                    <a:latin typeface="Aptos" panose="02110004020202020204"/>
                    <a:ea typeface="+mn-ea"/>
                    <a:cs typeface="+mn-cs"/>
                  </a:rPr>
                  <a:t>đọc với giọng chậm rãi,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Nhấn giọng</a:t>
                </a: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a:t>
                </a: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rPr>
                  <a:t>ở những từ ngữ bộc lộ suy nghĩ, tình cảm của nhân vật,…</a:t>
                </a:r>
              </a:p>
            </p:txBody>
          </p:sp>
          <p:pic>
            <p:nvPicPr>
              <p:cNvPr id="14" name="Picture 13">
                <a:extLst>
                  <a:ext uri="{FF2B5EF4-FFF2-40B4-BE49-F238E27FC236}">
                    <a16:creationId xmlns:a16="http://schemas.microsoft.com/office/drawing/2014/main" id="{1E0ADFB9-D947-F942-1A05-4309CBF234BF}"/>
                  </a:ext>
                </a:extLst>
              </p:cNvPr>
              <p:cNvPicPr>
                <a:picLocks noChangeAspect="1"/>
              </p:cNvPicPr>
              <p:nvPr/>
            </p:nvPicPr>
            <p:blipFill>
              <a:blip r:embed="rId5"/>
              <a:stretch>
                <a:fillRect/>
              </a:stretch>
            </p:blipFill>
            <p:spPr>
              <a:xfrm>
                <a:off x="-35255" y="3594528"/>
                <a:ext cx="701083" cy="701083"/>
              </a:xfrm>
              <a:prstGeom prst="rect">
                <a:avLst/>
              </a:prstGeom>
            </p:spPr>
          </p:pic>
        </p:grpSp>
        <p:grpSp>
          <p:nvGrpSpPr>
            <p:cNvPr id="10" name="Group 9">
              <a:extLst>
                <a:ext uri="{FF2B5EF4-FFF2-40B4-BE49-F238E27FC236}">
                  <a16:creationId xmlns:a16="http://schemas.microsoft.com/office/drawing/2014/main" id="{865EAEDC-D69F-1617-E578-D31148B68770}"/>
                </a:ext>
              </a:extLst>
            </p:cNvPr>
            <p:cNvGrpSpPr/>
            <p:nvPr/>
          </p:nvGrpSpPr>
          <p:grpSpPr>
            <a:xfrm>
              <a:off x="720876" y="1918260"/>
              <a:ext cx="10680497" cy="2089635"/>
              <a:chOff x="-35255" y="2036498"/>
              <a:chExt cx="10680497" cy="2089635"/>
            </a:xfrm>
          </p:grpSpPr>
          <p:sp>
            <p:nvSpPr>
              <p:cNvPr id="11" name="TextBox 10">
                <a:extLst>
                  <a:ext uri="{FF2B5EF4-FFF2-40B4-BE49-F238E27FC236}">
                    <a16:creationId xmlns:a16="http://schemas.microsoft.com/office/drawing/2014/main" id="{1D15D27E-B9E4-B479-3845-4140991A8AE7}"/>
                  </a:ext>
                </a:extLst>
              </p:cNvPr>
              <p:cNvSpPr txBox="1"/>
              <p:nvPr/>
            </p:nvSpPr>
            <p:spPr>
              <a:xfrm>
                <a:off x="665830" y="3594528"/>
                <a:ext cx="9979412" cy="5316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Lời bác Ao-ki đọc giọng : </a:t>
                </a:r>
                <a:r>
                  <a:rPr kumimoji="0" lang="en-US" sz="3600" b="1" i="0" u="none" strike="noStrike" kern="1200" cap="none" spc="0" normalizeH="0" baseline="0" noProof="0">
                    <a:ln>
                      <a:noFill/>
                    </a:ln>
                    <a:solidFill>
                      <a:srgbClr val="C00000"/>
                    </a:solidFill>
                    <a:effectLst/>
                    <a:uLnTx/>
                    <a:uFillTx/>
                    <a:latin typeface="Aptos" panose="02110004020202020204"/>
                    <a:ea typeface="+mn-ea"/>
                    <a:cs typeface="+mn-cs"/>
                  </a:rPr>
                  <a:t>vui vẻ, tình cảm.</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6"/>
              <a:stretch>
                <a:fillRect/>
              </a:stretch>
            </p:blipFill>
            <p:spPr>
              <a:xfrm>
                <a:off x="-35255" y="2036498"/>
                <a:ext cx="701083" cy="701083"/>
              </a:xfrm>
              <a:prstGeom prst="rect">
                <a:avLst/>
              </a:prstGeom>
            </p:spPr>
          </p:pic>
        </p:grpSp>
      </p:grpSp>
    </p:spTree>
    <p:extLst>
      <p:ext uri="{BB962C8B-B14F-4D97-AF65-F5344CB8AC3E}">
        <p14:creationId xmlns:p14="http://schemas.microsoft.com/office/powerpoint/2010/main" val="3787424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39471" y="-283202"/>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C10D7873-59F2-9F36-3CAF-FAD85AEA3DCC}"/>
              </a:ext>
            </a:extLst>
          </p:cNvPr>
          <p:cNvSpPr/>
          <p:nvPr/>
        </p:nvSpPr>
        <p:spPr>
          <a:xfrm>
            <a:off x="336262" y="773833"/>
            <a:ext cx="11531888" cy="5605604"/>
          </a:xfrm>
          <a:prstGeom prst="rect">
            <a:avLst/>
          </a:prstGeom>
          <a:solidFill>
            <a:schemeClr val="bg1"/>
          </a:solidFill>
          <a:ln w="57150">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ACDC8741-9873-91A2-280C-CD8E73BEE94E}"/>
              </a:ext>
            </a:extLst>
          </p:cNvPr>
          <p:cNvSpPr txBox="1"/>
          <p:nvPr/>
        </p:nvSpPr>
        <p:spPr>
          <a:xfrm>
            <a:off x="835133" y="876136"/>
            <a:ext cx="10977600" cy="5503301"/>
          </a:xfrm>
          <a:prstGeom prst="rect">
            <a:avLst/>
          </a:prstGeom>
          <a:noFill/>
        </p:spPr>
        <p:txBody>
          <a:bodyPr wrap="square" rtlCol="0">
            <a:spAutoFit/>
          </a:bodyPr>
          <a:lstStyle/>
          <a:p>
            <a:pPr indent="90170" algn="just">
              <a:lnSpc>
                <a:spcPct val="115000"/>
              </a:lnSpc>
            </a:pPr>
            <a:r>
              <a:rPr lang="en-US" sz="2800" i="1" u="sng">
                <a:solidFill>
                  <a:srgbClr val="000000"/>
                </a:solidFill>
                <a:latin typeface="Times New Roman" panose="02020603050405020304" pitchFamily="18" charset="0"/>
                <a:ea typeface="Calibri" panose="020F0502020204030204" pitchFamily="34" charset="0"/>
              </a:rPr>
              <a:t>Thế rồi</a:t>
            </a:r>
            <a:r>
              <a:rPr lang="en-US" sz="2800" i="1">
                <a:solidFill>
                  <a:srgbClr val="000000"/>
                </a:solidFill>
                <a:latin typeface="Times New Roman" panose="02020603050405020304" pitchFamily="18" charset="0"/>
                <a:ea typeface="Calibri" panose="020F0502020204030204" pitchFamily="34" charset="0"/>
              </a:rPr>
              <a:t>,/ hôm sau,/ bác Ao-ki </a:t>
            </a:r>
            <a:r>
              <a:rPr lang="en-US" sz="2800" i="1" u="sng">
                <a:solidFill>
                  <a:srgbClr val="000000"/>
                </a:solidFill>
                <a:latin typeface="Times New Roman" panose="02020603050405020304" pitchFamily="18" charset="0"/>
                <a:ea typeface="Calibri" panose="020F0502020204030204" pitchFamily="34" charset="0"/>
              </a:rPr>
              <a:t>tới chỗ cụ Ya-e-nô</a:t>
            </a:r>
            <a:r>
              <a:rPr lang="en-US" sz="2800" i="1">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i="1">
                <a:solidFill>
                  <a:srgbClr val="000000"/>
                </a:solidFill>
                <a:latin typeface="Times New Roman" panose="02020603050405020304" pitchFamily="18" charset="0"/>
                <a:ea typeface="Calibri" panose="020F0502020204030204" pitchFamily="34" charset="0"/>
              </a:rPr>
              <a:t>– Cụ ơi,/ cụ </a:t>
            </a:r>
            <a:r>
              <a:rPr lang="en-US" sz="2800" i="1" u="sng">
                <a:solidFill>
                  <a:srgbClr val="000000"/>
                </a:solidFill>
                <a:latin typeface="Times New Roman" panose="02020603050405020304" pitchFamily="18" charset="0"/>
                <a:ea typeface="Calibri" panose="020F0502020204030204" pitchFamily="34" charset="0"/>
              </a:rPr>
              <a:t>có thư</a:t>
            </a:r>
            <a:r>
              <a:rPr lang="en-US" sz="2800" i="1">
                <a:solidFill>
                  <a:srgbClr val="000000"/>
                </a:solidFill>
                <a:latin typeface="Times New Roman" panose="02020603050405020304" pitchFamily="18" charset="0"/>
                <a:ea typeface="Calibri" panose="020F0502020204030204" pitchFamily="34" charset="0"/>
              </a:rPr>
              <a:t>!//</a:t>
            </a:r>
          </a:p>
          <a:p>
            <a:pPr indent="90170" algn="just">
              <a:lnSpc>
                <a:spcPct val="115000"/>
              </a:lnSpc>
            </a:pPr>
            <a:r>
              <a:rPr lang="en-US" sz="2800" i="1">
                <a:solidFill>
                  <a:srgbClr val="000000"/>
                </a:solidFill>
                <a:latin typeface="Times New Roman" panose="02020603050405020304" pitchFamily="18" charset="0"/>
                <a:ea typeface="Calibri" panose="020F0502020204030204" pitchFamily="34" charset="0"/>
              </a:rPr>
              <a:t>Cụ Ya-e-nô đi ra,/ vẻ mặt </a:t>
            </a:r>
            <a:r>
              <a:rPr lang="en-US" sz="2800" i="1" u="sng">
                <a:solidFill>
                  <a:srgbClr val="000000"/>
                </a:solidFill>
                <a:latin typeface="Times New Roman" panose="02020603050405020304" pitchFamily="18" charset="0"/>
                <a:ea typeface="Calibri" panose="020F0502020204030204" pitchFamily="34" charset="0"/>
              </a:rPr>
              <a:t>lấy làm lạ</a:t>
            </a:r>
            <a:r>
              <a:rPr lang="en-US" sz="2800" i="1">
                <a:solidFill>
                  <a:srgbClr val="000000"/>
                </a:solidFill>
                <a:latin typeface="Times New Roman" panose="02020603050405020304" pitchFamily="18" charset="0"/>
                <a:ea typeface="Calibri" panose="020F0502020204030204" pitchFamily="34" charset="0"/>
              </a:rPr>
              <a:t>.// Hôm nay/ </a:t>
            </a:r>
            <a:r>
              <a:rPr lang="en-US" sz="2800" i="1" u="sng">
                <a:solidFill>
                  <a:srgbClr val="000000"/>
                </a:solidFill>
                <a:latin typeface="Times New Roman" panose="02020603050405020304" pitchFamily="18" charset="0"/>
                <a:ea typeface="Calibri" panose="020F0502020204030204" pitchFamily="34" charset="0"/>
              </a:rPr>
              <a:t>chắc chắn</a:t>
            </a:r>
            <a:r>
              <a:rPr lang="en-US" sz="2800" i="1">
                <a:solidFill>
                  <a:srgbClr val="000000"/>
                </a:solidFill>
                <a:latin typeface="Times New Roman" panose="02020603050405020304" pitchFamily="18" charset="0"/>
                <a:ea typeface="Calibri" panose="020F0502020204030204" pitchFamily="34" charset="0"/>
              </a:rPr>
              <a:t> không có thư tới cơ mà...//</a:t>
            </a:r>
          </a:p>
          <a:p>
            <a:pPr indent="90170" algn="just">
              <a:lnSpc>
                <a:spcPct val="115000"/>
              </a:lnSpc>
            </a:pPr>
            <a:r>
              <a:rPr lang="en-US" sz="2800" i="1">
                <a:solidFill>
                  <a:srgbClr val="000000"/>
                </a:solidFill>
                <a:latin typeface="Times New Roman" panose="02020603050405020304" pitchFamily="18" charset="0"/>
                <a:ea typeface="Calibri" panose="020F0502020204030204" pitchFamily="34" charset="0"/>
              </a:rPr>
              <a:t>Nhìn thấy tên người gửi là/ </a:t>
            </a:r>
            <a:r>
              <a:rPr lang="en-US" sz="2800" i="1" u="sng">
                <a:solidFill>
                  <a:srgbClr val="000000"/>
                </a:solidFill>
                <a:latin typeface="Times New Roman" panose="02020603050405020304" pitchFamily="18" charset="0"/>
                <a:ea typeface="Calibri" panose="020F0502020204030204" pitchFamily="34" charset="0"/>
              </a:rPr>
              <a:t>Ao-ki Đai-ki-chi</a:t>
            </a:r>
            <a:r>
              <a:rPr lang="en-US" sz="2800" i="1">
                <a:solidFill>
                  <a:srgbClr val="000000"/>
                </a:solidFill>
                <a:latin typeface="Times New Roman" panose="02020603050405020304" pitchFamily="18" charset="0"/>
                <a:ea typeface="Calibri" panose="020F0502020204030204" pitchFamily="34" charset="0"/>
              </a:rPr>
              <a:t>,/ cụ </a:t>
            </a:r>
            <a:r>
              <a:rPr lang="en-US" sz="2800" i="1" u="sng">
                <a:solidFill>
                  <a:srgbClr val="000000"/>
                </a:solidFill>
                <a:latin typeface="Times New Roman" panose="02020603050405020304" pitchFamily="18" charset="0"/>
                <a:ea typeface="Calibri" panose="020F0502020204030204" pitchFamily="34" charset="0"/>
              </a:rPr>
              <a:t>vội vàng</a:t>
            </a:r>
            <a:r>
              <a:rPr lang="en-US" sz="2800" i="1">
                <a:solidFill>
                  <a:srgbClr val="000000"/>
                </a:solidFill>
                <a:latin typeface="Times New Roman" panose="02020603050405020304" pitchFamily="18" charset="0"/>
                <a:ea typeface="Calibri" panose="020F0502020204030204" pitchFamily="34" charset="0"/>
              </a:rPr>
              <a:t> mở phong bì,/ rút lá thư ra.//</a:t>
            </a:r>
          </a:p>
          <a:p>
            <a:pPr indent="90170" algn="just">
              <a:lnSpc>
                <a:spcPct val="115000"/>
              </a:lnSpc>
            </a:pPr>
            <a:r>
              <a:rPr lang="en-US" sz="2800" i="1">
                <a:solidFill>
                  <a:srgbClr val="000000"/>
                </a:solidFill>
                <a:latin typeface="Times New Roman" panose="02020603050405020304" pitchFamily="18" charset="0"/>
                <a:ea typeface="Calibri" panose="020F0502020204030204" pitchFamily="34" charset="0"/>
              </a:rPr>
              <a:t>“Cháu chào cụ Ya-e-nô.// Lúc nào cháu cũng được </a:t>
            </a:r>
            <a:r>
              <a:rPr lang="en-US" sz="2800" i="1" u="sng">
                <a:solidFill>
                  <a:srgbClr val="000000"/>
                </a:solidFill>
                <a:latin typeface="Times New Roman" panose="02020603050405020304" pitchFamily="18" charset="0"/>
                <a:ea typeface="Calibri" panose="020F0502020204030204" pitchFamily="34" charset="0"/>
              </a:rPr>
              <a:t>uống trà</a:t>
            </a:r>
            <a:r>
              <a:rPr lang="en-US" sz="2800" i="1">
                <a:solidFill>
                  <a:srgbClr val="000000"/>
                </a:solidFill>
                <a:latin typeface="Times New Roman" panose="02020603050405020304" pitchFamily="18" charset="0"/>
                <a:ea typeface="Calibri" panose="020F0502020204030204" pitchFamily="34" charset="0"/>
              </a:rPr>
              <a:t>/ và </a:t>
            </a:r>
            <a:r>
              <a:rPr lang="en-US" sz="2800" i="1" u="sng">
                <a:solidFill>
                  <a:srgbClr val="000000"/>
                </a:solidFill>
                <a:latin typeface="Times New Roman" panose="02020603050405020304" pitchFamily="18" charset="0"/>
                <a:ea typeface="Calibri" panose="020F0502020204030204" pitchFamily="34" charset="0"/>
              </a:rPr>
              <a:t>ăn món ngon</a:t>
            </a:r>
            <a:r>
              <a:rPr lang="en-US" sz="2800" i="1">
                <a:solidFill>
                  <a:srgbClr val="000000"/>
                </a:solidFill>
                <a:latin typeface="Times New Roman" panose="02020603050405020304" pitchFamily="18" charset="0"/>
                <a:ea typeface="Calibri" panose="020F0502020204030204" pitchFamily="34" charset="0"/>
              </a:rPr>
              <a:t> của cụ.// Món ăn cụ làm </a:t>
            </a:r>
            <a:r>
              <a:rPr lang="en-US" sz="2800" i="1" u="sng">
                <a:solidFill>
                  <a:srgbClr val="000000"/>
                </a:solidFill>
                <a:latin typeface="Times New Roman" panose="02020603050405020304" pitchFamily="18" charset="0"/>
                <a:ea typeface="Calibri" panose="020F0502020204030204" pitchFamily="34" charset="0"/>
              </a:rPr>
              <a:t>ngon lắm</a:t>
            </a:r>
            <a:r>
              <a:rPr lang="en-US" sz="2800" i="1">
                <a:solidFill>
                  <a:srgbClr val="000000"/>
                </a:solidFill>
                <a:latin typeface="Times New Roman" panose="02020603050405020304" pitchFamily="18" charset="0"/>
                <a:ea typeface="Calibri" panose="020F0502020204030204" pitchFamily="34" charset="0"/>
              </a:rPr>
              <a:t>.// Từ giờ,/ cho cháu lại được </a:t>
            </a:r>
            <a:r>
              <a:rPr lang="en-US" sz="2800" i="1" u="sng">
                <a:solidFill>
                  <a:srgbClr val="000000"/>
                </a:solidFill>
                <a:latin typeface="Times New Roman" panose="02020603050405020304" pitchFamily="18" charset="0"/>
                <a:ea typeface="Calibri" panose="020F0502020204030204" pitchFamily="34" charset="0"/>
              </a:rPr>
              <a:t>tiếp tục làm phiền</a:t>
            </a:r>
            <a:r>
              <a:rPr lang="en-US" sz="2800" i="1">
                <a:solidFill>
                  <a:srgbClr val="000000"/>
                </a:solidFill>
                <a:latin typeface="Times New Roman" panose="02020603050405020304" pitchFamily="18" charset="0"/>
                <a:ea typeface="Calibri" panose="020F0502020204030204" pitchFamily="34" charset="0"/>
              </a:rPr>
              <a:t> cụ.// Cụ nhớ </a:t>
            </a:r>
            <a:r>
              <a:rPr lang="en-US" sz="2800" i="1" u="sng">
                <a:solidFill>
                  <a:srgbClr val="000000"/>
                </a:solidFill>
                <a:latin typeface="Times New Roman" panose="02020603050405020304" pitchFamily="18" charset="0"/>
                <a:ea typeface="Calibri" panose="020F0502020204030204" pitchFamily="34" charset="0"/>
              </a:rPr>
              <a:t>giữ gìn sức khoẻ</a:t>
            </a:r>
            <a:r>
              <a:rPr lang="en-US" sz="2800" i="1">
                <a:solidFill>
                  <a:srgbClr val="000000"/>
                </a:solidFill>
                <a:latin typeface="Times New Roman" panose="02020603050405020304" pitchFamily="18" charset="0"/>
                <a:ea typeface="Calibri" panose="020F0502020204030204" pitchFamily="34" charset="0"/>
              </a:rPr>
              <a:t>/ để </a:t>
            </a:r>
            <a:r>
              <a:rPr lang="en-US" sz="2800" i="1" u="sng">
                <a:solidFill>
                  <a:srgbClr val="000000"/>
                </a:solidFill>
                <a:latin typeface="Times New Roman" panose="02020603050405020304" pitchFamily="18" charset="0"/>
                <a:ea typeface="Calibri" panose="020F0502020204030204" pitchFamily="34" charset="0"/>
              </a:rPr>
              <a:t>sống thật lâu</a:t>
            </a:r>
            <a:r>
              <a:rPr lang="en-US" sz="2800" i="1">
                <a:solidFill>
                  <a:srgbClr val="000000"/>
                </a:solidFill>
                <a:latin typeface="Times New Roman" panose="02020603050405020304" pitchFamily="18" charset="0"/>
                <a:ea typeface="Calibri" panose="020F0502020204030204" pitchFamily="34" charset="0"/>
              </a:rPr>
              <a:t>/ cụ nhé!”.//</a:t>
            </a:r>
          </a:p>
          <a:p>
            <a:pPr indent="90170" algn="just">
              <a:lnSpc>
                <a:spcPct val="115000"/>
              </a:lnSpc>
            </a:pPr>
            <a:r>
              <a:rPr lang="en-US" sz="2800" i="1">
                <a:solidFill>
                  <a:srgbClr val="000000"/>
                </a:solidFill>
                <a:latin typeface="Times New Roman" panose="02020603050405020304" pitchFamily="18" charset="0"/>
                <a:ea typeface="Calibri" panose="020F0502020204030204" pitchFamily="34" charset="0"/>
              </a:rPr>
              <a:t>Từ mắt cụ Ya-e-nô,/ những giọt nước mắt </a:t>
            </a:r>
            <a:r>
              <a:rPr lang="en-US" sz="2800" i="1" u="sng">
                <a:solidFill>
                  <a:srgbClr val="000000"/>
                </a:solidFill>
                <a:latin typeface="Times New Roman" panose="02020603050405020304" pitchFamily="18" charset="0"/>
                <a:ea typeface="Calibri" panose="020F0502020204030204" pitchFamily="34" charset="0"/>
              </a:rPr>
              <a:t>lã chã rơi</a:t>
            </a:r>
            <a:r>
              <a:rPr lang="en-US" sz="2800" i="1">
                <a:solidFill>
                  <a:srgbClr val="000000"/>
                </a:solidFill>
                <a:latin typeface="Times New Roman" panose="02020603050405020304" pitchFamily="18" charset="0"/>
                <a:ea typeface="Calibri" panose="020F0502020204030204" pitchFamily="34" charset="0"/>
              </a:rPr>
              <a:t>.// Bác Ao-ki </a:t>
            </a:r>
            <a:r>
              <a:rPr lang="en-US" sz="2800" i="1" u="sng">
                <a:solidFill>
                  <a:srgbClr val="000000"/>
                </a:solidFill>
                <a:latin typeface="Times New Roman" panose="02020603050405020304" pitchFamily="18" charset="0"/>
                <a:ea typeface="Calibri" panose="020F0502020204030204" pitchFamily="34" charset="0"/>
              </a:rPr>
              <a:t>ngượng ngùng</a:t>
            </a:r>
            <a:r>
              <a:rPr lang="en-US" sz="2800" i="1">
                <a:solidFill>
                  <a:srgbClr val="000000"/>
                </a:solidFill>
                <a:latin typeface="Times New Roman" panose="02020603050405020304" pitchFamily="18" charset="0"/>
                <a:ea typeface="Calibri" panose="020F0502020204030204" pitchFamily="34" charset="0"/>
              </a:rPr>
              <a:t> nhìn cụ.//</a:t>
            </a:r>
          </a:p>
        </p:txBody>
      </p:sp>
    </p:spTree>
    <p:extLst>
      <p:ext uri="{BB962C8B-B14F-4D97-AF65-F5344CB8AC3E}">
        <p14:creationId xmlns:p14="http://schemas.microsoft.com/office/powerpoint/2010/main" val="48972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2220211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09662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5F88064C-C6EE-3683-1FE5-63560001307E}"/>
              </a:ext>
            </a:extLst>
          </p:cNvPr>
          <p:cNvPicPr>
            <a:picLocks noChangeAspect="1"/>
          </p:cNvPicPr>
          <p:nvPr/>
        </p:nvPicPr>
        <p:blipFill rotWithShape="1">
          <a:blip r:embed="rId7"/>
          <a:srcRect b="76314"/>
          <a:stretch/>
        </p:blipFill>
        <p:spPr>
          <a:xfrm>
            <a:off x="731055" y="1045931"/>
            <a:ext cx="10729890" cy="1471435"/>
          </a:xfrm>
          <a:prstGeom prst="rect">
            <a:avLst/>
          </a:prstGeom>
        </p:spPr>
      </p:pic>
      <p:sp>
        <p:nvSpPr>
          <p:cNvPr id="11" name="TextBox 10">
            <a:extLst>
              <a:ext uri="{FF2B5EF4-FFF2-40B4-BE49-F238E27FC236}">
                <a16:creationId xmlns:a16="http://schemas.microsoft.com/office/drawing/2014/main" id="{91EEFE59-A193-D152-A1E8-324EC56A6DC1}"/>
              </a:ext>
            </a:extLst>
          </p:cNvPr>
          <p:cNvSpPr txBox="1"/>
          <p:nvPr/>
        </p:nvSpPr>
        <p:spPr>
          <a:xfrm>
            <a:off x="731055" y="2597344"/>
            <a:ext cx="1017474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a:t>
            </a:r>
            <a:r>
              <a:rPr lang="en-US" sz="9600" b="1">
                <a:ln w="19050">
                  <a:solidFill>
                    <a:srgbClr val="002060"/>
                  </a:solidFill>
                  <a:prstDash val="solid"/>
                </a:ln>
                <a:solidFill>
                  <a:srgbClr val="FF0000"/>
                </a:solidFill>
                <a:effectLst>
                  <a:outerShdw blurRad="12700" dist="38100" dir="2700000" algn="tl" rotWithShape="0">
                    <a:srgbClr val="5B9BD5">
                      <a:lumMod val="60000"/>
                      <a:lumOff val="40000"/>
                    </a:srgbClr>
                  </a:outerShdw>
                </a:effectLst>
                <a:latin typeface="UVN Banh Mi" pitchFamily="2" charset="0"/>
              </a:rPr>
              <a:t>Ù</a:t>
            </a:r>
            <a:r>
              <a:rPr kumimoji="0" lang="en-US" sz="96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NG</a:t>
            </a:r>
            <a:r>
              <a:rPr kumimoji="0" lang="en-US" sz="96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96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S</a:t>
            </a:r>
            <a:r>
              <a:rPr lang="en-US" sz="9600" b="1">
                <a:ln w="19050">
                  <a:solidFill>
                    <a:srgbClr val="002060"/>
                  </a:solidFill>
                  <a:prstDash val="solid"/>
                </a:ln>
                <a:solidFill>
                  <a:srgbClr val="00B0F0"/>
                </a:solidFill>
                <a:effectLst>
                  <a:outerShdw blurRad="12700" dist="38100" dir="2700000" algn="tl" rotWithShape="0">
                    <a:srgbClr val="5B9BD5">
                      <a:lumMod val="60000"/>
                      <a:lumOff val="40000"/>
                    </a:srgbClr>
                  </a:outerShdw>
                </a:effectLst>
                <a:latin typeface="UVN Banh Mi" pitchFamily="2" charset="0"/>
              </a:rPr>
              <a:t>ÁNG </a:t>
            </a:r>
            <a:r>
              <a:rPr lang="en-US" sz="9600" b="1">
                <a:ln w="19050">
                  <a:solidFill>
                    <a:srgbClr val="002060"/>
                  </a:solidFill>
                  <a:prstDash val="solid"/>
                </a:ln>
                <a:solidFill>
                  <a:srgbClr val="FFFF00"/>
                </a:solidFill>
                <a:effectLst>
                  <a:outerShdw blurRad="12700" dist="38100" dir="2700000" algn="tl" rotWithShape="0">
                    <a:srgbClr val="5B9BD5">
                      <a:lumMod val="60000"/>
                      <a:lumOff val="40000"/>
                    </a:srgbClr>
                  </a:outerShdw>
                </a:effectLst>
                <a:latin typeface="UVN Banh Mi" pitchFamily="2" charset="0"/>
              </a:rPr>
              <a:t>TẠO</a:t>
            </a:r>
            <a:endParaRPr kumimoji="0" lang="en-US" sz="9600" b="1" i="0" u="none" strike="noStrike" kern="1200" cap="none" spc="0" normalizeH="0" baseline="0" noProof="0" dirty="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82082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70CC15-F3BC-D50F-758A-1806D6FF27E4}"/>
              </a:ext>
            </a:extLst>
          </p:cNvPr>
          <p:cNvGrpSpPr/>
          <p:nvPr/>
        </p:nvGrpSpPr>
        <p:grpSpPr>
          <a:xfrm>
            <a:off x="469180" y="1856863"/>
            <a:ext cx="11253639" cy="3732380"/>
            <a:chOff x="469180" y="1595437"/>
            <a:chExt cx="11253639" cy="3069870"/>
          </a:xfrm>
        </p:grpSpPr>
        <p:sp>
          <p:nvSpPr>
            <p:cNvPr id="8" name="Rectangle: Rounded Corners 7">
              <a:extLst>
                <a:ext uri="{FF2B5EF4-FFF2-40B4-BE49-F238E27FC236}">
                  <a16:creationId xmlns:a16="http://schemas.microsoft.com/office/drawing/2014/main" id="{3C549458-0F02-75E9-A7D8-51C4B63352A2}"/>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86F20567-75E7-DE0F-9FD2-B1ADDBDD0F1B}"/>
                </a:ext>
              </a:extLst>
            </p:cNvPr>
            <p:cNvGrpSpPr/>
            <p:nvPr/>
          </p:nvGrpSpPr>
          <p:grpSpPr>
            <a:xfrm>
              <a:off x="720875" y="1897880"/>
              <a:ext cx="10680498" cy="1918970"/>
              <a:chOff x="-35256" y="2016118"/>
              <a:chExt cx="10680498" cy="1918970"/>
            </a:xfrm>
          </p:grpSpPr>
          <p:sp>
            <p:nvSpPr>
              <p:cNvPr id="13" name="TextBox 12">
                <a:extLst>
                  <a:ext uri="{FF2B5EF4-FFF2-40B4-BE49-F238E27FC236}">
                    <a16:creationId xmlns:a16="http://schemas.microsoft.com/office/drawing/2014/main" id="{627F42BE-FD29-9545-A283-74851A8B84BB}"/>
                  </a:ext>
                </a:extLst>
              </p:cNvPr>
              <p:cNvSpPr txBox="1"/>
              <p:nvPr/>
            </p:nvSpPr>
            <p:spPr>
              <a:xfrm>
                <a:off x="665831" y="2016118"/>
                <a:ext cx="9979411" cy="18985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1. Viết 4 – 5 câu giới thiệu truyện “Những lá thư”.</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2. Trang trí đoạn viết của em.</a:t>
                </a:r>
                <a:endParaRPr kumimoji="0" lang="vi-VN" sz="3600" b="1" i="0" u="none" strike="noStrike" kern="1200" cap="none" spc="0" normalizeH="0" baseline="0" noProof="0">
                  <a:ln>
                    <a:noFill/>
                  </a:ln>
                  <a:solidFill>
                    <a:srgbClr val="C00000"/>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1E0ADFB9-D947-F942-1A05-4309CBF234BF}"/>
                  </a:ext>
                </a:extLst>
              </p:cNvPr>
              <p:cNvPicPr>
                <a:picLocks noChangeAspect="1"/>
              </p:cNvPicPr>
              <p:nvPr/>
            </p:nvPicPr>
            <p:blipFill>
              <a:blip r:embed="rId4"/>
              <a:stretch>
                <a:fillRect/>
              </a:stretch>
            </p:blipFill>
            <p:spPr>
              <a:xfrm>
                <a:off x="-35256" y="3234005"/>
                <a:ext cx="701083" cy="701083"/>
              </a:xfrm>
              <a:prstGeom prst="rect">
                <a:avLst/>
              </a:prstGeom>
            </p:spPr>
          </p:pic>
        </p:grpSp>
        <p:pic>
          <p:nvPicPr>
            <p:cNvPr id="12" name="Picture 11">
              <a:extLst>
                <a:ext uri="{FF2B5EF4-FFF2-40B4-BE49-F238E27FC236}">
                  <a16:creationId xmlns:a16="http://schemas.microsoft.com/office/drawing/2014/main" id="{45296DF7-3741-1CD2-2FB9-C462D24833FC}"/>
                </a:ext>
              </a:extLst>
            </p:cNvPr>
            <p:cNvPicPr>
              <a:picLocks noChangeAspect="1"/>
            </p:cNvPicPr>
            <p:nvPr/>
          </p:nvPicPr>
          <p:blipFill>
            <a:blip r:embed="rId5"/>
            <a:stretch>
              <a:fillRect/>
            </a:stretch>
          </p:blipFill>
          <p:spPr>
            <a:xfrm>
              <a:off x="720876" y="1918260"/>
              <a:ext cx="701083" cy="701083"/>
            </a:xfrm>
            <a:prstGeom prst="rect">
              <a:avLst/>
            </a:prstGeom>
          </p:spPr>
        </p:pic>
      </p:grpSp>
    </p:spTree>
    <p:extLst>
      <p:ext uri="{BB962C8B-B14F-4D97-AF65-F5344CB8AC3E}">
        <p14:creationId xmlns:p14="http://schemas.microsoft.com/office/powerpoint/2010/main" val="2981764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
            <a:extLst>
              <a:ext uri="{FF2B5EF4-FFF2-40B4-BE49-F238E27FC236}">
                <a16:creationId xmlns:a16="http://schemas.microsoft.com/office/drawing/2014/main" id="{54CD6101-E9B3-E27F-935D-FBAA9E24E67D}"/>
              </a:ext>
            </a:extLst>
          </p:cNvPr>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E6A187A-77B3-25D6-3182-0FC8010FEF04}"/>
              </a:ext>
            </a:extLst>
          </p:cNvPr>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4">
            <a:extLst>
              <a:ext uri="{FF2B5EF4-FFF2-40B4-BE49-F238E27FC236}">
                <a16:creationId xmlns:a16="http://schemas.microsoft.com/office/drawing/2014/main" id="{AF004BF8-C387-8962-5C16-0DA29ECCB995}"/>
              </a:ext>
            </a:extLst>
          </p:cNvPr>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0167AC2D-185D-9063-120E-DCB2EDF3C15B}"/>
              </a:ext>
            </a:extLst>
          </p:cNvPr>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a:extLst>
              <a:ext uri="{FF2B5EF4-FFF2-40B4-BE49-F238E27FC236}">
                <a16:creationId xmlns:a16="http://schemas.microsoft.com/office/drawing/2014/main" id="{5BF7316D-C6C6-FE88-216B-D3A761AA7483}"/>
              </a:ext>
            </a:extLst>
          </p:cNvPr>
          <p:cNvSpPr/>
          <p:nvPr/>
        </p:nvSpPr>
        <p:spPr>
          <a:xfrm>
            <a:off x="-67692" y="12713"/>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ACCFC7E8-6336-09B1-E2A2-5C79726F2EE7}"/>
              </a:ext>
            </a:extLst>
          </p:cNvPr>
          <p:cNvSpPr txBox="1"/>
          <p:nvPr/>
        </p:nvSpPr>
        <p:spPr>
          <a:xfrm>
            <a:off x="2717271" y="1680166"/>
            <a:ext cx="6434422" cy="5078313"/>
          </a:xfrm>
          <a:prstGeom prst="rect">
            <a:avLst/>
          </a:prstGeom>
          <a:noFill/>
        </p:spPr>
        <p:txBody>
          <a:bodyPr wrap="square" rtlCol="0">
            <a:spAutoFit/>
          </a:bodyPr>
          <a:lstStyle/>
          <a:p>
            <a:pPr algn="just"/>
            <a:r>
              <a:rPr lang="vi-VN" sz="3600"/>
              <a:t>Truyện “Những lá thư” là một câu chuyện rất hay. Truyện kể về hai nhân vật: cụ Ya-e-nô – một cụ già sống một mình và bác Ao-ki – một bưu tá mới. Hai con người, hai thế hệ nhưng lại là những người bầu bạn cùng nhau. Các bạn hãy cùng đọc câu chuyện nhé!</a:t>
            </a:r>
            <a:endParaRPr lang="en-US" sz="3600"/>
          </a:p>
        </p:txBody>
      </p:sp>
      <p:sp>
        <p:nvSpPr>
          <p:cNvPr id="16" name="Freeform 5">
            <a:extLst>
              <a:ext uri="{FF2B5EF4-FFF2-40B4-BE49-F238E27FC236}">
                <a16:creationId xmlns:a16="http://schemas.microsoft.com/office/drawing/2014/main" id="{CC2537A6-518D-A312-2FC8-397B070357D6}"/>
              </a:ext>
            </a:extLst>
          </p:cNvPr>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842295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Rounded Corners 3">
            <a:extLst>
              <a:ext uri="{FF2B5EF4-FFF2-40B4-BE49-F238E27FC236}">
                <a16:creationId xmlns:a16="http://schemas.microsoft.com/office/drawing/2014/main" id="{57238645-6CD2-CCF4-A86A-C5EEE1865A3C}"/>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C6643A4-6FF9-01D0-7EB3-396A2D2B77D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B61E3136-CC09-980F-53FB-B77F0E25244D}"/>
              </a:ext>
            </a:extLst>
          </p:cNvPr>
          <p:cNvPicPr>
            <a:picLocks noChangeAspect="1"/>
          </p:cNvPicPr>
          <p:nvPr/>
        </p:nvPicPr>
        <p:blipFill>
          <a:blip r:embed="rId5"/>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0D82FE10-1CA1-AB61-5A0D-88E8D465B952}"/>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6147965B-70A4-D621-692B-2F2DE05851D6}"/>
              </a:ext>
            </a:extLst>
          </p:cNvPr>
          <p:cNvPicPr>
            <a:picLocks noChangeAspect="1"/>
          </p:cNvPicPr>
          <p:nvPr/>
        </p:nvPicPr>
        <p:blipFill>
          <a:blip r:embed="rId5"/>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4B4C2F79-192A-B09B-002B-3836D02257C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8FFFEE2A-F529-B922-3E6D-597026EA4CD5}"/>
              </a:ext>
            </a:extLst>
          </p:cNvPr>
          <p:cNvPicPr>
            <a:picLocks noChangeAspect="1"/>
          </p:cNvPicPr>
          <p:nvPr/>
        </p:nvPicPr>
        <p:blipFill>
          <a:blip r:embed="rId5"/>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CB2DC2EA-5C98-55FF-E5EC-D69F8C20114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27849159-FF83-4E0F-6208-5D014299E64A}"/>
              </a:ext>
            </a:extLst>
          </p:cNvPr>
          <p:cNvPicPr>
            <a:picLocks noChangeAspect="1"/>
          </p:cNvPicPr>
          <p:nvPr/>
        </p:nvPicPr>
        <p:blipFill>
          <a:blip r:embed="rId5"/>
          <a:stretch>
            <a:fillRect/>
          </a:stretch>
        </p:blipFill>
        <p:spPr>
          <a:xfrm rot="737208" flipH="1">
            <a:off x="755225" y="5080985"/>
            <a:ext cx="919996" cy="919996"/>
          </a:xfrm>
          <a:prstGeom prst="rect">
            <a:avLst/>
          </a:prstGeom>
        </p:spPr>
      </p:pic>
      <p:grpSp>
        <p:nvGrpSpPr>
          <p:cNvPr id="14" name="Group 13">
            <a:extLst>
              <a:ext uri="{FF2B5EF4-FFF2-40B4-BE49-F238E27FC236}">
                <a16:creationId xmlns:a16="http://schemas.microsoft.com/office/drawing/2014/main" id="{9CBA6FF0-896F-F99D-929E-DAB5857689E5}"/>
              </a:ext>
            </a:extLst>
          </p:cNvPr>
          <p:cNvGrpSpPr/>
          <p:nvPr/>
        </p:nvGrpSpPr>
        <p:grpSpPr>
          <a:xfrm>
            <a:off x="2848056" y="172871"/>
            <a:ext cx="6571203" cy="1580721"/>
            <a:chOff x="2848056" y="60899"/>
            <a:chExt cx="6571203" cy="1580721"/>
          </a:xfrm>
        </p:grpSpPr>
        <p:grpSp>
          <p:nvGrpSpPr>
            <p:cNvPr id="15" name="Group 14">
              <a:extLst>
                <a:ext uri="{FF2B5EF4-FFF2-40B4-BE49-F238E27FC236}">
                  <a16:creationId xmlns:a16="http://schemas.microsoft.com/office/drawing/2014/main" id="{6E936ECF-A4A5-A49A-B843-3AADD5C69740}"/>
                </a:ext>
              </a:extLst>
            </p:cNvPr>
            <p:cNvGrpSpPr/>
            <p:nvPr/>
          </p:nvGrpSpPr>
          <p:grpSpPr>
            <a:xfrm>
              <a:off x="3694146" y="168233"/>
              <a:ext cx="4974772" cy="1323439"/>
              <a:chOff x="3608614" y="0"/>
              <a:chExt cx="4974772" cy="1323439"/>
            </a:xfrm>
          </p:grpSpPr>
          <p:sp>
            <p:nvSpPr>
              <p:cNvPr id="18" name="TextBox 17">
                <a:extLst>
                  <a:ext uri="{FF2B5EF4-FFF2-40B4-BE49-F238E27FC236}">
                    <a16:creationId xmlns:a16="http://schemas.microsoft.com/office/drawing/2014/main" id="{0617511B-4F75-362A-C0F7-8D71A6E65817}"/>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9" name="TextBox 18">
                <a:extLst>
                  <a:ext uri="{FF2B5EF4-FFF2-40B4-BE49-F238E27FC236}">
                    <a16:creationId xmlns:a16="http://schemas.microsoft.com/office/drawing/2014/main" id="{F532BAE8-F871-88D3-5F1F-6E073784BFED}"/>
                  </a:ext>
                </a:extLst>
              </p:cNvPr>
              <p:cNvSpPr txBox="1"/>
              <p:nvPr/>
            </p:nvSpPr>
            <p:spPr>
              <a:xfrm>
                <a:off x="3608614" y="0"/>
                <a:ext cx="49747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Ặ</a:t>
                </a:r>
                <a:r>
                  <a:rPr kumimoji="0" lang="en-US"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UVN Banh Mi" pitchFamily="2" charset="0"/>
                    <a:ea typeface="+mn-ea"/>
                    <a:cs typeface="+mn-cs"/>
                  </a:rPr>
                  <a:t>N</a:t>
                </a:r>
                <a:r>
                  <a:rPr kumimoji="0" lang="en-US" sz="8000" b="1" i="0" u="none" strike="noStrike" kern="1200" cap="none" spc="0" normalizeH="0" baseline="0" noProof="0">
                    <a:ln w="19050">
                      <a:solidFill>
                        <a:srgbClr val="002060"/>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8000" b="1" i="0" u="none" strike="noStrike" kern="1200" cap="none" spc="0" normalizeH="0" baseline="0" noProof="0" dirty="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a:t>
                </a:r>
                <a:r>
                  <a:rPr kumimoji="0" lang="en-US" sz="8000" b="1" i="0" u="none" strike="noStrike" kern="1200" cap="none" spc="0" normalizeH="0" baseline="0" noProof="0" dirty="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UVN Banh Mi" pitchFamily="2" charset="0"/>
                    <a:ea typeface="+mn-ea"/>
                    <a:cs typeface="+mn-cs"/>
                  </a:rPr>
                  <a:t>Ò</a:t>
                </a:r>
              </a:p>
            </p:txBody>
          </p:sp>
        </p:grpSp>
        <p:pic>
          <p:nvPicPr>
            <p:cNvPr id="16" name="Picture 33">
              <a:extLst>
                <a:ext uri="{FF2B5EF4-FFF2-40B4-BE49-F238E27FC236}">
                  <a16:creationId xmlns:a16="http://schemas.microsoft.com/office/drawing/2014/main" id="{E1BC802A-707F-C5EB-FD9B-DED8960DA3C7}"/>
                </a:ext>
              </a:extLst>
            </p:cNvPr>
            <p:cNvPicPr>
              <a:picLocks noChangeAspect="1"/>
            </p:cNvPicPr>
            <p:nvPr/>
          </p:nvPicPr>
          <p:blipFill>
            <a:blip r:embed="rId6"/>
            <a:srcRect/>
            <a:stretch>
              <a:fillRect/>
            </a:stretch>
          </p:blipFill>
          <p:spPr>
            <a:xfrm flipH="1">
              <a:off x="7918577" y="76371"/>
              <a:ext cx="1500682" cy="1565249"/>
            </a:xfrm>
            <a:prstGeom prst="rect">
              <a:avLst/>
            </a:prstGeom>
          </p:spPr>
        </p:pic>
        <p:pic>
          <p:nvPicPr>
            <p:cNvPr id="17" name="Picture 34">
              <a:extLst>
                <a:ext uri="{FF2B5EF4-FFF2-40B4-BE49-F238E27FC236}">
                  <a16:creationId xmlns:a16="http://schemas.microsoft.com/office/drawing/2014/main" id="{CFDFB313-802A-90AA-A9A5-75638D927731}"/>
                </a:ext>
              </a:extLst>
            </p:cNvPr>
            <p:cNvPicPr>
              <a:picLocks noChangeAspect="1"/>
            </p:cNvPicPr>
            <p:nvPr/>
          </p:nvPicPr>
          <p:blipFill>
            <a:blip r:embed="rId7"/>
            <a:srcRect/>
            <a:stretch>
              <a:fillRect/>
            </a:stretch>
          </p:blipFill>
          <p:spPr>
            <a:xfrm>
              <a:off x="2848056" y="60899"/>
              <a:ext cx="1518568" cy="1565250"/>
            </a:xfrm>
            <a:prstGeom prst="rect">
              <a:avLst/>
            </a:prstGeom>
          </p:spPr>
        </p:pic>
      </p:grpSp>
    </p:spTree>
    <p:extLst>
      <p:ext uri="{BB962C8B-B14F-4D97-AF65-F5344CB8AC3E}">
        <p14:creationId xmlns:p14="http://schemas.microsoft.com/office/powerpoint/2010/main" val="23869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EFE8"/>
        </a:solidFill>
        <a:effectLst/>
      </p:bgPr>
    </p:bg>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3" name="Group 3"/>
          <p:cNvGrpSpPr/>
          <p:nvPr/>
        </p:nvGrpSpPr>
        <p:grpSpPr>
          <a:xfrm rot="-237590">
            <a:off x="-1183033" y="6280289"/>
            <a:ext cx="14558065" cy="1092331"/>
            <a:chOff x="0" y="0"/>
            <a:chExt cx="29116131" cy="2184662"/>
          </a:xfrm>
        </p:grpSpPr>
        <p:sp>
          <p:nvSpPr>
            <p:cNvPr id="4" name="Freeform 4"/>
            <p:cNvSpPr/>
            <p:nvPr/>
          </p:nvSpPr>
          <p:spPr>
            <a:xfrm>
              <a:off x="0" y="0"/>
              <a:ext cx="14564416" cy="2184662"/>
            </a:xfrm>
            <a:custGeom>
              <a:avLst/>
              <a:gdLst/>
              <a:ahLst/>
              <a:cxnLst/>
              <a:rect l="l" t="t" r="r" b="b"/>
              <a:pathLst>
                <a:path w="14564416" h="2184662">
                  <a:moveTo>
                    <a:pt x="0" y="0"/>
                  </a:moveTo>
                  <a:lnTo>
                    <a:pt x="14564416" y="0"/>
                  </a:lnTo>
                  <a:lnTo>
                    <a:pt x="14564416" y="2184662"/>
                  </a:lnTo>
                  <a:lnTo>
                    <a:pt x="0" y="218466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14551716" y="0"/>
              <a:ext cx="14564416" cy="2184662"/>
            </a:xfrm>
            <a:custGeom>
              <a:avLst/>
              <a:gdLst/>
              <a:ahLst/>
              <a:cxnLst/>
              <a:rect l="l" t="t" r="r" b="b"/>
              <a:pathLst>
                <a:path w="14564416" h="2184662">
                  <a:moveTo>
                    <a:pt x="0" y="0"/>
                  </a:moveTo>
                  <a:lnTo>
                    <a:pt x="14564415" y="0"/>
                  </a:lnTo>
                  <a:lnTo>
                    <a:pt x="14564415" y="2184662"/>
                  </a:lnTo>
                  <a:lnTo>
                    <a:pt x="0" y="218466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6" name="Group 6"/>
          <p:cNvGrpSpPr/>
          <p:nvPr/>
        </p:nvGrpSpPr>
        <p:grpSpPr>
          <a:xfrm rot="-237590">
            <a:off x="-1183033" y="-514448"/>
            <a:ext cx="14558065" cy="1092331"/>
            <a:chOff x="0" y="0"/>
            <a:chExt cx="29116131" cy="2184662"/>
          </a:xfrm>
        </p:grpSpPr>
        <p:sp>
          <p:nvSpPr>
            <p:cNvPr id="7" name="Freeform 7"/>
            <p:cNvSpPr/>
            <p:nvPr/>
          </p:nvSpPr>
          <p:spPr>
            <a:xfrm>
              <a:off x="0" y="0"/>
              <a:ext cx="14564416" cy="2184662"/>
            </a:xfrm>
            <a:custGeom>
              <a:avLst/>
              <a:gdLst/>
              <a:ahLst/>
              <a:cxnLst/>
              <a:rect l="l" t="t" r="r" b="b"/>
              <a:pathLst>
                <a:path w="14564416" h="2184662">
                  <a:moveTo>
                    <a:pt x="0" y="0"/>
                  </a:moveTo>
                  <a:lnTo>
                    <a:pt x="14564416" y="0"/>
                  </a:lnTo>
                  <a:lnTo>
                    <a:pt x="14564416" y="2184662"/>
                  </a:lnTo>
                  <a:lnTo>
                    <a:pt x="0" y="218466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14551716" y="0"/>
              <a:ext cx="14564416" cy="2184662"/>
            </a:xfrm>
            <a:custGeom>
              <a:avLst/>
              <a:gdLst/>
              <a:ahLst/>
              <a:cxnLst/>
              <a:rect l="l" t="t" r="r" b="b"/>
              <a:pathLst>
                <a:path w="14564416" h="2184662">
                  <a:moveTo>
                    <a:pt x="0" y="0"/>
                  </a:moveTo>
                  <a:lnTo>
                    <a:pt x="14564415" y="0"/>
                  </a:lnTo>
                  <a:lnTo>
                    <a:pt x="14564415" y="2184662"/>
                  </a:lnTo>
                  <a:lnTo>
                    <a:pt x="0" y="218466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3" name="Picture 12" descr="A red mailbox with a white background&#10;&#10;Description automatically generated">
            <a:extLst>
              <a:ext uri="{FF2B5EF4-FFF2-40B4-BE49-F238E27FC236}">
                <a16:creationId xmlns:a16="http://schemas.microsoft.com/office/drawing/2014/main" id="{BA56A45B-16A3-C875-EE76-4C8BA532B9F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31" b="90000" l="10000" r="90000">
                        <a14:foregroundMark x1="40000" y1="9531" x2="59688" y2="7813"/>
                        <a14:foregroundMark x1="43906" y1="4844" x2="55781" y2="4531"/>
                        <a14:foregroundMark x1="51875" y1="53750" x2="48281" y2="88906"/>
                      </a14:backgroundRemoval>
                    </a14:imgEffect>
                  </a14:imgLayer>
                </a14:imgProps>
              </a:ext>
              <a:ext uri="{28A0092B-C50C-407E-A947-70E740481C1C}">
                <a14:useLocalDpi xmlns:a14="http://schemas.microsoft.com/office/drawing/2010/main" val="0"/>
              </a:ext>
            </a:extLst>
          </a:blip>
          <a:stretch>
            <a:fillRect/>
          </a:stretch>
        </p:blipFill>
        <p:spPr>
          <a:xfrm>
            <a:off x="9136638" y="2070900"/>
            <a:ext cx="4064000" cy="4064000"/>
          </a:xfrm>
          <a:prstGeom prst="rect">
            <a:avLst/>
          </a:prstGeom>
        </p:spPr>
      </p:pic>
      <p:pic>
        <p:nvPicPr>
          <p:cNvPr id="2050" name="Picture 2" descr="Hình ảnh Phóng Viên Vector đang Phỏng Vấn PNG , Phóng Viên, Phỏng Vấn, Ngày Phóng  Viên PNG miễn phí tải tập tin PSDComment và Vector">
            <a:extLst>
              <a:ext uri="{FF2B5EF4-FFF2-40B4-BE49-F238E27FC236}">
                <a16:creationId xmlns:a16="http://schemas.microsoft.com/office/drawing/2014/main" id="{76BD4AC2-7F40-18FB-235A-C3E21DE6D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9679"/>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9776F7B-8E9D-4FF0-D198-5D2C6E2F176D}"/>
              </a:ext>
            </a:extLst>
          </p:cNvPr>
          <p:cNvPicPr>
            <a:picLocks noChangeAspect="1"/>
          </p:cNvPicPr>
          <p:nvPr/>
        </p:nvPicPr>
        <p:blipFill>
          <a:blip r:embed="rId6"/>
          <a:stretch>
            <a:fillRect/>
          </a:stretch>
        </p:blipFill>
        <p:spPr>
          <a:xfrm>
            <a:off x="2853843" y="834264"/>
            <a:ext cx="10059272" cy="5072312"/>
          </a:xfrm>
          <a:prstGeom prst="rect">
            <a:avLst/>
          </a:prstGeom>
        </p:spPr>
      </p:pic>
    </p:spTree>
    <p:extLst>
      <p:ext uri="{BB962C8B-B14F-4D97-AF65-F5344CB8AC3E}">
        <p14:creationId xmlns:p14="http://schemas.microsoft.com/office/powerpoint/2010/main" val="3254745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41804" y="10610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268111">
            <a:off x="7279106" y="371570"/>
            <a:ext cx="4162806" cy="5486400"/>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441267">
            <a:off x="5067734" y="3813490"/>
            <a:ext cx="6139789" cy="2747555"/>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8501051" y="3812267"/>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6832966" y="4961729"/>
            <a:ext cx="2609325" cy="1050068"/>
          </a:xfrm>
          <a:custGeom>
            <a:avLst/>
            <a:gdLst/>
            <a:ahLst/>
            <a:cxnLst/>
            <a:rect l="l" t="t" r="r" b="b"/>
            <a:pathLst>
              <a:path w="3913987" h="1575102">
                <a:moveTo>
                  <a:pt x="0" y="0"/>
                </a:moveTo>
                <a:lnTo>
                  <a:pt x="3913987" y="0"/>
                </a:lnTo>
                <a:lnTo>
                  <a:pt x="3913987" y="1575102"/>
                </a:lnTo>
                <a:lnTo>
                  <a:pt x="0" y="15751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8"/>
          <p:cNvSpPr/>
          <p:nvPr/>
        </p:nvSpPr>
        <p:spPr>
          <a:xfrm>
            <a:off x="5975716" y="1961030"/>
            <a:ext cx="1714500" cy="1371600"/>
          </a:xfrm>
          <a:custGeom>
            <a:avLst/>
            <a:gdLst/>
            <a:ahLst/>
            <a:cxnLst/>
            <a:rect l="l" t="t" r="r" b="b"/>
            <a:pathLst>
              <a:path w="2571750" h="2057400">
                <a:moveTo>
                  <a:pt x="0" y="0"/>
                </a:moveTo>
                <a:lnTo>
                  <a:pt x="2571750" y="0"/>
                </a:lnTo>
                <a:lnTo>
                  <a:pt x="257175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AABAE4A1-C426-BDF2-3BE2-8071F3FAC8FE}"/>
              </a:ext>
            </a:extLst>
          </p:cNvPr>
          <p:cNvGrpSpPr/>
          <p:nvPr/>
        </p:nvGrpSpPr>
        <p:grpSpPr>
          <a:xfrm>
            <a:off x="602105" y="257788"/>
            <a:ext cx="10987789" cy="2278052"/>
            <a:chOff x="602105" y="399112"/>
            <a:chExt cx="10987789" cy="2278052"/>
          </a:xfrm>
        </p:grpSpPr>
        <p:pic>
          <p:nvPicPr>
            <p:cNvPr id="9" name="Picture 7">
              <a:extLst>
                <a:ext uri="{FF2B5EF4-FFF2-40B4-BE49-F238E27FC236}">
                  <a16:creationId xmlns:a16="http://schemas.microsoft.com/office/drawing/2014/main" id="{5F71C701-04EC-60F8-9D80-1C7758A7BC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2105" y="399112"/>
              <a:ext cx="10987789" cy="2278052"/>
            </a:xfrm>
            <a:prstGeom prst="rect">
              <a:avLst/>
            </a:prstGeom>
          </p:spPr>
        </p:pic>
        <p:sp>
          <p:nvSpPr>
            <p:cNvPr id="10" name="TextBox 9">
              <a:extLst>
                <a:ext uri="{FF2B5EF4-FFF2-40B4-BE49-F238E27FC236}">
                  <a16:creationId xmlns:a16="http://schemas.microsoft.com/office/drawing/2014/main" id="{52091AA4-3460-C653-17EA-4DEAE205129B}"/>
                </a:ext>
              </a:extLst>
            </p:cNvPr>
            <p:cNvSpPr txBox="1"/>
            <p:nvPr/>
          </p:nvSpPr>
          <p:spPr>
            <a:xfrm>
              <a:off x="922420" y="682384"/>
              <a:ext cx="10435391"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Kể tên 2 – 3 việc làm thể hiện sự quan tâm đến người cao tuổi.</a:t>
              </a:r>
              <a:endParaRPr kumimoji="0" lang="en-US" sz="4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026" name="Picture 2" descr="Hình ảnh Hình ảnh Bà PNG, Vector, PSD, và biểu tượng để tải về miễn phí |  pngtree">
            <a:extLst>
              <a:ext uri="{FF2B5EF4-FFF2-40B4-BE49-F238E27FC236}">
                <a16:creationId xmlns:a16="http://schemas.microsoft.com/office/drawing/2014/main" id="{BDEEB7B8-C9A9-7049-6EA0-1CF85E7A807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363601" y="1997252"/>
            <a:ext cx="4649817" cy="464981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E78060B-ACF1-8E3D-6F8B-EBE419714D1C}"/>
              </a:ext>
            </a:extLst>
          </p:cNvPr>
          <p:cNvGrpSpPr/>
          <p:nvPr/>
        </p:nvGrpSpPr>
        <p:grpSpPr>
          <a:xfrm>
            <a:off x="3368921" y="2149031"/>
            <a:ext cx="7775328" cy="2172981"/>
            <a:chOff x="1043547" y="2129144"/>
            <a:chExt cx="3366833" cy="2172981"/>
          </a:xfrm>
        </p:grpSpPr>
        <p:sp>
          <p:nvSpPr>
            <p:cNvPr id="12" name="Rectangle: Rounded Corners 11">
              <a:extLst>
                <a:ext uri="{FF2B5EF4-FFF2-40B4-BE49-F238E27FC236}">
                  <a16:creationId xmlns:a16="http://schemas.microsoft.com/office/drawing/2014/main" id="{B72467EE-3C1D-D789-6CE2-C9E7E161112E}"/>
                </a:ext>
              </a:extLst>
            </p:cNvPr>
            <p:cNvSpPr/>
            <p:nvPr/>
          </p:nvSpPr>
          <p:spPr>
            <a:xfrm>
              <a:off x="1451868" y="2768585"/>
              <a:ext cx="2958512" cy="1497420"/>
            </a:xfrm>
            <a:custGeom>
              <a:avLst/>
              <a:gdLst>
                <a:gd name="connsiteX0" fmla="*/ 0 w 2958512"/>
                <a:gd name="connsiteY0" fmla="*/ 249575 h 1497420"/>
                <a:gd name="connsiteX1" fmla="*/ 249575 w 2958512"/>
                <a:gd name="connsiteY1" fmla="*/ 0 h 1497420"/>
                <a:gd name="connsiteX2" fmla="*/ 667667 w 2958512"/>
                <a:gd name="connsiteY2" fmla="*/ 0 h 1497420"/>
                <a:gd name="connsiteX3" fmla="*/ 1110352 w 2958512"/>
                <a:gd name="connsiteY3" fmla="*/ 0 h 1497420"/>
                <a:gd name="connsiteX4" fmla="*/ 1651411 w 2958512"/>
                <a:gd name="connsiteY4" fmla="*/ 0 h 1497420"/>
                <a:gd name="connsiteX5" fmla="*/ 2143284 w 2958512"/>
                <a:gd name="connsiteY5" fmla="*/ 0 h 1497420"/>
                <a:gd name="connsiteX6" fmla="*/ 2708937 w 2958512"/>
                <a:gd name="connsiteY6" fmla="*/ 0 h 1497420"/>
                <a:gd name="connsiteX7" fmla="*/ 2958512 w 2958512"/>
                <a:gd name="connsiteY7" fmla="*/ 249575 h 1497420"/>
                <a:gd name="connsiteX8" fmla="*/ 2958512 w 2958512"/>
                <a:gd name="connsiteY8" fmla="*/ 768675 h 1497420"/>
                <a:gd name="connsiteX9" fmla="*/ 2958512 w 2958512"/>
                <a:gd name="connsiteY9" fmla="*/ 1247845 h 1497420"/>
                <a:gd name="connsiteX10" fmla="*/ 2708937 w 2958512"/>
                <a:gd name="connsiteY10" fmla="*/ 1497420 h 1497420"/>
                <a:gd name="connsiteX11" fmla="*/ 2167877 w 2958512"/>
                <a:gd name="connsiteY11" fmla="*/ 1497420 h 1497420"/>
                <a:gd name="connsiteX12" fmla="*/ 1749786 w 2958512"/>
                <a:gd name="connsiteY12" fmla="*/ 1497420 h 1497420"/>
                <a:gd name="connsiteX13" fmla="*/ 1307101 w 2958512"/>
                <a:gd name="connsiteY13" fmla="*/ 1497420 h 1497420"/>
                <a:gd name="connsiteX14" fmla="*/ 889009 w 2958512"/>
                <a:gd name="connsiteY14" fmla="*/ 1497420 h 1497420"/>
                <a:gd name="connsiteX15" fmla="*/ 249575 w 2958512"/>
                <a:gd name="connsiteY15" fmla="*/ 1497420 h 1497420"/>
                <a:gd name="connsiteX16" fmla="*/ 0 w 2958512"/>
                <a:gd name="connsiteY16" fmla="*/ 1247845 h 1497420"/>
                <a:gd name="connsiteX17" fmla="*/ 0 w 2958512"/>
                <a:gd name="connsiteY17" fmla="*/ 748710 h 1497420"/>
                <a:gd name="connsiteX18" fmla="*/ 0 w 2958512"/>
                <a:gd name="connsiteY18" fmla="*/ 249575 h 14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8512" h="1497420" fill="none" extrusionOk="0">
                  <a:moveTo>
                    <a:pt x="0" y="249575"/>
                  </a:moveTo>
                  <a:cubicBezTo>
                    <a:pt x="38014" y="106849"/>
                    <a:pt x="127879" y="10035"/>
                    <a:pt x="249575" y="0"/>
                  </a:cubicBezTo>
                  <a:cubicBezTo>
                    <a:pt x="336507" y="-37694"/>
                    <a:pt x="481181" y="1944"/>
                    <a:pt x="667667" y="0"/>
                  </a:cubicBezTo>
                  <a:cubicBezTo>
                    <a:pt x="854153" y="-1944"/>
                    <a:pt x="994862" y="6828"/>
                    <a:pt x="1110352" y="0"/>
                  </a:cubicBezTo>
                  <a:cubicBezTo>
                    <a:pt x="1225843" y="-6828"/>
                    <a:pt x="1538223" y="27078"/>
                    <a:pt x="1651411" y="0"/>
                  </a:cubicBezTo>
                  <a:cubicBezTo>
                    <a:pt x="1764599" y="-27078"/>
                    <a:pt x="1919721" y="40713"/>
                    <a:pt x="2143284" y="0"/>
                  </a:cubicBezTo>
                  <a:cubicBezTo>
                    <a:pt x="2366847" y="-40713"/>
                    <a:pt x="2535012" y="53818"/>
                    <a:pt x="2708937" y="0"/>
                  </a:cubicBezTo>
                  <a:cubicBezTo>
                    <a:pt x="2866131" y="-3976"/>
                    <a:pt x="2976008" y="121449"/>
                    <a:pt x="2958512" y="249575"/>
                  </a:cubicBezTo>
                  <a:cubicBezTo>
                    <a:pt x="3016412" y="460033"/>
                    <a:pt x="2933360" y="633428"/>
                    <a:pt x="2958512" y="768675"/>
                  </a:cubicBezTo>
                  <a:cubicBezTo>
                    <a:pt x="2983664" y="903922"/>
                    <a:pt x="2917482" y="1088807"/>
                    <a:pt x="2958512" y="1247845"/>
                  </a:cubicBezTo>
                  <a:cubicBezTo>
                    <a:pt x="2979823" y="1362648"/>
                    <a:pt x="2828797" y="1504693"/>
                    <a:pt x="2708937" y="1497420"/>
                  </a:cubicBezTo>
                  <a:cubicBezTo>
                    <a:pt x="2489974" y="1548779"/>
                    <a:pt x="2315825" y="1437739"/>
                    <a:pt x="2167877" y="1497420"/>
                  </a:cubicBezTo>
                  <a:cubicBezTo>
                    <a:pt x="2019929" y="1557101"/>
                    <a:pt x="1902175" y="1490290"/>
                    <a:pt x="1749786" y="1497420"/>
                  </a:cubicBezTo>
                  <a:cubicBezTo>
                    <a:pt x="1597397" y="1504550"/>
                    <a:pt x="1435821" y="1483827"/>
                    <a:pt x="1307101" y="1497420"/>
                  </a:cubicBezTo>
                  <a:cubicBezTo>
                    <a:pt x="1178381" y="1511013"/>
                    <a:pt x="1024199" y="1465238"/>
                    <a:pt x="889009" y="1497420"/>
                  </a:cubicBezTo>
                  <a:cubicBezTo>
                    <a:pt x="753819" y="1529602"/>
                    <a:pt x="555273" y="1492396"/>
                    <a:pt x="249575" y="1497420"/>
                  </a:cubicBezTo>
                  <a:cubicBezTo>
                    <a:pt x="141972" y="1498392"/>
                    <a:pt x="-22179" y="1383894"/>
                    <a:pt x="0" y="1247845"/>
                  </a:cubicBezTo>
                  <a:cubicBezTo>
                    <a:pt x="-15240" y="1122802"/>
                    <a:pt x="6247" y="917767"/>
                    <a:pt x="0" y="748710"/>
                  </a:cubicBezTo>
                  <a:cubicBezTo>
                    <a:pt x="-6247" y="579654"/>
                    <a:pt x="19581" y="376962"/>
                    <a:pt x="0" y="249575"/>
                  </a:cubicBezTo>
                  <a:close/>
                </a:path>
                <a:path w="2958512" h="1497420" stroke="0" extrusionOk="0">
                  <a:moveTo>
                    <a:pt x="0" y="249575"/>
                  </a:moveTo>
                  <a:cubicBezTo>
                    <a:pt x="7116" y="142114"/>
                    <a:pt x="75812" y="2909"/>
                    <a:pt x="249575" y="0"/>
                  </a:cubicBezTo>
                  <a:cubicBezTo>
                    <a:pt x="431666" y="-50803"/>
                    <a:pt x="567901" y="10868"/>
                    <a:pt x="741447" y="0"/>
                  </a:cubicBezTo>
                  <a:cubicBezTo>
                    <a:pt x="914993" y="-10868"/>
                    <a:pt x="1004529" y="19176"/>
                    <a:pt x="1159539" y="0"/>
                  </a:cubicBezTo>
                  <a:cubicBezTo>
                    <a:pt x="1314549" y="-19176"/>
                    <a:pt x="1557139" y="59652"/>
                    <a:pt x="1700599" y="0"/>
                  </a:cubicBezTo>
                  <a:cubicBezTo>
                    <a:pt x="1844059" y="-59652"/>
                    <a:pt x="1925148" y="29767"/>
                    <a:pt x="2143284" y="0"/>
                  </a:cubicBezTo>
                  <a:cubicBezTo>
                    <a:pt x="2361420" y="-29767"/>
                    <a:pt x="2535039" y="7453"/>
                    <a:pt x="2708937" y="0"/>
                  </a:cubicBezTo>
                  <a:cubicBezTo>
                    <a:pt x="2834900" y="36844"/>
                    <a:pt x="2977666" y="86511"/>
                    <a:pt x="2958512" y="249575"/>
                  </a:cubicBezTo>
                  <a:cubicBezTo>
                    <a:pt x="2968220" y="472978"/>
                    <a:pt x="2958075" y="570698"/>
                    <a:pt x="2958512" y="718762"/>
                  </a:cubicBezTo>
                  <a:cubicBezTo>
                    <a:pt x="2958949" y="866826"/>
                    <a:pt x="2941098" y="1084198"/>
                    <a:pt x="2958512" y="1247845"/>
                  </a:cubicBezTo>
                  <a:cubicBezTo>
                    <a:pt x="2958266" y="1420341"/>
                    <a:pt x="2861027" y="1512213"/>
                    <a:pt x="2708937" y="1497420"/>
                  </a:cubicBezTo>
                  <a:cubicBezTo>
                    <a:pt x="2474663" y="1528041"/>
                    <a:pt x="2347505" y="1490089"/>
                    <a:pt x="2167877" y="1497420"/>
                  </a:cubicBezTo>
                  <a:cubicBezTo>
                    <a:pt x="1988249" y="1504751"/>
                    <a:pt x="1885820" y="1476413"/>
                    <a:pt x="1725192" y="1497420"/>
                  </a:cubicBezTo>
                  <a:cubicBezTo>
                    <a:pt x="1564564" y="1518427"/>
                    <a:pt x="1438195" y="1443417"/>
                    <a:pt x="1208726" y="1497420"/>
                  </a:cubicBezTo>
                  <a:cubicBezTo>
                    <a:pt x="979257" y="1551423"/>
                    <a:pt x="833993" y="1446601"/>
                    <a:pt x="692260" y="1497420"/>
                  </a:cubicBezTo>
                  <a:cubicBezTo>
                    <a:pt x="550527" y="1548239"/>
                    <a:pt x="439306" y="1448689"/>
                    <a:pt x="249575" y="1497420"/>
                  </a:cubicBezTo>
                  <a:cubicBezTo>
                    <a:pt x="123276" y="1474476"/>
                    <a:pt x="13150" y="1387614"/>
                    <a:pt x="0" y="1247845"/>
                  </a:cubicBezTo>
                  <a:cubicBezTo>
                    <a:pt x="-27150" y="1115867"/>
                    <a:pt x="6806" y="873640"/>
                    <a:pt x="0" y="768675"/>
                  </a:cubicBezTo>
                  <a:cubicBezTo>
                    <a:pt x="-6806" y="663710"/>
                    <a:pt x="2802" y="504575"/>
                    <a:pt x="0" y="249575"/>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5216666-EB5C-4215-D291-8CE9817FC8F3}"/>
                </a:ext>
              </a:extLst>
            </p:cNvPr>
            <p:cNvSpPr txBox="1"/>
            <p:nvPr/>
          </p:nvSpPr>
          <p:spPr>
            <a:xfrm>
              <a:off x="1642736" y="2732465"/>
              <a:ext cx="2668405" cy="1569660"/>
            </a:xfrm>
            <a:prstGeom prst="rect">
              <a:avLst/>
            </a:prstGeom>
            <a:noFill/>
          </p:spPr>
          <p:txBody>
            <a:bodyPr wrap="square" rtlCol="0">
              <a:spAutoFit/>
            </a:bodyPr>
            <a:lstStyle/>
            <a:p>
              <a:r>
                <a:rPr lang="vi-VN" sz="4800" b="1">
                  <a:ln w="0"/>
                  <a:effectLst>
                    <a:outerShdw blurRad="38100" dist="25400" dir="5400000" algn="ctr" rotWithShape="0">
                      <a:srgbClr val="6E747A">
                        <a:alpha val="43000"/>
                      </a:srgbClr>
                    </a:outerShdw>
                  </a:effectLst>
                  <a:latin typeface="UTM Duepuntozero" panose="02040603050506020204" pitchFamily="18" charset="0"/>
                </a:rPr>
                <a:t>Thăm hỏi các cụ già trong viện dưỡng lão</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4" name="Picture 13">
              <a:extLst>
                <a:ext uri="{FF2B5EF4-FFF2-40B4-BE49-F238E27FC236}">
                  <a16:creationId xmlns:a16="http://schemas.microsoft.com/office/drawing/2014/main" id="{86007E61-B6CD-2A4D-54CE-57934B325CC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1043547" y="2129144"/>
              <a:ext cx="491632" cy="1137672"/>
            </a:xfrm>
            <a:prstGeom prst="rect">
              <a:avLst/>
            </a:prstGeom>
          </p:spPr>
        </p:pic>
      </p:grpSp>
      <p:grpSp>
        <p:nvGrpSpPr>
          <p:cNvPr id="15" name="Group 14">
            <a:extLst>
              <a:ext uri="{FF2B5EF4-FFF2-40B4-BE49-F238E27FC236}">
                <a16:creationId xmlns:a16="http://schemas.microsoft.com/office/drawing/2014/main" id="{E3FD7CBE-3380-1FD4-FF35-9984F4057681}"/>
              </a:ext>
            </a:extLst>
          </p:cNvPr>
          <p:cNvGrpSpPr/>
          <p:nvPr/>
        </p:nvGrpSpPr>
        <p:grpSpPr>
          <a:xfrm>
            <a:off x="3364156" y="3985603"/>
            <a:ext cx="7775328" cy="2172981"/>
            <a:chOff x="1043547" y="2129144"/>
            <a:chExt cx="3366833" cy="2172981"/>
          </a:xfrm>
        </p:grpSpPr>
        <p:sp>
          <p:nvSpPr>
            <p:cNvPr id="16" name="Rectangle: Rounded Corners 15">
              <a:extLst>
                <a:ext uri="{FF2B5EF4-FFF2-40B4-BE49-F238E27FC236}">
                  <a16:creationId xmlns:a16="http://schemas.microsoft.com/office/drawing/2014/main" id="{9291B84A-13D2-ACD0-363F-64050E6E9B40}"/>
                </a:ext>
              </a:extLst>
            </p:cNvPr>
            <p:cNvSpPr/>
            <p:nvPr/>
          </p:nvSpPr>
          <p:spPr>
            <a:xfrm>
              <a:off x="1451868" y="2768585"/>
              <a:ext cx="2958512" cy="1497420"/>
            </a:xfrm>
            <a:custGeom>
              <a:avLst/>
              <a:gdLst>
                <a:gd name="connsiteX0" fmla="*/ 0 w 2958512"/>
                <a:gd name="connsiteY0" fmla="*/ 249575 h 1497420"/>
                <a:gd name="connsiteX1" fmla="*/ 249575 w 2958512"/>
                <a:gd name="connsiteY1" fmla="*/ 0 h 1497420"/>
                <a:gd name="connsiteX2" fmla="*/ 667667 w 2958512"/>
                <a:gd name="connsiteY2" fmla="*/ 0 h 1497420"/>
                <a:gd name="connsiteX3" fmla="*/ 1110352 w 2958512"/>
                <a:gd name="connsiteY3" fmla="*/ 0 h 1497420"/>
                <a:gd name="connsiteX4" fmla="*/ 1651411 w 2958512"/>
                <a:gd name="connsiteY4" fmla="*/ 0 h 1497420"/>
                <a:gd name="connsiteX5" fmla="*/ 2143284 w 2958512"/>
                <a:gd name="connsiteY5" fmla="*/ 0 h 1497420"/>
                <a:gd name="connsiteX6" fmla="*/ 2708937 w 2958512"/>
                <a:gd name="connsiteY6" fmla="*/ 0 h 1497420"/>
                <a:gd name="connsiteX7" fmla="*/ 2958512 w 2958512"/>
                <a:gd name="connsiteY7" fmla="*/ 249575 h 1497420"/>
                <a:gd name="connsiteX8" fmla="*/ 2958512 w 2958512"/>
                <a:gd name="connsiteY8" fmla="*/ 768675 h 1497420"/>
                <a:gd name="connsiteX9" fmla="*/ 2958512 w 2958512"/>
                <a:gd name="connsiteY9" fmla="*/ 1247845 h 1497420"/>
                <a:gd name="connsiteX10" fmla="*/ 2708937 w 2958512"/>
                <a:gd name="connsiteY10" fmla="*/ 1497420 h 1497420"/>
                <a:gd name="connsiteX11" fmla="*/ 2167877 w 2958512"/>
                <a:gd name="connsiteY11" fmla="*/ 1497420 h 1497420"/>
                <a:gd name="connsiteX12" fmla="*/ 1749786 w 2958512"/>
                <a:gd name="connsiteY12" fmla="*/ 1497420 h 1497420"/>
                <a:gd name="connsiteX13" fmla="*/ 1307101 w 2958512"/>
                <a:gd name="connsiteY13" fmla="*/ 1497420 h 1497420"/>
                <a:gd name="connsiteX14" fmla="*/ 889009 w 2958512"/>
                <a:gd name="connsiteY14" fmla="*/ 1497420 h 1497420"/>
                <a:gd name="connsiteX15" fmla="*/ 249575 w 2958512"/>
                <a:gd name="connsiteY15" fmla="*/ 1497420 h 1497420"/>
                <a:gd name="connsiteX16" fmla="*/ 0 w 2958512"/>
                <a:gd name="connsiteY16" fmla="*/ 1247845 h 1497420"/>
                <a:gd name="connsiteX17" fmla="*/ 0 w 2958512"/>
                <a:gd name="connsiteY17" fmla="*/ 748710 h 1497420"/>
                <a:gd name="connsiteX18" fmla="*/ 0 w 2958512"/>
                <a:gd name="connsiteY18" fmla="*/ 249575 h 149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58512" h="1497420" fill="none" extrusionOk="0">
                  <a:moveTo>
                    <a:pt x="0" y="249575"/>
                  </a:moveTo>
                  <a:cubicBezTo>
                    <a:pt x="38014" y="106849"/>
                    <a:pt x="127879" y="10035"/>
                    <a:pt x="249575" y="0"/>
                  </a:cubicBezTo>
                  <a:cubicBezTo>
                    <a:pt x="336507" y="-37694"/>
                    <a:pt x="481181" y="1944"/>
                    <a:pt x="667667" y="0"/>
                  </a:cubicBezTo>
                  <a:cubicBezTo>
                    <a:pt x="854153" y="-1944"/>
                    <a:pt x="994862" y="6828"/>
                    <a:pt x="1110352" y="0"/>
                  </a:cubicBezTo>
                  <a:cubicBezTo>
                    <a:pt x="1225843" y="-6828"/>
                    <a:pt x="1538223" y="27078"/>
                    <a:pt x="1651411" y="0"/>
                  </a:cubicBezTo>
                  <a:cubicBezTo>
                    <a:pt x="1764599" y="-27078"/>
                    <a:pt x="1919721" y="40713"/>
                    <a:pt x="2143284" y="0"/>
                  </a:cubicBezTo>
                  <a:cubicBezTo>
                    <a:pt x="2366847" y="-40713"/>
                    <a:pt x="2535012" y="53818"/>
                    <a:pt x="2708937" y="0"/>
                  </a:cubicBezTo>
                  <a:cubicBezTo>
                    <a:pt x="2866131" y="-3976"/>
                    <a:pt x="2976008" y="121449"/>
                    <a:pt x="2958512" y="249575"/>
                  </a:cubicBezTo>
                  <a:cubicBezTo>
                    <a:pt x="3016412" y="460033"/>
                    <a:pt x="2933360" y="633428"/>
                    <a:pt x="2958512" y="768675"/>
                  </a:cubicBezTo>
                  <a:cubicBezTo>
                    <a:pt x="2983664" y="903922"/>
                    <a:pt x="2917482" y="1088807"/>
                    <a:pt x="2958512" y="1247845"/>
                  </a:cubicBezTo>
                  <a:cubicBezTo>
                    <a:pt x="2979823" y="1362648"/>
                    <a:pt x="2828797" y="1504693"/>
                    <a:pt x="2708937" y="1497420"/>
                  </a:cubicBezTo>
                  <a:cubicBezTo>
                    <a:pt x="2489974" y="1548779"/>
                    <a:pt x="2315825" y="1437739"/>
                    <a:pt x="2167877" y="1497420"/>
                  </a:cubicBezTo>
                  <a:cubicBezTo>
                    <a:pt x="2019929" y="1557101"/>
                    <a:pt x="1902175" y="1490290"/>
                    <a:pt x="1749786" y="1497420"/>
                  </a:cubicBezTo>
                  <a:cubicBezTo>
                    <a:pt x="1597397" y="1504550"/>
                    <a:pt x="1435821" y="1483827"/>
                    <a:pt x="1307101" y="1497420"/>
                  </a:cubicBezTo>
                  <a:cubicBezTo>
                    <a:pt x="1178381" y="1511013"/>
                    <a:pt x="1024199" y="1465238"/>
                    <a:pt x="889009" y="1497420"/>
                  </a:cubicBezTo>
                  <a:cubicBezTo>
                    <a:pt x="753819" y="1529602"/>
                    <a:pt x="555273" y="1492396"/>
                    <a:pt x="249575" y="1497420"/>
                  </a:cubicBezTo>
                  <a:cubicBezTo>
                    <a:pt x="141972" y="1498392"/>
                    <a:pt x="-22179" y="1383894"/>
                    <a:pt x="0" y="1247845"/>
                  </a:cubicBezTo>
                  <a:cubicBezTo>
                    <a:pt x="-15240" y="1122802"/>
                    <a:pt x="6247" y="917767"/>
                    <a:pt x="0" y="748710"/>
                  </a:cubicBezTo>
                  <a:cubicBezTo>
                    <a:pt x="-6247" y="579654"/>
                    <a:pt x="19581" y="376962"/>
                    <a:pt x="0" y="249575"/>
                  </a:cubicBezTo>
                  <a:close/>
                </a:path>
                <a:path w="2958512" h="1497420" stroke="0" extrusionOk="0">
                  <a:moveTo>
                    <a:pt x="0" y="249575"/>
                  </a:moveTo>
                  <a:cubicBezTo>
                    <a:pt x="7116" y="142114"/>
                    <a:pt x="75812" y="2909"/>
                    <a:pt x="249575" y="0"/>
                  </a:cubicBezTo>
                  <a:cubicBezTo>
                    <a:pt x="431666" y="-50803"/>
                    <a:pt x="567901" y="10868"/>
                    <a:pt x="741447" y="0"/>
                  </a:cubicBezTo>
                  <a:cubicBezTo>
                    <a:pt x="914993" y="-10868"/>
                    <a:pt x="1004529" y="19176"/>
                    <a:pt x="1159539" y="0"/>
                  </a:cubicBezTo>
                  <a:cubicBezTo>
                    <a:pt x="1314549" y="-19176"/>
                    <a:pt x="1557139" y="59652"/>
                    <a:pt x="1700599" y="0"/>
                  </a:cubicBezTo>
                  <a:cubicBezTo>
                    <a:pt x="1844059" y="-59652"/>
                    <a:pt x="1925148" y="29767"/>
                    <a:pt x="2143284" y="0"/>
                  </a:cubicBezTo>
                  <a:cubicBezTo>
                    <a:pt x="2361420" y="-29767"/>
                    <a:pt x="2535039" y="7453"/>
                    <a:pt x="2708937" y="0"/>
                  </a:cubicBezTo>
                  <a:cubicBezTo>
                    <a:pt x="2834900" y="36844"/>
                    <a:pt x="2977666" y="86511"/>
                    <a:pt x="2958512" y="249575"/>
                  </a:cubicBezTo>
                  <a:cubicBezTo>
                    <a:pt x="2968220" y="472978"/>
                    <a:pt x="2958075" y="570698"/>
                    <a:pt x="2958512" y="718762"/>
                  </a:cubicBezTo>
                  <a:cubicBezTo>
                    <a:pt x="2958949" y="866826"/>
                    <a:pt x="2941098" y="1084198"/>
                    <a:pt x="2958512" y="1247845"/>
                  </a:cubicBezTo>
                  <a:cubicBezTo>
                    <a:pt x="2958266" y="1420341"/>
                    <a:pt x="2861027" y="1512213"/>
                    <a:pt x="2708937" y="1497420"/>
                  </a:cubicBezTo>
                  <a:cubicBezTo>
                    <a:pt x="2474663" y="1528041"/>
                    <a:pt x="2347505" y="1490089"/>
                    <a:pt x="2167877" y="1497420"/>
                  </a:cubicBezTo>
                  <a:cubicBezTo>
                    <a:pt x="1988249" y="1504751"/>
                    <a:pt x="1885820" y="1476413"/>
                    <a:pt x="1725192" y="1497420"/>
                  </a:cubicBezTo>
                  <a:cubicBezTo>
                    <a:pt x="1564564" y="1518427"/>
                    <a:pt x="1438195" y="1443417"/>
                    <a:pt x="1208726" y="1497420"/>
                  </a:cubicBezTo>
                  <a:cubicBezTo>
                    <a:pt x="979257" y="1551423"/>
                    <a:pt x="833993" y="1446601"/>
                    <a:pt x="692260" y="1497420"/>
                  </a:cubicBezTo>
                  <a:cubicBezTo>
                    <a:pt x="550527" y="1548239"/>
                    <a:pt x="439306" y="1448689"/>
                    <a:pt x="249575" y="1497420"/>
                  </a:cubicBezTo>
                  <a:cubicBezTo>
                    <a:pt x="123276" y="1474476"/>
                    <a:pt x="13150" y="1387614"/>
                    <a:pt x="0" y="1247845"/>
                  </a:cubicBezTo>
                  <a:cubicBezTo>
                    <a:pt x="-27150" y="1115867"/>
                    <a:pt x="6806" y="873640"/>
                    <a:pt x="0" y="768675"/>
                  </a:cubicBezTo>
                  <a:cubicBezTo>
                    <a:pt x="-6806" y="663710"/>
                    <a:pt x="2802" y="504575"/>
                    <a:pt x="0" y="249575"/>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DF22A85-C05A-C8BC-48BF-9C1F5E0035D8}"/>
                </a:ext>
              </a:extLst>
            </p:cNvPr>
            <p:cNvSpPr txBox="1"/>
            <p:nvPr/>
          </p:nvSpPr>
          <p:spPr>
            <a:xfrm>
              <a:off x="1642736" y="2732465"/>
              <a:ext cx="2668405" cy="1569660"/>
            </a:xfrm>
            <a:prstGeom prst="rect">
              <a:avLst/>
            </a:prstGeom>
            <a:noFill/>
          </p:spPr>
          <p:txBody>
            <a:bodyPr wrap="square" rtlCol="0">
              <a:spAutoFit/>
            </a:bodyPr>
            <a:lstStyle/>
            <a:p>
              <a:r>
                <a:rPr lang="en-US" sz="4800" b="1">
                  <a:ln w="0"/>
                  <a:effectLst>
                    <a:outerShdw blurRad="38100" dist="25400" dir="5400000" algn="ctr" rotWithShape="0">
                      <a:srgbClr val="6E747A">
                        <a:alpha val="43000"/>
                      </a:srgbClr>
                    </a:outerShdw>
                  </a:effectLst>
                  <a:latin typeface="UTM Duepuntozero" panose="02040603050506020204" pitchFamily="18" charset="0"/>
                </a:rPr>
                <a:t>Q</a:t>
              </a:r>
              <a:r>
                <a:rPr lang="vi-VN" sz="4800" b="1">
                  <a:ln w="0"/>
                  <a:effectLst>
                    <a:outerShdw blurRad="38100" dist="25400" dir="5400000" algn="ctr" rotWithShape="0">
                      <a:srgbClr val="6E747A">
                        <a:alpha val="43000"/>
                      </a:srgbClr>
                    </a:outerShdw>
                  </a:effectLst>
                  <a:latin typeface="UTM Duepuntozero" panose="02040603050506020204" pitchFamily="18" charset="0"/>
                </a:rPr>
                <a:t>uan tâm, chăm sóc cho ông bà;…</a:t>
              </a:r>
              <a:endParaRPr lang="en-US" sz="4800" b="1">
                <a:ln w="0"/>
                <a:effectLst>
                  <a:outerShdw blurRad="38100" dist="25400" dir="5400000" algn="ctr" rotWithShape="0">
                    <a:srgbClr val="6E747A">
                      <a:alpha val="43000"/>
                    </a:srgbClr>
                  </a:outerShdw>
                </a:effectLst>
                <a:latin typeface="UTM Duepuntozero" panose="02040603050506020204" pitchFamily="18" charset="0"/>
              </a:endParaRPr>
            </a:p>
          </p:txBody>
        </p:sp>
        <p:pic>
          <p:nvPicPr>
            <p:cNvPr id="18" name="Picture 17">
              <a:extLst>
                <a:ext uri="{FF2B5EF4-FFF2-40B4-BE49-F238E27FC236}">
                  <a16:creationId xmlns:a16="http://schemas.microsoft.com/office/drawing/2014/main" id="{3A94CDCE-A580-DA1F-2501-BF38C83F938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1043547" y="2129144"/>
              <a:ext cx="491632" cy="1137672"/>
            </a:xfrm>
            <a:prstGeom prst="rect">
              <a:avLst/>
            </a:prstGeom>
          </p:spPr>
        </p:pic>
      </p:grpSp>
    </p:spTree>
    <p:extLst>
      <p:ext uri="{BB962C8B-B14F-4D97-AF65-F5344CB8AC3E}">
        <p14:creationId xmlns:p14="http://schemas.microsoft.com/office/powerpoint/2010/main" val="161454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5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2D8CB"/>
        </a:solidFill>
        <a:effectLst/>
      </p:bgPr>
    </p:bg>
    <p:spTree>
      <p:nvGrpSpPr>
        <p:cNvPr id="1" name=""/>
        <p:cNvGrpSpPr/>
        <p:nvPr/>
      </p:nvGrpSpPr>
      <p:grpSpPr>
        <a:xfrm>
          <a:off x="0" y="0"/>
          <a:ext cx="0" cy="0"/>
          <a:chOff x="0" y="0"/>
          <a:chExt cx="0" cy="0"/>
        </a:xfrm>
      </p:grpSpPr>
      <p:grpSp>
        <p:nvGrpSpPr>
          <p:cNvPr id="2" name="Group 2"/>
          <p:cNvGrpSpPr/>
          <p:nvPr/>
        </p:nvGrpSpPr>
        <p:grpSpPr>
          <a:xfrm rot="-200009">
            <a:off x="-1078666" y="-2139"/>
            <a:ext cx="10911271" cy="1235199"/>
            <a:chOff x="0" y="0"/>
            <a:chExt cx="21822543" cy="2470397"/>
          </a:xfrm>
        </p:grpSpPr>
        <p:sp>
          <p:nvSpPr>
            <p:cNvPr id="3" name="Freeform 3"/>
            <p:cNvSpPr/>
            <p:nvPr/>
          </p:nvSpPr>
          <p:spPr>
            <a:xfrm>
              <a:off x="0"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362540" y="0"/>
              <a:ext cx="4372385" cy="2470397"/>
            </a:xfrm>
            <a:custGeom>
              <a:avLst/>
              <a:gdLst/>
              <a:ahLst/>
              <a:cxnLst/>
              <a:rect l="l" t="t" r="r" b="b"/>
              <a:pathLst>
                <a:path w="4372385" h="2470397">
                  <a:moveTo>
                    <a:pt x="0" y="0"/>
                  </a:moveTo>
                  <a:lnTo>
                    <a:pt x="4372384" y="0"/>
                  </a:lnTo>
                  <a:lnTo>
                    <a:pt x="4372384"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a:off x="872507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3087619"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7"/>
            <p:cNvSpPr/>
            <p:nvPr/>
          </p:nvSpPr>
          <p:spPr>
            <a:xfrm>
              <a:off x="17450158" y="0"/>
              <a:ext cx="4372385" cy="2470397"/>
            </a:xfrm>
            <a:custGeom>
              <a:avLst/>
              <a:gdLst/>
              <a:ahLst/>
              <a:cxnLst/>
              <a:rect l="l" t="t" r="r" b="b"/>
              <a:pathLst>
                <a:path w="4372385" h="2470397">
                  <a:moveTo>
                    <a:pt x="0" y="0"/>
                  </a:moveTo>
                  <a:lnTo>
                    <a:pt x="4372385" y="0"/>
                  </a:lnTo>
                  <a:lnTo>
                    <a:pt x="4372385" y="2470397"/>
                  </a:lnTo>
                  <a:lnTo>
                    <a:pt x="0" y="2470397"/>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8" name="Freeform 8"/>
          <p:cNvSpPr/>
          <p:nvPr/>
        </p:nvSpPr>
        <p:spPr>
          <a:xfrm rot="-331753">
            <a:off x="3765112" y="4827493"/>
            <a:ext cx="8946722" cy="4003658"/>
          </a:xfrm>
          <a:custGeom>
            <a:avLst/>
            <a:gdLst/>
            <a:ahLst/>
            <a:cxnLst/>
            <a:rect l="l" t="t" r="r" b="b"/>
            <a:pathLst>
              <a:path w="13420083" h="6005487">
                <a:moveTo>
                  <a:pt x="0" y="0"/>
                </a:moveTo>
                <a:lnTo>
                  <a:pt x="13420083" y="0"/>
                </a:lnTo>
                <a:lnTo>
                  <a:pt x="13420083" y="6005488"/>
                </a:lnTo>
                <a:lnTo>
                  <a:pt x="0" y="600548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9"/>
          <p:cNvSpPr/>
          <p:nvPr/>
        </p:nvSpPr>
        <p:spPr>
          <a:xfrm rot="-193863">
            <a:off x="7729846" y="-2652154"/>
            <a:ext cx="2901117" cy="9834294"/>
          </a:xfrm>
          <a:custGeom>
            <a:avLst/>
            <a:gdLst/>
            <a:ahLst/>
            <a:cxnLst/>
            <a:rect l="l" t="t" r="r" b="b"/>
            <a:pathLst>
              <a:path w="4351675" h="14751441">
                <a:moveTo>
                  <a:pt x="0" y="0"/>
                </a:moveTo>
                <a:lnTo>
                  <a:pt x="4351675" y="0"/>
                </a:lnTo>
                <a:lnTo>
                  <a:pt x="4351675" y="14751441"/>
                </a:lnTo>
                <a:lnTo>
                  <a:pt x="0" y="14751441"/>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rot="397932">
            <a:off x="10296678" y="618867"/>
            <a:ext cx="2029021" cy="2765275"/>
          </a:xfrm>
          <a:custGeom>
            <a:avLst/>
            <a:gdLst/>
            <a:ahLst/>
            <a:cxnLst/>
            <a:rect l="l" t="t" r="r" b="b"/>
            <a:pathLst>
              <a:path w="3043531" h="4147912">
                <a:moveTo>
                  <a:pt x="0" y="0"/>
                </a:moveTo>
                <a:lnTo>
                  <a:pt x="3043530" y="0"/>
                </a:lnTo>
                <a:lnTo>
                  <a:pt x="3043530" y="4147912"/>
                </a:lnTo>
                <a:lnTo>
                  <a:pt x="0" y="4147912"/>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7"/>
          <p:cNvSpPr/>
          <p:nvPr/>
        </p:nvSpPr>
        <p:spPr>
          <a:xfrm rot="1539838">
            <a:off x="-908691" y="5341004"/>
            <a:ext cx="6053499" cy="1838750"/>
          </a:xfrm>
          <a:custGeom>
            <a:avLst/>
            <a:gdLst/>
            <a:ahLst/>
            <a:cxnLst/>
            <a:rect l="l" t="t" r="r" b="b"/>
            <a:pathLst>
              <a:path w="9080248" h="2758125">
                <a:moveTo>
                  <a:pt x="0" y="0"/>
                </a:moveTo>
                <a:lnTo>
                  <a:pt x="9080249" y="0"/>
                </a:lnTo>
                <a:lnTo>
                  <a:pt x="9080249" y="2758125"/>
                </a:lnTo>
                <a:lnTo>
                  <a:pt x="0" y="2758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1400F017-9E58-6B81-3681-E6708BFFE882}"/>
              </a:ext>
            </a:extLst>
          </p:cNvPr>
          <p:cNvPicPr>
            <a:picLocks noChangeAspect="1"/>
          </p:cNvPicPr>
          <p:nvPr/>
        </p:nvPicPr>
        <p:blipFill>
          <a:blip r:embed="rId7"/>
          <a:stretch>
            <a:fillRect/>
          </a:stretch>
        </p:blipFill>
        <p:spPr>
          <a:xfrm>
            <a:off x="1272792" y="189016"/>
            <a:ext cx="9028959" cy="5700254"/>
          </a:xfrm>
          <a:prstGeom prst="rect">
            <a:avLst/>
          </a:prstGeom>
        </p:spPr>
      </p:pic>
    </p:spTree>
    <p:extLst>
      <p:ext uri="{BB962C8B-B14F-4D97-AF65-F5344CB8AC3E}">
        <p14:creationId xmlns:p14="http://schemas.microsoft.com/office/powerpoint/2010/main" val="2021193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50AD545C-CC2C-9046-3B0F-6D9DF7C4041E}"/>
              </a:ext>
            </a:extLst>
          </p:cNvPr>
          <p:cNvPicPr>
            <a:picLocks noChangeAspect="1"/>
          </p:cNvPicPr>
          <p:nvPr/>
        </p:nvPicPr>
        <p:blipFill>
          <a:blip r:embed="rId4"/>
          <a:stretch>
            <a:fillRect/>
          </a:stretch>
        </p:blipFill>
        <p:spPr>
          <a:xfrm>
            <a:off x="656482" y="0"/>
            <a:ext cx="10879035" cy="6858000"/>
          </a:xfrm>
          <a:prstGeom prst="rect">
            <a:avLst/>
          </a:prstGeom>
        </p:spPr>
      </p:pic>
    </p:spTree>
    <p:extLst>
      <p:ext uri="{BB962C8B-B14F-4D97-AF65-F5344CB8AC3E}">
        <p14:creationId xmlns:p14="http://schemas.microsoft.com/office/powerpoint/2010/main" val="250080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Rounded Corners 7">
            <a:extLst>
              <a:ext uri="{FF2B5EF4-FFF2-40B4-BE49-F238E27FC236}">
                <a16:creationId xmlns:a16="http://schemas.microsoft.com/office/drawing/2014/main" id="{6880CE3C-D306-6E30-5D99-61345C4A2519}"/>
              </a:ext>
            </a:extLst>
          </p:cNvPr>
          <p:cNvSpPr/>
          <p:nvPr/>
        </p:nvSpPr>
        <p:spPr>
          <a:xfrm>
            <a:off x="163419" y="212485"/>
            <a:ext cx="11782302" cy="6517499"/>
          </a:xfrm>
          <a:prstGeom prst="roundRect">
            <a:avLst>
              <a:gd name="adj" fmla="val 11589"/>
            </a:avLst>
          </a:prstGeom>
          <a:solidFill>
            <a:schemeClr val="bg1">
              <a:alpha val="88000"/>
            </a:schemeClr>
          </a:solidFill>
          <a:ln w="762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3135989-7765-25E2-B8F2-852E10308D09}"/>
              </a:ext>
            </a:extLst>
          </p:cNvPr>
          <p:cNvSpPr txBox="1"/>
          <p:nvPr/>
        </p:nvSpPr>
        <p:spPr>
          <a:xfrm>
            <a:off x="501533" y="935220"/>
            <a:ext cx="11188930" cy="594823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“Chỉ còn chỗ cụ Mát-xu-đa Ya-e-nô.”</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Bác bưu tá Ao-ki Đai-ki-chi lên xe, hướng</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về ngôi nhà ở rìa làng.</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Cụ Ya-e-nô sống một mình. Bác</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Ao-ki nhớ mãi lần đầu tiên bác tới</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phát thư.</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Cụ ơi, cụ có thư! – Bác vừa</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đánh tiếng thì cụ Ya-e-nô từ trong</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nhà đi ra.</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 Ồ, bác bưu tá mới phải không?</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Bác uống với tôi chén trà nhé!</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Cháu cảm ơn cụ! – Bác Ao-ki</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đang khát nên vào dùng trà.</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Cụ mang hết món này đến món</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khác ra mời. Bác Ao-ki ăn đến no</a:t>
            </a: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mới về.</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vi-VN" sz="29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37C027D-AC2F-E4A7-E380-D4891678EABC}"/>
              </a:ext>
            </a:extLst>
          </p:cNvPr>
          <p:cNvSpPr txBox="1"/>
          <p:nvPr/>
        </p:nvSpPr>
        <p:spPr>
          <a:xfrm>
            <a:off x="1292510" y="176463"/>
            <a:ext cx="9606977" cy="830997"/>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w="12700">
                  <a:solidFill>
                    <a:prstClr val="black"/>
                  </a:solidFill>
                </a:ln>
                <a:solidFill>
                  <a:srgbClr val="FF0000"/>
                </a:solidFill>
                <a:effectLst/>
                <a:uLnTx/>
                <a:uFillTx/>
                <a:latin typeface="UVN Banh Mi" pitchFamily="2" charset="0"/>
                <a:ea typeface="+mn-ea"/>
                <a:cs typeface="+mn-cs"/>
              </a:rPr>
              <a:t>Những lá thư</a:t>
            </a:r>
            <a:endParaRPr kumimoji="0" lang="en-US" sz="4800" b="0" i="0" u="none" strike="noStrike" kern="1200" cap="none" spc="0" normalizeH="0" baseline="0" noProof="0" dirty="0">
              <a:ln w="12700">
                <a:solidFill>
                  <a:prstClr val="black"/>
                </a:solidFill>
              </a:ln>
              <a:solidFill>
                <a:srgbClr val="008000"/>
              </a:solidFill>
              <a:effectLst/>
              <a:uLnTx/>
              <a:uFillTx/>
              <a:latin typeface="UVN Banh Mi" pitchFamily="2" charset="0"/>
              <a:ea typeface="+mn-ea"/>
              <a:cs typeface="+mn-cs"/>
            </a:endParaRPr>
          </a:p>
        </p:txBody>
      </p:sp>
    </p:spTree>
    <p:extLst>
      <p:ext uri="{BB962C8B-B14F-4D97-AF65-F5344CB8AC3E}">
        <p14:creationId xmlns:p14="http://schemas.microsoft.com/office/powerpoint/2010/main" val="251325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692</TotalTime>
  <Words>1570</Words>
  <Application>Microsoft Office PowerPoint</Application>
  <PresentationFormat>Widescreen</PresentationFormat>
  <Paragraphs>103</Paragraphs>
  <Slides>48</Slides>
  <Notes>0</Notes>
  <HiddenSlides>0</HiddenSlides>
  <MMClips>5</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48</vt:i4>
      </vt:variant>
    </vt:vector>
  </HeadingPairs>
  <TitlesOfParts>
    <vt:vector size="63" baseType="lpstr">
      <vt:lpstr>#9Slide05 SVNClementine</vt:lpstr>
      <vt:lpstr>Aptos</vt:lpstr>
      <vt:lpstr>Aptos Display</vt:lpstr>
      <vt:lpstr>Arial</vt:lpstr>
      <vt:lpstr>Calibri</vt:lpstr>
      <vt:lpstr>LNTH-LuoLuoNotangYuanTi 1</vt:lpstr>
      <vt:lpstr>Roboto</vt:lpstr>
      <vt:lpstr>SVN-ARCO Typography</vt:lpstr>
      <vt:lpstr>Times New Roman</vt:lpstr>
      <vt:lpstr>UTM Duepuntozero</vt:lpstr>
      <vt:lpstr>UTM Flamenco</vt:lpstr>
      <vt:lpstr>UVN Banh Mi</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52</cp:revision>
  <dcterms:created xsi:type="dcterms:W3CDTF">2023-08-01T15:25:21Z</dcterms:created>
  <dcterms:modified xsi:type="dcterms:W3CDTF">2025-12-29T14:36:14Z</dcterms:modified>
  <cp:category>9Slide.vn</cp:category>
</cp:coreProperties>
</file>