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86" r:id="rId3"/>
    <p:sldId id="263" r:id="rId4"/>
    <p:sldId id="287" r:id="rId5"/>
    <p:sldId id="326" r:id="rId6"/>
    <p:sldId id="288" r:id="rId7"/>
    <p:sldId id="271" r:id="rId8"/>
    <p:sldId id="292" r:id="rId9"/>
    <p:sldId id="327" r:id="rId10"/>
    <p:sldId id="328" r:id="rId11"/>
    <p:sldId id="299" r:id="rId12"/>
    <p:sldId id="298" r:id="rId13"/>
    <p:sldId id="333" r:id="rId14"/>
    <p:sldId id="301" r:id="rId15"/>
    <p:sldId id="302" r:id="rId16"/>
    <p:sldId id="303" r:id="rId17"/>
    <p:sldId id="305" r:id="rId18"/>
    <p:sldId id="329" r:id="rId19"/>
    <p:sldId id="330" r:id="rId20"/>
    <p:sldId id="306" r:id="rId21"/>
    <p:sldId id="307" r:id="rId22"/>
    <p:sldId id="309" r:id="rId23"/>
    <p:sldId id="332" r:id="rId24"/>
    <p:sldId id="310" r:id="rId25"/>
    <p:sldId id="324" r:id="rId26"/>
    <p:sldId id="325" r:id="rId27"/>
    <p:sldId id="331" r:id="rId28"/>
    <p:sldId id="275" r:id="rId29"/>
  </p:sldIdLst>
  <p:sldSz cx="9144000" cy="5143500" type="screen16x9"/>
  <p:notesSz cx="6858000" cy="9144000"/>
  <p:custDataLst>
    <p:tags r:id="rId31"/>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E6E6"/>
    <a:srgbClr val="1D02BE"/>
    <a:srgbClr val="6AB93E"/>
    <a:srgbClr val="1E675C"/>
    <a:srgbClr val="4791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7" autoAdjust="0"/>
    <p:restoredTop sz="94660"/>
  </p:normalViewPr>
  <p:slideViewPr>
    <p:cSldViewPr snapToGrid="0" showGuides="1">
      <p:cViewPr varScale="1">
        <p:scale>
          <a:sx n="124" d="100"/>
          <a:sy n="124" d="100"/>
        </p:scale>
        <p:origin x="176" y="576"/>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75BCA-4787-4FFB-A8A3-47683C5A415B}" type="datetimeFigureOut">
              <a:rPr lang="zh-CN" altLang="en-US" smtClean="0"/>
              <a:t>2025/11/29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849B2-730C-4C0D-9D09-E6E569F4CCFC}" type="slidenum">
              <a:rPr lang="zh-CN" altLang="en-US" smtClean="0"/>
              <a:t>‹#›</a:t>
            </a:fld>
            <a:endParaRPr lang="zh-CN" altLang="en-US"/>
          </a:p>
        </p:txBody>
      </p:sp>
    </p:spTree>
    <p:extLst>
      <p:ext uri="{BB962C8B-B14F-4D97-AF65-F5344CB8AC3E}">
        <p14:creationId xmlns:p14="http://schemas.microsoft.com/office/powerpoint/2010/main" val="380390952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14616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62499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221540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076563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944060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90247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t>2</a:t>
            </a:fld>
            <a:endParaRPr lang="zh-CN" altLang="en-US"/>
          </a:p>
        </p:txBody>
      </p:sp>
    </p:spTree>
    <p:extLst>
      <p:ext uri="{BB962C8B-B14F-4D97-AF65-F5344CB8AC3E}">
        <p14:creationId xmlns:p14="http://schemas.microsoft.com/office/powerpoint/2010/main" val="999317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00257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076563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4135751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574305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t>26</a:t>
            </a:fld>
            <a:endParaRPr lang="zh-CN" altLang="en-US"/>
          </a:p>
        </p:txBody>
      </p:sp>
    </p:spTree>
    <p:extLst>
      <p:ext uri="{BB962C8B-B14F-4D97-AF65-F5344CB8AC3E}">
        <p14:creationId xmlns:p14="http://schemas.microsoft.com/office/powerpoint/2010/main" val="2168304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t>27</a:t>
            </a:fld>
            <a:endParaRPr lang="zh-CN" altLang="en-US"/>
          </a:p>
        </p:txBody>
      </p:sp>
    </p:spTree>
    <p:extLst>
      <p:ext uri="{BB962C8B-B14F-4D97-AF65-F5344CB8AC3E}">
        <p14:creationId xmlns:p14="http://schemas.microsoft.com/office/powerpoint/2010/main" val="407656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40282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t>4</a:t>
            </a:fld>
            <a:endParaRPr lang="zh-CN" altLang="en-US"/>
          </a:p>
        </p:txBody>
      </p:sp>
    </p:spTree>
    <p:extLst>
      <p:ext uri="{BB962C8B-B14F-4D97-AF65-F5344CB8AC3E}">
        <p14:creationId xmlns:p14="http://schemas.microsoft.com/office/powerpoint/2010/main" val="2032758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t>6</a:t>
            </a:fld>
            <a:endParaRPr lang="zh-CN" altLang="en-US"/>
          </a:p>
        </p:txBody>
      </p:sp>
    </p:spTree>
    <p:extLst>
      <p:ext uri="{BB962C8B-B14F-4D97-AF65-F5344CB8AC3E}">
        <p14:creationId xmlns:p14="http://schemas.microsoft.com/office/powerpoint/2010/main" val="1281600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945152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239462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90153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1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lIns="68580" tIns="34290" rIns="68580" bIns="34290"/>
          <a:lstStyle/>
          <a:p>
            <a:fld id="{BCF42390-FAC7-4D9E-9A10-CFE7BDFE6EBD}" type="datetimeFigureOut">
              <a:rPr lang="en-US" smtClean="0">
                <a:solidFill>
                  <a:prstClr val="black"/>
                </a:solidFill>
              </a:rPr>
              <a:pPr/>
              <a:t>11/29/25</a:t>
            </a:fld>
            <a:endParaRPr lang="en-US">
              <a:solidFill>
                <a:prstClr val="black"/>
              </a:solidFill>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solidFill>
                <a:prstClr val="black"/>
              </a:solidFill>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lIns="68580" tIns="34290" rIns="68580" bIns="34290"/>
          <a:lstStyle/>
          <a:p>
            <a:fld id="{8C10D115-9226-430C-BDE7-735AC1AB7B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985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lIns="68580" tIns="34290" rIns="68580" bIns="3429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lIns="68580" tIns="34290" rIns="68580" bIns="34290"/>
          <a:lstStyle/>
          <a:p>
            <a:fld id="{BCF42390-FAC7-4D9E-9A10-CFE7BDFE6EBD}" type="datetimeFigureOut">
              <a:rPr lang="en-US" smtClean="0">
                <a:solidFill>
                  <a:prstClr val="black"/>
                </a:solidFill>
              </a:rPr>
              <a:pPr/>
              <a:t>11/29/25</a:t>
            </a:fld>
            <a:endParaRPr lang="en-US">
              <a:solidFill>
                <a:prstClr val="black"/>
              </a:solidFill>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solidFill>
                <a:prstClr val="black"/>
              </a:solidFill>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lIns="68580" tIns="34290" rIns="68580" bIns="34290"/>
          <a:lstStyle/>
          <a:p>
            <a:fld id="{8C10D115-9226-430C-BDE7-735AC1AB7B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78104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lIns="68580" tIns="34290" rIns="68580" bIns="34290"/>
          <a:lstStyle/>
          <a:p>
            <a:fld id="{BCF42390-FAC7-4D9E-9A10-CFE7BDFE6EBD}" type="datetimeFigureOut">
              <a:rPr lang="en-US" smtClean="0">
                <a:solidFill>
                  <a:prstClr val="black"/>
                </a:solidFill>
              </a:rPr>
              <a:pPr/>
              <a:t>11/29/25</a:t>
            </a:fld>
            <a:endParaRPr lang="en-US">
              <a:solidFill>
                <a:prstClr val="black"/>
              </a:solidFill>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solidFill>
                <a:prstClr val="black"/>
              </a:solidFill>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lIns="68580" tIns="34290" rIns="68580" bIns="34290"/>
          <a:lstStyle/>
          <a:p>
            <a:fld id="{8C10D115-9226-430C-BDE7-735AC1AB7B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26045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lIns="68580" tIns="34290" rIns="68580" bIns="3429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BCF42390-FAC7-4D9E-9A10-CFE7BDFE6EBD}" type="datetimeFigureOut">
              <a:rPr lang="en-US" smtClean="0">
                <a:solidFill>
                  <a:prstClr val="black"/>
                </a:solidFill>
              </a:rPr>
              <a:pPr/>
              <a:t>11/29/25</a:t>
            </a:fld>
            <a:endParaRPr lang="en-US">
              <a:solidFill>
                <a:prstClr val="black"/>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solidFill>
                <a:prstClr val="black"/>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8C10D115-9226-430C-BDE7-735AC1AB7B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7085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lIns="68580" tIns="34290" rIns="68580" bIns="34290"/>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lIns="68580" tIns="34290" rIns="68580" bIns="3429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BCF42390-FAC7-4D9E-9A10-CFE7BDFE6EBD}" type="datetimeFigureOut">
              <a:rPr lang="en-US" smtClean="0">
                <a:solidFill>
                  <a:prstClr val="black"/>
                </a:solidFill>
              </a:rPr>
              <a:pPr/>
              <a:t>11/29/25</a:t>
            </a:fld>
            <a:endParaRPr lang="en-US">
              <a:solidFill>
                <a:prstClr val="black"/>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solidFill>
                <a:prstClr val="black"/>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8C10D115-9226-430C-BDE7-735AC1AB7B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5525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074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7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36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BCF42390-FAC7-4D9E-9A10-CFE7BDFE6EBD}" type="datetimeFigureOut">
              <a:rPr lang="en-US" smtClean="0">
                <a:solidFill>
                  <a:prstClr val="black"/>
                </a:solidFill>
              </a:rPr>
              <a:pPr/>
              <a:t>11/29/25</a:t>
            </a:fld>
            <a:endParaRPr lang="en-US">
              <a:solidFill>
                <a:prstClr val="black"/>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solidFill>
                <a:prstClr val="black"/>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8C10D115-9226-430C-BDE7-735AC1AB7B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96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lIns="68580" tIns="34290" rIns="68580" bIns="3429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BCF42390-FAC7-4D9E-9A10-CFE7BDFE6EBD}" type="datetimeFigureOut">
              <a:rPr lang="en-US" smtClean="0">
                <a:solidFill>
                  <a:prstClr val="black"/>
                </a:solidFill>
              </a:rPr>
              <a:pPr/>
              <a:t>11/29/25</a:t>
            </a:fld>
            <a:endParaRPr lang="en-US">
              <a:solidFill>
                <a:prstClr val="black"/>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solidFill>
                <a:prstClr val="black"/>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8C10D115-9226-430C-BDE7-735AC1AB7B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717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lIns="68580" tIns="34290" rIns="68580" bIns="34290"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lIns="68580" tIns="34290" rIns="68580" bIns="34290"/>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BCF42390-FAC7-4D9E-9A10-CFE7BDFE6EBD}" type="datetimeFigureOut">
              <a:rPr lang="en-US" smtClean="0">
                <a:solidFill>
                  <a:prstClr val="black"/>
                </a:solidFill>
              </a:rPr>
              <a:pPr/>
              <a:t>11/29/25</a:t>
            </a:fld>
            <a:endParaRPr lang="en-US">
              <a:solidFill>
                <a:prstClr val="black"/>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solidFill>
                <a:prstClr val="black"/>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8C10D115-9226-430C-BDE7-735AC1AB7B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5231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lIns="68580" tIns="34290" rIns="68580" bIns="3429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lIns="68580" tIns="34290" rIns="68580" bIns="3429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lIns="68580" tIns="34290" rIns="68580" bIns="34290"/>
          <a:lstStyle/>
          <a:p>
            <a:fld id="{BCF42390-FAC7-4D9E-9A10-CFE7BDFE6EBD}" type="datetimeFigureOut">
              <a:rPr lang="en-US" smtClean="0">
                <a:solidFill>
                  <a:prstClr val="black"/>
                </a:solidFill>
              </a:rPr>
              <a:pPr/>
              <a:t>11/29/25</a:t>
            </a:fld>
            <a:endParaRPr lang="en-US">
              <a:solidFill>
                <a:prstClr val="black"/>
              </a:solidFill>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solidFill>
                <a:prstClr val="black"/>
              </a:solidFill>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lIns="68580" tIns="34290" rIns="68580" bIns="34290"/>
          <a:lstStyle/>
          <a:p>
            <a:fld id="{8C10D115-9226-430C-BDE7-735AC1AB7B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6645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lIns="68580" tIns="34290" rIns="68580" bIns="34290"/>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lIns="68580" tIns="34290" rIns="68580" bIns="3429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lIns="68580" tIns="34290" rIns="68580" bIns="3429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lIns="68580" tIns="34290" rIns="68580" bIns="34290"/>
          <a:lstStyle/>
          <a:p>
            <a:fld id="{BCF42390-FAC7-4D9E-9A10-CFE7BDFE6EBD}" type="datetimeFigureOut">
              <a:rPr lang="en-US" smtClean="0">
                <a:solidFill>
                  <a:prstClr val="black"/>
                </a:solidFill>
              </a:rPr>
              <a:pPr/>
              <a:t>11/29/25</a:t>
            </a:fld>
            <a:endParaRPr lang="en-US">
              <a:solidFill>
                <a:prstClr val="black"/>
              </a:solidFill>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solidFill>
                <a:prstClr val="black"/>
              </a:solidFill>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lIns="68580" tIns="34290" rIns="68580" bIns="34290"/>
          <a:lstStyle/>
          <a:p>
            <a:fld id="{8C10D115-9226-430C-BDE7-735AC1AB7B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4456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lIns="68580" tIns="34290" rIns="68580" bIns="34290"/>
          <a:lstStyle/>
          <a:p>
            <a:fld id="{BCF42390-FAC7-4D9E-9A10-CFE7BDFE6EBD}" type="datetimeFigureOut">
              <a:rPr lang="en-US" smtClean="0">
                <a:solidFill>
                  <a:prstClr val="black"/>
                </a:solidFill>
              </a:rPr>
              <a:pPr/>
              <a:t>11/29/25</a:t>
            </a:fld>
            <a:endParaRPr lang="en-US">
              <a:solidFill>
                <a:prstClr val="black"/>
              </a:solidFill>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solidFill>
                <a:prstClr val="black"/>
              </a:solidFill>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lIns="68580" tIns="34290" rIns="68580" bIns="34290"/>
          <a:lstStyle/>
          <a:p>
            <a:fld id="{8C10D115-9226-430C-BDE7-735AC1AB7B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27234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E2438147-A9EB-43AC-820D-DB99202C705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5"/>
          <a:stretch>
            <a:fillRect/>
          </a:stretch>
        </p:blipFill>
        <p:spPr>
          <a:xfrm>
            <a:off x="0" y="1"/>
            <a:ext cx="9144000" cy="5143499"/>
          </a:xfrm>
          <a:prstGeom prst="rect">
            <a:avLst/>
          </a:prstGeom>
        </p:spPr>
      </p:pic>
      <p:pic>
        <p:nvPicPr>
          <p:cNvPr id="4" name="图片 3">
            <a:extLst>
              <a:ext uri="{FF2B5EF4-FFF2-40B4-BE49-F238E27FC236}">
                <a16:creationId xmlns:a16="http://schemas.microsoft.com/office/drawing/2014/main" id="{6CA2EA27-4019-4E8D-97CB-537B460AAEC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989"/>
          <a:stretch/>
        </p:blipFill>
        <p:spPr>
          <a:xfrm>
            <a:off x="0" y="3738352"/>
            <a:ext cx="9144000" cy="1405148"/>
          </a:xfrm>
          <a:prstGeom prst="rect">
            <a:avLst/>
          </a:prstGeom>
        </p:spPr>
      </p:pic>
    </p:spTree>
    <p:extLst>
      <p:ext uri="{BB962C8B-B14F-4D97-AF65-F5344CB8AC3E}">
        <p14:creationId xmlns:p14="http://schemas.microsoft.com/office/powerpoint/2010/main" val="1733780131"/>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59"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E26860F2-415F-4E38-BBC9-CDDB5FD390A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198946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0.png"/><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8.png"/><Relationship Id="rId5" Type="http://schemas.microsoft.com/office/2007/relationships/media" Target="../media/media3.mp4"/><Relationship Id="rId10" Type="http://schemas.openxmlformats.org/officeDocument/2006/relationships/image" Target="../media/image7.png"/><Relationship Id="rId4" Type="http://schemas.openxmlformats.org/officeDocument/2006/relationships/video" Target="../media/media2.mp4"/><Relationship Id="rId9" Type="http://schemas.openxmlformats.org/officeDocument/2006/relationships/image" Target="../media/image5.png"/><Relationship Id="rId1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2.png"/><Relationship Id="rId15" Type="http://schemas.microsoft.com/office/2007/relationships/hdphoto" Target="../media/hdphoto3.wdp"/><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7.xml"/><Relationship Id="rId16"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2.png"/><Relationship Id="rId15" Type="http://schemas.openxmlformats.org/officeDocument/2006/relationships/image" Target="../media/image45.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2.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AF70ADAF-F0D8-4B19-A6D5-EB6F871C5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6" y="184535"/>
            <a:ext cx="8696324" cy="4406515"/>
          </a:xfrm>
          <a:prstGeom prst="rect">
            <a:avLst/>
          </a:prstGeom>
        </p:spPr>
      </p:pic>
      <p:pic>
        <p:nvPicPr>
          <p:cNvPr id="4" name="图片 3">
            <a:extLst>
              <a:ext uri="{FF2B5EF4-FFF2-40B4-BE49-F238E27FC236}">
                <a16:creationId xmlns:a16="http://schemas.microsoft.com/office/drawing/2014/main" id="{9E6A8A9B-3FDA-487B-91BB-D55B3551C2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450" y="4022734"/>
            <a:ext cx="2421775" cy="1136632"/>
          </a:xfrm>
          <a:prstGeom prst="rect">
            <a:avLst/>
          </a:prstGeom>
        </p:spPr>
      </p:pic>
      <p:sp>
        <p:nvSpPr>
          <p:cNvPr id="17" name="文本框 16">
            <a:extLst>
              <a:ext uri="{FF2B5EF4-FFF2-40B4-BE49-F238E27FC236}">
                <a16:creationId xmlns:a16="http://schemas.microsoft.com/office/drawing/2014/main" id="{13ADFE4C-8820-48F2-990A-F5851AD07287}"/>
              </a:ext>
            </a:extLst>
          </p:cNvPr>
          <p:cNvSpPr txBox="1"/>
          <p:nvPr/>
        </p:nvSpPr>
        <p:spPr>
          <a:xfrm>
            <a:off x="1228725" y="707231"/>
            <a:ext cx="6981825" cy="392415"/>
          </a:xfrm>
          <a:prstGeom prst="rect">
            <a:avLst/>
          </a:prstGeom>
          <a:noFill/>
        </p:spPr>
        <p:txBody>
          <a:bodyPr wrap="square" lIns="68580" tIns="34290" rIns="68580" bIns="34290" rtlCol="0">
            <a:spAutoFit/>
            <a:scene3d>
              <a:camera prst="orthographicFront"/>
              <a:lightRig rig="threePt" dir="t"/>
            </a:scene3d>
            <a:sp3d contourW="12700"/>
          </a:bodyPr>
          <a:lstStyle/>
          <a:p>
            <a:r>
              <a:rPr lang="en-US" altLang="zh-CN" sz="2100" dirty="0">
                <a:solidFill>
                  <a:srgbClr val="1D02BE"/>
                </a:solidFill>
                <a:latin typeface="Arial" pitchFamily="34" charset="0"/>
                <a:ea typeface="小美好体" panose="02010601030101010101" pitchFamily="2" charset="-122"/>
                <a:cs typeface="Arial" pitchFamily="34" charset="0"/>
              </a:rPr>
              <a:t>Kể tên một số đồ dùng hoặc đồ chơi tự làm mà em biết.</a:t>
            </a:r>
          </a:p>
        </p:txBody>
      </p:sp>
      <p:pic>
        <p:nvPicPr>
          <p:cNvPr id="21" name="图片 20">
            <a:extLst>
              <a:ext uri="{FF2B5EF4-FFF2-40B4-BE49-F238E27FC236}">
                <a16:creationId xmlns:a16="http://schemas.microsoft.com/office/drawing/2014/main" id="{36B14E3B-F778-4DD3-907C-44631ED5C8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43" y="119039"/>
            <a:ext cx="495749" cy="607242"/>
          </a:xfrm>
          <a:prstGeom prst="rect">
            <a:avLst/>
          </a:prstGeom>
        </p:spPr>
      </p:pic>
      <p:sp>
        <p:nvSpPr>
          <p:cNvPr id="2" name="TextBox 1"/>
          <p:cNvSpPr txBox="1"/>
          <p:nvPr/>
        </p:nvSpPr>
        <p:spPr>
          <a:xfrm>
            <a:off x="855986" y="3061420"/>
            <a:ext cx="1433764" cy="400110"/>
          </a:xfrm>
          <a:prstGeom prst="rect">
            <a:avLst/>
          </a:prstGeom>
          <a:solidFill>
            <a:schemeClr val="accent2"/>
          </a:solidFill>
        </p:spPr>
        <p:txBody>
          <a:bodyPr wrap="square" rtlCol="0">
            <a:spAutoFit/>
          </a:bodyPr>
          <a:lstStyle/>
          <a:p>
            <a:pPr algn="ctr"/>
            <a:r>
              <a:rPr lang="en-US" sz="2000">
                <a:solidFill>
                  <a:srgbClr val="1D02BE"/>
                </a:solidFill>
                <a:latin typeface="Arial" panose="020B0604020202020204" pitchFamily="34" charset="0"/>
                <a:cs typeface="Arial" panose="020B0604020202020204" pitchFamily="34" charset="0"/>
              </a:rPr>
              <a:t>Lọ </a:t>
            </a:r>
            <a:r>
              <a:rPr lang="en-US" sz="2000" dirty="0">
                <a:solidFill>
                  <a:srgbClr val="1D02BE"/>
                </a:solidFill>
                <a:latin typeface="Arial" panose="020B0604020202020204" pitchFamily="34" charset="0"/>
                <a:cs typeface="Arial" panose="020B0604020202020204" pitchFamily="34" charset="0"/>
              </a:rPr>
              <a:t>hoa</a:t>
            </a:r>
          </a:p>
        </p:txBody>
      </p:sp>
      <p:sp>
        <p:nvSpPr>
          <p:cNvPr id="15" name="TextBox 14"/>
          <p:cNvSpPr txBox="1"/>
          <p:nvPr/>
        </p:nvSpPr>
        <p:spPr>
          <a:xfrm>
            <a:off x="2721492" y="2637383"/>
            <a:ext cx="1433765" cy="400110"/>
          </a:xfrm>
          <a:prstGeom prst="rect">
            <a:avLst/>
          </a:prstGeom>
          <a:solidFill>
            <a:schemeClr val="accent2"/>
          </a:solidFill>
        </p:spPr>
        <p:txBody>
          <a:bodyPr wrap="square" rtlCol="0">
            <a:spAutoFit/>
          </a:bodyPr>
          <a:lstStyle/>
          <a:p>
            <a:pPr algn="ctr"/>
            <a:r>
              <a:rPr lang="en-US" sz="2000">
                <a:solidFill>
                  <a:srgbClr val="1D02BE"/>
                </a:solidFill>
                <a:latin typeface="Arial" panose="020B0604020202020204" pitchFamily="34" charset="0"/>
                <a:cs typeface="Arial" panose="020B0604020202020204" pitchFamily="34" charset="0"/>
              </a:rPr>
              <a:t>Hộp </a:t>
            </a:r>
            <a:r>
              <a:rPr lang="en-US" sz="2000" dirty="0">
                <a:solidFill>
                  <a:srgbClr val="1D02BE"/>
                </a:solidFill>
                <a:latin typeface="Arial" panose="020B0604020202020204" pitchFamily="34" charset="0"/>
                <a:cs typeface="Arial" panose="020B0604020202020204" pitchFamily="34" charset="0"/>
              </a:rPr>
              <a:t>bút </a:t>
            </a:r>
          </a:p>
        </p:txBody>
      </p:sp>
      <p:sp>
        <p:nvSpPr>
          <p:cNvPr id="16" name="TextBox 15"/>
          <p:cNvSpPr txBox="1"/>
          <p:nvPr/>
        </p:nvSpPr>
        <p:spPr>
          <a:xfrm>
            <a:off x="4575898" y="3181358"/>
            <a:ext cx="1282029" cy="400110"/>
          </a:xfrm>
          <a:prstGeom prst="rect">
            <a:avLst/>
          </a:prstGeom>
          <a:solidFill>
            <a:schemeClr val="accent2"/>
          </a:solidFill>
        </p:spPr>
        <p:txBody>
          <a:bodyPr wrap="square" rtlCol="0">
            <a:spAutoFit/>
          </a:bodyPr>
          <a:lstStyle/>
          <a:p>
            <a:pPr algn="ctr"/>
            <a:r>
              <a:rPr lang="en-US" sz="2000">
                <a:solidFill>
                  <a:srgbClr val="1D02BE"/>
                </a:solidFill>
                <a:latin typeface="Arial" panose="020B0604020202020204" pitchFamily="34" charset="0"/>
                <a:cs typeface="Arial" panose="020B0604020202020204" pitchFamily="34" charset="0"/>
              </a:rPr>
              <a:t>Búp </a:t>
            </a:r>
            <a:r>
              <a:rPr lang="en-US" sz="2000" dirty="0">
                <a:solidFill>
                  <a:srgbClr val="1D02BE"/>
                </a:solidFill>
                <a:latin typeface="Arial" panose="020B0604020202020204" pitchFamily="34" charset="0"/>
                <a:cs typeface="Arial" panose="020B0604020202020204" pitchFamily="34" charset="0"/>
              </a:rPr>
              <a:t>bê  </a:t>
            </a:r>
          </a:p>
        </p:txBody>
      </p:sp>
      <p:sp>
        <p:nvSpPr>
          <p:cNvPr id="18" name="TextBox 17"/>
          <p:cNvSpPr txBox="1"/>
          <p:nvPr/>
        </p:nvSpPr>
        <p:spPr>
          <a:xfrm>
            <a:off x="6546308" y="2816654"/>
            <a:ext cx="1282029" cy="400110"/>
          </a:xfrm>
          <a:prstGeom prst="rect">
            <a:avLst/>
          </a:prstGeom>
          <a:solidFill>
            <a:schemeClr val="accent2"/>
          </a:solidFill>
        </p:spPr>
        <p:txBody>
          <a:bodyPr wrap="square" rtlCol="0">
            <a:spAutoFit/>
          </a:bodyPr>
          <a:lstStyle/>
          <a:p>
            <a:pPr algn="ctr"/>
            <a:r>
              <a:rPr lang="en-US" sz="2000">
                <a:solidFill>
                  <a:srgbClr val="1D02BE"/>
                </a:solidFill>
                <a:latin typeface="Arial" panose="020B0604020202020204" pitchFamily="34" charset="0"/>
                <a:cs typeface="Arial" panose="020B0604020202020204" pitchFamily="34" charset="0"/>
              </a:rPr>
              <a:t>Con </a:t>
            </a:r>
            <a:r>
              <a:rPr lang="en-US" sz="2000" dirty="0">
                <a:solidFill>
                  <a:srgbClr val="1D02BE"/>
                </a:solidFill>
                <a:latin typeface="Arial" panose="020B0604020202020204" pitchFamily="34" charset="0"/>
                <a:cs typeface="Arial" panose="020B0604020202020204" pitchFamily="34" charset="0"/>
              </a:rPr>
              <a:t>rối  </a:t>
            </a:r>
          </a:p>
        </p:txBody>
      </p:sp>
      <p:pic>
        <p:nvPicPr>
          <p:cNvPr id="5" name="Picture 4">
            <a:extLst>
              <a:ext uri="{FF2B5EF4-FFF2-40B4-BE49-F238E27FC236}">
                <a16:creationId xmlns:a16="http://schemas.microsoft.com/office/drawing/2014/main" id="{3556A57D-5B64-409D-9190-DCC44A24E4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960" y="1228480"/>
            <a:ext cx="7318411" cy="1743517"/>
          </a:xfrm>
          <a:prstGeom prst="rect">
            <a:avLst/>
          </a:prstGeom>
        </p:spPr>
      </p:pic>
    </p:spTree>
    <p:extLst>
      <p:ext uri="{BB962C8B-B14F-4D97-AF65-F5344CB8AC3E}">
        <p14:creationId xmlns:p14="http://schemas.microsoft.com/office/powerpoint/2010/main" val="836819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41FBC000-DB0E-4852-BAB7-6F99D5D03986}"/>
              </a:ext>
            </a:extLst>
          </p:cNvPr>
          <p:cNvSpPr txBox="1"/>
          <p:nvPr/>
        </p:nvSpPr>
        <p:spPr>
          <a:xfrm>
            <a:off x="1174416" y="293109"/>
            <a:ext cx="3599383" cy="500137"/>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2800" b="0" dirty="0" err="1">
                <a:ln w="15875">
                  <a:noFill/>
                  <a:prstDash val="solid"/>
                </a:ln>
                <a:solidFill>
                  <a:srgbClr val="FF0000"/>
                </a:solidFill>
                <a:effectLst/>
                <a:latin typeface="Arial" pitchFamily="34" charset="0"/>
                <a:cs typeface="Arial" pitchFamily="34" charset="0"/>
              </a:rPr>
              <a:t>Luyện</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đọc</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theo</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nhóm</a:t>
            </a:r>
            <a:endParaRPr lang="zh-CN" altLang="en-US" sz="2800" b="0" dirty="0">
              <a:ln w="15875">
                <a:noFill/>
                <a:prstDash val="solid"/>
              </a:ln>
              <a:solidFill>
                <a:srgbClr val="FF0000"/>
              </a:solidFill>
              <a:effectLst/>
              <a:latin typeface="Arial" pitchFamily="34" charset="0"/>
              <a:cs typeface="Arial" pitchFamily="34" charset="0"/>
            </a:endParaRPr>
          </a:p>
        </p:txBody>
      </p:sp>
      <p:pic>
        <p:nvPicPr>
          <p:cNvPr id="15" name="图片 14">
            <a:extLst>
              <a:ext uri="{FF2B5EF4-FFF2-40B4-BE49-F238E27FC236}">
                <a16:creationId xmlns:a16="http://schemas.microsoft.com/office/drawing/2014/main" id="{4D0BDE44-9495-4941-AD1B-CFCE3CA08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12" name="Rectangle 11"/>
          <p:cNvSpPr/>
          <p:nvPr/>
        </p:nvSpPr>
        <p:spPr>
          <a:xfrm>
            <a:off x="2286000" y="2310140"/>
            <a:ext cx="4572000" cy="307777"/>
          </a:xfrm>
          <a:prstGeom prst="rect">
            <a:avLst/>
          </a:prstGeom>
        </p:spPr>
        <p:txBody>
          <a:bodyPr>
            <a:spAutoFit/>
          </a:bodyPr>
          <a:lstStyle/>
          <a:p>
            <a:endParaRPr lang="en-US" dirty="0"/>
          </a:p>
        </p:txBody>
      </p:sp>
    </p:spTree>
    <p:extLst>
      <p:ext uri="{BB962C8B-B14F-4D97-AF65-F5344CB8AC3E}">
        <p14:creationId xmlns:p14="http://schemas.microsoft.com/office/powerpoint/2010/main" val="4274209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72F7B39-D85E-47CE-884F-99D18B5D5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2" name="TextBox 1"/>
          <p:cNvSpPr txBox="1"/>
          <p:nvPr/>
        </p:nvSpPr>
        <p:spPr>
          <a:xfrm>
            <a:off x="2634417" y="330851"/>
            <a:ext cx="3657115" cy="523220"/>
          </a:xfrm>
          <a:prstGeom prst="rect">
            <a:avLst/>
          </a:prstGeom>
          <a:solidFill>
            <a:schemeClr val="accent1">
              <a:lumMod val="20000"/>
              <a:lumOff val="80000"/>
            </a:schemeClr>
          </a:solidFill>
        </p:spPr>
        <p:txBody>
          <a:bodyPr wrap="square" rtlCol="0">
            <a:spAutoFit/>
          </a:bodyPr>
          <a:lstStyle/>
          <a:p>
            <a:pPr algn="ctr"/>
            <a:r>
              <a:rPr lang="en-US" sz="2800" dirty="0">
                <a:solidFill>
                  <a:srgbClr val="FF0000"/>
                </a:solidFill>
                <a:latin typeface="Arial" pitchFamily="34" charset="0"/>
                <a:cs typeface="Arial" pitchFamily="34" charset="0"/>
              </a:rPr>
              <a:t>Thi đọc trước lớp</a:t>
            </a:r>
          </a:p>
        </p:txBody>
      </p:sp>
      <p:sp>
        <p:nvSpPr>
          <p:cNvPr id="7" name="Rectangle 6">
            <a:extLst>
              <a:ext uri="{FF2B5EF4-FFF2-40B4-BE49-F238E27FC236}">
                <a16:creationId xmlns:a16="http://schemas.microsoft.com/office/drawing/2014/main" id="{D36E2687-BAE6-493B-8729-570A5551EBE6}"/>
              </a:ext>
            </a:extLst>
          </p:cNvPr>
          <p:cNvSpPr/>
          <p:nvPr/>
        </p:nvSpPr>
        <p:spPr>
          <a:xfrm>
            <a:off x="1693695" y="1357160"/>
            <a:ext cx="4024744" cy="506001"/>
          </a:xfrm>
          <a:prstGeom prst="rect">
            <a:avLst/>
          </a:prstGeom>
        </p:spPr>
        <p:txBody>
          <a:bodyPr wrap="square" lIns="91226" tIns="45613" rIns="91226" bIns="45613">
            <a:spAutoFit/>
          </a:bodyPr>
          <a:lstStyle/>
          <a:p>
            <a:pPr algn="ctr">
              <a:lnSpc>
                <a:spcPct val="112000"/>
              </a:lnSpc>
              <a:buFont typeface="Arial"/>
              <a:buNone/>
              <a:defRPr/>
            </a:pP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Tiêu</a:t>
            </a:r>
            <a:r>
              <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rPr>
              <a:t> </a:t>
            </a: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chí</a:t>
            </a:r>
            <a:r>
              <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rPr>
              <a:t> </a:t>
            </a: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đánh</a:t>
            </a:r>
            <a:r>
              <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rPr>
              <a:t> </a:t>
            </a: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giá</a:t>
            </a:r>
            <a:endPar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endParaRPr>
          </a:p>
        </p:txBody>
      </p:sp>
      <p:sp>
        <p:nvSpPr>
          <p:cNvPr id="8" name="Rounded Rectangle 7">
            <a:extLst>
              <a:ext uri="{FF2B5EF4-FFF2-40B4-BE49-F238E27FC236}">
                <a16:creationId xmlns:a16="http://schemas.microsoft.com/office/drawing/2014/main" id="{C072DFFF-24C3-44E3-ADD8-CDC3FEDAE327}"/>
              </a:ext>
            </a:extLst>
          </p:cNvPr>
          <p:cNvSpPr/>
          <p:nvPr/>
        </p:nvSpPr>
        <p:spPr>
          <a:xfrm>
            <a:off x="1430059" y="2106349"/>
            <a:ext cx="3032916"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endParaRPr lang="en-US" kern="0">
              <a:solidFill>
                <a:prstClr val="white"/>
              </a:solidFill>
              <a:latin typeface="Calibri"/>
              <a:sym typeface="Arial"/>
            </a:endParaRPr>
          </a:p>
        </p:txBody>
      </p:sp>
      <p:sp>
        <p:nvSpPr>
          <p:cNvPr id="9" name="Rectangle 8">
            <a:extLst>
              <a:ext uri="{FF2B5EF4-FFF2-40B4-BE49-F238E27FC236}">
                <a16:creationId xmlns:a16="http://schemas.microsoft.com/office/drawing/2014/main" id="{B48F1EBF-4EF8-44D6-8BAC-5CB5F60874C6}"/>
              </a:ext>
            </a:extLst>
          </p:cNvPr>
          <p:cNvSpPr/>
          <p:nvPr/>
        </p:nvSpPr>
        <p:spPr>
          <a:xfrm>
            <a:off x="2061447" y="2170535"/>
            <a:ext cx="2105160" cy="506001"/>
          </a:xfrm>
          <a:prstGeom prst="rect">
            <a:avLst/>
          </a:prstGeom>
        </p:spPr>
        <p:txBody>
          <a:bodyPr wrap="square" lIns="91226" tIns="45613" rIns="91226" bIns="45613">
            <a:spAutoFit/>
          </a:bodyPr>
          <a:lstStyle/>
          <a:p>
            <a:pPr>
              <a:lnSpc>
                <a:spcPct val="112000"/>
              </a:lnSpc>
              <a:buFont typeface="Arial"/>
              <a:buNone/>
              <a:defRPr/>
            </a:pP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đúng</a:t>
            </a:r>
            <a:endPar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0" name="Oval 9">
            <a:extLst>
              <a:ext uri="{FF2B5EF4-FFF2-40B4-BE49-F238E27FC236}">
                <a16:creationId xmlns:a16="http://schemas.microsoft.com/office/drawing/2014/main" id="{52AF49A0-D1E9-42A6-B352-1BC6B8250B1F}"/>
              </a:ext>
            </a:extLst>
          </p:cNvPr>
          <p:cNvSpPr/>
          <p:nvPr/>
        </p:nvSpPr>
        <p:spPr>
          <a:xfrm>
            <a:off x="1487062" y="2228914"/>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r>
              <a:rPr lang="en-US" sz="2400" b="1" kern="0"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400" kern="0" dirty="0">
              <a:solidFill>
                <a:prstClr val="white"/>
              </a:solidFill>
              <a:latin typeface="Calibri"/>
              <a:sym typeface="Arial"/>
            </a:endParaRPr>
          </a:p>
        </p:txBody>
      </p:sp>
      <p:sp>
        <p:nvSpPr>
          <p:cNvPr id="14" name="Rounded Rectangle 9">
            <a:extLst>
              <a:ext uri="{FF2B5EF4-FFF2-40B4-BE49-F238E27FC236}">
                <a16:creationId xmlns:a16="http://schemas.microsoft.com/office/drawing/2014/main" id="{02F284FB-62D4-43B7-9B35-F41814BD6426}"/>
              </a:ext>
            </a:extLst>
          </p:cNvPr>
          <p:cNvSpPr/>
          <p:nvPr/>
        </p:nvSpPr>
        <p:spPr>
          <a:xfrm>
            <a:off x="1395334" y="2921287"/>
            <a:ext cx="3032916"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endParaRPr lang="en-US" sz="1900" kern="0">
              <a:solidFill>
                <a:prstClr val="white"/>
              </a:solidFill>
              <a:latin typeface="Calibri"/>
              <a:sym typeface="Arial"/>
            </a:endParaRPr>
          </a:p>
        </p:txBody>
      </p:sp>
      <p:sp>
        <p:nvSpPr>
          <p:cNvPr id="16" name="Rectangle 15">
            <a:extLst>
              <a:ext uri="{FF2B5EF4-FFF2-40B4-BE49-F238E27FC236}">
                <a16:creationId xmlns:a16="http://schemas.microsoft.com/office/drawing/2014/main" id="{4277DA0C-0529-4A49-BFEC-5A7F6C046194}"/>
              </a:ext>
            </a:extLst>
          </p:cNvPr>
          <p:cNvSpPr/>
          <p:nvPr/>
        </p:nvSpPr>
        <p:spPr>
          <a:xfrm>
            <a:off x="2147690" y="3028226"/>
            <a:ext cx="1930023" cy="506001"/>
          </a:xfrm>
          <a:prstGeom prst="rect">
            <a:avLst/>
          </a:prstGeom>
        </p:spPr>
        <p:txBody>
          <a:bodyPr wrap="square" lIns="91226" tIns="45613" rIns="91226" bIns="45613">
            <a:spAutoFit/>
          </a:bodyPr>
          <a:lstStyle/>
          <a:p>
            <a:pPr>
              <a:lnSpc>
                <a:spcPct val="112000"/>
              </a:lnSpc>
              <a:buFont typeface="Arial"/>
              <a:buNone/>
              <a:defRPr/>
            </a:pP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rPr>
              <a:t> to, </a:t>
            </a: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rõ</a:t>
            </a:r>
            <a:endPar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A990A72E-B718-4402-9DF6-6200A8C4F384}"/>
              </a:ext>
            </a:extLst>
          </p:cNvPr>
          <p:cNvSpPr/>
          <p:nvPr/>
        </p:nvSpPr>
        <p:spPr>
          <a:xfrm>
            <a:off x="1536268" y="3068614"/>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r>
              <a:rPr lang="en-US" sz="2400" kern="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400" kern="0" dirty="0">
              <a:solidFill>
                <a:prstClr val="black"/>
              </a:solidFill>
              <a:latin typeface="Calibri"/>
              <a:sym typeface="Arial"/>
            </a:endParaRPr>
          </a:p>
        </p:txBody>
      </p:sp>
      <p:sp>
        <p:nvSpPr>
          <p:cNvPr id="18" name="Rounded Rectangle 12">
            <a:extLst>
              <a:ext uri="{FF2B5EF4-FFF2-40B4-BE49-F238E27FC236}">
                <a16:creationId xmlns:a16="http://schemas.microsoft.com/office/drawing/2014/main" id="{6F78DFAB-C444-43FE-A921-7763269CE093}"/>
              </a:ext>
            </a:extLst>
          </p:cNvPr>
          <p:cNvSpPr/>
          <p:nvPr/>
        </p:nvSpPr>
        <p:spPr>
          <a:xfrm>
            <a:off x="1325884" y="3755529"/>
            <a:ext cx="368499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endParaRPr lang="en-US" sz="1900" kern="0">
              <a:solidFill>
                <a:prstClr val="white"/>
              </a:solidFill>
              <a:latin typeface="Calibri"/>
              <a:sym typeface="Arial"/>
            </a:endParaRPr>
          </a:p>
        </p:txBody>
      </p:sp>
      <p:sp>
        <p:nvSpPr>
          <p:cNvPr id="19" name="Rectangle 18">
            <a:extLst>
              <a:ext uri="{FF2B5EF4-FFF2-40B4-BE49-F238E27FC236}">
                <a16:creationId xmlns:a16="http://schemas.microsoft.com/office/drawing/2014/main" id="{EE370EE3-D86E-4596-99DF-9629BAC14354}"/>
              </a:ext>
            </a:extLst>
          </p:cNvPr>
          <p:cNvSpPr/>
          <p:nvPr/>
        </p:nvSpPr>
        <p:spPr>
          <a:xfrm>
            <a:off x="1962491" y="3827764"/>
            <a:ext cx="3048386" cy="461665"/>
          </a:xfrm>
          <a:prstGeom prst="rect">
            <a:avLst/>
          </a:prstGeom>
        </p:spPr>
        <p:txBody>
          <a:bodyPr wrap="square" lIns="91226" tIns="45613" rIns="91226" bIns="45613">
            <a:spAutoFit/>
          </a:bodyPr>
          <a:lstStyle/>
          <a:p>
            <a:pPr>
              <a:buClr>
                <a:srgbClr val="000000"/>
              </a:buClr>
              <a:buFont typeface="Arial"/>
              <a:buNone/>
              <a:defRPr/>
            </a:pP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Ngắt</a:t>
            </a:r>
            <a:r>
              <a:rPr lang="zh-CN" altLang="en-US" sz="24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nghỉ</a:t>
            </a:r>
            <a:r>
              <a:rPr lang="zh-CN" altLang="en-US" sz="24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đúng</a:t>
            </a:r>
            <a:r>
              <a:rPr lang="zh-CN" altLang="en-US" sz="24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chỗ</a:t>
            </a:r>
            <a:endParaRPr lang="zh-CN" altLang="en-US" sz="2400" dirty="0">
              <a:solidFill>
                <a:prstClr val="black"/>
              </a:solidFill>
              <a:latin typeface="Arial" panose="020B0604020202020204" pitchFamily="34" charset="0"/>
              <a:ea typeface="微软雅黑" panose="020B0503020204020204" pitchFamily="34" charset="-122"/>
              <a:cs typeface="Arial"/>
              <a:sym typeface="Arial"/>
            </a:endParaRPr>
          </a:p>
        </p:txBody>
      </p:sp>
      <p:sp>
        <p:nvSpPr>
          <p:cNvPr id="20" name="Oval 19">
            <a:extLst>
              <a:ext uri="{FF2B5EF4-FFF2-40B4-BE49-F238E27FC236}">
                <a16:creationId xmlns:a16="http://schemas.microsoft.com/office/drawing/2014/main" id="{D66534FD-3E60-4D04-96DF-F45E99C77614}"/>
              </a:ext>
            </a:extLst>
          </p:cNvPr>
          <p:cNvSpPr/>
          <p:nvPr/>
        </p:nvSpPr>
        <p:spPr>
          <a:xfrm>
            <a:off x="1466818" y="3902854"/>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r>
              <a:rPr lang="en-US" sz="2400" kern="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400" kern="0" dirty="0">
              <a:solidFill>
                <a:prstClr val="black"/>
              </a:solidFill>
              <a:latin typeface="Calibri"/>
              <a:sym typeface="Arial"/>
            </a:endParaRPr>
          </a:p>
        </p:txBody>
      </p:sp>
      <p:pic>
        <p:nvPicPr>
          <p:cNvPr id="21" name="Picture 2" descr="Star Cartoon Images, Stock Photos &amp;amp; Vectors | Shutterstock">
            <a:extLst>
              <a:ext uri="{FF2B5EF4-FFF2-40B4-BE49-F238E27FC236}">
                <a16:creationId xmlns:a16="http://schemas.microsoft.com/office/drawing/2014/main" id="{1109275E-7DEE-4CA0-8459-6164AD69D94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44106" y="2047919"/>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25C5B301-8932-4A50-A9D7-FDDB2AF5343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03862" y="2768472"/>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8388DD20-5AA0-49A6-8588-F90B186CF225}"/>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10874" y="3602712"/>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121" y="2594753"/>
            <a:ext cx="2365375" cy="2275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52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par>
                                <p:cTn id="45" presetID="2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P spid="9" grpId="0"/>
      <p:bldP spid="10" grpId="0" animBg="1"/>
      <p:bldP spid="14" grpId="0" animBg="1"/>
      <p:bldP spid="16" grpId="0"/>
      <p:bldP spid="17" grpId="0" animBg="1"/>
      <p:bldP spid="18" grpId="0" animBg="1"/>
      <p:bldP spid="19"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41FBC000-DB0E-4852-BAB7-6F99D5D03986}"/>
              </a:ext>
            </a:extLst>
          </p:cNvPr>
          <p:cNvSpPr txBox="1"/>
          <p:nvPr/>
        </p:nvSpPr>
        <p:spPr>
          <a:xfrm>
            <a:off x="1174416" y="293109"/>
            <a:ext cx="2217595" cy="500137"/>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2800" b="0" dirty="0">
                <a:ln w="15875">
                  <a:noFill/>
                  <a:prstDash val="solid"/>
                </a:ln>
                <a:solidFill>
                  <a:srgbClr val="FF0000"/>
                </a:solidFill>
                <a:effectLst/>
                <a:latin typeface="Arial" pitchFamily="34" charset="0"/>
                <a:cs typeface="Arial" pitchFamily="34" charset="0"/>
              </a:rPr>
              <a:t>Giải nghĩa từ</a:t>
            </a:r>
            <a:endParaRPr lang="zh-CN" altLang="en-US" sz="2800" b="0" dirty="0">
              <a:ln w="15875">
                <a:noFill/>
                <a:prstDash val="solid"/>
              </a:ln>
              <a:solidFill>
                <a:srgbClr val="FF0000"/>
              </a:solidFill>
              <a:effectLst/>
              <a:latin typeface="Arial" pitchFamily="34" charset="0"/>
              <a:cs typeface="Arial" pitchFamily="34" charset="0"/>
            </a:endParaRPr>
          </a:p>
        </p:txBody>
      </p:sp>
      <p:pic>
        <p:nvPicPr>
          <p:cNvPr id="15" name="图片 14">
            <a:extLst>
              <a:ext uri="{FF2B5EF4-FFF2-40B4-BE49-F238E27FC236}">
                <a16:creationId xmlns:a16="http://schemas.microsoft.com/office/drawing/2014/main" id="{4D0BDE44-9495-4941-AD1B-CFCE3CA08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Tree>
    <p:extLst>
      <p:ext uri="{BB962C8B-B14F-4D97-AF65-F5344CB8AC3E}">
        <p14:creationId xmlns:p14="http://schemas.microsoft.com/office/powerpoint/2010/main" val="1775921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grpSp>
        <p:nvGrpSpPr>
          <p:cNvPr id="2" name="Group 1"/>
          <p:cNvGrpSpPr/>
          <p:nvPr/>
        </p:nvGrpSpPr>
        <p:grpSpPr>
          <a:xfrm>
            <a:off x="1377738" y="510363"/>
            <a:ext cx="5974812" cy="3779522"/>
            <a:chOff x="1377738" y="1337714"/>
            <a:chExt cx="5974812" cy="3161879"/>
          </a:xfrm>
        </p:grpSpPr>
        <p:pic>
          <p:nvPicPr>
            <p:cNvPr id="20" name="图片 1">
              <a:extLst>
                <a:ext uri="{FF2B5EF4-FFF2-40B4-BE49-F238E27FC236}">
                  <a16:creationId xmlns:a16="http://schemas.microsoft.com/office/drawing/2014/main" id="{ABEF402B-508C-4E81-ACAB-A175C2394C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7738" y="1337714"/>
              <a:ext cx="5974812" cy="3048001"/>
            </a:xfrm>
            <a:prstGeom prst="rect">
              <a:avLst/>
            </a:prstGeom>
          </p:spPr>
        </p:pic>
        <p:sp>
          <p:nvSpPr>
            <p:cNvPr id="22" name="TextBox 21"/>
            <p:cNvSpPr txBox="1"/>
            <p:nvPr/>
          </p:nvSpPr>
          <p:spPr>
            <a:xfrm>
              <a:off x="1932769" y="2105207"/>
              <a:ext cx="4484765" cy="2394386"/>
            </a:xfrm>
            <a:prstGeom prst="rect">
              <a:avLst/>
            </a:prstGeom>
            <a:noFill/>
          </p:spPr>
          <p:txBody>
            <a:bodyPr wrap="square" lIns="91226" tIns="45613" rIns="91226" bIns="45613" rtlCol="0">
              <a:spAutoFit/>
            </a:bodyPr>
            <a:lstStyle/>
            <a:p>
              <a:pPr algn="ctr"/>
              <a:r>
                <a:rPr lang="en-US" sz="6000" dirty="0">
                  <a:solidFill>
                    <a:prstClr val="black"/>
                  </a:solidFill>
                  <a:latin typeface="Cooper Black" pitchFamily="18" charset="0"/>
                </a:rPr>
                <a:t>  </a:t>
              </a:r>
              <a:r>
                <a:rPr lang="en-US" sz="6000" dirty="0" err="1">
                  <a:solidFill>
                    <a:srgbClr val="FF0000"/>
                  </a:solidFill>
                  <a:latin typeface="VNI-Franko" pitchFamily="2" charset="0"/>
                </a:rPr>
                <a:t>Luyện</a:t>
              </a:r>
              <a:r>
                <a:rPr lang="en-US" sz="6000" dirty="0">
                  <a:solidFill>
                    <a:srgbClr val="FF0000"/>
                  </a:solidFill>
                  <a:latin typeface="VNI-Franko" pitchFamily="2" charset="0"/>
                </a:rPr>
                <a:t> </a:t>
              </a:r>
              <a:r>
                <a:rPr lang="en-US" sz="6000" dirty="0" err="1">
                  <a:solidFill>
                    <a:srgbClr val="FF0000"/>
                  </a:solidFill>
                  <a:latin typeface="VNI-Franko" pitchFamily="2" charset="0"/>
                </a:rPr>
                <a:t>đọc</a:t>
              </a:r>
              <a:r>
                <a:rPr lang="en-US" sz="6000" dirty="0">
                  <a:solidFill>
                    <a:srgbClr val="FF0000"/>
                  </a:solidFill>
                  <a:latin typeface="VNI-Franko" pitchFamily="2" charset="0"/>
                </a:rPr>
                <a:t> </a:t>
              </a:r>
              <a:r>
                <a:rPr lang="en-US" sz="6000" dirty="0" err="1">
                  <a:solidFill>
                    <a:srgbClr val="FF0000"/>
                  </a:solidFill>
                  <a:latin typeface="VNI-Franko" pitchFamily="2" charset="0"/>
                </a:rPr>
                <a:t>hiểu</a:t>
              </a:r>
              <a:endParaRPr lang="en-US" sz="5000" dirty="0">
                <a:solidFill>
                  <a:srgbClr val="FF0000"/>
                </a:solidFill>
                <a:latin typeface="VNI-Franko" pitchFamily="2" charset="0"/>
              </a:endParaRPr>
            </a:p>
            <a:p>
              <a:pPr algn="ctr"/>
              <a:endParaRPr lang="en-US" sz="6000" dirty="0">
                <a:solidFill>
                  <a:srgbClr val="FF0000"/>
                </a:solidFill>
                <a:latin typeface="VNI-Franko" pitchFamily="2" charset="0"/>
              </a:endParaRPr>
            </a:p>
          </p:txBody>
        </p:sp>
      </p:grpSp>
    </p:spTree>
    <p:extLst>
      <p:ext uri="{BB962C8B-B14F-4D97-AF65-F5344CB8AC3E}">
        <p14:creationId xmlns:p14="http://schemas.microsoft.com/office/powerpoint/2010/main" val="239302696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0092" y="188333"/>
            <a:ext cx="8475765" cy="4393191"/>
            <a:chOff x="620092" y="188333"/>
            <a:chExt cx="8475765" cy="4393191"/>
          </a:xfrm>
        </p:grpSpPr>
        <p:sp>
          <p:nvSpPr>
            <p:cNvPr id="12" name="任意多边形: 形状 40">
              <a:extLst>
                <a:ext uri="{FF2B5EF4-FFF2-40B4-BE49-F238E27FC236}">
                  <a16:creationId xmlns:a16="http://schemas.microsoft.com/office/drawing/2014/main" id="{DA41BD8F-3C9B-4BB9-88BF-95C68AE51336}"/>
                </a:ext>
              </a:extLst>
            </p:cNvPr>
            <p:cNvSpPr/>
            <p:nvPr/>
          </p:nvSpPr>
          <p:spPr>
            <a:xfrm>
              <a:off x="620092" y="188333"/>
              <a:ext cx="8447708" cy="439319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lIns="91198" tIns="45599" rIns="91198" bIns="45599" rtlCol="0" anchor="ctr">
              <a:noAutofit/>
            </a:bodyPr>
            <a:lstStyle/>
            <a:p>
              <a:endParaRPr lang="en-US" sz="2400" dirty="0">
                <a:solidFill>
                  <a:prstClr val="black"/>
                </a:solidFill>
                <a:latin typeface="Arial" pitchFamily="34" charset="0"/>
                <a:cs typeface="Arial" pitchFamily="34" charset="0"/>
              </a:endParaRPr>
            </a:p>
          </p:txBody>
        </p:sp>
        <p:sp>
          <p:nvSpPr>
            <p:cNvPr id="2" name="TextBox 1"/>
            <p:cNvSpPr txBox="1"/>
            <p:nvPr/>
          </p:nvSpPr>
          <p:spPr>
            <a:xfrm>
              <a:off x="1132957" y="678924"/>
              <a:ext cx="7962900" cy="3170099"/>
            </a:xfrm>
            <a:prstGeom prst="rect">
              <a:avLst/>
            </a:prstGeom>
            <a:noFill/>
          </p:spPr>
          <p:txBody>
            <a:bodyPr wrap="square" rtlCol="0">
              <a:spAutoFit/>
            </a:bodyPr>
            <a:lstStyle/>
            <a:p>
              <a:r>
                <a:rPr lang="en-US" sz="2000" dirty="0">
                  <a:solidFill>
                    <a:srgbClr val="1D02BE"/>
                  </a:solidFill>
                  <a:latin typeface="Arial" pitchFamily="34" charset="0"/>
                  <a:cs typeface="Arial" pitchFamily="34" charset="0"/>
                </a:rPr>
                <a:t>1. Các bạn học sinh làm gì trong ngày </a:t>
              </a:r>
              <a:r>
                <a:rPr lang="en-US" sz="2000" i="1" dirty="0">
                  <a:solidFill>
                    <a:srgbClr val="1D02BE"/>
                  </a:solidFill>
                  <a:latin typeface="Arial" pitchFamily="34" charset="0"/>
                  <a:cs typeface="Arial" pitchFamily="34" charset="0"/>
                </a:rPr>
                <a:t>thứ Bảy xanh?</a:t>
              </a:r>
            </a:p>
            <a:p>
              <a:r>
                <a:rPr lang="en-US" sz="2000" dirty="0">
                  <a:solidFill>
                    <a:srgbClr val="1D02BE"/>
                  </a:solidFill>
                  <a:latin typeface="Arial" pitchFamily="34" charset="0"/>
                  <a:cs typeface="Arial" pitchFamily="34" charset="0"/>
                </a:rPr>
                <a:t>2</a:t>
              </a:r>
              <a:r>
                <a:rPr lang="en-US" sz="2000" i="1" dirty="0">
                  <a:solidFill>
                    <a:srgbClr val="1D02BE"/>
                  </a:solidFill>
                  <a:latin typeface="Arial" pitchFamily="34" charset="0"/>
                  <a:cs typeface="Arial" pitchFamily="34" charset="0"/>
                </a:rPr>
                <a:t>. </a:t>
              </a:r>
              <a:r>
                <a:rPr lang="en-US" sz="2000" dirty="0">
                  <a:solidFill>
                    <a:srgbClr val="1D02BE"/>
                  </a:solidFill>
                  <a:latin typeface="Arial" pitchFamily="34" charset="0"/>
                  <a:cs typeface="Arial" pitchFamily="34" charset="0"/>
                </a:rPr>
                <a:t>Chậu cây tái chế của mỗi lớp có hình gì?</a:t>
              </a: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r>
                <a:rPr lang="en-US" sz="2000" dirty="0">
                  <a:solidFill>
                    <a:srgbClr val="1D02BE"/>
                  </a:solidFill>
                  <a:latin typeface="Arial" pitchFamily="34" charset="0"/>
                  <a:cs typeface="Arial" pitchFamily="34" charset="0"/>
                </a:rPr>
                <a:t>3. Mỗi lớp trồng cây và treo chậu cây tái chế thế nào?</a:t>
              </a:r>
            </a:p>
            <a:p>
              <a:r>
                <a:rPr lang="en-US" sz="2000" dirty="0">
                  <a:solidFill>
                    <a:srgbClr val="1D02BE"/>
                  </a:solidFill>
                  <a:latin typeface="Arial" pitchFamily="34" charset="0"/>
                  <a:cs typeface="Arial" pitchFamily="34" charset="0"/>
                </a:rPr>
                <a:t>4. Trong câu cuối bài, mỗi chậu cây tái chế được so sánh với hình ảnh </a:t>
              </a:r>
              <a:r>
                <a:rPr lang="en-US" sz="2000" dirty="0" err="1">
                  <a:solidFill>
                    <a:srgbClr val="1D02BE"/>
                  </a:solidFill>
                  <a:latin typeface="Arial" pitchFamily="34" charset="0"/>
                  <a:cs typeface="Arial" pitchFamily="34" charset="0"/>
                </a:rPr>
                <a:t>nào</a:t>
              </a:r>
              <a:r>
                <a:rPr lang="en-US" sz="2000" dirty="0">
                  <a:solidFill>
                    <a:srgbClr val="1D02BE"/>
                  </a:solidFill>
                  <a:latin typeface="Arial" pitchFamily="34" charset="0"/>
                  <a:cs typeface="Arial" pitchFamily="34" charset="0"/>
                </a:rPr>
                <a:t>?</a:t>
              </a:r>
            </a:p>
          </p:txBody>
        </p:sp>
      </p:gr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927" y="1425227"/>
            <a:ext cx="5076824" cy="132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组合 7">
            <a:extLst>
              <a:ext uri="{FF2B5EF4-FFF2-40B4-BE49-F238E27FC236}">
                <a16:creationId xmlns:a16="http://schemas.microsoft.com/office/drawing/2014/main" id="{84763ACD-0F84-4CCC-9773-64A3109C3A5C}"/>
              </a:ext>
            </a:extLst>
          </p:cNvPr>
          <p:cNvGrpSpPr/>
          <p:nvPr/>
        </p:nvGrpSpPr>
        <p:grpSpPr>
          <a:xfrm>
            <a:off x="3546141" y="1717881"/>
            <a:ext cx="3283610" cy="705233"/>
            <a:chOff x="960768" y="2796560"/>
            <a:chExt cx="4378146" cy="940310"/>
          </a:xfrm>
        </p:grpSpPr>
        <p:sp>
          <p:nvSpPr>
            <p:cNvPr id="9" name="文本框 8">
              <a:extLst>
                <a:ext uri="{FF2B5EF4-FFF2-40B4-BE49-F238E27FC236}">
                  <a16:creationId xmlns:a16="http://schemas.microsoft.com/office/drawing/2014/main" id="{2C50C65A-2ED9-4160-BE28-854825E33540}"/>
                </a:ext>
              </a:extLst>
            </p:cNvPr>
            <p:cNvSpPr txBox="1"/>
            <p:nvPr/>
          </p:nvSpPr>
          <p:spPr>
            <a:xfrm>
              <a:off x="1507400" y="2796560"/>
              <a:ext cx="246307" cy="492443"/>
            </a:xfrm>
            <a:prstGeom prst="rect">
              <a:avLst/>
            </a:prstGeom>
            <a:noFill/>
          </p:spPr>
          <p:txBody>
            <a:bodyPr wrap="none" rtlCol="0">
              <a:spAutoFit/>
              <a:scene3d>
                <a:camera prst="orthographicFront"/>
                <a:lightRig rig="threePt" dir="t"/>
              </a:scene3d>
              <a:sp3d contourW="12700"/>
            </a:bodyPr>
            <a:lstStyle/>
            <a:p>
              <a:pPr algn="ctr"/>
              <a:endParaRPr lang="zh-CN" altLang="en-US" sz="1800" dirty="0">
                <a:solidFill>
                  <a:prstClr val="black"/>
                </a:solidFill>
                <a:latin typeface="小美好体" panose="02010601030101010101" pitchFamily="2" charset="-122"/>
                <a:ea typeface="小美好体" panose="02010601030101010101" pitchFamily="2" charset="-122"/>
              </a:endParaRPr>
            </a:p>
          </p:txBody>
        </p:sp>
        <p:sp>
          <p:nvSpPr>
            <p:cNvPr id="10" name="文本框 9">
              <a:extLst>
                <a:ext uri="{FF2B5EF4-FFF2-40B4-BE49-F238E27FC236}">
                  <a16:creationId xmlns:a16="http://schemas.microsoft.com/office/drawing/2014/main" id="{69CFEE73-3862-478B-BCE5-BEA3AB165057}"/>
                </a:ext>
              </a:extLst>
            </p:cNvPr>
            <p:cNvSpPr txBox="1"/>
            <p:nvPr/>
          </p:nvSpPr>
          <p:spPr>
            <a:xfrm>
              <a:off x="960768" y="3388057"/>
              <a:ext cx="4378146" cy="348813"/>
            </a:xfrm>
            <a:prstGeom prst="rect">
              <a:avLst/>
            </a:prstGeom>
            <a:noFill/>
          </p:spPr>
          <p:txBody>
            <a:bodyPr wrap="square" rtlCol="0">
              <a:spAutoFit/>
              <a:scene3d>
                <a:camera prst="orthographicFront"/>
                <a:lightRig rig="threePt" dir="t"/>
              </a:scene3d>
              <a:sp3d contourW="12700"/>
            </a:bodyPr>
            <a:lstStyle/>
            <a:p>
              <a:pPr marL="557213" lvl="1" indent="-214313">
                <a:buFont typeface="Wingdings" panose="05000000000000000000" pitchFamily="2" charset="2"/>
                <a:buChar char="l"/>
              </a:pPr>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grpSp>
      <p:sp>
        <p:nvSpPr>
          <p:cNvPr id="14" name="文本框 13">
            <a:extLst>
              <a:ext uri="{FF2B5EF4-FFF2-40B4-BE49-F238E27FC236}">
                <a16:creationId xmlns:a16="http://schemas.microsoft.com/office/drawing/2014/main" id="{2EFC57B6-392E-4C60-8E67-F2A7C7EB9C0B}"/>
              </a:ext>
            </a:extLst>
          </p:cNvPr>
          <p:cNvSpPr txBox="1"/>
          <p:nvPr/>
        </p:nvSpPr>
        <p:spPr>
          <a:xfrm>
            <a:off x="1174416" y="188334"/>
            <a:ext cx="138564" cy="530915"/>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endParaRPr lang="zh-CN" altLang="en-US" sz="3000" b="0" dirty="0">
              <a:ln w="15875">
                <a:noFill/>
                <a:prstDash val="solid"/>
              </a:ln>
              <a:solidFill>
                <a:prstClr val="black">
                  <a:lumMod val="95000"/>
                  <a:lumOff val="5000"/>
                </a:prstClr>
              </a:solidFill>
              <a:effectLst/>
            </a:endParaRPr>
          </a:p>
        </p:txBody>
      </p:sp>
      <p:pic>
        <p:nvPicPr>
          <p:cNvPr id="15" name="图片 14">
            <a:extLst>
              <a:ext uri="{FF2B5EF4-FFF2-40B4-BE49-F238E27FC236}">
                <a16:creationId xmlns:a16="http://schemas.microsoft.com/office/drawing/2014/main" id="{D72F7B39-D85E-47CE-884F-99D18B5D5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43" y="112007"/>
            <a:ext cx="495749" cy="607242"/>
          </a:xfrm>
          <a:prstGeom prst="rect">
            <a:avLst/>
          </a:prstGeom>
        </p:spPr>
      </p:pic>
    </p:spTree>
    <p:extLst>
      <p:ext uri="{BB962C8B-B14F-4D97-AF65-F5344CB8AC3E}">
        <p14:creationId xmlns:p14="http://schemas.microsoft.com/office/powerpoint/2010/main" val="2952361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2" name="图片 11">
            <a:extLst>
              <a:ext uri="{FF2B5EF4-FFF2-40B4-BE49-F238E27FC236}">
                <a16:creationId xmlns:a16="http://schemas.microsoft.com/office/drawing/2014/main" id="{635D6484-927A-499F-B9BB-4B069806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252" y="1403961"/>
            <a:ext cx="703887" cy="1093708"/>
          </a:xfrm>
          <a:prstGeom prst="rect">
            <a:avLst/>
          </a:prstGeom>
        </p:spPr>
      </p:pic>
      <p:pic>
        <p:nvPicPr>
          <p:cNvPr id="14" name="图片 13">
            <a:extLst>
              <a:ext uri="{FF2B5EF4-FFF2-40B4-BE49-F238E27FC236}">
                <a16:creationId xmlns:a16="http://schemas.microsoft.com/office/drawing/2014/main" id="{F91C95C4-52FB-4503-9075-A2E36532C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890" y="2681208"/>
            <a:ext cx="1533737" cy="2180947"/>
          </a:xfrm>
          <a:prstGeom prst="rect">
            <a:avLst/>
          </a:prstGeom>
        </p:spPr>
      </p:pic>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19" name="Group 18"/>
          <p:cNvGrpSpPr/>
          <p:nvPr/>
        </p:nvGrpSpPr>
        <p:grpSpPr>
          <a:xfrm>
            <a:off x="865196" y="0"/>
            <a:ext cx="4493613" cy="2031417"/>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623413"/>
              <a:ext cx="4384439" cy="707886"/>
            </a:xfrm>
            <a:prstGeom prst="rect">
              <a:avLst/>
            </a:prstGeom>
          </p:spPr>
          <p:txBody>
            <a:bodyPr wrap="square">
              <a:spAutoFit/>
            </a:bodyPr>
            <a:lstStyle/>
            <a:p>
              <a:pPr algn="just"/>
              <a:r>
                <a:rPr lang="en-US" sz="2000" dirty="0">
                  <a:solidFill>
                    <a:srgbClr val="1D02BE"/>
                  </a:solidFill>
                  <a:latin typeface="Arial" pitchFamily="34" charset="0"/>
                  <a:cs typeface="Arial" pitchFamily="34" charset="0"/>
                </a:rPr>
                <a:t>1. Các bạn học sinh làm gì trong ngày </a:t>
              </a:r>
              <a:r>
                <a:rPr lang="en-US" sz="2000" i="1" dirty="0">
                  <a:solidFill>
                    <a:srgbClr val="1D02BE"/>
                  </a:solidFill>
                  <a:latin typeface="Arial" pitchFamily="34" charset="0"/>
                  <a:cs typeface="Arial" pitchFamily="34" charset="0"/>
                </a:rPr>
                <a:t>thứ Bảy xanh?</a:t>
              </a:r>
            </a:p>
          </p:txBody>
        </p:sp>
      </p:grpSp>
      <p:grpSp>
        <p:nvGrpSpPr>
          <p:cNvPr id="21" name="Group 20"/>
          <p:cNvGrpSpPr/>
          <p:nvPr/>
        </p:nvGrpSpPr>
        <p:grpSpPr>
          <a:xfrm>
            <a:off x="4029077" y="1797249"/>
            <a:ext cx="5219700" cy="2584252"/>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1323439"/>
            </a:xfrm>
            <a:prstGeom prst="rect">
              <a:avLst/>
            </a:prstGeom>
          </p:spPr>
          <p:txBody>
            <a:bodyPr>
              <a:spAutoFit/>
            </a:bodyPr>
            <a:lstStyle/>
            <a:p>
              <a:pPr algn="ctr"/>
              <a:r>
                <a:rPr lang="en-US" sz="2000" dirty="0">
                  <a:solidFill>
                    <a:srgbClr val="FF0000"/>
                  </a:solidFill>
                  <a:latin typeface="Arial" pitchFamily="34" charset="0"/>
                  <a:cs typeface="Arial" pitchFamily="34" charset="0"/>
                </a:rPr>
                <a:t>Ngày thứ Bảy xanh, các bạn học sinh hào hứng tạo nên nhiều mẫu chậu cây độc đáo từ những chiếc chai nhựa đã qua sử dụng.</a:t>
              </a:r>
            </a:p>
          </p:txBody>
        </p:sp>
      </p:grpSp>
    </p:spTree>
    <p:extLst>
      <p:ext uri="{BB962C8B-B14F-4D97-AF65-F5344CB8AC3E}">
        <p14:creationId xmlns:p14="http://schemas.microsoft.com/office/powerpoint/2010/main" val="1592010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2" name="图片 11">
            <a:extLst>
              <a:ext uri="{FF2B5EF4-FFF2-40B4-BE49-F238E27FC236}">
                <a16:creationId xmlns:a16="http://schemas.microsoft.com/office/drawing/2014/main" id="{635D6484-927A-499F-B9BB-4B069806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054" y="3160038"/>
            <a:ext cx="657587" cy="1093708"/>
          </a:xfrm>
          <a:prstGeom prst="rect">
            <a:avLst/>
          </a:prstGeom>
        </p:spPr>
      </p:pic>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19" name="Group 18"/>
          <p:cNvGrpSpPr/>
          <p:nvPr/>
        </p:nvGrpSpPr>
        <p:grpSpPr>
          <a:xfrm>
            <a:off x="835654" y="889754"/>
            <a:ext cx="7764454" cy="3124200"/>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466675"/>
              <a:ext cx="4384439" cy="330745"/>
            </a:xfrm>
            <a:prstGeom prst="rect">
              <a:avLst/>
            </a:prstGeom>
          </p:spPr>
          <p:txBody>
            <a:bodyPr wrap="square">
              <a:spAutoFit/>
            </a:bodyPr>
            <a:lstStyle/>
            <a:p>
              <a:r>
                <a:rPr lang="en-US" sz="2000" dirty="0">
                  <a:solidFill>
                    <a:srgbClr val="1D02BE"/>
                  </a:solidFill>
                  <a:latin typeface="Arial" pitchFamily="34" charset="0"/>
                  <a:cs typeface="Arial" pitchFamily="34" charset="0"/>
                </a:rPr>
                <a:t>2</a:t>
              </a:r>
              <a:r>
                <a:rPr lang="en-US" sz="2000" i="1" dirty="0">
                  <a:solidFill>
                    <a:srgbClr val="1D02BE"/>
                  </a:solidFill>
                  <a:latin typeface="Arial" pitchFamily="34" charset="0"/>
                  <a:cs typeface="Arial" pitchFamily="34" charset="0"/>
                </a:rPr>
                <a:t>. </a:t>
              </a:r>
              <a:r>
                <a:rPr lang="en-US" sz="2000" dirty="0">
                  <a:solidFill>
                    <a:srgbClr val="1D02BE"/>
                  </a:solidFill>
                  <a:latin typeface="Arial" pitchFamily="34" charset="0"/>
                  <a:cs typeface="Arial" pitchFamily="34" charset="0"/>
                </a:rPr>
                <a:t>Chậu cây tái chế của mỗi lớp có hình gì?</a:t>
              </a:r>
            </a:p>
          </p:txBody>
        </p:sp>
      </p:gr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225" y="2180394"/>
            <a:ext cx="5072063"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0" y="2094697"/>
            <a:ext cx="4572000" cy="307777"/>
          </a:xfrm>
          <a:prstGeom prst="rect">
            <a:avLst/>
          </a:prstGeom>
        </p:spPr>
        <p:txBody>
          <a:bodyPr>
            <a:spAutoFit/>
          </a:bodyPr>
          <a:lstStyle/>
          <a:p>
            <a:r>
              <a:rPr lang="en-US" dirty="0"/>
              <a:t>-</a:t>
            </a:r>
          </a:p>
        </p:txBody>
      </p:sp>
    </p:spTree>
    <p:extLst>
      <p:ext uri="{BB962C8B-B14F-4D97-AF65-F5344CB8AC3E}">
        <p14:creationId xmlns:p14="http://schemas.microsoft.com/office/powerpoint/2010/main" val="16216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2" name="图片 11">
            <a:extLst>
              <a:ext uri="{FF2B5EF4-FFF2-40B4-BE49-F238E27FC236}">
                <a16:creationId xmlns:a16="http://schemas.microsoft.com/office/drawing/2014/main" id="{635D6484-927A-499F-B9BB-4B069806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252" y="1403961"/>
            <a:ext cx="703887" cy="1093708"/>
          </a:xfrm>
          <a:prstGeom prst="rect">
            <a:avLst/>
          </a:prstGeom>
        </p:spPr>
      </p:pic>
      <p:pic>
        <p:nvPicPr>
          <p:cNvPr id="14" name="图片 13">
            <a:extLst>
              <a:ext uri="{FF2B5EF4-FFF2-40B4-BE49-F238E27FC236}">
                <a16:creationId xmlns:a16="http://schemas.microsoft.com/office/drawing/2014/main" id="{F91C95C4-52FB-4503-9075-A2E36532C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890" y="2681208"/>
            <a:ext cx="1533737" cy="2180947"/>
          </a:xfrm>
          <a:prstGeom prst="rect">
            <a:avLst/>
          </a:prstGeom>
        </p:spPr>
      </p:pic>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19" name="Group 18"/>
          <p:cNvGrpSpPr/>
          <p:nvPr/>
        </p:nvGrpSpPr>
        <p:grpSpPr>
          <a:xfrm>
            <a:off x="865196" y="0"/>
            <a:ext cx="4493613" cy="2031417"/>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623413"/>
              <a:ext cx="4384439" cy="707886"/>
            </a:xfrm>
            <a:prstGeom prst="rect">
              <a:avLst/>
            </a:prstGeom>
          </p:spPr>
          <p:txBody>
            <a:bodyPr wrap="square">
              <a:spAutoFit/>
            </a:bodyPr>
            <a:lstStyle/>
            <a:p>
              <a:pPr algn="just"/>
              <a:r>
                <a:rPr lang="en-US" sz="2000" dirty="0">
                  <a:solidFill>
                    <a:srgbClr val="1D02BE"/>
                  </a:solidFill>
                  <a:latin typeface="Arial" pitchFamily="34" charset="0"/>
                  <a:cs typeface="Arial" pitchFamily="34" charset="0"/>
                </a:rPr>
                <a:t>3. </a:t>
              </a:r>
              <a:r>
                <a:rPr lang="en-US" sz="2000" dirty="0" err="1">
                  <a:solidFill>
                    <a:srgbClr val="1D02BE"/>
                  </a:solidFill>
                  <a:latin typeface="Arial" pitchFamily="34" charset="0"/>
                  <a:cs typeface="Arial" pitchFamily="34" charset="0"/>
                </a:rPr>
                <a:t>Chậu</a:t>
              </a:r>
              <a:r>
                <a:rPr lang="en-US" sz="2000" dirty="0">
                  <a:solidFill>
                    <a:srgbClr val="1D02BE"/>
                  </a:solidFill>
                  <a:latin typeface="Arial" pitchFamily="34" charset="0"/>
                  <a:cs typeface="Arial" pitchFamily="34" charset="0"/>
                </a:rPr>
                <a:t> </a:t>
              </a:r>
              <a:r>
                <a:rPr lang="en-US" sz="2000" dirty="0" err="1">
                  <a:solidFill>
                    <a:srgbClr val="1D02BE"/>
                  </a:solidFill>
                  <a:latin typeface="Arial" pitchFamily="34" charset="0"/>
                  <a:cs typeface="Arial" pitchFamily="34" charset="0"/>
                </a:rPr>
                <a:t>cây</a:t>
              </a:r>
              <a:r>
                <a:rPr lang="en-US" sz="2000" dirty="0">
                  <a:solidFill>
                    <a:srgbClr val="1D02BE"/>
                  </a:solidFill>
                  <a:latin typeface="Arial" pitchFamily="34" charset="0"/>
                  <a:cs typeface="Arial" pitchFamily="34" charset="0"/>
                </a:rPr>
                <a:t> </a:t>
              </a:r>
              <a:r>
                <a:rPr lang="en-US" sz="2000" dirty="0" err="1">
                  <a:solidFill>
                    <a:srgbClr val="1D02BE"/>
                  </a:solidFill>
                  <a:latin typeface="Arial" pitchFamily="34" charset="0"/>
                  <a:cs typeface="Arial" pitchFamily="34" charset="0"/>
                </a:rPr>
                <a:t>tái</a:t>
              </a:r>
              <a:r>
                <a:rPr lang="en-US" sz="2000" dirty="0">
                  <a:solidFill>
                    <a:srgbClr val="1D02BE"/>
                  </a:solidFill>
                  <a:latin typeface="Arial" pitchFamily="34" charset="0"/>
                  <a:cs typeface="Arial" pitchFamily="34" charset="0"/>
                </a:rPr>
                <a:t> </a:t>
              </a:r>
              <a:r>
                <a:rPr lang="en-US" sz="2000" dirty="0" err="1">
                  <a:solidFill>
                    <a:srgbClr val="1D02BE"/>
                  </a:solidFill>
                  <a:latin typeface="Arial" pitchFamily="34" charset="0"/>
                  <a:cs typeface="Arial" pitchFamily="34" charset="0"/>
                </a:rPr>
                <a:t>chế</a:t>
              </a:r>
              <a:r>
                <a:rPr lang="en-US" sz="2000" dirty="0">
                  <a:solidFill>
                    <a:srgbClr val="1D02BE"/>
                  </a:solidFill>
                  <a:latin typeface="Arial" pitchFamily="34" charset="0"/>
                  <a:cs typeface="Arial" pitchFamily="34" charset="0"/>
                </a:rPr>
                <a:t> </a:t>
              </a:r>
              <a:r>
                <a:rPr lang="en-US" sz="2000" dirty="0" err="1">
                  <a:solidFill>
                    <a:srgbClr val="1D02BE"/>
                  </a:solidFill>
                  <a:latin typeface="Arial" pitchFamily="34" charset="0"/>
                  <a:cs typeface="Arial" pitchFamily="34" charset="0"/>
                </a:rPr>
                <a:t>của</a:t>
              </a:r>
              <a:r>
                <a:rPr lang="en-US" sz="2000" dirty="0">
                  <a:solidFill>
                    <a:srgbClr val="1D02BE"/>
                  </a:solidFill>
                  <a:latin typeface="Arial" pitchFamily="34" charset="0"/>
                  <a:cs typeface="Arial" pitchFamily="34" charset="0"/>
                </a:rPr>
                <a:t> </a:t>
              </a:r>
              <a:r>
                <a:rPr lang="en-US" sz="2000" dirty="0" err="1">
                  <a:solidFill>
                    <a:srgbClr val="1D02BE"/>
                  </a:solidFill>
                  <a:latin typeface="Arial" pitchFamily="34" charset="0"/>
                  <a:cs typeface="Arial" pitchFamily="34" charset="0"/>
                </a:rPr>
                <a:t>mỗi</a:t>
              </a:r>
              <a:r>
                <a:rPr lang="en-US" sz="2000" dirty="0">
                  <a:solidFill>
                    <a:srgbClr val="1D02BE"/>
                  </a:solidFill>
                  <a:latin typeface="Arial" pitchFamily="34" charset="0"/>
                  <a:cs typeface="Arial" pitchFamily="34" charset="0"/>
                </a:rPr>
                <a:t> </a:t>
              </a:r>
              <a:r>
                <a:rPr lang="en-US" sz="2000" dirty="0" err="1">
                  <a:solidFill>
                    <a:srgbClr val="1D02BE"/>
                  </a:solidFill>
                  <a:latin typeface="Arial" pitchFamily="34" charset="0"/>
                  <a:cs typeface="Arial" pitchFamily="34" charset="0"/>
                </a:rPr>
                <a:t>lớp</a:t>
              </a:r>
              <a:r>
                <a:rPr lang="en-US" sz="2000" dirty="0">
                  <a:solidFill>
                    <a:srgbClr val="1D02BE"/>
                  </a:solidFill>
                  <a:latin typeface="Arial" pitchFamily="34" charset="0"/>
                  <a:cs typeface="Arial" pitchFamily="34" charset="0"/>
                </a:rPr>
                <a:t> </a:t>
              </a:r>
              <a:r>
                <a:rPr lang="en-US" sz="2000" dirty="0" err="1">
                  <a:solidFill>
                    <a:srgbClr val="1D02BE"/>
                  </a:solidFill>
                  <a:latin typeface="Arial" pitchFamily="34" charset="0"/>
                  <a:cs typeface="Arial" pitchFamily="34" charset="0"/>
                </a:rPr>
                <a:t>có</a:t>
              </a:r>
              <a:r>
                <a:rPr lang="en-US" sz="2000" dirty="0">
                  <a:solidFill>
                    <a:srgbClr val="1D02BE"/>
                  </a:solidFill>
                  <a:latin typeface="Arial" pitchFamily="34" charset="0"/>
                  <a:cs typeface="Arial" pitchFamily="34" charset="0"/>
                </a:rPr>
                <a:t> </a:t>
              </a:r>
              <a:r>
                <a:rPr lang="en-US" sz="2000" dirty="0" err="1">
                  <a:solidFill>
                    <a:srgbClr val="1D02BE"/>
                  </a:solidFill>
                  <a:latin typeface="Arial" pitchFamily="34" charset="0"/>
                  <a:cs typeface="Arial" pitchFamily="34" charset="0"/>
                </a:rPr>
                <a:t>hình</a:t>
              </a:r>
              <a:r>
                <a:rPr lang="en-US" sz="2000" dirty="0">
                  <a:solidFill>
                    <a:srgbClr val="1D02BE"/>
                  </a:solidFill>
                  <a:latin typeface="Arial" pitchFamily="34" charset="0"/>
                  <a:cs typeface="Arial" pitchFamily="34" charset="0"/>
                </a:rPr>
                <a:t> </a:t>
              </a:r>
              <a:r>
                <a:rPr lang="en-US" sz="2000" dirty="0" err="1">
                  <a:solidFill>
                    <a:srgbClr val="1D02BE"/>
                  </a:solidFill>
                  <a:latin typeface="Arial" pitchFamily="34" charset="0"/>
                  <a:cs typeface="Arial" pitchFamily="34" charset="0"/>
                </a:rPr>
                <a:t>gì</a:t>
              </a:r>
              <a:r>
                <a:rPr lang="en-US" sz="2000" dirty="0">
                  <a:solidFill>
                    <a:srgbClr val="1D02BE"/>
                  </a:solidFill>
                  <a:latin typeface="Arial" pitchFamily="34" charset="0"/>
                  <a:cs typeface="Arial" pitchFamily="34" charset="0"/>
                </a:rPr>
                <a:t>?</a:t>
              </a:r>
              <a:endParaRPr lang="en-US" sz="2000" i="1" dirty="0">
                <a:solidFill>
                  <a:srgbClr val="1D02BE"/>
                </a:solidFill>
                <a:latin typeface="Arial" pitchFamily="34" charset="0"/>
                <a:cs typeface="Arial" pitchFamily="34" charset="0"/>
              </a:endParaRPr>
            </a:p>
          </p:txBody>
        </p:sp>
      </p:grpSp>
      <p:grpSp>
        <p:nvGrpSpPr>
          <p:cNvPr id="21" name="Group 20"/>
          <p:cNvGrpSpPr/>
          <p:nvPr/>
        </p:nvGrpSpPr>
        <p:grpSpPr>
          <a:xfrm>
            <a:off x="4029077" y="1797249"/>
            <a:ext cx="5219700" cy="2584252"/>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1631216"/>
            </a:xfrm>
            <a:prstGeom prst="rect">
              <a:avLst/>
            </a:prstGeom>
          </p:spPr>
          <p:txBody>
            <a:bodyPr>
              <a:spAutoFit/>
            </a:bodyPr>
            <a:lstStyle/>
            <a:p>
              <a:pPr algn="ctr"/>
              <a:r>
                <a:rPr lang="en-US" sz="2000" dirty="0">
                  <a:solidFill>
                    <a:srgbClr val="FF0000"/>
                  </a:solidFill>
                  <a:latin typeface="Arial" pitchFamily="34" charset="0"/>
                  <a:cs typeface="Arial" pitchFamily="34" charset="0"/>
                </a:rPr>
                <a:t>-</a:t>
              </a:r>
              <a:r>
                <a:rPr lang="en-US" sz="2000" dirty="0" err="1">
                  <a:solidFill>
                    <a:srgbClr val="FF0000"/>
                  </a:solidFill>
                  <a:latin typeface="Arial" pitchFamily="34" charset="0"/>
                  <a:cs typeface="Arial" pitchFamily="34" charset="0"/>
                </a:rPr>
                <a:t>Lớp</a:t>
              </a:r>
              <a:r>
                <a:rPr lang="en-US" sz="2000" dirty="0">
                  <a:solidFill>
                    <a:srgbClr val="FF0000"/>
                  </a:solidFill>
                  <a:latin typeface="Arial" pitchFamily="34" charset="0"/>
                  <a:cs typeface="Arial" pitchFamily="34" charset="0"/>
                </a:rPr>
                <a:t> 3A: </a:t>
              </a:r>
              <a:r>
                <a:rPr lang="en-US" sz="2000" dirty="0" err="1">
                  <a:solidFill>
                    <a:srgbClr val="FF0000"/>
                  </a:solidFill>
                  <a:latin typeface="Arial" pitchFamily="34" charset="0"/>
                  <a:cs typeface="Arial" pitchFamily="34" charset="0"/>
                </a:rPr>
                <a:t>những</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chậu</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cây</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nối</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đuôi</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nhau</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giống</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đoàn</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tàu</a:t>
              </a:r>
              <a:endParaRPr lang="en-US" sz="2000" dirty="0">
                <a:solidFill>
                  <a:srgbClr val="FF0000"/>
                </a:solidFill>
                <a:latin typeface="Arial" pitchFamily="34" charset="0"/>
                <a:cs typeface="Arial" pitchFamily="34" charset="0"/>
              </a:endParaRPr>
            </a:p>
            <a:p>
              <a:pPr algn="ct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Lớp</a:t>
              </a:r>
              <a:r>
                <a:rPr lang="en-US" sz="2000" dirty="0">
                  <a:solidFill>
                    <a:srgbClr val="FF0000"/>
                  </a:solidFill>
                  <a:latin typeface="Arial" pitchFamily="34" charset="0"/>
                  <a:cs typeface="Arial" pitchFamily="34" charset="0"/>
                </a:rPr>
                <a:t> 3B: </a:t>
              </a:r>
              <a:r>
                <a:rPr lang="en-US" sz="2000" dirty="0" err="1">
                  <a:solidFill>
                    <a:srgbClr val="FF0000"/>
                  </a:solidFill>
                  <a:latin typeface="Arial" pitchFamily="34" charset="0"/>
                  <a:cs typeface="Arial" pitchFamily="34" charset="0"/>
                </a:rPr>
                <a:t>chậu</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cây</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mười</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giờ</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hình</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chú</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gấu</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ngộ</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nghĩnh</a:t>
              </a:r>
              <a:endParaRPr lang="en-US" sz="2000" dirty="0">
                <a:solidFill>
                  <a:srgbClr val="FF0000"/>
                </a:solidFill>
                <a:latin typeface="Arial" pitchFamily="34" charset="0"/>
                <a:cs typeface="Arial" pitchFamily="34" charset="0"/>
              </a:endParaRPr>
            </a:p>
            <a:p>
              <a:pPr algn="ct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Lớp</a:t>
              </a:r>
              <a:r>
                <a:rPr lang="en-US" sz="2000" dirty="0">
                  <a:solidFill>
                    <a:srgbClr val="FF0000"/>
                  </a:solidFill>
                  <a:latin typeface="Arial" pitchFamily="34" charset="0"/>
                  <a:cs typeface="Arial" pitchFamily="34" charset="0"/>
                </a:rPr>
                <a:t> 3C: </a:t>
              </a:r>
              <a:r>
                <a:rPr lang="en-US" sz="2000" dirty="0" err="1">
                  <a:solidFill>
                    <a:srgbClr val="FF0000"/>
                  </a:solidFill>
                  <a:latin typeface="Arial" pitchFamily="34" charset="0"/>
                  <a:cs typeface="Arial" pitchFamily="34" charset="0"/>
                </a:rPr>
                <a:t>chậu</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hình</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ly</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rượu</a:t>
              </a:r>
              <a:endParaRPr lang="en-US" sz="2000"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4171186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2" name="图片 11">
            <a:extLst>
              <a:ext uri="{FF2B5EF4-FFF2-40B4-BE49-F238E27FC236}">
                <a16:creationId xmlns:a16="http://schemas.microsoft.com/office/drawing/2014/main" id="{635D6484-927A-499F-B9BB-4B069806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252" y="1403961"/>
            <a:ext cx="703887" cy="1093708"/>
          </a:xfrm>
          <a:prstGeom prst="rect">
            <a:avLst/>
          </a:prstGeom>
        </p:spPr>
      </p:pic>
      <p:pic>
        <p:nvPicPr>
          <p:cNvPr id="14" name="图片 13">
            <a:extLst>
              <a:ext uri="{FF2B5EF4-FFF2-40B4-BE49-F238E27FC236}">
                <a16:creationId xmlns:a16="http://schemas.microsoft.com/office/drawing/2014/main" id="{F91C95C4-52FB-4503-9075-A2E36532C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890" y="2681208"/>
            <a:ext cx="1533737" cy="2180947"/>
          </a:xfrm>
          <a:prstGeom prst="rect">
            <a:avLst/>
          </a:prstGeom>
        </p:spPr>
      </p:pic>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19" name="Group 18"/>
          <p:cNvGrpSpPr/>
          <p:nvPr/>
        </p:nvGrpSpPr>
        <p:grpSpPr>
          <a:xfrm>
            <a:off x="1671319" y="568104"/>
            <a:ext cx="7190858" cy="2031417"/>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623413"/>
              <a:ext cx="4384439" cy="1200329"/>
            </a:xfrm>
            <a:prstGeom prst="rect">
              <a:avLst/>
            </a:prstGeom>
          </p:spPr>
          <p:txBody>
            <a:bodyPr wrap="square">
              <a:spAutoFit/>
            </a:bodyPr>
            <a:lstStyle/>
            <a:p>
              <a:pPr algn="just"/>
              <a:r>
                <a:rPr lang="en-US" sz="3600" dirty="0">
                  <a:solidFill>
                    <a:srgbClr val="1D02BE"/>
                  </a:solidFill>
                  <a:latin typeface="Arial" pitchFamily="34" charset="0"/>
                  <a:cs typeface="Arial" pitchFamily="34" charset="0"/>
                </a:rPr>
                <a:t>3. </a:t>
              </a:r>
              <a:r>
                <a:rPr lang="en-US" sz="3600" dirty="0" err="1">
                  <a:solidFill>
                    <a:srgbClr val="1D02BE"/>
                  </a:solidFill>
                  <a:latin typeface="Arial" pitchFamily="34" charset="0"/>
                  <a:cs typeface="Arial" pitchFamily="34" charset="0"/>
                </a:rPr>
                <a:t>Mỗi</a:t>
              </a:r>
              <a:r>
                <a:rPr lang="en-US" sz="3600" dirty="0">
                  <a:solidFill>
                    <a:srgbClr val="1D02BE"/>
                  </a:solidFill>
                  <a:latin typeface="Arial" pitchFamily="34" charset="0"/>
                  <a:cs typeface="Arial" pitchFamily="34" charset="0"/>
                </a:rPr>
                <a:t> </a:t>
              </a:r>
              <a:r>
                <a:rPr lang="en-US" sz="3600" dirty="0" err="1">
                  <a:solidFill>
                    <a:srgbClr val="1D02BE"/>
                  </a:solidFill>
                  <a:latin typeface="Arial" pitchFamily="34" charset="0"/>
                  <a:cs typeface="Arial" pitchFamily="34" charset="0"/>
                </a:rPr>
                <a:t>lớp</a:t>
              </a:r>
              <a:r>
                <a:rPr lang="en-US" sz="3600" dirty="0">
                  <a:solidFill>
                    <a:srgbClr val="1D02BE"/>
                  </a:solidFill>
                  <a:latin typeface="Arial" pitchFamily="34" charset="0"/>
                  <a:cs typeface="Arial" pitchFamily="34" charset="0"/>
                </a:rPr>
                <a:t> </a:t>
              </a:r>
              <a:r>
                <a:rPr lang="en-US" sz="3600" dirty="0" err="1">
                  <a:solidFill>
                    <a:srgbClr val="1D02BE"/>
                  </a:solidFill>
                  <a:latin typeface="Arial" pitchFamily="34" charset="0"/>
                  <a:cs typeface="Arial" pitchFamily="34" charset="0"/>
                </a:rPr>
                <a:t>trồng</a:t>
              </a:r>
              <a:r>
                <a:rPr lang="en-US" sz="3600" dirty="0">
                  <a:solidFill>
                    <a:srgbClr val="1D02BE"/>
                  </a:solidFill>
                  <a:latin typeface="Arial" pitchFamily="34" charset="0"/>
                  <a:cs typeface="Arial" pitchFamily="34" charset="0"/>
                </a:rPr>
                <a:t> </a:t>
              </a:r>
              <a:r>
                <a:rPr lang="en-US" sz="3600" dirty="0" err="1">
                  <a:solidFill>
                    <a:srgbClr val="1D02BE"/>
                  </a:solidFill>
                  <a:latin typeface="Arial" pitchFamily="34" charset="0"/>
                  <a:cs typeface="Arial" pitchFamily="34" charset="0"/>
                </a:rPr>
                <a:t>cây</a:t>
              </a:r>
              <a:r>
                <a:rPr lang="en-US" sz="3600" dirty="0">
                  <a:solidFill>
                    <a:srgbClr val="1D02BE"/>
                  </a:solidFill>
                  <a:latin typeface="Arial" pitchFamily="34" charset="0"/>
                  <a:cs typeface="Arial" pitchFamily="34" charset="0"/>
                </a:rPr>
                <a:t> </a:t>
              </a:r>
              <a:r>
                <a:rPr lang="en-US" sz="3600" dirty="0" err="1">
                  <a:solidFill>
                    <a:srgbClr val="1D02BE"/>
                  </a:solidFill>
                  <a:latin typeface="Arial" pitchFamily="34" charset="0"/>
                  <a:cs typeface="Arial" pitchFamily="34" charset="0"/>
                </a:rPr>
                <a:t>và</a:t>
              </a:r>
              <a:r>
                <a:rPr lang="en-US" sz="3600" dirty="0">
                  <a:solidFill>
                    <a:srgbClr val="1D02BE"/>
                  </a:solidFill>
                  <a:latin typeface="Arial" pitchFamily="34" charset="0"/>
                  <a:cs typeface="Arial" pitchFamily="34" charset="0"/>
                </a:rPr>
                <a:t> </a:t>
              </a:r>
              <a:r>
                <a:rPr lang="en-US" sz="3600" dirty="0" err="1">
                  <a:solidFill>
                    <a:srgbClr val="1D02BE"/>
                  </a:solidFill>
                  <a:latin typeface="Arial" pitchFamily="34" charset="0"/>
                  <a:cs typeface="Arial" pitchFamily="34" charset="0"/>
                </a:rPr>
                <a:t>treo</a:t>
              </a:r>
              <a:r>
                <a:rPr lang="en-US" sz="3600" dirty="0">
                  <a:solidFill>
                    <a:srgbClr val="1D02BE"/>
                  </a:solidFill>
                  <a:latin typeface="Arial" pitchFamily="34" charset="0"/>
                  <a:cs typeface="Arial" pitchFamily="34" charset="0"/>
                </a:rPr>
                <a:t> </a:t>
              </a:r>
              <a:r>
                <a:rPr lang="en-US" sz="3600" dirty="0" err="1">
                  <a:solidFill>
                    <a:srgbClr val="1D02BE"/>
                  </a:solidFill>
                  <a:latin typeface="Arial" pitchFamily="34" charset="0"/>
                  <a:cs typeface="Arial" pitchFamily="34" charset="0"/>
                </a:rPr>
                <a:t>chậu</a:t>
              </a:r>
              <a:r>
                <a:rPr lang="en-US" sz="3600" dirty="0">
                  <a:solidFill>
                    <a:srgbClr val="1D02BE"/>
                  </a:solidFill>
                  <a:latin typeface="Arial" pitchFamily="34" charset="0"/>
                  <a:cs typeface="Arial" pitchFamily="34" charset="0"/>
                </a:rPr>
                <a:t> </a:t>
              </a:r>
              <a:r>
                <a:rPr lang="en-US" sz="3600" dirty="0" err="1">
                  <a:solidFill>
                    <a:srgbClr val="1D02BE"/>
                  </a:solidFill>
                  <a:latin typeface="Arial" pitchFamily="34" charset="0"/>
                  <a:cs typeface="Arial" pitchFamily="34" charset="0"/>
                </a:rPr>
                <a:t>cây</a:t>
              </a:r>
              <a:r>
                <a:rPr lang="en-US" sz="3600" dirty="0">
                  <a:solidFill>
                    <a:srgbClr val="1D02BE"/>
                  </a:solidFill>
                  <a:latin typeface="Arial" pitchFamily="34" charset="0"/>
                  <a:cs typeface="Arial" pitchFamily="34" charset="0"/>
                </a:rPr>
                <a:t> </a:t>
              </a:r>
              <a:r>
                <a:rPr lang="en-US" sz="3600" dirty="0" err="1">
                  <a:solidFill>
                    <a:srgbClr val="1D02BE"/>
                  </a:solidFill>
                  <a:latin typeface="Arial" pitchFamily="34" charset="0"/>
                  <a:cs typeface="Arial" pitchFamily="34" charset="0"/>
                </a:rPr>
                <a:t>tái</a:t>
              </a:r>
              <a:r>
                <a:rPr lang="en-US" sz="3600" dirty="0">
                  <a:solidFill>
                    <a:srgbClr val="1D02BE"/>
                  </a:solidFill>
                  <a:latin typeface="Arial" pitchFamily="34" charset="0"/>
                  <a:cs typeface="Arial" pitchFamily="34" charset="0"/>
                </a:rPr>
                <a:t> </a:t>
              </a:r>
              <a:r>
                <a:rPr lang="en-US" sz="3600" dirty="0" err="1">
                  <a:solidFill>
                    <a:srgbClr val="1D02BE"/>
                  </a:solidFill>
                  <a:latin typeface="Arial" pitchFamily="34" charset="0"/>
                  <a:cs typeface="Arial" pitchFamily="34" charset="0"/>
                </a:rPr>
                <a:t>chế</a:t>
              </a:r>
              <a:r>
                <a:rPr lang="en-US" sz="3600" dirty="0">
                  <a:solidFill>
                    <a:srgbClr val="1D02BE"/>
                  </a:solidFill>
                  <a:latin typeface="Arial" pitchFamily="34" charset="0"/>
                  <a:cs typeface="Arial" pitchFamily="34" charset="0"/>
                </a:rPr>
                <a:t> </a:t>
              </a:r>
              <a:r>
                <a:rPr lang="en-US" sz="3600" dirty="0" err="1">
                  <a:solidFill>
                    <a:srgbClr val="1D02BE"/>
                  </a:solidFill>
                  <a:latin typeface="Arial" pitchFamily="34" charset="0"/>
                  <a:cs typeface="Arial" pitchFamily="34" charset="0"/>
                </a:rPr>
                <a:t>thế</a:t>
              </a:r>
              <a:r>
                <a:rPr lang="en-US" sz="3600" dirty="0">
                  <a:solidFill>
                    <a:srgbClr val="1D02BE"/>
                  </a:solidFill>
                  <a:latin typeface="Arial" pitchFamily="34" charset="0"/>
                  <a:cs typeface="Arial" pitchFamily="34" charset="0"/>
                </a:rPr>
                <a:t> </a:t>
              </a:r>
              <a:r>
                <a:rPr lang="en-US" sz="3600" dirty="0" err="1">
                  <a:solidFill>
                    <a:srgbClr val="1D02BE"/>
                  </a:solidFill>
                  <a:latin typeface="Arial" pitchFamily="34" charset="0"/>
                  <a:cs typeface="Arial" pitchFamily="34" charset="0"/>
                </a:rPr>
                <a:t>nào</a:t>
              </a:r>
              <a:r>
                <a:rPr lang="en-US" sz="3600" dirty="0">
                  <a:solidFill>
                    <a:srgbClr val="1D02BE"/>
                  </a:solidFill>
                  <a:latin typeface="Arial" pitchFamily="34" charset="0"/>
                  <a:cs typeface="Arial" pitchFamily="34" charset="0"/>
                </a:rPr>
                <a:t>?</a:t>
              </a:r>
              <a:endParaRPr lang="en-US" sz="3600" i="1" dirty="0">
                <a:solidFill>
                  <a:srgbClr val="1D02BE"/>
                </a:solidFill>
                <a:latin typeface="Arial" pitchFamily="34" charset="0"/>
                <a:cs typeface="Arial" pitchFamily="34" charset="0"/>
              </a:endParaRPr>
            </a:p>
          </p:txBody>
        </p:sp>
      </p:grpSp>
      <p:sp>
        <p:nvSpPr>
          <p:cNvPr id="20" name="Rectangle 19"/>
          <p:cNvSpPr/>
          <p:nvPr/>
        </p:nvSpPr>
        <p:spPr>
          <a:xfrm>
            <a:off x="4290177" y="2399466"/>
            <a:ext cx="4572000" cy="400110"/>
          </a:xfrm>
          <a:prstGeom prst="rect">
            <a:avLst/>
          </a:prstGeom>
        </p:spPr>
        <p:txBody>
          <a:bodyPr>
            <a:spAutoFit/>
          </a:bodyPr>
          <a:lstStyle/>
          <a:p>
            <a:pPr algn="ctr"/>
            <a:endParaRPr lang="en-US" sz="20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283806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4" name="Group 3"/>
          <p:cNvGrpSpPr/>
          <p:nvPr/>
        </p:nvGrpSpPr>
        <p:grpSpPr>
          <a:xfrm>
            <a:off x="-97385" y="0"/>
            <a:ext cx="4924194" cy="2886075"/>
            <a:chOff x="2676756" y="1797248"/>
            <a:chExt cx="6572021" cy="3174801"/>
          </a:xfrm>
        </p:grpSpPr>
        <p:pic>
          <p:nvPicPr>
            <p:cNvPr id="14" name="图片 13">
              <a:extLst>
                <a:ext uri="{FF2B5EF4-FFF2-40B4-BE49-F238E27FC236}">
                  <a16:creationId xmlns:a16="http://schemas.microsoft.com/office/drawing/2014/main" id="{F91C95C4-52FB-4503-9075-A2E36532C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6756" y="3364546"/>
              <a:ext cx="1575560" cy="1521779"/>
            </a:xfrm>
            <a:prstGeom prst="rect">
              <a:avLst/>
            </a:prstGeom>
          </p:spPr>
        </p:pic>
        <p:grpSp>
          <p:nvGrpSpPr>
            <p:cNvPr id="21" name="Group 20"/>
            <p:cNvGrpSpPr/>
            <p:nvPr/>
          </p:nvGrpSpPr>
          <p:grpSpPr>
            <a:xfrm>
              <a:off x="4029077" y="1797248"/>
              <a:ext cx="5219700" cy="3174801"/>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6" y="2399466"/>
                <a:ext cx="4572000" cy="330708"/>
              </a:xfrm>
              <a:prstGeom prst="rect">
                <a:avLst/>
              </a:prstGeom>
            </p:spPr>
            <p:txBody>
              <a:bodyPr>
                <a:spAutoFit/>
              </a:bodyPr>
              <a:lstStyle/>
              <a:p>
                <a:pPr algn="just"/>
                <a:endParaRPr lang="en-US" sz="1800" dirty="0">
                  <a:solidFill>
                    <a:srgbClr val="FF0000"/>
                  </a:solidFill>
                  <a:latin typeface="Arial" panose="020B0604020202020204" pitchFamily="34" charset="0"/>
                  <a:cs typeface="Arial" pitchFamily="34" charset="0"/>
                </a:endParaRPr>
              </a:p>
            </p:txBody>
          </p:sp>
        </p:grpSp>
        <p:sp>
          <p:nvSpPr>
            <p:cNvPr id="2" name="Rectangle 1"/>
            <p:cNvSpPr/>
            <p:nvPr/>
          </p:nvSpPr>
          <p:spPr>
            <a:xfrm>
              <a:off x="4555996" y="2343353"/>
              <a:ext cx="4016620" cy="2234541"/>
            </a:xfrm>
            <a:prstGeom prst="rect">
              <a:avLst/>
            </a:prstGeom>
          </p:spPr>
          <p:txBody>
            <a:bodyPr wrap="square">
              <a:spAutoFit/>
            </a:bodyPr>
            <a:lstStyle/>
            <a:p>
              <a:pPr algn="just"/>
              <a:r>
                <a:rPr lang="en-US" sz="1800" dirty="0">
                  <a:solidFill>
                    <a:srgbClr val="FF0000"/>
                  </a:solidFill>
                  <a:latin typeface="Arial" panose="020B0604020202020204" pitchFamily="34" charset="0"/>
                  <a:cs typeface="Arial" pitchFamily="34" charset="0"/>
                </a:rPr>
                <a:t> Ở khung cửa sổ lớp 3A, những chậu cây trầu bà được làm từ những chai nhựa khoét ngang, nối đuôi nhau giống đoàn tàu hoả đang chở bầu không khí tươi mát vào lớp học.</a:t>
              </a:r>
            </a:p>
          </p:txBody>
        </p:sp>
      </p:grpSp>
      <p:grpSp>
        <p:nvGrpSpPr>
          <p:cNvPr id="15" name="Group 14"/>
          <p:cNvGrpSpPr/>
          <p:nvPr/>
        </p:nvGrpSpPr>
        <p:grpSpPr>
          <a:xfrm>
            <a:off x="4889095" y="46009"/>
            <a:ext cx="4333141" cy="2946202"/>
            <a:chOff x="4029077" y="1797248"/>
            <a:chExt cx="5219700" cy="3174801"/>
          </a:xfrm>
        </p:grpSpPr>
        <p:grpSp>
          <p:nvGrpSpPr>
            <p:cNvPr id="17" name="Group 16"/>
            <p:cNvGrpSpPr/>
            <p:nvPr/>
          </p:nvGrpSpPr>
          <p:grpSpPr>
            <a:xfrm>
              <a:off x="4029077" y="1797248"/>
              <a:ext cx="5219700" cy="3174801"/>
              <a:chOff x="4029077" y="1797249"/>
              <a:chExt cx="5219700" cy="2584252"/>
            </a:xfrm>
          </p:grpSpPr>
          <p:pic>
            <p:nvPicPr>
              <p:cNvPr id="23" name="图片 6">
                <a:extLst>
                  <a:ext uri="{FF2B5EF4-FFF2-40B4-BE49-F238E27FC236}">
                    <a16:creationId xmlns:a16="http://schemas.microsoft.com/office/drawing/2014/main" id="{9B9F2265-2816-43B4-B209-3A6FCAD040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4" name="Rectangle 23"/>
              <p:cNvSpPr/>
              <p:nvPr/>
            </p:nvSpPr>
            <p:spPr>
              <a:xfrm>
                <a:off x="4290178" y="2399466"/>
                <a:ext cx="4572000" cy="323958"/>
              </a:xfrm>
              <a:prstGeom prst="rect">
                <a:avLst/>
              </a:prstGeom>
            </p:spPr>
            <p:txBody>
              <a:bodyPr>
                <a:spAutoFit/>
              </a:bodyPr>
              <a:lstStyle/>
              <a:p>
                <a:pPr algn="just"/>
                <a:endParaRPr lang="en-US" sz="1800" dirty="0">
                  <a:solidFill>
                    <a:srgbClr val="FF0000"/>
                  </a:solidFill>
                  <a:latin typeface="Arial" panose="020B0604020202020204" pitchFamily="34" charset="0"/>
                  <a:cs typeface="Arial" pitchFamily="34" charset="0"/>
                </a:endParaRPr>
              </a:p>
            </p:txBody>
          </p:sp>
        </p:grpSp>
        <p:sp>
          <p:nvSpPr>
            <p:cNvPr id="22" name="Rectangle 21"/>
            <p:cNvSpPr/>
            <p:nvPr/>
          </p:nvSpPr>
          <p:spPr>
            <a:xfrm>
              <a:off x="4528496" y="2415168"/>
              <a:ext cx="4220860" cy="2188938"/>
            </a:xfrm>
            <a:prstGeom prst="rect">
              <a:avLst/>
            </a:prstGeom>
          </p:spPr>
          <p:txBody>
            <a:bodyPr wrap="square">
              <a:spAutoFit/>
            </a:bodyPr>
            <a:lstStyle/>
            <a:p>
              <a:pPr algn="just"/>
              <a:r>
                <a:rPr lang="en-US" sz="1800" dirty="0">
                  <a:solidFill>
                    <a:srgbClr val="C00000"/>
                  </a:solidFill>
                  <a:latin typeface="Arial" panose="020B0604020202020204" pitchFamily="34" charset="0"/>
                  <a:cs typeface="Arial" panose="020B0604020202020204" pitchFamily="34" charset="0"/>
                </a:rPr>
                <a:t>Hàng chục chậu cây mười giờ hình chú gấu ngộ nghĩnh được treo so le như những đường thêu ngẫu hứng, chia khung cửa sổ lớp 3B thành ô hoạ tiết ca rô nhiều màu sắc trông rất vui mắt.</a:t>
              </a:r>
            </a:p>
            <a:p>
              <a:pPr algn="just"/>
              <a:endParaRPr lang="en-US" sz="1800" dirty="0">
                <a:solidFill>
                  <a:srgbClr val="FF0000"/>
                </a:solidFill>
                <a:latin typeface="Arial" panose="020B0604020202020204" pitchFamily="34" charset="0"/>
                <a:cs typeface="Arial" pitchFamily="34" charset="0"/>
              </a:endParaRPr>
            </a:p>
          </p:txBody>
        </p:sp>
      </p:grpSp>
      <p:grpSp>
        <p:nvGrpSpPr>
          <p:cNvPr id="25" name="Group 24"/>
          <p:cNvGrpSpPr/>
          <p:nvPr/>
        </p:nvGrpSpPr>
        <p:grpSpPr>
          <a:xfrm>
            <a:off x="2226524" y="3024207"/>
            <a:ext cx="4690951" cy="1819276"/>
            <a:chOff x="4029077" y="1797248"/>
            <a:chExt cx="5219700" cy="3174801"/>
          </a:xfrm>
        </p:grpSpPr>
        <p:grpSp>
          <p:nvGrpSpPr>
            <p:cNvPr id="26" name="Group 25"/>
            <p:cNvGrpSpPr/>
            <p:nvPr/>
          </p:nvGrpSpPr>
          <p:grpSpPr>
            <a:xfrm>
              <a:off x="4029077" y="1797248"/>
              <a:ext cx="5219700" cy="3174801"/>
              <a:chOff x="4029077" y="1797249"/>
              <a:chExt cx="5219700" cy="2584252"/>
            </a:xfrm>
          </p:grpSpPr>
          <p:pic>
            <p:nvPicPr>
              <p:cNvPr id="28" name="图片 6">
                <a:extLst>
                  <a:ext uri="{FF2B5EF4-FFF2-40B4-BE49-F238E27FC236}">
                    <a16:creationId xmlns:a16="http://schemas.microsoft.com/office/drawing/2014/main" id="{9B9F2265-2816-43B4-B209-3A6FCAD040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9" name="Rectangle 28"/>
              <p:cNvSpPr/>
              <p:nvPr/>
            </p:nvSpPr>
            <p:spPr>
              <a:xfrm>
                <a:off x="4290177" y="2399466"/>
                <a:ext cx="4572000" cy="524630"/>
              </a:xfrm>
              <a:prstGeom prst="rect">
                <a:avLst/>
              </a:prstGeom>
            </p:spPr>
            <p:txBody>
              <a:bodyPr>
                <a:spAutoFit/>
              </a:bodyPr>
              <a:lstStyle/>
              <a:p>
                <a:pPr algn="just"/>
                <a:endParaRPr lang="en-US" sz="1800" dirty="0">
                  <a:solidFill>
                    <a:srgbClr val="FF0000"/>
                  </a:solidFill>
                  <a:latin typeface="Arial" panose="020B0604020202020204" pitchFamily="34" charset="0"/>
                  <a:cs typeface="Arial" pitchFamily="34" charset="0"/>
                </a:endParaRPr>
              </a:p>
            </p:txBody>
          </p:sp>
        </p:grpSp>
        <p:sp>
          <p:nvSpPr>
            <p:cNvPr id="27" name="Rectangle 26"/>
            <p:cNvSpPr/>
            <p:nvPr/>
          </p:nvSpPr>
          <p:spPr>
            <a:xfrm>
              <a:off x="4431333" y="2648756"/>
              <a:ext cx="4430845" cy="2094683"/>
            </a:xfrm>
            <a:prstGeom prst="rect">
              <a:avLst/>
            </a:prstGeom>
          </p:spPr>
          <p:txBody>
            <a:bodyPr wrap="square">
              <a:spAutoFit/>
            </a:bodyPr>
            <a:lstStyle/>
            <a:p>
              <a:pPr algn="just"/>
              <a:r>
                <a:rPr lang="en-US" sz="1800" dirty="0">
                  <a:solidFill>
                    <a:srgbClr val="1D02BE"/>
                  </a:solidFill>
                  <a:latin typeface="Arial" panose="020B0604020202020204" pitchFamily="34" charset="0"/>
                  <a:cs typeface="Arial" panose="020B0604020202020204" pitchFamily="34" charset="0"/>
                </a:rPr>
                <a:t>Khung cửa sổ lớp 3C thật duyên dáng với những bông sen cạn đỏ thắm nở từ miệng chậu hình li rượu</a:t>
              </a:r>
              <a:r>
                <a:rPr lang="en-US" sz="1800" dirty="0">
                  <a:solidFill>
                    <a:srgbClr val="FF0000"/>
                  </a:solidFill>
                  <a:latin typeface="Arial" pitchFamily="34" charset="0"/>
                  <a:cs typeface="Arial" pitchFamily="34" charset="0"/>
                </a:rPr>
                <a:t>.</a:t>
              </a:r>
            </a:p>
            <a:p>
              <a:pPr algn="just"/>
              <a:endParaRPr lang="en-US" sz="1800"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1473699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427FC20F-09F9-4A5D-A124-8D822E3ED3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495749" cy="607242"/>
          </a:xfrm>
          <a:prstGeom prst="rect">
            <a:avLst/>
          </a:prstGeom>
        </p:spPr>
      </p:pic>
      <p:grpSp>
        <p:nvGrpSpPr>
          <p:cNvPr id="4" name="Group 3"/>
          <p:cNvGrpSpPr/>
          <p:nvPr/>
        </p:nvGrpSpPr>
        <p:grpSpPr>
          <a:xfrm>
            <a:off x="1884621" y="3426785"/>
            <a:ext cx="4800600" cy="1191333"/>
            <a:chOff x="2085975" y="2657475"/>
            <a:chExt cx="4800600" cy="1191333"/>
          </a:xfrm>
        </p:grpSpPr>
        <p:pic>
          <p:nvPicPr>
            <p:cNvPr id="205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5975" y="2657475"/>
              <a:ext cx="4800600" cy="119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32084" y="3043093"/>
              <a:ext cx="4508381" cy="461665"/>
            </a:xfrm>
            <a:prstGeom prst="rect">
              <a:avLst/>
            </a:prstGeom>
            <a:noFill/>
          </p:spPr>
          <p:txBody>
            <a:bodyPr wrap="square" rtlCol="0">
              <a:spAutoFit/>
            </a:bodyPr>
            <a:lstStyle/>
            <a:p>
              <a:r>
                <a:rPr lang="en-US" sz="2400" dirty="0">
                  <a:solidFill>
                    <a:srgbClr val="1D02BE"/>
                  </a:solidFill>
                  <a:latin typeface="Arial" pitchFamily="34" charset="0"/>
                  <a:cs typeface="Arial" pitchFamily="34" charset="0"/>
                </a:rPr>
                <a:t> Tranh vẽ các bạn đang làm gì? </a:t>
              </a:r>
            </a:p>
          </p:txBody>
        </p:sp>
      </p:grpSp>
      <p:grpSp>
        <p:nvGrpSpPr>
          <p:cNvPr id="17" name="Group 16"/>
          <p:cNvGrpSpPr/>
          <p:nvPr/>
        </p:nvGrpSpPr>
        <p:grpSpPr>
          <a:xfrm>
            <a:off x="2203707" y="3426784"/>
            <a:ext cx="4162425" cy="1191333"/>
            <a:chOff x="2266950" y="2562225"/>
            <a:chExt cx="3719513" cy="1191333"/>
          </a:xfrm>
        </p:grpSpPr>
        <p:pic>
          <p:nvPicPr>
            <p:cNvPr id="1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6950" y="2562225"/>
              <a:ext cx="3719513" cy="119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3175" y="2742392"/>
              <a:ext cx="3443288" cy="830997"/>
            </a:xfrm>
            <a:prstGeom prst="rect">
              <a:avLst/>
            </a:prstGeom>
            <a:noFill/>
          </p:spPr>
          <p:txBody>
            <a:bodyPr wrap="square" rtlCol="0">
              <a:spAutoFit/>
            </a:bodyPr>
            <a:lstStyle/>
            <a:p>
              <a:pPr algn="ctr"/>
              <a:r>
                <a:rPr lang="en-US" sz="2400" dirty="0">
                  <a:solidFill>
                    <a:srgbClr val="FF0000"/>
                  </a:solidFill>
                  <a:latin typeface="Arial" pitchFamily="34" charset="0"/>
                  <a:cs typeface="Arial" pitchFamily="34" charset="0"/>
                </a:rPr>
                <a:t>Tranh vẽ các bạn đang trang trí lớp học.</a:t>
              </a:r>
            </a:p>
          </p:txBody>
        </p:sp>
      </p:grpSp>
      <p:grpSp>
        <p:nvGrpSpPr>
          <p:cNvPr id="8" name="Group 7">
            <a:extLst>
              <a:ext uri="{FF2B5EF4-FFF2-40B4-BE49-F238E27FC236}">
                <a16:creationId xmlns:a16="http://schemas.microsoft.com/office/drawing/2014/main" id="{4C560B56-2BFF-3CAD-4434-607B10A88017}"/>
              </a:ext>
            </a:extLst>
          </p:cNvPr>
          <p:cNvGrpSpPr/>
          <p:nvPr/>
        </p:nvGrpSpPr>
        <p:grpSpPr>
          <a:xfrm>
            <a:off x="527124" y="209617"/>
            <a:ext cx="8089753" cy="1948349"/>
            <a:chOff x="527124" y="209617"/>
            <a:chExt cx="8089753" cy="1948349"/>
          </a:xfrm>
        </p:grpSpPr>
        <p:pic>
          <p:nvPicPr>
            <p:cNvPr id="3" name="bức 2.mp4">
              <a:hlinkClick r:id="" action="ppaction://media"/>
              <a:extLst>
                <a:ext uri="{FF2B5EF4-FFF2-40B4-BE49-F238E27FC236}">
                  <a16:creationId xmlns:a16="http://schemas.microsoft.com/office/drawing/2014/main" id="{6ADA5FF7-DDFE-744D-CBBB-BBA4890AB51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27124" y="209617"/>
              <a:ext cx="1948348" cy="1948348"/>
            </a:xfrm>
            <a:prstGeom prst="rect">
              <a:avLst/>
            </a:prstGeom>
          </p:spPr>
        </p:pic>
        <p:pic>
          <p:nvPicPr>
            <p:cNvPr id="6" name="2.mp4">
              <a:hlinkClick r:id="" action="ppaction://media"/>
              <a:extLst>
                <a:ext uri="{FF2B5EF4-FFF2-40B4-BE49-F238E27FC236}">
                  <a16:creationId xmlns:a16="http://schemas.microsoft.com/office/drawing/2014/main" id="{DB35FE1C-50A0-2AA1-618A-BDA0B1C62C58}"/>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512091" y="209618"/>
              <a:ext cx="2051127" cy="1948348"/>
            </a:xfrm>
            <a:prstGeom prst="rect">
              <a:avLst/>
            </a:prstGeom>
          </p:spPr>
        </p:pic>
        <p:pic>
          <p:nvPicPr>
            <p:cNvPr id="7" name="22.mp4">
              <a:hlinkClick r:id="" action="ppaction://media"/>
              <a:extLst>
                <a:ext uri="{FF2B5EF4-FFF2-40B4-BE49-F238E27FC236}">
                  <a16:creationId xmlns:a16="http://schemas.microsoft.com/office/drawing/2014/main" id="{2C907C00-7B2C-E0FD-BB95-D230CC1741B6}"/>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6264067" y="209618"/>
              <a:ext cx="2352810" cy="1948348"/>
            </a:xfrm>
            <a:prstGeom prst="rect">
              <a:avLst/>
            </a:prstGeom>
          </p:spPr>
        </p:pic>
      </p:grpSp>
      <p:pic>
        <p:nvPicPr>
          <p:cNvPr id="10" name="Picture 9">
            <a:extLst>
              <a:ext uri="{FF2B5EF4-FFF2-40B4-BE49-F238E27FC236}">
                <a16:creationId xmlns:a16="http://schemas.microsoft.com/office/drawing/2014/main" id="{C4B18754-D2AF-83FD-795D-E4687410710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4145" y="2157965"/>
            <a:ext cx="1398707" cy="2946400"/>
          </a:xfrm>
          <a:prstGeom prst="rect">
            <a:avLst/>
          </a:prstGeom>
        </p:spPr>
      </p:pic>
    </p:spTree>
    <p:extLst>
      <p:ext uri="{BB962C8B-B14F-4D97-AF65-F5344CB8AC3E}">
        <p14:creationId xmlns:p14="http://schemas.microsoft.com/office/powerpoint/2010/main" val="932445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2" name="图片 11">
            <a:extLst>
              <a:ext uri="{FF2B5EF4-FFF2-40B4-BE49-F238E27FC236}">
                <a16:creationId xmlns:a16="http://schemas.microsoft.com/office/drawing/2014/main" id="{635D6484-927A-499F-B9BB-4B069806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94" y="1611670"/>
            <a:ext cx="765544" cy="1093708"/>
          </a:xfrm>
          <a:prstGeom prst="rect">
            <a:avLst/>
          </a:prstGeom>
        </p:spPr>
      </p:pic>
      <p:pic>
        <p:nvPicPr>
          <p:cNvPr id="14" name="图片 13">
            <a:extLst>
              <a:ext uri="{FF2B5EF4-FFF2-40B4-BE49-F238E27FC236}">
                <a16:creationId xmlns:a16="http://schemas.microsoft.com/office/drawing/2014/main" id="{F91C95C4-52FB-4503-9075-A2E36532C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6756" y="2705378"/>
            <a:ext cx="1428837" cy="2180947"/>
          </a:xfrm>
          <a:prstGeom prst="rect">
            <a:avLst/>
          </a:prstGeom>
        </p:spPr>
      </p:pic>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19" name="Group 18"/>
          <p:cNvGrpSpPr/>
          <p:nvPr/>
        </p:nvGrpSpPr>
        <p:grpSpPr>
          <a:xfrm>
            <a:off x="814301" y="114780"/>
            <a:ext cx="5430829" cy="2031417"/>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623413"/>
              <a:ext cx="4689240" cy="707886"/>
            </a:xfrm>
            <a:prstGeom prst="rect">
              <a:avLst/>
            </a:prstGeom>
          </p:spPr>
          <p:txBody>
            <a:bodyPr wrap="square">
              <a:spAutoFit/>
            </a:bodyPr>
            <a:lstStyle/>
            <a:p>
              <a:r>
                <a:rPr lang="en-US" sz="2000" dirty="0">
                  <a:solidFill>
                    <a:srgbClr val="1D02BE"/>
                  </a:solidFill>
                  <a:latin typeface="Arial" pitchFamily="34" charset="0"/>
                  <a:cs typeface="Arial" pitchFamily="34" charset="0"/>
                </a:rPr>
                <a:t>4. Trong câu cuối bài, mỗi chậu cây tái chế được so sánh với hình ảnh nào?</a:t>
              </a:r>
            </a:p>
          </p:txBody>
        </p:sp>
      </p:grpSp>
      <p:grpSp>
        <p:nvGrpSpPr>
          <p:cNvPr id="9" name="Group 8"/>
          <p:cNvGrpSpPr/>
          <p:nvPr/>
        </p:nvGrpSpPr>
        <p:grpSpPr>
          <a:xfrm>
            <a:off x="4029077" y="2310139"/>
            <a:ext cx="4095748" cy="1728461"/>
            <a:chOff x="4029077" y="2310139"/>
            <a:chExt cx="4095748" cy="1728461"/>
          </a:xfrm>
        </p:grpSpPr>
        <p:grpSp>
          <p:nvGrpSpPr>
            <p:cNvPr id="4" name="Group 3"/>
            <p:cNvGrpSpPr/>
            <p:nvPr/>
          </p:nvGrpSpPr>
          <p:grpSpPr>
            <a:xfrm>
              <a:off x="4029077" y="2310139"/>
              <a:ext cx="4095748" cy="1728461"/>
              <a:chOff x="4029077" y="1797248"/>
              <a:chExt cx="5219700" cy="3174801"/>
            </a:xfrm>
          </p:grpSpPr>
          <p:grpSp>
            <p:nvGrpSpPr>
              <p:cNvPr id="21" name="Group 20"/>
              <p:cNvGrpSpPr/>
              <p:nvPr/>
            </p:nvGrpSpPr>
            <p:grpSpPr>
              <a:xfrm>
                <a:off x="4029077" y="1797248"/>
                <a:ext cx="5219700" cy="3174801"/>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2" name="Rectangle 1"/>
              <p:cNvSpPr/>
              <p:nvPr/>
            </p:nvSpPr>
            <p:spPr>
              <a:xfrm>
                <a:off x="4324350" y="2399497"/>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8" name="Rectangle 7"/>
            <p:cNvSpPr/>
            <p:nvPr/>
          </p:nvSpPr>
          <p:spPr>
            <a:xfrm>
              <a:off x="4233955" y="2785604"/>
              <a:ext cx="3890870" cy="1015663"/>
            </a:xfrm>
            <a:prstGeom prst="rect">
              <a:avLst/>
            </a:prstGeom>
          </p:spPr>
          <p:txBody>
            <a:bodyPr wrap="square">
              <a:spAutoFit/>
            </a:bodyPr>
            <a:lstStyle/>
            <a:p>
              <a:r>
                <a:rPr lang="en-US" sz="2000" dirty="0">
                  <a:solidFill>
                    <a:srgbClr val="FF0000"/>
                  </a:solidFill>
                  <a:latin typeface="Arial" pitchFamily="34" charset="0"/>
                  <a:cs typeface="Arial" pitchFamily="34" charset="0"/>
                </a:rPr>
                <a:t>Mỗi chậu cây tái chế như một ánh mắt biết cười.</a:t>
              </a:r>
              <a:br>
                <a:rPr lang="en-US" sz="2000" dirty="0">
                  <a:solidFill>
                    <a:srgbClr val="FF0000"/>
                  </a:solidFill>
                  <a:latin typeface="Arial" pitchFamily="34" charset="0"/>
                  <a:cs typeface="Arial" pitchFamily="34" charset="0"/>
                </a:rPr>
              </a:br>
              <a:endParaRPr lang="en-US" sz="2000"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25662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4425" y="-180864"/>
            <a:ext cx="5534025" cy="1876425"/>
            <a:chOff x="352425" y="1676400"/>
            <a:chExt cx="5534025" cy="1876425"/>
          </a:xfrm>
        </p:grpSpPr>
        <p:pic>
          <p:nvPicPr>
            <p:cNvPr id="5" name="图片 4">
              <a:extLst>
                <a:ext uri="{FF2B5EF4-FFF2-40B4-BE49-F238E27FC236}">
                  <a16:creationId xmlns:a16="http://schemas.microsoft.com/office/drawing/2014/main" id="{84E0EF1A-B3DF-4D2D-A316-716954300F85}"/>
                </a:ext>
              </a:extLst>
            </p:cNvPr>
            <p:cNvPicPr>
              <a:picLocks noChangeAspect="1"/>
            </p:cNvPicPr>
            <p:nvPr/>
          </p:nvPicPr>
          <p:blipFill>
            <a:blip r:embed="rId3" cstate="print">
              <a:extLst>
                <a:ext uri="{28A0092B-C50C-407E-A947-70E740481C1C}">
                  <a14:useLocalDpi xmlns:a14="http://schemas.microsoft.com/office/drawing/2010/main" val="0"/>
                </a:ext>
              </a:extLst>
            </a:blip>
            <a:srcRect l="50131" t="58704"/>
            <a:stretch>
              <a:fillRect/>
            </a:stretch>
          </p:blipFill>
          <p:spPr>
            <a:xfrm>
              <a:off x="352425" y="1676400"/>
              <a:ext cx="5534025" cy="1876425"/>
            </a:xfrm>
            <a:custGeom>
              <a:avLst/>
              <a:gdLst>
                <a:gd name="connsiteX0" fmla="*/ 4165600 w 4840485"/>
                <a:gd name="connsiteY0" fmla="*/ 0 h 2832100"/>
                <a:gd name="connsiteX1" fmla="*/ 4840485 w 4840485"/>
                <a:gd name="connsiteY1" fmla="*/ 55093 h 2832100"/>
                <a:gd name="connsiteX2" fmla="*/ 4840485 w 4840485"/>
                <a:gd name="connsiteY2" fmla="*/ 2832100 h 2832100"/>
                <a:gd name="connsiteX3" fmla="*/ 343408 w 4840485"/>
                <a:gd name="connsiteY3" fmla="*/ 2832100 h 2832100"/>
                <a:gd name="connsiteX4" fmla="*/ 330200 w 4840485"/>
                <a:gd name="connsiteY4" fmla="*/ 2755900 h 2832100"/>
                <a:gd name="connsiteX5" fmla="*/ 0 w 4840485"/>
                <a:gd name="connsiteY5" fmla="*/ 1460500 h 2832100"/>
                <a:gd name="connsiteX6" fmla="*/ 355600 w 4840485"/>
                <a:gd name="connsiteY6" fmla="*/ 457200 h 2832100"/>
                <a:gd name="connsiteX7" fmla="*/ 2616200 w 4840485"/>
                <a:gd name="connsiteY7" fmla="*/ 431800 h 2832100"/>
                <a:gd name="connsiteX8" fmla="*/ 3022600 w 4840485"/>
                <a:gd name="connsiteY8" fmla="*/ 304800 h 2832100"/>
                <a:gd name="connsiteX9" fmla="*/ 3378200 w 4840485"/>
                <a:gd name="connsiteY9" fmla="*/ 114300 h 283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485" h="2832100">
                  <a:moveTo>
                    <a:pt x="4165600" y="0"/>
                  </a:moveTo>
                  <a:lnTo>
                    <a:pt x="4840485" y="55093"/>
                  </a:lnTo>
                  <a:lnTo>
                    <a:pt x="4840485" y="2832100"/>
                  </a:lnTo>
                  <a:lnTo>
                    <a:pt x="343408" y="2832100"/>
                  </a:lnTo>
                  <a:lnTo>
                    <a:pt x="330200" y="2755900"/>
                  </a:lnTo>
                  <a:lnTo>
                    <a:pt x="0" y="1460500"/>
                  </a:lnTo>
                  <a:lnTo>
                    <a:pt x="355600" y="457200"/>
                  </a:lnTo>
                  <a:lnTo>
                    <a:pt x="2616200" y="431800"/>
                  </a:lnTo>
                  <a:lnTo>
                    <a:pt x="3022600" y="304800"/>
                  </a:lnTo>
                  <a:lnTo>
                    <a:pt x="3378200" y="114300"/>
                  </a:lnTo>
                  <a:close/>
                </a:path>
              </a:pathLst>
            </a:custGeom>
          </p:spPr>
        </p:pic>
        <p:sp>
          <p:nvSpPr>
            <p:cNvPr id="11" name="文本框 10">
              <a:extLst>
                <a:ext uri="{FF2B5EF4-FFF2-40B4-BE49-F238E27FC236}">
                  <a16:creationId xmlns:a16="http://schemas.microsoft.com/office/drawing/2014/main" id="{94614879-EFF8-44B6-B227-CE044D106E41}"/>
                </a:ext>
              </a:extLst>
            </p:cNvPr>
            <p:cNvSpPr txBox="1"/>
            <p:nvPr/>
          </p:nvSpPr>
          <p:spPr>
            <a:xfrm>
              <a:off x="1612566" y="2281349"/>
              <a:ext cx="2292935" cy="530915"/>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a:ln w="15875">
                    <a:noFill/>
                    <a:prstDash val="solid"/>
                  </a:ln>
                  <a:solidFill>
                    <a:srgbClr val="1D02BE"/>
                  </a:solidFill>
                  <a:effectLst/>
                  <a:latin typeface="Arial" pitchFamily="34" charset="0"/>
                  <a:cs typeface="Arial" pitchFamily="34" charset="0"/>
                </a:rPr>
                <a:t>Nội dung bài</a:t>
              </a:r>
              <a:endParaRPr lang="zh-CN" altLang="en-US" sz="3000" b="0" dirty="0">
                <a:ln w="15875">
                  <a:noFill/>
                  <a:prstDash val="solid"/>
                </a:ln>
                <a:solidFill>
                  <a:srgbClr val="1D02BE"/>
                </a:solidFill>
                <a:effectLst/>
                <a:latin typeface="Arial" pitchFamily="34" charset="0"/>
                <a:cs typeface="Arial" pitchFamily="34" charset="0"/>
              </a:endParaRPr>
            </a:p>
          </p:txBody>
        </p:sp>
      </p:grpSp>
      <p:pic>
        <p:nvPicPr>
          <p:cNvPr id="12" name="图片 11">
            <a:extLst>
              <a:ext uri="{FF2B5EF4-FFF2-40B4-BE49-F238E27FC236}">
                <a16:creationId xmlns:a16="http://schemas.microsoft.com/office/drawing/2014/main" id="{DB49C6A2-06B3-41D7-A7E3-198598B1A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pic>
        <p:nvPicPr>
          <p:cNvPr id="13" name="图片 13">
            <a:extLst>
              <a:ext uri="{FF2B5EF4-FFF2-40B4-BE49-F238E27FC236}">
                <a16:creationId xmlns:a16="http://schemas.microsoft.com/office/drawing/2014/main" id="{F91C95C4-52FB-4503-9075-A2E36532C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388" y="2491489"/>
            <a:ext cx="1428837" cy="2180947"/>
          </a:xfrm>
          <a:prstGeom prst="rect">
            <a:avLst/>
          </a:prstGeom>
        </p:spPr>
      </p:pic>
      <p:grpSp>
        <p:nvGrpSpPr>
          <p:cNvPr id="6" name="Group 5"/>
          <p:cNvGrpSpPr/>
          <p:nvPr/>
        </p:nvGrpSpPr>
        <p:grpSpPr>
          <a:xfrm>
            <a:off x="2562225" y="1671965"/>
            <a:ext cx="5562600" cy="3281036"/>
            <a:chOff x="2562225" y="1671965"/>
            <a:chExt cx="5562600" cy="3281036"/>
          </a:xfrm>
        </p:grpSpPr>
        <p:grpSp>
          <p:nvGrpSpPr>
            <p:cNvPr id="15" name="Group 14"/>
            <p:cNvGrpSpPr/>
            <p:nvPr/>
          </p:nvGrpSpPr>
          <p:grpSpPr>
            <a:xfrm>
              <a:off x="2562225" y="1671965"/>
              <a:ext cx="5562600" cy="3281036"/>
              <a:chOff x="4029077" y="1797248"/>
              <a:chExt cx="5219700" cy="3174801"/>
            </a:xfrm>
          </p:grpSpPr>
          <p:grpSp>
            <p:nvGrpSpPr>
              <p:cNvPr id="17" name="Group 16"/>
              <p:cNvGrpSpPr/>
              <p:nvPr/>
            </p:nvGrpSpPr>
            <p:grpSpPr>
              <a:xfrm>
                <a:off x="4029077" y="1797248"/>
                <a:ext cx="5219700" cy="3174801"/>
                <a:chOff x="4029077" y="1797249"/>
                <a:chExt cx="5219700" cy="2584252"/>
              </a:xfrm>
            </p:grpSpPr>
            <p:pic>
              <p:nvPicPr>
                <p:cNvPr id="19" name="图片 6">
                  <a:extLst>
                    <a:ext uri="{FF2B5EF4-FFF2-40B4-BE49-F238E27FC236}">
                      <a16:creationId xmlns:a16="http://schemas.microsoft.com/office/drawing/2014/main" id="{9B9F2265-2816-43B4-B209-3A6FCAD040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18" name="Rectangle 17"/>
              <p:cNvSpPr/>
              <p:nvPr/>
            </p:nvSpPr>
            <p:spPr>
              <a:xfrm>
                <a:off x="4324350" y="2399497"/>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4" name="Rectangle 3"/>
            <p:cNvSpPr/>
            <p:nvPr/>
          </p:nvSpPr>
          <p:spPr>
            <a:xfrm>
              <a:off x="2962620" y="2380464"/>
              <a:ext cx="4572000" cy="1938992"/>
            </a:xfrm>
            <a:prstGeom prst="rect">
              <a:avLst/>
            </a:prstGeom>
          </p:spPr>
          <p:txBody>
            <a:bodyPr>
              <a:spAutoFit/>
            </a:bodyPr>
            <a:lstStyle/>
            <a:p>
              <a:pPr algn="just"/>
              <a:r>
                <a:rPr lang="nl-NL" sz="2000" dirty="0">
                  <a:solidFill>
                    <a:srgbClr val="FF0000"/>
                  </a:solidFill>
                  <a:latin typeface="Arial" pitchFamily="34" charset="0"/>
                  <a:cs typeface="Arial" pitchFamily="34" charset="0"/>
                </a:rPr>
                <a:t>Các bạn học sinh lớp 3 đã tạo nên nhiều mẫu chậu cây độc đáo từ vỏ chai nhựa đã qua sử dụng để trang trí lớp trong ngày thứ bảy xanh. Việc làm của các bạn vừa làm đẹp trường lớp vừa bảo vệ môi trường.” </a:t>
              </a:r>
              <a:endParaRPr lang="en-US" sz="2000"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2297681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2" name="图片 11">
            <a:extLst>
              <a:ext uri="{FF2B5EF4-FFF2-40B4-BE49-F238E27FC236}">
                <a16:creationId xmlns:a16="http://schemas.microsoft.com/office/drawing/2014/main" id="{635D6484-927A-499F-B9BB-4B069806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8" y="1505714"/>
            <a:ext cx="768760" cy="1093708"/>
          </a:xfrm>
          <a:prstGeom prst="rect">
            <a:avLst/>
          </a:prstGeom>
        </p:spPr>
      </p:pic>
      <p:pic>
        <p:nvPicPr>
          <p:cNvPr id="14" name="图片 13">
            <a:extLst>
              <a:ext uri="{FF2B5EF4-FFF2-40B4-BE49-F238E27FC236}">
                <a16:creationId xmlns:a16="http://schemas.microsoft.com/office/drawing/2014/main" id="{F91C95C4-52FB-4503-9075-A2E36532C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0879" y="2791102"/>
            <a:ext cx="1428837" cy="2180947"/>
          </a:xfrm>
          <a:prstGeom prst="rect">
            <a:avLst/>
          </a:prstGeom>
        </p:spPr>
      </p:pic>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19" name="Group 18"/>
          <p:cNvGrpSpPr/>
          <p:nvPr/>
        </p:nvGrpSpPr>
        <p:grpSpPr>
          <a:xfrm>
            <a:off x="865196" y="0"/>
            <a:ext cx="4642469" cy="2031417"/>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623413"/>
              <a:ext cx="4384439" cy="1015663"/>
            </a:xfrm>
            <a:prstGeom prst="rect">
              <a:avLst/>
            </a:prstGeom>
          </p:spPr>
          <p:txBody>
            <a:bodyPr wrap="square">
              <a:spAutoFit/>
            </a:bodyPr>
            <a:lstStyle/>
            <a:p>
              <a:r>
                <a:rPr lang="en-US" sz="2000" dirty="0">
                  <a:solidFill>
                    <a:srgbClr val="1D02BE"/>
                  </a:solidFill>
                  <a:latin typeface="Arial" pitchFamily="34" charset="0"/>
                  <a:cs typeface="Arial" pitchFamily="34" charset="0"/>
                </a:rPr>
                <a:t>5. Theo em, vì sao ngày thứ Bảy được gọi là </a:t>
              </a:r>
              <a:r>
                <a:rPr lang="en-US" sz="2000" i="1" dirty="0">
                  <a:solidFill>
                    <a:srgbClr val="1D02BE"/>
                  </a:solidFill>
                  <a:latin typeface="Arial" pitchFamily="34" charset="0"/>
                  <a:cs typeface="Arial" pitchFamily="34" charset="0"/>
                </a:rPr>
                <a:t>thứ Bảy xanh</a:t>
              </a:r>
              <a:r>
                <a:rPr lang="en-US" sz="2000" dirty="0">
                  <a:solidFill>
                    <a:srgbClr val="1D02BE"/>
                  </a:solidFill>
                  <a:latin typeface="Arial" pitchFamily="34" charset="0"/>
                  <a:cs typeface="Arial" pitchFamily="34" charset="0"/>
                </a:rPr>
                <a:t>?</a:t>
              </a:r>
              <a:br>
                <a:rPr lang="en-US" sz="2000" dirty="0">
                  <a:solidFill>
                    <a:srgbClr val="1D02BE"/>
                  </a:solidFill>
                  <a:latin typeface="Arial" pitchFamily="34" charset="0"/>
                  <a:cs typeface="Arial" pitchFamily="34" charset="0"/>
                </a:rPr>
              </a:br>
              <a:endParaRPr lang="en-US" sz="2000" i="1" dirty="0">
                <a:solidFill>
                  <a:srgbClr val="1D02BE"/>
                </a:solidFill>
                <a:latin typeface="Arial" pitchFamily="34" charset="0"/>
                <a:cs typeface="Arial" pitchFamily="34" charset="0"/>
              </a:endParaRPr>
            </a:p>
          </p:txBody>
        </p:sp>
      </p:grpSp>
      <p:grpSp>
        <p:nvGrpSpPr>
          <p:cNvPr id="8" name="Group 7"/>
          <p:cNvGrpSpPr/>
          <p:nvPr/>
        </p:nvGrpSpPr>
        <p:grpSpPr>
          <a:xfrm>
            <a:off x="3446579" y="1797248"/>
            <a:ext cx="5802198" cy="3174801"/>
            <a:chOff x="3446579" y="1797248"/>
            <a:chExt cx="5802198" cy="3174801"/>
          </a:xfrm>
        </p:grpSpPr>
        <p:grpSp>
          <p:nvGrpSpPr>
            <p:cNvPr id="21" name="Group 20"/>
            <p:cNvGrpSpPr/>
            <p:nvPr/>
          </p:nvGrpSpPr>
          <p:grpSpPr>
            <a:xfrm>
              <a:off x="3446579" y="1797248"/>
              <a:ext cx="5802198" cy="3174801"/>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5" name="Rectangle 4"/>
            <p:cNvSpPr/>
            <p:nvPr/>
          </p:nvSpPr>
          <p:spPr>
            <a:xfrm>
              <a:off x="4109888" y="2326928"/>
              <a:ext cx="4642470" cy="2246769"/>
            </a:xfrm>
            <a:prstGeom prst="rect">
              <a:avLst/>
            </a:prstGeom>
          </p:spPr>
          <p:txBody>
            <a:bodyPr wrap="square">
              <a:spAutoFit/>
            </a:bodyPr>
            <a:lstStyle/>
            <a:p>
              <a:pPr algn="just"/>
              <a:r>
                <a:rPr lang="en-US" sz="2000" dirty="0">
                  <a:solidFill>
                    <a:srgbClr val="FF0000"/>
                  </a:solidFill>
                  <a:latin typeface="Arial" pitchFamily="34" charset="0"/>
                  <a:cs typeface="Arial" pitchFamily="34" charset="0"/>
                </a:rPr>
                <a:t>Vì các bạn học sinh đã tái chế những chiếc chai nhựa đã qua sử dụng để làm thành các chậu cây. Như vậy không những các bạn đã thực hiện hành động bảo vệ môi trường mà còn làm môi trường thêm xanh hơn vì đã có thêm những chậu cây xanh.</a:t>
              </a:r>
            </a:p>
          </p:txBody>
        </p:sp>
      </p:grpSp>
    </p:spTree>
    <p:extLst>
      <p:ext uri="{BB962C8B-B14F-4D97-AF65-F5344CB8AC3E}">
        <p14:creationId xmlns:p14="http://schemas.microsoft.com/office/powerpoint/2010/main" val="349161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grpSp>
        <p:nvGrpSpPr>
          <p:cNvPr id="2" name="Group 1"/>
          <p:cNvGrpSpPr/>
          <p:nvPr/>
        </p:nvGrpSpPr>
        <p:grpSpPr>
          <a:xfrm>
            <a:off x="1377738" y="457200"/>
            <a:ext cx="5974812" cy="4914903"/>
            <a:chOff x="1377738" y="1337714"/>
            <a:chExt cx="5974812" cy="3931831"/>
          </a:xfrm>
        </p:grpSpPr>
        <p:pic>
          <p:nvPicPr>
            <p:cNvPr id="20" name="图片 1">
              <a:extLst>
                <a:ext uri="{FF2B5EF4-FFF2-40B4-BE49-F238E27FC236}">
                  <a16:creationId xmlns:a16="http://schemas.microsoft.com/office/drawing/2014/main" id="{ABEF402B-508C-4E81-ACAB-A175C2394C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7738" y="1337714"/>
              <a:ext cx="5974812" cy="3048001"/>
            </a:xfrm>
            <a:prstGeom prst="rect">
              <a:avLst/>
            </a:prstGeom>
          </p:spPr>
        </p:pic>
        <p:sp>
          <p:nvSpPr>
            <p:cNvPr id="22" name="TextBox 21"/>
            <p:cNvSpPr txBox="1"/>
            <p:nvPr/>
          </p:nvSpPr>
          <p:spPr>
            <a:xfrm>
              <a:off x="1704975" y="2364375"/>
              <a:ext cx="5153025" cy="2905170"/>
            </a:xfrm>
            <a:prstGeom prst="rect">
              <a:avLst/>
            </a:prstGeom>
            <a:noFill/>
          </p:spPr>
          <p:txBody>
            <a:bodyPr wrap="square" lIns="91226" tIns="45613" rIns="91226" bIns="45613" rtlCol="0">
              <a:spAutoFit/>
            </a:bodyPr>
            <a:lstStyle/>
            <a:p>
              <a:pPr algn="ctr"/>
              <a:r>
                <a:rPr lang="en-US" sz="6000" dirty="0">
                  <a:solidFill>
                    <a:prstClr val="black"/>
                  </a:solidFill>
                  <a:latin typeface="Cooper Black" pitchFamily="18" charset="0"/>
                </a:rPr>
                <a:t>  </a:t>
              </a:r>
              <a:r>
                <a:rPr lang="en-US" sz="6000" dirty="0" err="1">
                  <a:solidFill>
                    <a:srgbClr val="FF0000"/>
                  </a:solidFill>
                  <a:latin typeface="VNI-Franko" pitchFamily="2" charset="0"/>
                </a:rPr>
                <a:t>Luyện</a:t>
              </a:r>
              <a:r>
                <a:rPr lang="en-US" sz="6000" dirty="0">
                  <a:solidFill>
                    <a:srgbClr val="FF0000"/>
                  </a:solidFill>
                  <a:latin typeface="VNI-Franko" pitchFamily="2" charset="0"/>
                </a:rPr>
                <a:t> </a:t>
              </a:r>
              <a:r>
                <a:rPr lang="en-US" sz="6000" dirty="0" err="1">
                  <a:solidFill>
                    <a:srgbClr val="FF0000"/>
                  </a:solidFill>
                  <a:latin typeface="VNI-Franko" pitchFamily="2" charset="0"/>
                </a:rPr>
                <a:t>đọc</a:t>
              </a:r>
              <a:r>
                <a:rPr lang="en-US" sz="6000" dirty="0">
                  <a:solidFill>
                    <a:srgbClr val="FF0000"/>
                  </a:solidFill>
                  <a:latin typeface="VNI-Franko" pitchFamily="2" charset="0"/>
                </a:rPr>
                <a:t> </a:t>
              </a:r>
              <a:r>
                <a:rPr lang="en-US" sz="6000" dirty="0" err="1">
                  <a:solidFill>
                    <a:srgbClr val="FF0000"/>
                  </a:solidFill>
                  <a:latin typeface="VNI-Franko" pitchFamily="2" charset="0"/>
                </a:rPr>
                <a:t>lại</a:t>
              </a:r>
              <a:endParaRPr lang="en-US" sz="6000" dirty="0">
                <a:solidFill>
                  <a:srgbClr val="FF0000"/>
                </a:solidFill>
                <a:latin typeface="VNI-Franko" pitchFamily="2" charset="0"/>
              </a:endParaRPr>
            </a:p>
            <a:p>
              <a:pPr algn="ctr"/>
              <a:endParaRPr lang="en-US" sz="6000" dirty="0">
                <a:solidFill>
                  <a:srgbClr val="FF0000"/>
                </a:solidFill>
                <a:latin typeface="VNI-Franko" pitchFamily="2" charset="0"/>
              </a:endParaRPr>
            </a:p>
            <a:p>
              <a:pPr algn="ctr"/>
              <a:endParaRPr lang="en-US" sz="5000" dirty="0">
                <a:solidFill>
                  <a:srgbClr val="FF0000"/>
                </a:solidFill>
                <a:latin typeface="VNI-Franko" pitchFamily="2" charset="0"/>
              </a:endParaRPr>
            </a:p>
            <a:p>
              <a:pPr algn="ctr"/>
              <a:endParaRPr lang="en-US" sz="6000" dirty="0">
                <a:solidFill>
                  <a:srgbClr val="FF0000"/>
                </a:solidFill>
                <a:latin typeface="VNI-Franko" pitchFamily="2" charset="0"/>
              </a:endParaRPr>
            </a:p>
          </p:txBody>
        </p:sp>
      </p:grpSp>
    </p:spTree>
    <p:extLst>
      <p:ext uri="{BB962C8B-B14F-4D97-AF65-F5344CB8AC3E}">
        <p14:creationId xmlns:p14="http://schemas.microsoft.com/office/powerpoint/2010/main" val="3255653337"/>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49149" y="947849"/>
            <a:ext cx="5974812" cy="3850981"/>
            <a:chOff x="1388013" y="1114424"/>
            <a:chExt cx="5974812" cy="3048001"/>
          </a:xfrm>
        </p:grpSpPr>
        <p:pic>
          <p:nvPicPr>
            <p:cNvPr id="2" name="图片 1">
              <a:extLst>
                <a:ext uri="{FF2B5EF4-FFF2-40B4-BE49-F238E27FC236}">
                  <a16:creationId xmlns:a16="http://schemas.microsoft.com/office/drawing/2014/main" id="{ABEF402B-508C-4E81-ACAB-A175C2394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013" y="1114424"/>
              <a:ext cx="5974812" cy="3048001"/>
            </a:xfrm>
            <a:prstGeom prst="rect">
              <a:avLst/>
            </a:prstGeom>
          </p:spPr>
        </p:pic>
        <p:sp>
          <p:nvSpPr>
            <p:cNvPr id="4" name="文本框 3">
              <a:extLst>
                <a:ext uri="{FF2B5EF4-FFF2-40B4-BE49-F238E27FC236}">
                  <a16:creationId xmlns:a16="http://schemas.microsoft.com/office/drawing/2014/main" id="{B3FD827D-2CDB-439C-A517-7322E542E79B}"/>
                </a:ext>
              </a:extLst>
            </p:cNvPr>
            <p:cNvSpPr txBox="1"/>
            <p:nvPr/>
          </p:nvSpPr>
          <p:spPr>
            <a:xfrm>
              <a:off x="2273914" y="2078738"/>
              <a:ext cx="4189033" cy="1437247"/>
            </a:xfrm>
            <a:prstGeom prst="rect">
              <a:avLst/>
            </a:prstGeom>
            <a:noFill/>
          </p:spPr>
          <p:txBody>
            <a:bodyPr wrap="square" rtlCol="0">
              <a:spAutoFit/>
              <a:scene3d>
                <a:camera prst="orthographicFront"/>
                <a:lightRig rig="threePt" dir="t"/>
              </a:scene3d>
              <a:sp3d contourW="127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1D02BE"/>
                  </a:solidFill>
                  <a:effectLst/>
                  <a:uLnTx/>
                  <a:uFillTx/>
                  <a:latin typeface="Arial" pitchFamily="34" charset="0"/>
                  <a:ea typeface="小美好体" panose="02010601030101010101" pitchFamily="2" charset="-122"/>
                  <a:cs typeface="Arial" pitchFamily="34" charset="0"/>
                </a:rPr>
                <a:t> </a:t>
              </a:r>
              <a:r>
                <a:rPr lang="en-US" altLang="zh-CN" sz="2800" noProof="0" dirty="0" err="1">
                  <a:solidFill>
                    <a:srgbClr val="1D02BE"/>
                  </a:solidFill>
                  <a:latin typeface="Arial" pitchFamily="34" charset="0"/>
                  <a:ea typeface="小美好体" panose="02010601030101010101" pitchFamily="2" charset="-122"/>
                  <a:cs typeface="Arial" pitchFamily="34" charset="0"/>
                </a:rPr>
                <a:t>Đ</a:t>
              </a:r>
              <a:r>
                <a:rPr kumimoji="0" lang="en-US" altLang="zh-CN" sz="2800" b="0" i="0" u="none" strike="noStrike" kern="1200" cap="none" spc="0" normalizeH="0" baseline="0" noProof="0" dirty="0" err="1">
                  <a:ln>
                    <a:noFill/>
                  </a:ln>
                  <a:solidFill>
                    <a:srgbClr val="1D02BE"/>
                  </a:solidFill>
                  <a:effectLst/>
                  <a:uLnTx/>
                  <a:uFillTx/>
                  <a:latin typeface="Arial" pitchFamily="34" charset="0"/>
                  <a:ea typeface="小美好体" panose="02010601030101010101" pitchFamily="2" charset="-122"/>
                  <a:cs typeface="Arial" pitchFamily="34" charset="0"/>
                </a:rPr>
                <a:t>ọc</a:t>
              </a:r>
              <a:r>
                <a:rPr kumimoji="0" lang="en-US" altLang="zh-CN" sz="2800" b="0" i="0" u="none" strike="noStrike" kern="1200" cap="none" spc="0" normalizeH="0" baseline="0" noProof="0" dirty="0">
                  <a:ln>
                    <a:noFill/>
                  </a:ln>
                  <a:solidFill>
                    <a:srgbClr val="1D02BE"/>
                  </a:solidFill>
                  <a:effectLst/>
                  <a:uLnTx/>
                  <a:uFillTx/>
                  <a:latin typeface="Arial" pitchFamily="34" charset="0"/>
                  <a:ea typeface="小美好体" panose="02010601030101010101" pitchFamily="2" charset="-122"/>
                  <a:cs typeface="Arial" pitchFamily="34" charset="0"/>
                </a:rPr>
                <a:t> giọng thong thả, chậm rãi, nhấn giọng những từ ngữ chỉ các loài cây, sự vật </a:t>
              </a:r>
              <a:endParaRPr kumimoji="0" lang="zh-CN" altLang="en-US" sz="2800" b="0" i="0" u="none" strike="noStrike" kern="1200" cap="none" spc="0" normalizeH="0" baseline="0" noProof="0" dirty="0">
                <a:ln>
                  <a:noFill/>
                </a:ln>
                <a:solidFill>
                  <a:srgbClr val="1D02BE"/>
                </a:solidFill>
                <a:effectLst/>
                <a:uLnTx/>
                <a:uFillTx/>
                <a:latin typeface="Arial" pitchFamily="34" charset="0"/>
                <a:ea typeface="小美好体" panose="02010601030101010101" pitchFamily="2" charset="-122"/>
                <a:cs typeface="Arial" pitchFamily="34" charset="0"/>
              </a:endParaRPr>
            </a:p>
          </p:txBody>
        </p:sp>
      </p:grpSp>
      <p:pic>
        <p:nvPicPr>
          <p:cNvPr id="9" name="图片 8">
            <a:extLst>
              <a:ext uri="{FF2B5EF4-FFF2-40B4-BE49-F238E27FC236}">
                <a16:creationId xmlns:a16="http://schemas.microsoft.com/office/drawing/2014/main" id="{73DDCF11-A31F-4865-B031-DA8A15B84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Tree>
    <p:extLst>
      <p:ext uri="{BB962C8B-B14F-4D97-AF65-F5344CB8AC3E}">
        <p14:creationId xmlns:p14="http://schemas.microsoft.com/office/powerpoint/2010/main" val="3057577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72F7B39-D85E-47CE-884F-99D18B5D5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215" y="162898"/>
            <a:ext cx="495749" cy="607242"/>
          </a:xfrm>
          <a:prstGeom prst="rect">
            <a:avLst/>
          </a:prstGeom>
        </p:spPr>
      </p:pic>
      <p:sp>
        <p:nvSpPr>
          <p:cNvPr id="12" name="文本框 10">
            <a:extLst>
              <a:ext uri="{FF2B5EF4-FFF2-40B4-BE49-F238E27FC236}">
                <a16:creationId xmlns:a16="http://schemas.microsoft.com/office/drawing/2014/main" id="{EBFF67DC-F5A8-4D11-B6BA-C6AA29C6C609}"/>
              </a:ext>
            </a:extLst>
          </p:cNvPr>
          <p:cNvSpPr txBox="1"/>
          <p:nvPr/>
        </p:nvSpPr>
        <p:spPr>
          <a:xfrm>
            <a:off x="290152" y="217259"/>
            <a:ext cx="8563696" cy="2554545"/>
          </a:xfrm>
          <a:prstGeom prst="rect">
            <a:avLst/>
          </a:prstGeom>
          <a:noFill/>
        </p:spPr>
        <p:txBody>
          <a:bodyPr wrap="square" rtlCol="0">
            <a:spAutoFit/>
            <a:scene3d>
              <a:camera prst="orthographicFront"/>
              <a:lightRig rig="threePt" dir="t"/>
            </a:scene3d>
            <a:sp3d contourW="12700"/>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         </a:t>
            </a:r>
            <a:endParaRPr kumimoji="0" lang="vi-VN" sz="2000" b="0"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itchFamily="34" charset="0"/>
                <a:cs typeface="Arial" pitchFamily="34" charset="0"/>
              </a:rPr>
              <a:t>     Nhờ đôi bàn tay khéo léo của các bạn, những khung cửa sổ chỉ toàn song s</a:t>
            </a:r>
            <a:r>
              <a:rPr lang="en-US" sz="2000" noProof="0" dirty="0">
                <a:solidFill>
                  <a:prstClr val="black"/>
                </a:solidFill>
                <a:latin typeface="Arial" pitchFamily="34" charset="0"/>
                <a:cs typeface="Arial" pitchFamily="34" charset="0"/>
              </a:rPr>
              <a:t>ắ</a:t>
            </a:r>
            <a:r>
              <a:rPr kumimoji="0" lang="vi-VN" sz="2000" b="0" i="0" u="none" strike="noStrike" kern="1200" cap="none" spc="0" normalizeH="0" baseline="0" noProof="0" dirty="0">
                <a:ln>
                  <a:noFill/>
                </a:ln>
                <a:solidFill>
                  <a:prstClr val="black"/>
                </a:solidFill>
                <a:effectLst/>
                <a:uLnTx/>
                <a:uFillTx/>
                <a:latin typeface="Arial" pitchFamily="34" charset="0"/>
                <a:cs typeface="Arial" pitchFamily="34" charset="0"/>
              </a:rPr>
              <a:t>t mọi hôm giờ mềm mại hơn hẳn. Chúng như được khoác chiếc áo mới dệt từ màu xanh tươi của lá trầu bà, màu hồng tím dịu dàng của hoa mười giờ, màu đỏ thắm của hoa sen cạn,...</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cs typeface="Arial" pitchFamily="34" charset="0"/>
              </a:rPr>
              <a:t>       </a:t>
            </a:r>
            <a:br>
              <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br>
              <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小美好体" panose="02010601030101010101" pitchFamily="2" charset="-122"/>
              <a:cs typeface="Arial" pitchFamily="34" charset="0"/>
            </a:endParaRPr>
          </a:p>
        </p:txBody>
      </p:sp>
    </p:spTree>
    <p:extLst>
      <p:ext uri="{BB962C8B-B14F-4D97-AF65-F5344CB8AC3E}">
        <p14:creationId xmlns:p14="http://schemas.microsoft.com/office/powerpoint/2010/main" val="3061621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3271838" y="1652894"/>
            <a:ext cx="5872163" cy="3598743"/>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sp>
        <p:nvSpPr>
          <p:cNvPr id="26" name="文本框 25">
            <a:extLst>
              <a:ext uri="{FF2B5EF4-FFF2-40B4-BE49-F238E27FC236}">
                <a16:creationId xmlns:a16="http://schemas.microsoft.com/office/drawing/2014/main" id="{C7378750-51EF-43D6-8C60-EFC2897FF50C}"/>
              </a:ext>
            </a:extLst>
          </p:cNvPr>
          <p:cNvSpPr txBox="1"/>
          <p:nvPr/>
        </p:nvSpPr>
        <p:spPr>
          <a:xfrm>
            <a:off x="545968" y="188209"/>
            <a:ext cx="8159926" cy="1992853"/>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4100" b="0" dirty="0" err="1">
                <a:ln w="15875">
                  <a:noFill/>
                  <a:prstDash val="solid"/>
                </a:ln>
                <a:solidFill>
                  <a:srgbClr val="FF0000"/>
                </a:solidFill>
                <a:effectLst/>
                <a:latin typeface="Arial" pitchFamily="34" charset="0"/>
                <a:cs typeface="Arial" pitchFamily="34" charset="0"/>
              </a:rPr>
              <a:t>Dặn</a:t>
            </a:r>
            <a:r>
              <a:rPr lang="en-US" altLang="zh-CN" sz="4100" b="0" dirty="0">
                <a:ln w="15875">
                  <a:noFill/>
                  <a:prstDash val="solid"/>
                </a:ln>
                <a:solidFill>
                  <a:srgbClr val="FF0000"/>
                </a:solidFill>
                <a:effectLst/>
                <a:latin typeface="Arial" pitchFamily="34" charset="0"/>
                <a:cs typeface="Arial" pitchFamily="34" charset="0"/>
              </a:rPr>
              <a:t> </a:t>
            </a:r>
            <a:r>
              <a:rPr lang="en-US" altLang="zh-CN" sz="4100" b="0" dirty="0" err="1">
                <a:ln w="15875">
                  <a:noFill/>
                  <a:prstDash val="solid"/>
                </a:ln>
                <a:solidFill>
                  <a:srgbClr val="FF0000"/>
                </a:solidFill>
                <a:effectLst/>
                <a:latin typeface="Arial" pitchFamily="34" charset="0"/>
                <a:cs typeface="Arial" pitchFamily="34" charset="0"/>
              </a:rPr>
              <a:t>dò</a:t>
            </a:r>
            <a:r>
              <a:rPr lang="en-US" altLang="zh-CN" sz="4100" b="0" dirty="0">
                <a:ln w="15875">
                  <a:noFill/>
                  <a:prstDash val="solid"/>
                </a:ln>
                <a:solidFill>
                  <a:srgbClr val="FF0000"/>
                </a:solidFill>
                <a:effectLst/>
                <a:latin typeface="Arial" pitchFamily="34" charset="0"/>
                <a:cs typeface="Arial" pitchFamily="34" charset="0"/>
              </a:rPr>
              <a:t>:</a:t>
            </a:r>
          </a:p>
          <a:p>
            <a:r>
              <a:rPr lang="en-US" altLang="zh-CN" sz="2800" b="0" dirty="0">
                <a:ln w="15875">
                  <a:noFill/>
                  <a:prstDash val="solid"/>
                </a:ln>
                <a:solidFill>
                  <a:srgbClr val="FF0000"/>
                </a:solidFill>
                <a:effectLst/>
                <a:latin typeface="Arial" pitchFamily="34" charset="0"/>
                <a:cs typeface="Arial" pitchFamily="34" charset="0"/>
              </a:rPr>
              <a:t>-</a:t>
            </a:r>
            <a:r>
              <a:rPr lang="en-US" altLang="zh-CN" sz="2800" b="0" dirty="0" err="1">
                <a:ln w="15875">
                  <a:noFill/>
                  <a:prstDash val="solid"/>
                </a:ln>
                <a:solidFill>
                  <a:srgbClr val="FF0000"/>
                </a:solidFill>
                <a:effectLst/>
                <a:latin typeface="Arial" pitchFamily="34" charset="0"/>
                <a:cs typeface="Arial" pitchFamily="34" charset="0"/>
              </a:rPr>
              <a:t>Đọc</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lại</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bài</a:t>
            </a:r>
            <a:endParaRPr lang="en-US" altLang="zh-CN" sz="2800" b="0" dirty="0">
              <a:ln w="15875">
                <a:noFill/>
                <a:prstDash val="solid"/>
              </a:ln>
              <a:solidFill>
                <a:srgbClr val="FF0000"/>
              </a:solidFill>
              <a:effectLst/>
              <a:latin typeface="Arial" pitchFamily="34" charset="0"/>
              <a:cs typeface="Arial" pitchFamily="34" charset="0"/>
            </a:endParaRPr>
          </a:p>
          <a:p>
            <a:r>
              <a:rPr lang="en-US" altLang="zh-CN" sz="2800" b="0" dirty="0">
                <a:ln w="15875">
                  <a:noFill/>
                  <a:prstDash val="solid"/>
                </a:ln>
                <a:solidFill>
                  <a:srgbClr val="FF0000"/>
                </a:solidFill>
                <a:effectLst/>
                <a:latin typeface="Arial" pitchFamily="34" charset="0"/>
                <a:cs typeface="Arial" pitchFamily="34" charset="0"/>
              </a:rPr>
              <a:t>-</a:t>
            </a:r>
            <a:r>
              <a:rPr lang="en-US" altLang="zh-CN" sz="2800" b="0" dirty="0" err="1">
                <a:ln w="15875">
                  <a:noFill/>
                  <a:prstDash val="solid"/>
                </a:ln>
                <a:solidFill>
                  <a:srgbClr val="FF0000"/>
                </a:solidFill>
                <a:effectLst/>
                <a:latin typeface="Arial" pitchFamily="34" charset="0"/>
                <a:cs typeface="Arial" pitchFamily="34" charset="0"/>
              </a:rPr>
              <a:t>Xem</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lại</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các</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câu</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hỏi</a:t>
            </a:r>
            <a:endParaRPr lang="en-US" altLang="zh-CN" sz="2800" b="0" dirty="0">
              <a:ln w="15875">
                <a:noFill/>
                <a:prstDash val="solid"/>
              </a:ln>
              <a:solidFill>
                <a:srgbClr val="FF0000"/>
              </a:solidFill>
              <a:effectLst/>
              <a:latin typeface="Arial" pitchFamily="34" charset="0"/>
              <a:cs typeface="Arial" pitchFamily="34" charset="0"/>
            </a:endParaRPr>
          </a:p>
          <a:p>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Chuẩn</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bị</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bài</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sau</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Chú</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sẻ</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và</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bông</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hoa</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bằng</a:t>
            </a:r>
            <a:r>
              <a:rPr lang="en-US" altLang="zh-CN" sz="2800" b="0" dirty="0">
                <a:ln w="15875">
                  <a:noFill/>
                  <a:prstDash val="solid"/>
                </a:ln>
                <a:solidFill>
                  <a:srgbClr val="FF0000"/>
                </a:solidFill>
                <a:effectLst/>
                <a:latin typeface="Arial" pitchFamily="34" charset="0"/>
                <a:cs typeface="Arial" pitchFamily="34" charset="0"/>
              </a:rPr>
              <a:t> </a:t>
            </a:r>
            <a:r>
              <a:rPr lang="en-US" altLang="zh-CN" sz="2800" b="0" dirty="0" err="1">
                <a:ln w="15875">
                  <a:noFill/>
                  <a:prstDash val="solid"/>
                </a:ln>
                <a:solidFill>
                  <a:srgbClr val="FF0000"/>
                </a:solidFill>
                <a:effectLst/>
                <a:latin typeface="Arial" pitchFamily="34" charset="0"/>
                <a:cs typeface="Arial" pitchFamily="34" charset="0"/>
              </a:rPr>
              <a:t>lăng</a:t>
            </a:r>
            <a:endParaRPr lang="zh-CN" altLang="en-US" sz="2800" b="0" dirty="0">
              <a:ln w="15875">
                <a:noFill/>
                <a:prstDash val="solid"/>
              </a:ln>
              <a:solidFill>
                <a:srgbClr val="FF0000"/>
              </a:solidFill>
              <a:effectLst/>
              <a:latin typeface="Arial" pitchFamily="34" charset="0"/>
              <a:cs typeface="Arial" pitchFamily="34" charset="0"/>
            </a:endParaRPr>
          </a:p>
        </p:txBody>
      </p:sp>
      <p:pic>
        <p:nvPicPr>
          <p:cNvPr id="16" name="Picture 15">
            <a:extLst>
              <a:ext uri="{FF2B5EF4-FFF2-40B4-BE49-F238E27FC236}">
                <a16:creationId xmlns:a16="http://schemas.microsoft.com/office/drawing/2014/main" id="{A654B273-32A7-4E89-928D-B85852114B5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358778" y="1810454"/>
            <a:ext cx="2643188" cy="35504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9445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37" presetClass="path" presetSubtype="0" accel="50000" decel="50000" fill="hold" nodeType="withEffect">
                                  <p:stCondLst>
                                    <p:cond delay="0"/>
                                  </p:stCondLst>
                                  <p:childTnLst>
                                    <p:animMotion origin="layout" path="M 1.66667E-6 -3.58025E-6 L 0.03871 0.04013 C 0.0467 0.04908 0.05885 0.05402 0.0717 0.05402 C 0.08611 0.05402 0.09774 0.04908 0.10573 0.04013 L 0.14444 -3.58025E-6 " pathEditMode="relative" rAng="0" ptsTypes="AAAAA">
                                      <p:cBhvr>
                                        <p:cTn id="11" dur="2000" fill="hold"/>
                                        <p:tgtEl>
                                          <p:spTgt spid="16"/>
                                        </p:tgtEl>
                                        <p:attrNameLst>
                                          <p:attrName>ppt_x</p:attrName>
                                          <p:attrName>ppt_y</p:attrName>
                                        </p:attrNameLst>
                                      </p:cBhvr>
                                      <p:rCtr x="7222"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3271838" y="1652894"/>
            <a:ext cx="5872163" cy="3598743"/>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5" name="图片 4">
            <a:extLst>
              <a:ext uri="{FF2B5EF4-FFF2-40B4-BE49-F238E27FC236}">
                <a16:creationId xmlns:a16="http://schemas.microsoft.com/office/drawing/2014/main" id="{FDA640B2-07AC-40A1-95EF-151879B142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425" y="832679"/>
            <a:ext cx="7067549" cy="3140460"/>
          </a:xfrm>
          <a:prstGeom prst="rect">
            <a:avLst/>
          </a:prstGeom>
        </p:spPr>
      </p:pic>
      <p:sp>
        <p:nvSpPr>
          <p:cNvPr id="26" name="文本框 25">
            <a:extLst>
              <a:ext uri="{FF2B5EF4-FFF2-40B4-BE49-F238E27FC236}">
                <a16:creationId xmlns:a16="http://schemas.microsoft.com/office/drawing/2014/main" id="{C7378750-51EF-43D6-8C60-EFC2897FF50C}"/>
              </a:ext>
            </a:extLst>
          </p:cNvPr>
          <p:cNvSpPr txBox="1"/>
          <p:nvPr/>
        </p:nvSpPr>
        <p:spPr>
          <a:xfrm>
            <a:off x="1552979" y="2090473"/>
            <a:ext cx="5338642" cy="700192"/>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4100" b="0" dirty="0">
                <a:ln w="15875">
                  <a:noFill/>
                  <a:prstDash val="solid"/>
                </a:ln>
                <a:solidFill>
                  <a:srgbClr val="FF0000"/>
                </a:solidFill>
                <a:effectLst/>
                <a:latin typeface="Arial" pitchFamily="34" charset="0"/>
                <a:cs typeface="Arial" pitchFamily="34" charset="0"/>
              </a:rPr>
              <a:t>Chào tạm biệt các em</a:t>
            </a:r>
            <a:endParaRPr lang="zh-CN" altLang="en-US" sz="4100" b="0" dirty="0">
              <a:ln w="15875">
                <a:noFill/>
                <a:prstDash val="solid"/>
              </a:ln>
              <a:solidFill>
                <a:srgbClr val="FF0000"/>
              </a:solidFill>
              <a:effectLst/>
              <a:latin typeface="Arial" pitchFamily="34" charset="0"/>
              <a:cs typeface="Arial" pitchFamily="34" charset="0"/>
            </a:endParaRPr>
          </a:p>
        </p:txBody>
      </p:sp>
      <p:pic>
        <p:nvPicPr>
          <p:cNvPr id="16" name="Picture 15">
            <a:extLst>
              <a:ext uri="{FF2B5EF4-FFF2-40B4-BE49-F238E27FC236}">
                <a16:creationId xmlns:a16="http://schemas.microsoft.com/office/drawing/2014/main" id="{A654B273-32A7-4E89-928D-B85852114B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358778" y="1810454"/>
            <a:ext cx="2643188" cy="35504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03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37" presetClass="path" presetSubtype="0" accel="50000" decel="50000" fill="hold" nodeType="withEffect">
                                  <p:stCondLst>
                                    <p:cond delay="0"/>
                                  </p:stCondLst>
                                  <p:childTnLst>
                                    <p:animMotion origin="layout" path="M 1.66667E-6 -3.58025E-6 L 0.03871 0.04013 C 0.0467 0.04908 0.05885 0.05402 0.0717 0.05402 C 0.08611 0.05402 0.09774 0.04908 0.10573 0.04013 L 0.14444 -3.58025E-6 " pathEditMode="relative" rAng="0" ptsTypes="AAAAA">
                                      <p:cBhvr>
                                        <p:cTn id="16" dur="2000" fill="hold"/>
                                        <p:tgtEl>
                                          <p:spTgt spid="16"/>
                                        </p:tgtEl>
                                        <p:attrNameLst>
                                          <p:attrName>ppt_x</p:attrName>
                                          <p:attrName>ppt_y</p:attrName>
                                        </p:attrNameLst>
                                      </p:cBhvr>
                                      <p:rCtr x="7222"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4067176" y="1652894"/>
            <a:ext cx="5076825" cy="3598743"/>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34" name="图片 33">
            <a:extLst>
              <a:ext uri="{FF2B5EF4-FFF2-40B4-BE49-F238E27FC236}">
                <a16:creationId xmlns:a16="http://schemas.microsoft.com/office/drawing/2014/main" id="{AA294FB9-47B0-4FE8-ACC8-9EEB80327E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37574" y="111937"/>
            <a:ext cx="761685" cy="1007462"/>
          </a:xfrm>
          <a:prstGeom prst="rect">
            <a:avLst/>
          </a:prstGeom>
        </p:spPr>
      </p:pic>
      <p:pic>
        <p:nvPicPr>
          <p:cNvPr id="38" name="图片 37">
            <a:extLst>
              <a:ext uri="{FF2B5EF4-FFF2-40B4-BE49-F238E27FC236}">
                <a16:creationId xmlns:a16="http://schemas.microsoft.com/office/drawing/2014/main" id="{942FC200-3FA9-477E-A8E7-1A66B02E4D1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7971" r="32782"/>
          <a:stretch/>
        </p:blipFill>
        <p:spPr>
          <a:xfrm>
            <a:off x="-200025" y="1844370"/>
            <a:ext cx="1836884" cy="3301280"/>
          </a:xfrm>
          <a:prstGeom prst="rect">
            <a:avLst/>
          </a:prstGeom>
        </p:spPr>
      </p:pic>
      <p:sp>
        <p:nvSpPr>
          <p:cNvPr id="3" name="TextBox 2"/>
          <p:cNvSpPr txBox="1"/>
          <p:nvPr/>
        </p:nvSpPr>
        <p:spPr>
          <a:xfrm>
            <a:off x="1299284" y="986824"/>
            <a:ext cx="6956821" cy="500137"/>
          </a:xfrm>
          <a:prstGeom prst="rect">
            <a:avLst/>
          </a:prstGeom>
          <a:noFill/>
        </p:spPr>
        <p:txBody>
          <a:bodyPr wrap="square" lIns="68580" tIns="34290" rIns="68580" bIns="34290" rtlCol="0">
            <a:spAutoFit/>
          </a:bodyPr>
          <a:lstStyle/>
          <a:p>
            <a:pPr algn="ctr"/>
            <a:r>
              <a:rPr lang="en-US" sz="2800" dirty="0" err="1">
                <a:solidFill>
                  <a:srgbClr val="0070C0"/>
                </a:solidFill>
                <a:latin typeface="Arial" pitchFamily="34" charset="0"/>
                <a:cs typeface="Arial" pitchFamily="34" charset="0"/>
              </a:rPr>
              <a:t>Thứ</a:t>
            </a:r>
            <a:r>
              <a:rPr lang="en-US" sz="2800" dirty="0">
                <a:solidFill>
                  <a:srgbClr val="0070C0"/>
                </a:solidFill>
                <a:latin typeface="Arial" pitchFamily="34" charset="0"/>
                <a:cs typeface="Arial" pitchFamily="34" charset="0"/>
              </a:rPr>
              <a:t>  </a:t>
            </a:r>
            <a:r>
              <a:rPr lang="en-US" sz="2800" dirty="0" err="1">
                <a:solidFill>
                  <a:srgbClr val="0070C0"/>
                </a:solidFill>
                <a:latin typeface="Arial" pitchFamily="34" charset="0"/>
                <a:cs typeface="Arial" pitchFamily="34" charset="0"/>
              </a:rPr>
              <a:t>tư</a:t>
            </a:r>
            <a:r>
              <a:rPr lang="en-US" sz="2800" dirty="0">
                <a:solidFill>
                  <a:srgbClr val="0070C0"/>
                </a:solidFill>
                <a:latin typeface="Arial" pitchFamily="34" charset="0"/>
                <a:cs typeface="Arial" pitchFamily="34" charset="0"/>
              </a:rPr>
              <a:t>, </a:t>
            </a:r>
            <a:r>
              <a:rPr lang="en-US" sz="2800" dirty="0" err="1">
                <a:solidFill>
                  <a:srgbClr val="0070C0"/>
                </a:solidFill>
                <a:latin typeface="Arial" pitchFamily="34" charset="0"/>
                <a:cs typeface="Arial" pitchFamily="34" charset="0"/>
              </a:rPr>
              <a:t>ngày</a:t>
            </a:r>
            <a:r>
              <a:rPr lang="en-US" sz="2800" dirty="0">
                <a:solidFill>
                  <a:srgbClr val="0070C0"/>
                </a:solidFill>
                <a:latin typeface="Arial" pitchFamily="34" charset="0"/>
                <a:cs typeface="Arial" pitchFamily="34" charset="0"/>
              </a:rPr>
              <a:t> 02  </a:t>
            </a:r>
            <a:r>
              <a:rPr lang="en-US" sz="2800" dirty="0" err="1">
                <a:solidFill>
                  <a:srgbClr val="0070C0"/>
                </a:solidFill>
                <a:latin typeface="Arial" pitchFamily="34" charset="0"/>
                <a:cs typeface="Arial" pitchFamily="34" charset="0"/>
              </a:rPr>
              <a:t>tháng</a:t>
            </a:r>
            <a:r>
              <a:rPr lang="en-US" sz="2800" dirty="0">
                <a:solidFill>
                  <a:srgbClr val="0070C0"/>
                </a:solidFill>
                <a:latin typeface="Arial" pitchFamily="34" charset="0"/>
                <a:cs typeface="Arial" pitchFamily="34" charset="0"/>
              </a:rPr>
              <a:t> 12 </a:t>
            </a:r>
            <a:r>
              <a:rPr lang="en-US" sz="2800" dirty="0" err="1">
                <a:solidFill>
                  <a:srgbClr val="0070C0"/>
                </a:solidFill>
                <a:latin typeface="Arial" pitchFamily="34" charset="0"/>
                <a:cs typeface="Arial" pitchFamily="34" charset="0"/>
              </a:rPr>
              <a:t>năm</a:t>
            </a:r>
            <a:r>
              <a:rPr lang="en-US" sz="2800" dirty="0">
                <a:solidFill>
                  <a:srgbClr val="0070C0"/>
                </a:solidFill>
                <a:latin typeface="Arial" pitchFamily="34" charset="0"/>
                <a:cs typeface="Arial" pitchFamily="34" charset="0"/>
              </a:rPr>
              <a:t> 2025 </a:t>
            </a:r>
          </a:p>
        </p:txBody>
      </p:sp>
      <p:sp>
        <p:nvSpPr>
          <p:cNvPr id="28" name="TextBox 27"/>
          <p:cNvSpPr txBox="1"/>
          <p:nvPr/>
        </p:nvSpPr>
        <p:spPr>
          <a:xfrm>
            <a:off x="2556384" y="2086814"/>
            <a:ext cx="4114800" cy="438581"/>
          </a:xfrm>
          <a:prstGeom prst="rect">
            <a:avLst/>
          </a:prstGeom>
          <a:noFill/>
        </p:spPr>
        <p:txBody>
          <a:bodyPr wrap="square" lIns="68580" tIns="34290" rIns="68580" bIns="34290" rtlCol="0">
            <a:spAutoFit/>
          </a:bodyPr>
          <a:lstStyle/>
          <a:p>
            <a:pPr algn="ctr"/>
            <a:r>
              <a:rPr lang="en-US" sz="2400" dirty="0" err="1">
                <a:solidFill>
                  <a:srgbClr val="FF0000"/>
                </a:solidFill>
                <a:latin typeface="Arial" pitchFamily="34" charset="0"/>
                <a:cs typeface="Arial" pitchFamily="34" charset="0"/>
              </a:rPr>
              <a:t>Thứ</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Bảy</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xanh</a:t>
            </a:r>
            <a:endParaRPr lang="en-US" sz="2400" dirty="0">
              <a:solidFill>
                <a:srgbClr val="FF0000"/>
              </a:solidFill>
              <a:latin typeface="Arial" pitchFamily="34" charset="0"/>
              <a:cs typeface="Arial" pitchFamily="34" charset="0"/>
            </a:endParaRPr>
          </a:p>
        </p:txBody>
      </p:sp>
      <p:sp>
        <p:nvSpPr>
          <p:cNvPr id="29" name="TextBox 28"/>
          <p:cNvSpPr txBox="1"/>
          <p:nvPr/>
        </p:nvSpPr>
        <p:spPr>
          <a:xfrm>
            <a:off x="2556384" y="1555374"/>
            <a:ext cx="4114800" cy="438581"/>
          </a:xfrm>
          <a:prstGeom prst="rect">
            <a:avLst/>
          </a:prstGeom>
          <a:noFill/>
        </p:spPr>
        <p:txBody>
          <a:bodyPr wrap="square" lIns="68580" tIns="34290" rIns="68580" bIns="34290" rtlCol="0">
            <a:spAutoFit/>
          </a:bodyPr>
          <a:lstStyle/>
          <a:p>
            <a:pPr algn="ctr"/>
            <a:r>
              <a:rPr lang="en-US" sz="2400" dirty="0">
                <a:solidFill>
                  <a:srgbClr val="0070C0"/>
                </a:solidFill>
                <a:latin typeface="Arial" pitchFamily="34" charset="0"/>
                <a:cs typeface="Arial" pitchFamily="34" charset="0"/>
              </a:rPr>
              <a:t>Tiếng Việt </a:t>
            </a:r>
          </a:p>
        </p:txBody>
      </p:sp>
    </p:spTree>
    <p:extLst>
      <p:ext uri="{BB962C8B-B14F-4D97-AF65-F5344CB8AC3E}">
        <p14:creationId xmlns:p14="http://schemas.microsoft.com/office/powerpoint/2010/main" val="2212800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37" presetClass="entr" presetSubtype="0"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900" decel="100000" fill="hold"/>
                                        <p:tgtEl>
                                          <p:spTgt spid="3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36B14E3B-F778-4DD3-907C-44631ED5C8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3" name="Group 2"/>
          <p:cNvGrpSpPr/>
          <p:nvPr/>
        </p:nvGrpSpPr>
        <p:grpSpPr>
          <a:xfrm>
            <a:off x="2487987" y="198885"/>
            <a:ext cx="4084262" cy="1220339"/>
            <a:chOff x="3249987" y="198885"/>
            <a:chExt cx="4084262" cy="1220339"/>
          </a:xfrm>
        </p:grpSpPr>
        <p:pic>
          <p:nvPicPr>
            <p:cNvPr id="19" name="图片 18">
              <a:extLst>
                <a:ext uri="{FF2B5EF4-FFF2-40B4-BE49-F238E27FC236}">
                  <a16:creationId xmlns:a16="http://schemas.microsoft.com/office/drawing/2014/main" id="{AF70ADAF-F0D8-4B19-A6D5-EB6F871C5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987" y="198885"/>
              <a:ext cx="3827088" cy="1220339"/>
            </a:xfrm>
            <a:prstGeom prst="rect">
              <a:avLst/>
            </a:prstGeom>
            <a:ln>
              <a:noFill/>
            </a:ln>
          </p:spPr>
        </p:pic>
        <p:sp>
          <p:nvSpPr>
            <p:cNvPr id="2" name="TextBox 1"/>
            <p:cNvSpPr txBox="1"/>
            <p:nvPr/>
          </p:nvSpPr>
          <p:spPr>
            <a:xfrm>
              <a:off x="3438524" y="442343"/>
              <a:ext cx="3895725"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Lắng nghe đọc mẫu</a:t>
              </a:r>
              <a:r>
                <a:rPr lang="en-US" sz="2800" dirty="0">
                  <a:solidFill>
                    <a:srgbClr val="FF0000"/>
                  </a:solidFill>
                  <a:latin typeface="Arial" pitchFamily="34" charset="0"/>
                  <a:cs typeface="Arial" pitchFamily="34" charset="0"/>
                </a:rPr>
                <a:t>.</a:t>
              </a:r>
            </a:p>
          </p:txBody>
        </p:sp>
      </p:grpSp>
      <p:sp>
        <p:nvSpPr>
          <p:cNvPr id="33" name="TextBox 28">
            <a:extLst>
              <a:ext uri="{FF2B5EF4-FFF2-40B4-BE49-F238E27FC236}">
                <a16:creationId xmlns:a16="http://schemas.microsoft.com/office/drawing/2014/main" id="{F74CED1A-BF61-4C41-8E46-B9F802732175}"/>
              </a:ext>
            </a:extLst>
          </p:cNvPr>
          <p:cNvSpPr txBox="1"/>
          <p:nvPr/>
        </p:nvSpPr>
        <p:spPr>
          <a:xfrm>
            <a:off x="3215478" y="3464775"/>
            <a:ext cx="2767407"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1D02BE"/>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1D02BE"/>
              </a:solidFill>
              <a:effectLst/>
              <a:uLnTx/>
              <a:uFillTx/>
              <a:latin typeface="Calibri"/>
              <a:ea typeface="inpin heiti" charset="-122"/>
              <a:cs typeface="Calibri" panose="020F0502020204030204" pitchFamily="34" charset="0"/>
            </a:endParaRPr>
          </a:p>
        </p:txBody>
      </p:sp>
      <p:sp>
        <p:nvSpPr>
          <p:cNvPr id="34" name="TextBox 28">
            <a:extLst>
              <a:ext uri="{FF2B5EF4-FFF2-40B4-BE49-F238E27FC236}">
                <a16:creationId xmlns:a16="http://schemas.microsoft.com/office/drawing/2014/main" id="{A7ABAB69-206D-4C56-9E1F-711D5A292D78}"/>
              </a:ext>
            </a:extLst>
          </p:cNvPr>
          <p:cNvSpPr txBox="1"/>
          <p:nvPr/>
        </p:nvSpPr>
        <p:spPr>
          <a:xfrm>
            <a:off x="6022489" y="1569283"/>
            <a:ext cx="2302362"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endParaRPr>
          </a:p>
        </p:txBody>
      </p:sp>
      <p:sp>
        <p:nvSpPr>
          <p:cNvPr id="35" name="TextBox 28">
            <a:extLst>
              <a:ext uri="{FF2B5EF4-FFF2-40B4-BE49-F238E27FC236}">
                <a16:creationId xmlns:a16="http://schemas.microsoft.com/office/drawing/2014/main" id="{8CDC03CB-BB07-4416-AE15-BC254EEBC839}"/>
              </a:ext>
            </a:extLst>
          </p:cNvPr>
          <p:cNvSpPr txBox="1"/>
          <p:nvPr/>
        </p:nvSpPr>
        <p:spPr>
          <a:xfrm>
            <a:off x="872275" y="1670575"/>
            <a:ext cx="2043134"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1EF1834E-AF42-436C-94E8-521CB723F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4016319" y="3104355"/>
            <a:ext cx="946571" cy="8373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51D2D7C8-3AB0-44F0-95CC-742E7B491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5057697" y="1842637"/>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515F7E32-6B9A-4F16-B0D8-B26971E7A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2655752" y="211814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194761FC-335F-437B-A776-668F8337CC9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3117971" y="1317482"/>
            <a:ext cx="2407482" cy="2205572"/>
          </a:xfrm>
          <a:prstGeom prst="rect">
            <a:avLst/>
          </a:prstGeom>
        </p:spPr>
      </p:pic>
    </p:spTree>
    <p:extLst>
      <p:ext uri="{BB962C8B-B14F-4D97-AF65-F5344CB8AC3E}">
        <p14:creationId xmlns:p14="http://schemas.microsoft.com/office/powerpoint/2010/main" val="4053455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strVal val="#ppt_w*0.70"/>
                                          </p:val>
                                        </p:tav>
                                        <p:tav tm="100000">
                                          <p:val>
                                            <p:strVal val="#ppt_w"/>
                                          </p:val>
                                        </p:tav>
                                      </p:tavLst>
                                    </p:anim>
                                    <p:anim calcmode="lin" valueType="num">
                                      <p:cBhvr>
                                        <p:cTn id="12" dur="500" fill="hold"/>
                                        <p:tgtEl>
                                          <p:spTgt spid="33"/>
                                        </p:tgtEl>
                                        <p:attrNameLst>
                                          <p:attrName>ppt_h</p:attrName>
                                        </p:attrNameLst>
                                      </p:cBhvr>
                                      <p:tavLst>
                                        <p:tav tm="0">
                                          <p:val>
                                            <p:strVal val="#ppt_h"/>
                                          </p:val>
                                        </p:tav>
                                        <p:tav tm="100000">
                                          <p:val>
                                            <p:strVal val="#ppt_h"/>
                                          </p:val>
                                        </p:tav>
                                      </p:tavLst>
                                    </p:anim>
                                    <p:animEffect transition="in" filter="fade">
                                      <p:cBhvr>
                                        <p:cTn id="13" dur="500"/>
                                        <p:tgtEl>
                                          <p:spTgt spid="33"/>
                                        </p:tgtEl>
                                      </p:cBhvr>
                                    </p:animEffect>
                                  </p:childTnLst>
                                </p:cTn>
                              </p:par>
                              <p:par>
                                <p:cTn id="14" presetID="22" presetClass="entr" presetSubtype="8"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250"/>
                            </p:stCondLst>
                            <p:childTnLst>
                              <p:par>
                                <p:cTn id="18" presetID="55" presetClass="entr" presetSubtype="0" fill="hold" grpId="0" nodeType="afterEffect">
                                  <p:stCondLst>
                                    <p:cond delay="0"/>
                                  </p:stCondLst>
                                  <p:iterate type="lt">
                                    <p:tmPct val="10000"/>
                                  </p:iterate>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strVal val="#ppt_w*0.70"/>
                                          </p:val>
                                        </p:tav>
                                        <p:tav tm="100000">
                                          <p:val>
                                            <p:strVal val="#ppt_w"/>
                                          </p:val>
                                        </p:tav>
                                      </p:tavLst>
                                    </p:anim>
                                    <p:anim calcmode="lin" valueType="num">
                                      <p:cBhvr>
                                        <p:cTn id="21" dur="500" fill="hold"/>
                                        <p:tgtEl>
                                          <p:spTgt spid="34"/>
                                        </p:tgtEl>
                                        <p:attrNameLst>
                                          <p:attrName>ppt_h</p:attrName>
                                        </p:attrNameLst>
                                      </p:cBhvr>
                                      <p:tavLst>
                                        <p:tav tm="0">
                                          <p:val>
                                            <p:strVal val="#ppt_h"/>
                                          </p:val>
                                        </p:tav>
                                        <p:tav tm="100000">
                                          <p:val>
                                            <p:strVal val="#ppt_h"/>
                                          </p:val>
                                        </p:tav>
                                      </p:tavLst>
                                    </p:anim>
                                    <p:animEffect transition="in" filter="fade">
                                      <p:cBhvr>
                                        <p:cTn id="22" dur="500"/>
                                        <p:tgtEl>
                                          <p:spTgt spid="34"/>
                                        </p:tgtEl>
                                      </p:cBhvr>
                                    </p:animEffect>
                                  </p:childTnLst>
                                </p:cTn>
                              </p:par>
                              <p:par>
                                <p:cTn id="23" presetID="22" presetClass="entr" presetSubtype="8"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20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strVal val="#ppt_w*0.70"/>
                                          </p:val>
                                        </p:tav>
                                        <p:tav tm="100000">
                                          <p:val>
                                            <p:strVal val="#ppt_w"/>
                                          </p:val>
                                        </p:tav>
                                      </p:tavLst>
                                    </p:anim>
                                    <p:anim calcmode="lin" valueType="num">
                                      <p:cBhvr>
                                        <p:cTn id="30" dur="500" fill="hold"/>
                                        <p:tgtEl>
                                          <p:spTgt spid="35"/>
                                        </p:tgtEl>
                                        <p:attrNameLst>
                                          <p:attrName>ppt_h</p:attrName>
                                        </p:attrNameLst>
                                      </p:cBhvr>
                                      <p:tavLst>
                                        <p:tav tm="0">
                                          <p:val>
                                            <p:strVal val="#ppt_h"/>
                                          </p:val>
                                        </p:tav>
                                        <p:tav tm="100000">
                                          <p:val>
                                            <p:strVal val="#ppt_h"/>
                                          </p:val>
                                        </p:tav>
                                      </p:tavLst>
                                    </p:anim>
                                    <p:animEffect transition="in" filter="fade">
                                      <p:cBhvr>
                                        <p:cTn id="31" dur="500"/>
                                        <p:tgtEl>
                                          <p:spTgt spid="35"/>
                                        </p:tgtEl>
                                      </p:cBhvr>
                                    </p:animEffect>
                                  </p:childTnLst>
                                </p:cTn>
                              </p:par>
                              <p:par>
                                <p:cTn id="32" presetID="22" presetClass="entr" presetSubtype="8"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EBFF67DC-F5A8-4D11-B6BA-C6AA29C6C609}"/>
              </a:ext>
            </a:extLst>
          </p:cNvPr>
          <p:cNvSpPr txBox="1"/>
          <p:nvPr/>
        </p:nvSpPr>
        <p:spPr>
          <a:xfrm>
            <a:off x="3073474" y="70890"/>
            <a:ext cx="2619375" cy="523220"/>
          </a:xfrm>
          <a:prstGeom prst="rect">
            <a:avLst/>
          </a:prstGeom>
          <a:noFill/>
        </p:spPr>
        <p:txBody>
          <a:bodyPr wrap="square" rtlCol="0">
            <a:spAutoFit/>
            <a:scene3d>
              <a:camera prst="orthographicFront"/>
              <a:lightRig rig="threePt" dir="t"/>
            </a:scene3d>
            <a:sp3d contourW="12700"/>
          </a:bodyPr>
          <a:lstStyle/>
          <a:p>
            <a:pPr algn="ctr"/>
            <a:r>
              <a:rPr lang="en-US" altLang="zh-CN" sz="2800" dirty="0">
                <a:solidFill>
                  <a:srgbClr val="1D02BE"/>
                </a:solidFill>
                <a:latin typeface="Arial" panose="020B0604020202020204" pitchFamily="34" charset="0"/>
                <a:ea typeface="小美好体" panose="02010601030101010101" pitchFamily="2" charset="-122"/>
                <a:cs typeface="Arial" pitchFamily="34" charset="0"/>
              </a:rPr>
              <a:t>Thứ Bảy xanh</a:t>
            </a:r>
          </a:p>
        </p:txBody>
      </p:sp>
      <p:pic>
        <p:nvPicPr>
          <p:cNvPr id="15" name="图片 14">
            <a:extLst>
              <a:ext uri="{FF2B5EF4-FFF2-40B4-BE49-F238E27FC236}">
                <a16:creationId xmlns:a16="http://schemas.microsoft.com/office/drawing/2014/main" id="{D72F7B39-D85E-47CE-884F-99D18B5D52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215" y="162898"/>
            <a:ext cx="495749" cy="607242"/>
          </a:xfrm>
          <a:prstGeom prst="rect">
            <a:avLst/>
          </a:prstGeom>
        </p:spPr>
      </p:pic>
      <p:sp>
        <p:nvSpPr>
          <p:cNvPr id="12" name="文本框 10">
            <a:extLst>
              <a:ext uri="{FF2B5EF4-FFF2-40B4-BE49-F238E27FC236}">
                <a16:creationId xmlns:a16="http://schemas.microsoft.com/office/drawing/2014/main" id="{EBFF67DC-F5A8-4D11-B6BA-C6AA29C6C609}"/>
              </a:ext>
            </a:extLst>
          </p:cNvPr>
          <p:cNvSpPr txBox="1"/>
          <p:nvPr/>
        </p:nvSpPr>
        <p:spPr>
          <a:xfrm>
            <a:off x="290152" y="594110"/>
            <a:ext cx="8563696" cy="4801314"/>
          </a:xfrm>
          <a:prstGeom prst="rect">
            <a:avLst/>
          </a:prstGeom>
          <a:noFill/>
        </p:spPr>
        <p:txBody>
          <a:bodyPr wrap="square" rtlCol="0">
            <a:spAutoFit/>
            <a:scene3d>
              <a:camera prst="orthographicFront"/>
              <a:lightRig rig="threePt" dir="t"/>
            </a:scene3d>
            <a:sp3d contourW="12700"/>
          </a:bodyPr>
          <a:lstStyle/>
          <a:p>
            <a:pPr algn="just"/>
            <a:r>
              <a:rPr lang="en-US" sz="1800">
                <a:latin typeface="Arial" panose="020B0604020202020204" pitchFamily="34" charset="0"/>
                <a:cs typeface="Arial" pitchFamily="34" charset="0"/>
              </a:rPr>
              <a:t>         </a:t>
            </a:r>
            <a:r>
              <a:rPr lang="vi-VN" sz="1800">
                <a:latin typeface="Arial" panose="020B0604020202020204" pitchFamily="34" charset="0"/>
                <a:cs typeface="Arial" pitchFamily="34" charset="0"/>
              </a:rPr>
              <a:t>Ngày </a:t>
            </a:r>
            <a:r>
              <a:rPr lang="vi-VN" sz="1800" dirty="0">
                <a:latin typeface="Arial" pitchFamily="34" charset="0"/>
                <a:cs typeface="Arial" pitchFamily="34" charset="0"/>
              </a:rPr>
              <a:t>thứ Bảy xanh, các bạn học sinh hào hứng tạo nên nhiều mẫu chậu cây độc đáo từ những chiếc chai nhựa đã qua sử dụng.</a:t>
            </a:r>
          </a:p>
          <a:p>
            <a:pPr algn="just"/>
            <a:r>
              <a:rPr lang="vi-VN" sz="1800">
                <a:latin typeface="Arial" pitchFamily="34" charset="0"/>
                <a:cs typeface="Arial" pitchFamily="34" charset="0"/>
              </a:rPr>
              <a:t>      Ở </a:t>
            </a:r>
            <a:r>
              <a:rPr lang="vi-VN" sz="1800" dirty="0">
                <a:latin typeface="Arial" pitchFamily="34" charset="0"/>
                <a:cs typeface="Arial" pitchFamily="34" charset="0"/>
              </a:rPr>
              <a:t>khung cửa sổ lớp 3A, những chậu cây trầu bà được làm từ những chai nhựa khoét ngang, nối đuôi nhau giống đoàn tàu hoả đang chở bầu không khí tươi mát vào lớp học. Hàng chục chậu cây mười giờ hình chú gấu ngộ nghĩnh được treo so le như những đường thêu ngẫu hứng, chia khung cửa sổ lớp 3B thành ô hoạ tiết ca rô nhiều màu sắc trông rất vui mắt. Khung cửa sổ lớp 3C thật duyên dáng với những bông sen cạn đỏ thắm nở từ miệng chậu hình li rượu. Nhờ đôi bàn tay khéo léo của các bạn, những khung cửa sổ chỉ toàn song sát mọi hôm giờ mềm mại hơn hẳn. Chúng như được khoác chiếc áo mới dệt từ màu xanh tươi của lá trầu bà, màu hồng tím dịu dàng của hoa mười giờ, màu đỏ thắm của hoa sen cạn,...</a:t>
            </a:r>
          </a:p>
          <a:p>
            <a:pPr algn="just"/>
            <a:r>
              <a:rPr lang="en-US" sz="1800">
                <a:latin typeface="Arial" pitchFamily="34" charset="0"/>
                <a:cs typeface="Arial" pitchFamily="34" charset="0"/>
              </a:rPr>
              <a:t>       </a:t>
            </a:r>
            <a:r>
              <a:rPr lang="vi-VN" sz="1800">
                <a:latin typeface="Arial" pitchFamily="34" charset="0"/>
                <a:cs typeface="Arial" pitchFamily="34" charset="0"/>
              </a:rPr>
              <a:t>Trong </a:t>
            </a:r>
            <a:r>
              <a:rPr lang="vi-VN" sz="1800" dirty="0">
                <a:latin typeface="Arial" pitchFamily="34" charset="0"/>
                <a:cs typeface="Arial" pitchFamily="34" charset="0"/>
              </a:rPr>
              <a:t>ánh nắng mai hồng, mỗi chậu cây tái chế như một ánh mắt biết cười.</a:t>
            </a:r>
          </a:p>
          <a:p>
            <a:r>
              <a:rPr lang="en-US" sz="1800" dirty="0">
                <a:latin typeface="Arial" panose="020B0604020202020204" pitchFamily="34" charset="0"/>
                <a:cs typeface="Arial" pitchFamily="34" charset="0"/>
              </a:rPr>
              <a:t>                                                                                                             </a:t>
            </a:r>
            <a:r>
              <a:rPr lang="vi-VN" sz="1800" dirty="0">
                <a:latin typeface="Arial" panose="020B0604020202020204" pitchFamily="34" charset="0"/>
                <a:cs typeface="Arial" pitchFamily="34" charset="0"/>
              </a:rPr>
              <a:t>Nam Kha</a:t>
            </a:r>
          </a:p>
          <a:p>
            <a:br>
              <a:rPr lang="vi-VN" sz="1800" dirty="0">
                <a:latin typeface="Arial" panose="020B0604020202020204" pitchFamily="34" charset="0"/>
                <a:cs typeface="Arial" pitchFamily="34" charset="0"/>
              </a:rPr>
            </a:br>
            <a:br>
              <a:rPr lang="vi-VN" sz="1800" dirty="0">
                <a:latin typeface="Arial" panose="020B0604020202020204" pitchFamily="34" charset="0"/>
                <a:cs typeface="Arial" pitchFamily="34" charset="0"/>
              </a:rPr>
            </a:br>
            <a:endParaRPr lang="en-US" altLang="zh-CN" sz="1800" dirty="0">
              <a:latin typeface="Arial" panose="020B0604020202020204" pitchFamily="34" charset="0"/>
              <a:ea typeface="小美好体" panose="02010601030101010101" pitchFamily="2" charset="-122"/>
              <a:cs typeface="Arial" pitchFamily="34" charset="0"/>
            </a:endParaRPr>
          </a:p>
        </p:txBody>
      </p:sp>
      <p:pic>
        <p:nvPicPr>
          <p:cNvPr id="2" name="mệt chưa nè.mp3">
            <a:hlinkClick r:id="" action="ppaction://media"/>
            <a:extLst>
              <a:ext uri="{FF2B5EF4-FFF2-40B4-BE49-F238E27FC236}">
                <a16:creationId xmlns:a16="http://schemas.microsoft.com/office/drawing/2014/main" id="{C383AD74-1752-D0D1-42D9-AD8BC353E6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152089"/>
            <a:ext cx="794602" cy="794602"/>
          </a:xfrm>
          <a:prstGeom prst="rect">
            <a:avLst/>
          </a:prstGeom>
        </p:spPr>
      </p:pic>
    </p:spTree>
    <p:extLst>
      <p:ext uri="{BB962C8B-B14F-4D97-AF65-F5344CB8AC3E}">
        <p14:creationId xmlns:p14="http://schemas.microsoft.com/office/powerpoint/2010/main" val="19516604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C5213AC8-64BA-47BD-92B5-1DE794C110A3}"/>
              </a:ext>
            </a:extLst>
          </p:cNvPr>
          <p:cNvSpPr txBox="1"/>
          <p:nvPr/>
        </p:nvSpPr>
        <p:spPr>
          <a:xfrm>
            <a:off x="1174417" y="359784"/>
            <a:ext cx="4140533" cy="500137"/>
          </a:xfrm>
          <a:prstGeom prst="rect">
            <a:avLst/>
          </a:prstGeom>
          <a:noFill/>
        </p:spPr>
        <p:txBody>
          <a:bodyPr wrap="squar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2800" dirty="0">
                <a:ln w="15875">
                  <a:noFill/>
                  <a:prstDash val="solid"/>
                </a:ln>
                <a:solidFill>
                  <a:srgbClr val="FF0000"/>
                </a:solidFill>
                <a:effectLst/>
                <a:latin typeface="Arial" pitchFamily="34" charset="0"/>
                <a:cs typeface="Arial" pitchFamily="34" charset="0"/>
              </a:rPr>
              <a:t>Luyện đọc từ khó</a:t>
            </a:r>
            <a:endParaRPr lang="zh-CN" altLang="en-US" sz="2800" dirty="0">
              <a:ln w="15875">
                <a:noFill/>
                <a:prstDash val="solid"/>
              </a:ln>
              <a:solidFill>
                <a:srgbClr val="FF0000"/>
              </a:solidFill>
              <a:effectLst/>
              <a:latin typeface="Arial" pitchFamily="34" charset="0"/>
              <a:cs typeface="Arial" pitchFamily="34" charset="0"/>
            </a:endParaRPr>
          </a:p>
        </p:txBody>
      </p:sp>
      <p:pic>
        <p:nvPicPr>
          <p:cNvPr id="27" name="图片 26">
            <a:extLst>
              <a:ext uri="{FF2B5EF4-FFF2-40B4-BE49-F238E27FC236}">
                <a16:creationId xmlns:a16="http://schemas.microsoft.com/office/drawing/2014/main" id="{738A8301-5F59-4ABA-B8C2-A3F7BE29D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Tree>
    <p:extLst>
      <p:ext uri="{BB962C8B-B14F-4D97-AF65-F5344CB8AC3E}">
        <p14:creationId xmlns:p14="http://schemas.microsoft.com/office/powerpoint/2010/main" val="11852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C0DBEEA3-D61F-42C3-987A-97200176F494}"/>
              </a:ext>
            </a:extLst>
          </p:cNvPr>
          <p:cNvSpPr txBox="1"/>
          <p:nvPr/>
        </p:nvSpPr>
        <p:spPr>
          <a:xfrm>
            <a:off x="1098217" y="432895"/>
            <a:ext cx="4054808" cy="530915"/>
          </a:xfrm>
          <a:prstGeom prst="rect">
            <a:avLst/>
          </a:prstGeom>
          <a:noFill/>
        </p:spPr>
        <p:txBody>
          <a:bodyPr wrap="squar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err="1">
                <a:ln w="15875">
                  <a:noFill/>
                  <a:prstDash val="solid"/>
                </a:ln>
                <a:solidFill>
                  <a:srgbClr val="FF0000"/>
                </a:solidFill>
                <a:effectLst/>
                <a:latin typeface="Arial" pitchFamily="34" charset="0"/>
                <a:cs typeface="Arial" pitchFamily="34" charset="0"/>
              </a:rPr>
              <a:t>Luyện</a:t>
            </a:r>
            <a:r>
              <a:rPr lang="en-US" altLang="zh-CN" sz="3000" b="0" dirty="0">
                <a:ln w="15875">
                  <a:noFill/>
                  <a:prstDash val="solid"/>
                </a:ln>
                <a:solidFill>
                  <a:srgbClr val="FF0000"/>
                </a:solidFill>
                <a:effectLst/>
                <a:latin typeface="Arial" pitchFamily="34" charset="0"/>
                <a:cs typeface="Arial" pitchFamily="34" charset="0"/>
              </a:rPr>
              <a:t> </a:t>
            </a:r>
            <a:r>
              <a:rPr lang="en-US" altLang="zh-CN" sz="3000" b="0" dirty="0" err="1">
                <a:ln w="15875">
                  <a:noFill/>
                  <a:prstDash val="solid"/>
                </a:ln>
                <a:solidFill>
                  <a:srgbClr val="FF0000"/>
                </a:solidFill>
                <a:effectLst/>
                <a:latin typeface="Arial" pitchFamily="34" charset="0"/>
                <a:cs typeface="Arial" pitchFamily="34" charset="0"/>
              </a:rPr>
              <a:t>đọc</a:t>
            </a:r>
            <a:r>
              <a:rPr lang="en-US" altLang="zh-CN" sz="3000" b="0" dirty="0">
                <a:ln w="15875">
                  <a:noFill/>
                  <a:prstDash val="solid"/>
                </a:ln>
                <a:solidFill>
                  <a:srgbClr val="FF0000"/>
                </a:solidFill>
                <a:effectLst/>
                <a:latin typeface="Arial" pitchFamily="34" charset="0"/>
                <a:cs typeface="Arial" pitchFamily="34" charset="0"/>
              </a:rPr>
              <a:t> </a:t>
            </a:r>
            <a:r>
              <a:rPr lang="en-US" altLang="zh-CN" sz="3000" b="0" dirty="0" err="1">
                <a:ln w="15875">
                  <a:noFill/>
                  <a:prstDash val="solid"/>
                </a:ln>
                <a:solidFill>
                  <a:srgbClr val="FF0000"/>
                </a:solidFill>
                <a:effectLst/>
                <a:latin typeface="Arial" pitchFamily="34" charset="0"/>
                <a:cs typeface="Arial" pitchFamily="34" charset="0"/>
              </a:rPr>
              <a:t>câu</a:t>
            </a:r>
            <a:r>
              <a:rPr lang="en-US" altLang="zh-CN" sz="3000" b="0" dirty="0">
                <a:ln w="15875">
                  <a:noFill/>
                  <a:prstDash val="solid"/>
                </a:ln>
                <a:solidFill>
                  <a:srgbClr val="FF0000"/>
                </a:solidFill>
                <a:effectLst/>
                <a:latin typeface="Arial" pitchFamily="34" charset="0"/>
                <a:cs typeface="Arial" pitchFamily="34" charset="0"/>
              </a:rPr>
              <a:t> </a:t>
            </a:r>
            <a:r>
              <a:rPr lang="en-US" altLang="zh-CN" sz="3000" b="0" dirty="0" err="1">
                <a:ln w="15875">
                  <a:noFill/>
                  <a:prstDash val="solid"/>
                </a:ln>
                <a:solidFill>
                  <a:srgbClr val="FF0000"/>
                </a:solidFill>
                <a:effectLst/>
                <a:latin typeface="Arial" pitchFamily="34" charset="0"/>
                <a:cs typeface="Arial" pitchFamily="34" charset="0"/>
              </a:rPr>
              <a:t>dài</a:t>
            </a:r>
            <a:endParaRPr lang="zh-CN" altLang="en-US" sz="3000" b="0" dirty="0">
              <a:ln w="15875">
                <a:noFill/>
                <a:prstDash val="solid"/>
              </a:ln>
              <a:solidFill>
                <a:srgbClr val="FF0000"/>
              </a:solidFill>
              <a:effectLst/>
              <a:latin typeface="Arial" pitchFamily="34" charset="0"/>
              <a:cs typeface="Arial" pitchFamily="34" charset="0"/>
            </a:endParaRPr>
          </a:p>
        </p:txBody>
      </p:sp>
      <p:pic>
        <p:nvPicPr>
          <p:cNvPr id="12" name="图片 11">
            <a:extLst>
              <a:ext uri="{FF2B5EF4-FFF2-40B4-BE49-F238E27FC236}">
                <a16:creationId xmlns:a16="http://schemas.microsoft.com/office/drawing/2014/main" id="{48633874-AAF6-491D-8B6C-77906917F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692" y="363600"/>
            <a:ext cx="495749" cy="607242"/>
          </a:xfrm>
          <a:prstGeom prst="rect">
            <a:avLst/>
          </a:prstGeom>
        </p:spPr>
      </p:pic>
      <p:sp>
        <p:nvSpPr>
          <p:cNvPr id="2" name="Rectangle 1"/>
          <p:cNvSpPr/>
          <p:nvPr/>
        </p:nvSpPr>
        <p:spPr>
          <a:xfrm>
            <a:off x="715566" y="1448365"/>
            <a:ext cx="7556685" cy="2246769"/>
          </a:xfrm>
          <a:prstGeom prst="rect">
            <a:avLst/>
          </a:prstGeom>
        </p:spPr>
        <p:txBody>
          <a:bodyPr wrap="square">
            <a:spAutoFit/>
          </a:bodyPr>
          <a:lstStyle/>
          <a:p>
            <a:pPr lvl="1" algn="just"/>
            <a:r>
              <a:rPr lang="nl-NL" sz="1800" b="1">
                <a:latin typeface="Arial" panose="020B0604020202020204" pitchFamily="34" charset="0"/>
                <a:cs typeface="Arial" panose="020B0604020202020204" pitchFamily="34" charset="0"/>
              </a:rPr>
              <a:t>  </a:t>
            </a:r>
            <a:r>
              <a:rPr lang="vi-VN" sz="2800" b="1">
                <a:solidFill>
                  <a:srgbClr val="1D02BE"/>
                </a:solidFill>
                <a:latin typeface="Arial" pitchFamily="34" charset="0"/>
                <a:cs typeface="Arial" pitchFamily="34" charset="0"/>
              </a:rPr>
              <a:t>Hàng chục chậu cây mười giờ</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hình chú gấu ngộ nghĩnh</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được treo so le</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như những đường thêu ngẫu hứng</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chia khung cửa sổ lớp 3B</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thành ô hoạ tiết ca rô nhiều màu sắc</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trông rất vui mắt</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a:t>
            </a:r>
            <a:endParaRPr lang="en-US" sz="2800" dirty="0">
              <a:solidFill>
                <a:srgbClr val="1D02BE"/>
              </a:solidFill>
              <a:latin typeface="Arial" pitchFamily="34" charset="0"/>
              <a:cs typeface="Arial" pitchFamily="34" charset="0"/>
            </a:endParaRPr>
          </a:p>
        </p:txBody>
      </p:sp>
      <p:pic>
        <p:nvPicPr>
          <p:cNvPr id="3" name="ngủ.mp3">
            <a:hlinkClick r:id="" action="ppaction://media"/>
            <a:extLst>
              <a:ext uri="{FF2B5EF4-FFF2-40B4-BE49-F238E27FC236}">
                <a16:creationId xmlns:a16="http://schemas.microsoft.com/office/drawing/2014/main" id="{3B7DD99B-A327-F208-19B1-3A6D781519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92" y="4179689"/>
            <a:ext cx="812800" cy="812800"/>
          </a:xfrm>
          <a:prstGeom prst="rect">
            <a:avLst/>
          </a:prstGeom>
        </p:spPr>
      </p:pic>
    </p:spTree>
    <p:extLst>
      <p:ext uri="{BB962C8B-B14F-4D97-AF65-F5344CB8AC3E}">
        <p14:creationId xmlns:p14="http://schemas.microsoft.com/office/powerpoint/2010/main" val="58219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1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22BFADE-387A-47E2-BF24-9BBDF8F45E8D}"/>
              </a:ext>
            </a:extLst>
          </p:cNvPr>
          <p:cNvGrpSpPr/>
          <p:nvPr/>
        </p:nvGrpSpPr>
        <p:grpSpPr>
          <a:xfrm>
            <a:off x="295276" y="625959"/>
            <a:ext cx="3640107" cy="3148322"/>
            <a:chOff x="1371601" y="834611"/>
            <a:chExt cx="4853476" cy="4197763"/>
          </a:xfrm>
        </p:grpSpPr>
        <p:pic>
          <p:nvPicPr>
            <p:cNvPr id="5" name="图片 4">
              <a:extLst>
                <a:ext uri="{FF2B5EF4-FFF2-40B4-BE49-F238E27FC236}">
                  <a16:creationId xmlns:a16="http://schemas.microsoft.com/office/drawing/2014/main" id="{86980CBC-29DA-440C-AF85-8824F5019E72}"/>
                </a:ext>
              </a:extLst>
            </p:cNvPr>
            <p:cNvPicPr>
              <a:picLocks noChangeAspect="1"/>
            </p:cNvPicPr>
            <p:nvPr/>
          </p:nvPicPr>
          <p:blipFill>
            <a:blip r:embed="rId5" cstate="print">
              <a:extLst>
                <a:ext uri="{28A0092B-C50C-407E-A947-70E740481C1C}">
                  <a14:useLocalDpi xmlns:a14="http://schemas.microsoft.com/office/drawing/2010/main" val="0"/>
                </a:ext>
              </a:extLst>
            </a:blip>
            <a:srcRect l="46598" b="34630"/>
            <a:stretch>
              <a:fillRect/>
            </a:stretch>
          </p:blipFill>
          <p:spPr>
            <a:xfrm>
              <a:off x="1371601" y="834611"/>
              <a:ext cx="4853476" cy="4197763"/>
            </a:xfrm>
            <a:custGeom>
              <a:avLst/>
              <a:gdLst>
                <a:gd name="connsiteX0" fmla="*/ 2136301 w 5183384"/>
                <a:gd name="connsiteY0" fmla="*/ 0 h 4483100"/>
                <a:gd name="connsiteX1" fmla="*/ 5183384 w 5183384"/>
                <a:gd name="connsiteY1" fmla="*/ 0 h 4483100"/>
                <a:gd name="connsiteX2" fmla="*/ 5183384 w 5183384"/>
                <a:gd name="connsiteY2" fmla="*/ 4380320 h 4483100"/>
                <a:gd name="connsiteX3" fmla="*/ 4610099 w 5183384"/>
                <a:gd name="connsiteY3" fmla="*/ 3594100 h 4483100"/>
                <a:gd name="connsiteX4" fmla="*/ 3975099 w 5183384"/>
                <a:gd name="connsiteY4" fmla="*/ 4051300 h 4483100"/>
                <a:gd name="connsiteX5" fmla="*/ 3721099 w 5183384"/>
                <a:gd name="connsiteY5" fmla="*/ 4152900 h 4483100"/>
                <a:gd name="connsiteX6" fmla="*/ 3594099 w 5183384"/>
                <a:gd name="connsiteY6" fmla="*/ 4241800 h 4483100"/>
                <a:gd name="connsiteX7" fmla="*/ 3365499 w 5183384"/>
                <a:gd name="connsiteY7" fmla="*/ 4330700 h 4483100"/>
                <a:gd name="connsiteX8" fmla="*/ 3111499 w 5183384"/>
                <a:gd name="connsiteY8" fmla="*/ 4483100 h 4483100"/>
                <a:gd name="connsiteX9" fmla="*/ 2324099 w 5183384"/>
                <a:gd name="connsiteY9" fmla="*/ 4419600 h 4483100"/>
                <a:gd name="connsiteX10" fmla="*/ 1523999 w 5183384"/>
                <a:gd name="connsiteY10" fmla="*/ 4318000 h 4483100"/>
                <a:gd name="connsiteX11" fmla="*/ 863599 w 5183384"/>
                <a:gd name="connsiteY11" fmla="*/ 4064000 h 4483100"/>
                <a:gd name="connsiteX12" fmla="*/ 279399 w 5183384"/>
                <a:gd name="connsiteY12" fmla="*/ 3632200 h 4483100"/>
                <a:gd name="connsiteX13" fmla="*/ 0 w 5183384"/>
                <a:gd name="connsiteY13" fmla="*/ 3365500 h 4483100"/>
                <a:gd name="connsiteX14" fmla="*/ 76199 w 5183384"/>
                <a:gd name="connsiteY14" fmla="*/ 2971800 h 4483100"/>
                <a:gd name="connsiteX15" fmla="*/ 279399 w 5183384"/>
                <a:gd name="connsiteY15" fmla="*/ 2654300 h 4483100"/>
                <a:gd name="connsiteX16" fmla="*/ 622299 w 5183384"/>
                <a:gd name="connsiteY16" fmla="*/ 2667000 h 4483100"/>
                <a:gd name="connsiteX17" fmla="*/ 914399 w 5183384"/>
                <a:gd name="connsiteY17" fmla="*/ 2908300 h 4483100"/>
                <a:gd name="connsiteX18" fmla="*/ 1282699 w 5183384"/>
                <a:gd name="connsiteY18" fmla="*/ 3060700 h 4483100"/>
                <a:gd name="connsiteX19" fmla="*/ 1587499 w 5183384"/>
                <a:gd name="connsiteY19" fmla="*/ 2895600 h 4483100"/>
                <a:gd name="connsiteX20" fmla="*/ 1765299 w 5183384"/>
                <a:gd name="connsiteY20" fmla="*/ 2247900 h 4483100"/>
                <a:gd name="connsiteX21" fmla="*/ 2031999 w 5183384"/>
                <a:gd name="connsiteY21" fmla="*/ 1422400 h 4483100"/>
                <a:gd name="connsiteX22" fmla="*/ 2641599 w 5183384"/>
                <a:gd name="connsiteY22" fmla="*/ 83820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83384" h="4483100">
                  <a:moveTo>
                    <a:pt x="2136301" y="0"/>
                  </a:moveTo>
                  <a:lnTo>
                    <a:pt x="5183384" y="0"/>
                  </a:lnTo>
                  <a:lnTo>
                    <a:pt x="5183384" y="4380320"/>
                  </a:lnTo>
                  <a:lnTo>
                    <a:pt x="4610099" y="3594100"/>
                  </a:lnTo>
                  <a:lnTo>
                    <a:pt x="3975099" y="4051300"/>
                  </a:lnTo>
                  <a:lnTo>
                    <a:pt x="3721099" y="4152900"/>
                  </a:lnTo>
                  <a:lnTo>
                    <a:pt x="3594099" y="4241800"/>
                  </a:lnTo>
                  <a:lnTo>
                    <a:pt x="3365499" y="4330700"/>
                  </a:lnTo>
                  <a:lnTo>
                    <a:pt x="3111499" y="4483100"/>
                  </a:lnTo>
                  <a:lnTo>
                    <a:pt x="2324099" y="4419600"/>
                  </a:lnTo>
                  <a:lnTo>
                    <a:pt x="1523999" y="4318000"/>
                  </a:lnTo>
                  <a:lnTo>
                    <a:pt x="863599" y="4064000"/>
                  </a:lnTo>
                  <a:lnTo>
                    <a:pt x="279399" y="3632200"/>
                  </a:lnTo>
                  <a:lnTo>
                    <a:pt x="0" y="3365500"/>
                  </a:lnTo>
                  <a:lnTo>
                    <a:pt x="76199" y="2971800"/>
                  </a:lnTo>
                  <a:lnTo>
                    <a:pt x="279399" y="2654300"/>
                  </a:lnTo>
                  <a:lnTo>
                    <a:pt x="622299" y="2667000"/>
                  </a:lnTo>
                  <a:lnTo>
                    <a:pt x="914399" y="2908300"/>
                  </a:lnTo>
                  <a:lnTo>
                    <a:pt x="1282699" y="3060700"/>
                  </a:lnTo>
                  <a:lnTo>
                    <a:pt x="1587499" y="2895600"/>
                  </a:lnTo>
                  <a:lnTo>
                    <a:pt x="1765299" y="2247900"/>
                  </a:lnTo>
                  <a:lnTo>
                    <a:pt x="2031999" y="1422400"/>
                  </a:lnTo>
                  <a:lnTo>
                    <a:pt x="2641599" y="838200"/>
                  </a:lnTo>
                  <a:close/>
                </a:path>
              </a:pathLst>
            </a:custGeom>
          </p:spPr>
        </p:pic>
        <p:sp>
          <p:nvSpPr>
            <p:cNvPr id="7" name="文本框 6">
              <a:extLst>
                <a:ext uri="{FF2B5EF4-FFF2-40B4-BE49-F238E27FC236}">
                  <a16:creationId xmlns:a16="http://schemas.microsoft.com/office/drawing/2014/main" id="{A6706FA1-EB65-4BDE-8D76-4D75E321F4F0}"/>
                </a:ext>
              </a:extLst>
            </p:cNvPr>
            <p:cNvSpPr txBox="1"/>
            <p:nvPr/>
          </p:nvSpPr>
          <p:spPr>
            <a:xfrm>
              <a:off x="3237816" y="3352654"/>
              <a:ext cx="1969184" cy="615553"/>
            </a:xfrm>
            <a:prstGeom prst="rect">
              <a:avLst/>
            </a:prstGeom>
            <a:noFill/>
          </p:spPr>
          <p:txBody>
            <a:bodyPr wrap="square" rtlCol="0">
              <a:spAutoFit/>
              <a:scene3d>
                <a:camera prst="orthographicFront"/>
                <a:lightRig rig="threePt" dir="t"/>
              </a:scene3d>
              <a:sp3d contourW="12700"/>
            </a:bodyPr>
            <a:lstStyle/>
            <a:p>
              <a:pPr algn="ctr"/>
              <a:r>
                <a:rPr lang="en-US" altLang="zh-CN" sz="2400" dirty="0">
                  <a:solidFill>
                    <a:srgbClr val="7030A0"/>
                  </a:solidFill>
                  <a:latin typeface="Arial" panose="020B0604020202020204" pitchFamily="34" charset="0"/>
                  <a:ea typeface="小美好体" panose="02010601030101010101" pitchFamily="2" charset="-122"/>
                  <a:cs typeface="Arial" panose="020B0604020202020204" pitchFamily="34" charset="0"/>
                </a:rPr>
                <a:t>Ba đoạn</a:t>
              </a:r>
              <a:endParaRPr lang="zh-CN" altLang="en-US" sz="2400" dirty="0">
                <a:solidFill>
                  <a:srgbClr val="7030A0"/>
                </a:solidFill>
                <a:latin typeface="Arial" panose="020B0604020202020204" pitchFamily="34" charset="0"/>
                <a:ea typeface="小美好体" panose="02010601030101010101" pitchFamily="2" charset="-122"/>
                <a:cs typeface="Arial" panose="020B0604020202020204" pitchFamily="34" charset="0"/>
              </a:endParaRPr>
            </a:p>
          </p:txBody>
        </p:sp>
      </p:grpSp>
      <p:pic>
        <p:nvPicPr>
          <p:cNvPr id="9" name="图片 8">
            <a:extLst>
              <a:ext uri="{FF2B5EF4-FFF2-40B4-BE49-F238E27FC236}">
                <a16:creationId xmlns:a16="http://schemas.microsoft.com/office/drawing/2014/main" id="{193CC1ED-39BF-405A-9AE0-543ED5E66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940" y="1127868"/>
            <a:ext cx="598112" cy="640646"/>
          </a:xfrm>
          <a:prstGeom prst="rect">
            <a:avLst/>
          </a:prstGeom>
        </p:spPr>
      </p:pic>
      <p:pic>
        <p:nvPicPr>
          <p:cNvPr id="10" name="图片 9">
            <a:extLst>
              <a:ext uri="{FF2B5EF4-FFF2-40B4-BE49-F238E27FC236}">
                <a16:creationId xmlns:a16="http://schemas.microsoft.com/office/drawing/2014/main" id="{2C3BBAAE-5E12-40E1-9131-EAEF7CFCE0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940" y="2237381"/>
            <a:ext cx="598112" cy="640646"/>
          </a:xfrm>
          <a:prstGeom prst="rect">
            <a:avLst/>
          </a:prstGeom>
        </p:spPr>
      </p:pic>
      <p:pic>
        <p:nvPicPr>
          <p:cNvPr id="11" name="图片 10">
            <a:extLst>
              <a:ext uri="{FF2B5EF4-FFF2-40B4-BE49-F238E27FC236}">
                <a16:creationId xmlns:a16="http://schemas.microsoft.com/office/drawing/2014/main" id="{70E98D31-476D-42C3-B0A4-F43E817168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442" y="3276510"/>
            <a:ext cx="598112" cy="640646"/>
          </a:xfrm>
          <a:prstGeom prst="rect">
            <a:avLst/>
          </a:prstGeom>
        </p:spPr>
      </p:pic>
      <p:grpSp>
        <p:nvGrpSpPr>
          <p:cNvPr id="12" name="组合 11">
            <a:extLst>
              <a:ext uri="{FF2B5EF4-FFF2-40B4-BE49-F238E27FC236}">
                <a16:creationId xmlns:a16="http://schemas.microsoft.com/office/drawing/2014/main" id="{5D477E93-73DB-4D4D-8D4D-86AE597E596C}"/>
              </a:ext>
            </a:extLst>
          </p:cNvPr>
          <p:cNvGrpSpPr/>
          <p:nvPr/>
        </p:nvGrpSpPr>
        <p:grpSpPr>
          <a:xfrm flipH="1">
            <a:off x="4236676" y="1129758"/>
            <a:ext cx="4707298" cy="808038"/>
            <a:chOff x="6958439" y="5120611"/>
            <a:chExt cx="3412307" cy="1077382"/>
          </a:xfrm>
        </p:grpSpPr>
        <p:sp>
          <p:nvSpPr>
            <p:cNvPr id="13" name="文本框 12">
              <a:extLst>
                <a:ext uri="{FF2B5EF4-FFF2-40B4-BE49-F238E27FC236}">
                  <a16:creationId xmlns:a16="http://schemas.microsoft.com/office/drawing/2014/main" id="{A17A10FF-4FF7-43AF-B413-C742F6E7EC97}"/>
                </a:ext>
              </a:extLst>
            </p:cNvPr>
            <p:cNvSpPr txBox="1"/>
            <p:nvPr/>
          </p:nvSpPr>
          <p:spPr>
            <a:xfrm>
              <a:off x="6958439" y="5664514"/>
              <a:ext cx="3412307" cy="533479"/>
            </a:xfrm>
            <a:prstGeom prst="rect">
              <a:avLst/>
            </a:prstGeom>
            <a:noFill/>
          </p:spPr>
          <p:txBody>
            <a:bodyPr wrap="square" rtlCol="0">
              <a:spAutoFit/>
              <a:scene3d>
                <a:camera prst="orthographicFront"/>
                <a:lightRig rig="threePt" dir="t"/>
              </a:scene3d>
              <a:sp3d contourW="12700"/>
            </a:bodyPr>
            <a:lstStyle/>
            <a:p>
              <a:r>
                <a:rPr lang="en-US" altLang="zh-CN" sz="2000" dirty="0">
                  <a:solidFill>
                    <a:srgbClr val="1D02BE"/>
                  </a:solidFill>
                  <a:latin typeface="Arial" panose="020B0604020202020204" pitchFamily="34" charset="0"/>
                  <a:ea typeface="小美好体" panose="02010601030101010101" pitchFamily="2" charset="-122"/>
                  <a:cs typeface="Arial" panose="020B0604020202020204" pitchFamily="34" charset="0"/>
                </a:rPr>
                <a:t>Từ </a:t>
              </a:r>
              <a:r>
                <a:rPr lang="nl-NL" sz="2000" dirty="0">
                  <a:solidFill>
                    <a:srgbClr val="1D02BE"/>
                  </a:solidFill>
                  <a:latin typeface="Arial" panose="020B0604020202020204" pitchFamily="34" charset="0"/>
                  <a:cs typeface="Arial" panose="020B0604020202020204" pitchFamily="34" charset="0"/>
                </a:rPr>
                <a:t>đầu đến.....</a:t>
              </a:r>
              <a:r>
                <a:rPr lang="nl-NL" sz="2000" i="1" dirty="0">
                  <a:solidFill>
                    <a:srgbClr val="1D02BE"/>
                  </a:solidFill>
                  <a:latin typeface="Arial" panose="020B0604020202020204" pitchFamily="34" charset="0"/>
                  <a:cs typeface="Arial" panose="020B0604020202020204" pitchFamily="34" charset="0"/>
                </a:rPr>
                <a:t>đã qua sử dụng</a:t>
              </a:r>
              <a:r>
                <a:rPr lang="en-US" altLang="zh-CN" sz="2000" i="1" dirty="0">
                  <a:solidFill>
                    <a:srgbClr val="1D02BE"/>
                  </a:solidFill>
                  <a:latin typeface="Arial" panose="020B0604020202020204" pitchFamily="34" charset="0"/>
                  <a:ea typeface="小美好体" panose="02010601030101010101" pitchFamily="2" charset="-122"/>
                  <a:cs typeface="Arial" panose="020B0604020202020204" pitchFamily="34" charset="0"/>
                </a:rPr>
                <a:t> </a:t>
              </a:r>
            </a:p>
          </p:txBody>
        </p:sp>
        <p:sp>
          <p:nvSpPr>
            <p:cNvPr id="14" name="文本框 13">
              <a:extLst>
                <a:ext uri="{FF2B5EF4-FFF2-40B4-BE49-F238E27FC236}">
                  <a16:creationId xmlns:a16="http://schemas.microsoft.com/office/drawing/2014/main" id="{7AC39242-F649-4BA5-ADD0-E0932420975A}"/>
                </a:ext>
              </a:extLst>
            </p:cNvPr>
            <p:cNvSpPr txBox="1"/>
            <p:nvPr/>
          </p:nvSpPr>
          <p:spPr>
            <a:xfrm>
              <a:off x="9535027" y="5120611"/>
              <a:ext cx="835719" cy="533479"/>
            </a:xfrm>
            <a:prstGeom prst="rect">
              <a:avLst/>
            </a:prstGeom>
            <a:noFill/>
          </p:spPr>
          <p:txBody>
            <a:bodyPr wrap="none" rtlCol="0">
              <a:spAutoFit/>
              <a:scene3d>
                <a:camera prst="orthographicFront"/>
                <a:lightRig rig="threePt" dir="t"/>
              </a:scene3d>
              <a:sp3d contourW="12700"/>
            </a:bodyPr>
            <a:lstStyle/>
            <a:p>
              <a:r>
                <a:rPr lang="en-US" altLang="zh-CN" sz="2000" dirty="0">
                  <a:solidFill>
                    <a:srgbClr val="C00000"/>
                  </a:solidFill>
                  <a:latin typeface="Arial" panose="020B0604020202020204" pitchFamily="34" charset="0"/>
                  <a:ea typeface="小美好体" panose="02010601030101010101" pitchFamily="2" charset="-122"/>
                  <a:cs typeface="Arial" panose="020B0604020202020204" pitchFamily="34" charset="0"/>
                </a:rPr>
                <a:t>Đoạn 1: </a:t>
              </a:r>
              <a:endParaRPr lang="zh-CN" altLang="en-US" sz="2000" dirty="0">
                <a:solidFill>
                  <a:srgbClr val="C00000"/>
                </a:solidFill>
                <a:latin typeface="Arial" panose="020B0604020202020204" pitchFamily="34" charset="0"/>
                <a:ea typeface="小美好体" panose="02010601030101010101" pitchFamily="2" charset="-122"/>
                <a:cs typeface="Arial" panose="020B0604020202020204" pitchFamily="34" charset="0"/>
              </a:endParaRPr>
            </a:p>
          </p:txBody>
        </p:sp>
      </p:grpSp>
      <p:grpSp>
        <p:nvGrpSpPr>
          <p:cNvPr id="15" name="组合 14">
            <a:extLst>
              <a:ext uri="{FF2B5EF4-FFF2-40B4-BE49-F238E27FC236}">
                <a16:creationId xmlns:a16="http://schemas.microsoft.com/office/drawing/2014/main" id="{09453515-16E9-4FBE-87FB-3CF2F20E7367}"/>
              </a:ext>
            </a:extLst>
          </p:cNvPr>
          <p:cNvGrpSpPr/>
          <p:nvPr/>
        </p:nvGrpSpPr>
        <p:grpSpPr>
          <a:xfrm flipH="1">
            <a:off x="4319866" y="2181056"/>
            <a:ext cx="4395507" cy="657440"/>
            <a:chOff x="6958439" y="5321408"/>
            <a:chExt cx="3472187" cy="876586"/>
          </a:xfrm>
        </p:grpSpPr>
        <p:sp>
          <p:nvSpPr>
            <p:cNvPr id="16" name="文本框 15">
              <a:extLst>
                <a:ext uri="{FF2B5EF4-FFF2-40B4-BE49-F238E27FC236}">
                  <a16:creationId xmlns:a16="http://schemas.microsoft.com/office/drawing/2014/main" id="{6FA35909-1BC9-4618-8465-5C5AA8A9B71F}"/>
                </a:ext>
              </a:extLst>
            </p:cNvPr>
            <p:cNvSpPr txBox="1"/>
            <p:nvPr/>
          </p:nvSpPr>
          <p:spPr>
            <a:xfrm>
              <a:off x="6958439" y="5664514"/>
              <a:ext cx="3412307" cy="533480"/>
            </a:xfrm>
            <a:prstGeom prst="rect">
              <a:avLst/>
            </a:prstGeom>
            <a:noFill/>
          </p:spPr>
          <p:txBody>
            <a:bodyPr wrap="square" rtlCol="0">
              <a:spAutoFit/>
              <a:scene3d>
                <a:camera prst="orthographicFront"/>
                <a:lightRig rig="threePt" dir="t"/>
              </a:scene3d>
              <a:sp3d contourW="12700"/>
            </a:bodyPr>
            <a:lstStyle/>
            <a:p>
              <a:endParaRPr lang="en-US" altLang="zh-CN" sz="2000" dirty="0">
                <a:solidFill>
                  <a:prstClr val="black">
                    <a:lumMod val="50000"/>
                    <a:lumOff val="50000"/>
                  </a:prstClr>
                </a:solidFill>
                <a:latin typeface="Arial" panose="020B0604020202020204" pitchFamily="34" charset="0"/>
                <a:ea typeface="小美好体" panose="02010601030101010101" pitchFamily="2" charset="-122"/>
                <a:cs typeface="Arial" panose="020B0604020202020204" pitchFamily="34" charset="0"/>
              </a:endParaRPr>
            </a:p>
          </p:txBody>
        </p:sp>
        <p:sp>
          <p:nvSpPr>
            <p:cNvPr id="17" name="文本框 16">
              <a:extLst>
                <a:ext uri="{FF2B5EF4-FFF2-40B4-BE49-F238E27FC236}">
                  <a16:creationId xmlns:a16="http://schemas.microsoft.com/office/drawing/2014/main" id="{A33671FC-AFAC-4D35-942C-612D5AA413EB}"/>
                </a:ext>
              </a:extLst>
            </p:cNvPr>
            <p:cNvSpPr txBox="1"/>
            <p:nvPr/>
          </p:nvSpPr>
          <p:spPr>
            <a:xfrm>
              <a:off x="9519920" y="5321408"/>
              <a:ext cx="910706" cy="533480"/>
            </a:xfrm>
            <a:prstGeom prst="rect">
              <a:avLst/>
            </a:prstGeom>
            <a:noFill/>
          </p:spPr>
          <p:txBody>
            <a:bodyPr wrap="none" rtlCol="0">
              <a:spAutoFit/>
              <a:scene3d>
                <a:camera prst="orthographicFront"/>
                <a:lightRig rig="threePt" dir="t"/>
              </a:scene3d>
              <a:sp3d contourW="12700"/>
            </a:bodyPr>
            <a:lstStyle/>
            <a:p>
              <a:r>
                <a:rPr lang="en-US" altLang="zh-CN" sz="2000" dirty="0">
                  <a:solidFill>
                    <a:srgbClr val="C00000"/>
                  </a:solidFill>
                  <a:latin typeface="Arial" panose="020B0604020202020204" pitchFamily="34" charset="0"/>
                  <a:ea typeface="小美好体" panose="02010601030101010101" pitchFamily="2" charset="-122"/>
                  <a:cs typeface="Arial" panose="020B0604020202020204" pitchFamily="34" charset="0"/>
                </a:rPr>
                <a:t>Đoạn 2: </a:t>
              </a:r>
              <a:endParaRPr lang="zh-CN" altLang="en-US" sz="2000" dirty="0">
                <a:solidFill>
                  <a:srgbClr val="C00000"/>
                </a:solidFill>
                <a:latin typeface="Arial" panose="020B0604020202020204" pitchFamily="34" charset="0"/>
                <a:ea typeface="小美好体" panose="02010601030101010101" pitchFamily="2" charset="-122"/>
                <a:cs typeface="Arial" panose="020B0604020202020204" pitchFamily="34" charset="0"/>
              </a:endParaRPr>
            </a:p>
          </p:txBody>
        </p:sp>
      </p:grpSp>
      <p:grpSp>
        <p:nvGrpSpPr>
          <p:cNvPr id="18" name="组合 17">
            <a:extLst>
              <a:ext uri="{FF2B5EF4-FFF2-40B4-BE49-F238E27FC236}">
                <a16:creationId xmlns:a16="http://schemas.microsoft.com/office/drawing/2014/main" id="{F41547C9-DD9E-41E4-8A69-C4A9B2746DBF}"/>
              </a:ext>
            </a:extLst>
          </p:cNvPr>
          <p:cNvGrpSpPr/>
          <p:nvPr/>
        </p:nvGrpSpPr>
        <p:grpSpPr>
          <a:xfrm flipH="1">
            <a:off x="4319866" y="3180077"/>
            <a:ext cx="2570116" cy="776243"/>
            <a:chOff x="6958439" y="5251904"/>
            <a:chExt cx="3426821" cy="1034990"/>
          </a:xfrm>
        </p:grpSpPr>
        <p:sp>
          <p:nvSpPr>
            <p:cNvPr id="19" name="文本框 18">
              <a:extLst>
                <a:ext uri="{FF2B5EF4-FFF2-40B4-BE49-F238E27FC236}">
                  <a16:creationId xmlns:a16="http://schemas.microsoft.com/office/drawing/2014/main" id="{B8CF6691-4914-41DF-B775-9F7AC348FCC9}"/>
                </a:ext>
              </a:extLst>
            </p:cNvPr>
            <p:cNvSpPr txBox="1"/>
            <p:nvPr/>
          </p:nvSpPr>
          <p:spPr>
            <a:xfrm>
              <a:off x="6958439" y="5753414"/>
              <a:ext cx="3412306" cy="533480"/>
            </a:xfrm>
            <a:prstGeom prst="rect">
              <a:avLst/>
            </a:prstGeom>
            <a:noFill/>
          </p:spPr>
          <p:txBody>
            <a:bodyPr wrap="square" rtlCol="0">
              <a:spAutoFit/>
              <a:scene3d>
                <a:camera prst="orthographicFront"/>
                <a:lightRig rig="threePt" dir="t"/>
              </a:scene3d>
              <a:sp3d contourW="12700"/>
            </a:bodyPr>
            <a:lstStyle/>
            <a:p>
              <a:r>
                <a:rPr lang="en-US" altLang="zh-CN" sz="2000" dirty="0">
                  <a:solidFill>
                    <a:srgbClr val="1D02BE"/>
                  </a:solidFill>
                  <a:latin typeface="Arial" panose="020B0604020202020204" pitchFamily="34" charset="0"/>
                  <a:ea typeface="小美好体" panose="02010601030101010101" pitchFamily="2" charset="-122"/>
                  <a:cs typeface="Arial" panose="020B0604020202020204" pitchFamily="34" charset="0"/>
                </a:rPr>
                <a:t>Đoạn </a:t>
              </a:r>
              <a:r>
                <a:rPr lang="en-US" altLang="zh-CN" sz="2000">
                  <a:solidFill>
                    <a:srgbClr val="1D02BE"/>
                  </a:solidFill>
                  <a:latin typeface="Arial" panose="020B0604020202020204" pitchFamily="34" charset="0"/>
                  <a:ea typeface="小美好体" panose="02010601030101010101" pitchFamily="2" charset="-122"/>
                  <a:cs typeface="Arial" panose="020B0604020202020204" pitchFamily="34" charset="0"/>
                </a:rPr>
                <a:t>còn lại.</a:t>
              </a:r>
              <a:endParaRPr lang="en-US" altLang="zh-CN" sz="2000" dirty="0">
                <a:solidFill>
                  <a:srgbClr val="1D02BE"/>
                </a:solidFill>
                <a:latin typeface="Arial" panose="020B0604020202020204" pitchFamily="34" charset="0"/>
                <a:ea typeface="小美好体" panose="02010601030101010101" pitchFamily="2" charset="-122"/>
                <a:cs typeface="Arial" panose="020B0604020202020204" pitchFamily="34" charset="0"/>
              </a:endParaRPr>
            </a:p>
          </p:txBody>
        </p:sp>
        <p:sp>
          <p:nvSpPr>
            <p:cNvPr id="20" name="文本框 19">
              <a:extLst>
                <a:ext uri="{FF2B5EF4-FFF2-40B4-BE49-F238E27FC236}">
                  <a16:creationId xmlns:a16="http://schemas.microsoft.com/office/drawing/2014/main" id="{70DB365D-45D1-4A47-83FF-59A3120B82E5}"/>
                </a:ext>
              </a:extLst>
            </p:cNvPr>
            <p:cNvSpPr txBox="1"/>
            <p:nvPr/>
          </p:nvSpPr>
          <p:spPr>
            <a:xfrm>
              <a:off x="8856636" y="5251904"/>
              <a:ext cx="1528624" cy="533480"/>
            </a:xfrm>
            <a:prstGeom prst="rect">
              <a:avLst/>
            </a:prstGeom>
            <a:noFill/>
          </p:spPr>
          <p:txBody>
            <a:bodyPr wrap="none" rtlCol="0">
              <a:spAutoFit/>
              <a:scene3d>
                <a:camera prst="orthographicFront"/>
                <a:lightRig rig="threePt" dir="t"/>
              </a:scene3d>
              <a:sp3d contourW="12700"/>
            </a:bodyPr>
            <a:lstStyle/>
            <a:p>
              <a:r>
                <a:rPr lang="en-US" altLang="zh-CN" sz="2000" dirty="0">
                  <a:solidFill>
                    <a:srgbClr val="C00000"/>
                  </a:solidFill>
                  <a:latin typeface="Arial" panose="020B0604020202020204" pitchFamily="34" charset="0"/>
                  <a:ea typeface="小美好体" panose="02010601030101010101" pitchFamily="2" charset="-122"/>
                  <a:cs typeface="Arial" panose="020B0604020202020204" pitchFamily="34" charset="0"/>
                </a:rPr>
                <a:t>Đoạn 3:</a:t>
              </a:r>
              <a:r>
                <a:rPr lang="en-US" altLang="zh-CN" sz="1800" dirty="0">
                  <a:solidFill>
                    <a:prstClr val="black">
                      <a:lumMod val="85000"/>
                      <a:lumOff val="15000"/>
                    </a:prstClr>
                  </a:solidFill>
                  <a:latin typeface="Arial" panose="020B0604020202020204" pitchFamily="34" charset="0"/>
                  <a:ea typeface="小美好体" panose="02010601030101010101" pitchFamily="2" charset="-122"/>
                  <a:cs typeface="Arial" panose="020B0604020202020204" pitchFamily="34" charset="0"/>
                </a:rPr>
                <a:t> </a:t>
              </a:r>
              <a:endParaRPr lang="zh-CN" altLang="en-US" sz="1800" dirty="0">
                <a:solidFill>
                  <a:prstClr val="black">
                    <a:lumMod val="85000"/>
                    <a:lumOff val="15000"/>
                  </a:prstClr>
                </a:solidFill>
                <a:latin typeface="Arial" panose="020B0604020202020204" pitchFamily="34" charset="0"/>
                <a:ea typeface="小美好体" panose="02010601030101010101" pitchFamily="2" charset="-122"/>
                <a:cs typeface="Arial" panose="020B0604020202020204" pitchFamily="34" charset="0"/>
              </a:endParaRPr>
            </a:p>
          </p:txBody>
        </p:sp>
      </p:grpSp>
      <p:sp>
        <p:nvSpPr>
          <p:cNvPr id="21" name="文本框 20">
            <a:extLst>
              <a:ext uri="{FF2B5EF4-FFF2-40B4-BE49-F238E27FC236}">
                <a16:creationId xmlns:a16="http://schemas.microsoft.com/office/drawing/2014/main" id="{361EDFF9-E020-4E1A-959A-8FB5AFD747C8}"/>
              </a:ext>
            </a:extLst>
          </p:cNvPr>
          <p:cNvSpPr txBox="1"/>
          <p:nvPr/>
        </p:nvSpPr>
        <p:spPr>
          <a:xfrm>
            <a:off x="1239454" y="290489"/>
            <a:ext cx="2130758" cy="530915"/>
          </a:xfrm>
          <a:prstGeom prst="rect">
            <a:avLst/>
          </a:prstGeom>
          <a:noFill/>
        </p:spPr>
        <p:txBody>
          <a:bodyPr wrap="squar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a:ln w="15875">
                  <a:noFill/>
                  <a:prstDash val="solid"/>
                </a:ln>
                <a:solidFill>
                  <a:srgbClr val="FF0000"/>
                </a:solidFill>
                <a:effectLst/>
                <a:latin typeface="Arial" panose="020B0604020202020204" pitchFamily="34" charset="0"/>
                <a:cs typeface="Arial" panose="020B0604020202020204" pitchFamily="34" charset="0"/>
              </a:rPr>
              <a:t>Chia đoạn</a:t>
            </a:r>
            <a:endParaRPr lang="zh-CN" altLang="en-US" sz="3000" b="0" dirty="0">
              <a:ln w="15875">
                <a:noFill/>
                <a:prstDash val="solid"/>
              </a:ln>
              <a:solidFill>
                <a:srgbClr val="FF0000"/>
              </a:solidFill>
              <a:effectLst/>
              <a:latin typeface="Arial" panose="020B0604020202020204" pitchFamily="34" charset="0"/>
              <a:cs typeface="Arial" panose="020B0604020202020204" pitchFamily="34" charset="0"/>
            </a:endParaRPr>
          </a:p>
        </p:txBody>
      </p:sp>
      <p:pic>
        <p:nvPicPr>
          <p:cNvPr id="22" name="图片 21">
            <a:extLst>
              <a:ext uri="{FF2B5EF4-FFF2-40B4-BE49-F238E27FC236}">
                <a16:creationId xmlns:a16="http://schemas.microsoft.com/office/drawing/2014/main" id="{0430E527-1244-43FE-99F7-1E92C966A8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4" name="Rectangle 3"/>
          <p:cNvSpPr/>
          <p:nvPr/>
        </p:nvSpPr>
        <p:spPr>
          <a:xfrm>
            <a:off x="4333595" y="2522637"/>
            <a:ext cx="4416594" cy="400110"/>
          </a:xfrm>
          <a:prstGeom prst="rect">
            <a:avLst/>
          </a:prstGeom>
        </p:spPr>
        <p:txBody>
          <a:bodyPr wrap="none">
            <a:spAutoFit/>
          </a:bodyPr>
          <a:lstStyle/>
          <a:p>
            <a:r>
              <a:rPr lang="nl-NL" sz="2000" i="1" dirty="0">
                <a:solidFill>
                  <a:srgbClr val="1D02BE"/>
                </a:solidFill>
                <a:latin typeface="Arial" panose="020B0604020202020204" pitchFamily="34" charset="0"/>
                <a:cs typeface="Arial" panose="020B0604020202020204" pitchFamily="34" charset="0"/>
              </a:rPr>
              <a:t>Ở khung cửa sổ</a:t>
            </a:r>
            <a:r>
              <a:rPr lang="nl-NL" sz="2000" dirty="0">
                <a:solidFill>
                  <a:srgbClr val="1D02BE"/>
                </a:solidFill>
                <a:latin typeface="Arial" panose="020B0604020202020204" pitchFamily="34" charset="0"/>
                <a:cs typeface="Arial" panose="020B0604020202020204" pitchFamily="34" charset="0"/>
              </a:rPr>
              <a:t>...... đến </a:t>
            </a:r>
            <a:r>
              <a:rPr lang="nl-NL" sz="2000" i="1" dirty="0">
                <a:solidFill>
                  <a:srgbClr val="1D02BE"/>
                </a:solidFill>
                <a:latin typeface="Arial" panose="020B0604020202020204" pitchFamily="34" charset="0"/>
                <a:cs typeface="Arial" panose="020B0604020202020204" pitchFamily="34" charset="0"/>
              </a:rPr>
              <a:t>hoa sen cạn</a:t>
            </a:r>
            <a:endParaRPr lang="en-US" sz="2000" i="1" dirty="0">
              <a:solidFill>
                <a:srgbClr val="1D02BE"/>
              </a:solidFill>
              <a:latin typeface="Arial" panose="020B0604020202020204" pitchFamily="34" charset="0"/>
              <a:cs typeface="Arial" panose="020B0604020202020204" pitchFamily="34" charset="0"/>
            </a:endParaRPr>
          </a:p>
        </p:txBody>
      </p:sp>
      <p:pic>
        <p:nvPicPr>
          <p:cNvPr id="3" name="chia đoạn.mp3">
            <a:hlinkClick r:id="" action="ppaction://media"/>
            <a:extLst>
              <a:ext uri="{FF2B5EF4-FFF2-40B4-BE49-F238E27FC236}">
                <a16:creationId xmlns:a16="http://schemas.microsoft.com/office/drawing/2014/main" id="{EBBEE90F-A09A-C630-7351-B5D090C4A6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4330700"/>
            <a:ext cx="812800" cy="812800"/>
          </a:xfrm>
          <a:prstGeom prst="rect">
            <a:avLst/>
          </a:prstGeom>
        </p:spPr>
      </p:pic>
    </p:spTree>
    <p:extLst>
      <p:ext uri="{BB962C8B-B14F-4D97-AF65-F5344CB8AC3E}">
        <p14:creationId xmlns:p14="http://schemas.microsoft.com/office/powerpoint/2010/main" val="2274964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2" presetClass="entr" presetSubtype="2"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2"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1" presetClass="entr" presetSubtype="1" fill="hold" nodeType="with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wheel(1)">
                                      <p:cBhvr>
                                        <p:cTn id="44" dur="2000"/>
                                        <p:tgtEl>
                                          <p:spTgt spid="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6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EBFF67DC-F5A8-4D11-B6BA-C6AA29C6C609}"/>
              </a:ext>
            </a:extLst>
          </p:cNvPr>
          <p:cNvSpPr txBox="1"/>
          <p:nvPr/>
        </p:nvSpPr>
        <p:spPr>
          <a:xfrm>
            <a:off x="3073474" y="70890"/>
            <a:ext cx="2619375" cy="523220"/>
          </a:xfrm>
          <a:prstGeom prst="rect">
            <a:avLst/>
          </a:prstGeom>
          <a:noFill/>
        </p:spPr>
        <p:txBody>
          <a:bodyPr wrap="square" rtlCol="0">
            <a:spAutoFit/>
            <a:scene3d>
              <a:camera prst="orthographicFront"/>
              <a:lightRig rig="threePt" dir="t"/>
            </a:scene3d>
            <a:sp3d contourW="127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1D02BE"/>
                </a:solidFill>
                <a:effectLst/>
                <a:uLnTx/>
                <a:uFillTx/>
                <a:latin typeface="Arial" panose="020B0604020202020204" pitchFamily="34" charset="0"/>
                <a:ea typeface="小美好体" panose="02010601030101010101" pitchFamily="2" charset="-122"/>
                <a:cs typeface="Arial" pitchFamily="34" charset="0"/>
              </a:rPr>
              <a:t>Thứ Bảy xanh</a:t>
            </a:r>
          </a:p>
        </p:txBody>
      </p:sp>
      <p:sp>
        <p:nvSpPr>
          <p:cNvPr id="12" name="文本框 10">
            <a:extLst>
              <a:ext uri="{FF2B5EF4-FFF2-40B4-BE49-F238E27FC236}">
                <a16:creationId xmlns:a16="http://schemas.microsoft.com/office/drawing/2014/main" id="{EBFF67DC-F5A8-4D11-B6BA-C6AA29C6C609}"/>
              </a:ext>
            </a:extLst>
          </p:cNvPr>
          <p:cNvSpPr txBox="1"/>
          <p:nvPr/>
        </p:nvSpPr>
        <p:spPr>
          <a:xfrm>
            <a:off x="290152" y="594110"/>
            <a:ext cx="8563696" cy="4801314"/>
          </a:xfrm>
          <a:prstGeom prst="rect">
            <a:avLst/>
          </a:prstGeom>
          <a:noFill/>
        </p:spPr>
        <p:txBody>
          <a:bodyPr wrap="square" rtlCol="0">
            <a:spAutoFit/>
            <a:scene3d>
              <a:camera prst="orthographicFront"/>
              <a:lightRig rig="threePt" dir="t"/>
            </a:scene3d>
            <a:sp3d contourW="12700"/>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itchFamily="34" charset="0"/>
              </a:rPr>
              <a:t>         </a:t>
            </a:r>
            <a:r>
              <a:rPr kumimoji="0" lang="vi-VN" sz="1800" b="0" i="0" u="none" strike="noStrike" kern="1200" cap="none" spc="0" normalizeH="0" baseline="0" noProof="0">
                <a:ln>
                  <a:noFill/>
                </a:ln>
                <a:solidFill>
                  <a:prstClr val="black"/>
                </a:solidFill>
                <a:effectLst/>
                <a:uLnTx/>
                <a:uFillTx/>
                <a:latin typeface="Arial" panose="020B0604020202020204" pitchFamily="34" charset="0"/>
                <a:cs typeface="Arial" pitchFamily="34" charset="0"/>
              </a:rPr>
              <a:t>Ngày </a:t>
            </a:r>
            <a:r>
              <a:rPr kumimoji="0" lang="vi-VN" sz="1800" b="0" i="0" u="none" strike="noStrike" kern="1200" cap="none" spc="0" normalizeH="0" baseline="0" noProof="0" dirty="0">
                <a:ln>
                  <a:noFill/>
                </a:ln>
                <a:solidFill>
                  <a:prstClr val="black"/>
                </a:solidFill>
                <a:effectLst/>
                <a:uLnTx/>
                <a:uFillTx/>
                <a:latin typeface="Arial" pitchFamily="34" charset="0"/>
                <a:cs typeface="Arial" pitchFamily="34" charset="0"/>
              </a:rPr>
              <a:t>thứ Bảy xanh, các bạn học sinh hào hứng tạo nên nhiều mẫu chậu cây độc đáo từ những chiếc chai nhựa đã qua sử dụng.</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itchFamily="34" charset="0"/>
                <a:cs typeface="Arial" pitchFamily="34" charset="0"/>
              </a:rPr>
              <a:t>      Ở </a:t>
            </a:r>
            <a:r>
              <a:rPr kumimoji="0" lang="vi-VN" sz="1800" b="0" i="0" u="none" strike="noStrike" kern="1200" cap="none" spc="0" normalizeH="0" baseline="0" noProof="0" dirty="0">
                <a:ln>
                  <a:noFill/>
                </a:ln>
                <a:solidFill>
                  <a:prstClr val="black"/>
                </a:solidFill>
                <a:effectLst/>
                <a:uLnTx/>
                <a:uFillTx/>
                <a:latin typeface="Arial" pitchFamily="34" charset="0"/>
                <a:cs typeface="Arial" pitchFamily="34" charset="0"/>
              </a:rPr>
              <a:t>khung cửa sổ lớp 3A, những chậu cây trầu bà được làm từ những chai nhựa khoét ngang, nối đuôi nhau giống đoàn tàu hoả đang chở bầu không khí tươi mát vào lớp học. Hàng chục chậu cây mười giờ hình chú gấu ngộ nghĩnh được treo so le như những đường thêu ngẫu hứng, chia khung cửa sổ lớp 3B thành ô hoạ tiết ca rô nhiều màu sắc trông rất vui mắt. Khung cửa sổ lớp 3C thật duyên dáng với những bông sen cạn đỏ thắm nở từ miệng chậu hình li rượu. Nhờ đôi bàn tay khéo léo của các bạn, những khung cửa sổ chỉ toàn song sát mọi hôm giờ mềm mại hơn hẳn. Chúng như được khoác chiếc áo mới dệt từ màu xanh tươi của lá trầu bà, màu hồng tím dịu dàng của hoa mười giờ, màu đỏ thắm của hoa sen cạn,...</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itchFamily="34" charset="0"/>
              </a:rPr>
              <a:t>       </a:t>
            </a:r>
            <a:r>
              <a:rPr kumimoji="0" lang="vi-VN" sz="1800" b="0" i="0" u="none" strike="noStrike" kern="1200" cap="none" spc="0" normalizeH="0" baseline="0" noProof="0">
                <a:ln>
                  <a:noFill/>
                </a:ln>
                <a:solidFill>
                  <a:prstClr val="black"/>
                </a:solidFill>
                <a:effectLst/>
                <a:uLnTx/>
                <a:uFillTx/>
                <a:latin typeface="Arial" pitchFamily="34" charset="0"/>
                <a:cs typeface="Arial" pitchFamily="34" charset="0"/>
              </a:rPr>
              <a:t>Trong </a:t>
            </a:r>
            <a:r>
              <a:rPr kumimoji="0" lang="vi-VN" sz="1800" b="0" i="0" u="none" strike="noStrike" kern="1200" cap="none" spc="0" normalizeH="0" baseline="0" noProof="0" dirty="0">
                <a:ln>
                  <a:noFill/>
                </a:ln>
                <a:solidFill>
                  <a:prstClr val="black"/>
                </a:solidFill>
                <a:effectLst/>
                <a:uLnTx/>
                <a:uFillTx/>
                <a:latin typeface="Arial" pitchFamily="34" charset="0"/>
                <a:cs typeface="Arial" pitchFamily="34" charset="0"/>
              </a:rPr>
              <a:t>ánh nắng mai hồng, mỗi chậu cây tái chế như một ánh mắt biết cười.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                                                                                                             </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Nam Kha</a:t>
            </a:r>
          </a:p>
          <a:p>
            <a:pPr marL="0" marR="0" lvl="0" indent="0" algn="l" defTabSz="6858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br>
              <a:rPr kumimoji="0" lang="vi-VN"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小美好体" panose="02010601030101010101" pitchFamily="2" charset="-122"/>
              <a:cs typeface="Arial" pitchFamily="34" charset="0"/>
            </a:endParaRPr>
          </a:p>
        </p:txBody>
      </p:sp>
      <p:sp>
        <p:nvSpPr>
          <p:cNvPr id="5" name="TextBox 4">
            <a:extLst>
              <a:ext uri="{FF2B5EF4-FFF2-40B4-BE49-F238E27FC236}">
                <a16:creationId xmlns:a16="http://schemas.microsoft.com/office/drawing/2014/main" id="{17162A02-3D3B-4EE2-AA11-F19ED0CDC193}"/>
              </a:ext>
            </a:extLst>
          </p:cNvPr>
          <p:cNvSpPr txBox="1"/>
          <p:nvPr/>
        </p:nvSpPr>
        <p:spPr>
          <a:xfrm>
            <a:off x="2402293" y="4531535"/>
            <a:ext cx="3657115" cy="523220"/>
          </a:xfrm>
          <a:prstGeom prst="rect">
            <a:avLst/>
          </a:prstGeom>
          <a:solidFill>
            <a:srgbClr val="FFFF00"/>
          </a:solidFill>
          <a:ln>
            <a:solidFill>
              <a:srgbClr val="C0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itchFamily="34" charset="0"/>
                <a:cs typeface="Arial" pitchFamily="34" charset="0"/>
              </a:rPr>
              <a:t>Luyện đọc  </a:t>
            </a:r>
            <a:r>
              <a:rPr kumimoji="0" lang="en-US" sz="2800" b="0" i="0" u="none" strike="noStrike" kern="1200" cap="none" spc="0" normalizeH="0" baseline="0" noProof="0">
                <a:ln>
                  <a:noFill/>
                </a:ln>
                <a:solidFill>
                  <a:srgbClr val="FF0000"/>
                </a:solidFill>
                <a:effectLst/>
                <a:uLnTx/>
                <a:uFillTx/>
                <a:latin typeface="Arial" pitchFamily="34" charset="0"/>
                <a:cs typeface="Arial" pitchFamily="34" charset="0"/>
              </a:rPr>
              <a:t>từng đoạn</a:t>
            </a:r>
            <a:endParaRPr kumimoji="0" lang="en-US" sz="2800" b="0" i="0" u="none" strike="noStrike" kern="1200" cap="none" spc="0" normalizeH="0" baseline="0" noProof="0" dirty="0">
              <a:ln>
                <a:noFill/>
              </a:ln>
              <a:solidFill>
                <a:srgbClr val="FF0000"/>
              </a:solidFill>
              <a:effectLst/>
              <a:uLnTx/>
              <a:uFillTx/>
              <a:latin typeface="Arial" pitchFamily="34" charset="0"/>
              <a:cs typeface="Arial" pitchFamily="34" charset="0"/>
            </a:endParaRPr>
          </a:p>
        </p:txBody>
      </p:sp>
      <p:pic>
        <p:nvPicPr>
          <p:cNvPr id="6" name="Picture 2">
            <a:extLst>
              <a:ext uri="{FF2B5EF4-FFF2-40B4-BE49-F238E27FC236}">
                <a16:creationId xmlns:a16="http://schemas.microsoft.com/office/drawing/2014/main" id="{99B96969-94A7-4719-8C19-1DB6C546DDB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3399" b="51003" l="30977" r="70451"/>
                    </a14:imgEffect>
                  </a14:imgLayer>
                </a14:imgProps>
              </a:ext>
              <a:ext uri="{28A0092B-C50C-407E-A947-70E740481C1C}">
                <a14:useLocalDpi xmlns:a14="http://schemas.microsoft.com/office/drawing/2010/main" val="0"/>
              </a:ext>
            </a:extLst>
          </a:blip>
          <a:srcRect l="26043" t="8698" r="24615" b="44297"/>
          <a:stretch/>
        </p:blipFill>
        <p:spPr bwMode="auto">
          <a:xfrm>
            <a:off x="447056" y="550735"/>
            <a:ext cx="429816" cy="43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1A35EB45-3380-477D-B370-630F059BBE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056" y="1168236"/>
            <a:ext cx="429816" cy="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a:extLst>
              <a:ext uri="{FF2B5EF4-FFF2-40B4-BE49-F238E27FC236}">
                <a16:creationId xmlns:a16="http://schemas.microsoft.com/office/drawing/2014/main" id="{53686C08-5CDC-4E58-8CFD-762BF065E4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131" y="3975264"/>
            <a:ext cx="441666" cy="33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4249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8F85DD2B-6957-4F48-82CD-495CD154F7C9"/>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Administrator\Desktop\7月作品\13"/>
  <p:tag name="ISPRING_PRESENTATION_TITLE" val="新建 Microsoft PowerPoint 演示文稿"/>
  <p:tag name="ISPRING_FIRST_PUBLISH" val="1"/>
</p:tagLst>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1080</TotalTime>
  <Words>1235</Words>
  <Application>Microsoft Macintosh PowerPoint</Application>
  <PresentationFormat>On-screen Show (16:9)</PresentationFormat>
  <Paragraphs>114</Paragraphs>
  <Slides>27</Slides>
  <Notes>27</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等线</vt:lpstr>
      <vt:lpstr>Arial</vt:lpstr>
      <vt:lpstr>Calibri</vt:lpstr>
      <vt:lpstr>Cooper Black</vt:lpstr>
      <vt:lpstr>Humanst521 BT</vt:lpstr>
      <vt:lpstr>VNI-Franko</vt:lpstr>
      <vt:lpstr>Wingdings</vt:lpstr>
      <vt:lpstr>小美好体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Microsoft Office User</cp:lastModifiedBy>
  <cp:revision>30</cp:revision>
  <dcterms:created xsi:type="dcterms:W3CDTF">2019-06-26T07:14:23Z</dcterms:created>
  <dcterms:modified xsi:type="dcterms:W3CDTF">2025-11-29T13:15:11Z</dcterms:modified>
</cp:coreProperties>
</file>