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26" r:id="rId8"/>
    <p:sldMasterId id="2147484041" r:id="rId9"/>
    <p:sldMasterId id="2147484139" r:id="rId10"/>
    <p:sldMasterId id="2147484243" r:id="rId11"/>
    <p:sldMasterId id="2147484251" r:id="rId12"/>
    <p:sldMasterId id="2147484262" r:id="rId13"/>
  </p:sldMasterIdLst>
  <p:notesMasterIdLst>
    <p:notesMasterId r:id="rId30"/>
  </p:notesMasterIdLst>
  <p:handoutMasterIdLst>
    <p:handoutMasterId r:id="rId31"/>
  </p:handoutMasterIdLst>
  <p:sldIdLst>
    <p:sldId id="2670" r:id="rId14"/>
    <p:sldId id="2680" r:id="rId15"/>
    <p:sldId id="281" r:id="rId16"/>
    <p:sldId id="2673" r:id="rId17"/>
    <p:sldId id="2674" r:id="rId18"/>
    <p:sldId id="2681" r:id="rId19"/>
    <p:sldId id="2682" r:id="rId20"/>
    <p:sldId id="2683" r:id="rId21"/>
    <p:sldId id="2677" r:id="rId22"/>
    <p:sldId id="2688" r:id="rId23"/>
    <p:sldId id="451" r:id="rId24"/>
    <p:sldId id="2687" r:id="rId25"/>
    <p:sldId id="301" r:id="rId26"/>
    <p:sldId id="2684" r:id="rId27"/>
    <p:sldId id="319" r:id="rId28"/>
    <p:sldId id="274" r:id="rId29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99FF"/>
    <a:srgbClr val="66FF99"/>
    <a:srgbClr val="2B857A"/>
    <a:srgbClr val="ED0281"/>
    <a:srgbClr val="68E5F2"/>
    <a:srgbClr val="41DEEF"/>
    <a:srgbClr val="D22229"/>
    <a:srgbClr val="FFFF99"/>
    <a:srgbClr val="FFE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4" autoAdjust="0"/>
    <p:restoredTop sz="89565" autoAdjust="0"/>
  </p:normalViewPr>
  <p:slideViewPr>
    <p:cSldViewPr snapToGrid="0" showGuides="1">
      <p:cViewPr varScale="1">
        <p:scale>
          <a:sx n="112" d="100"/>
          <a:sy n="112" d="100"/>
        </p:scale>
        <p:origin x="571" y="8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0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0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-71621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688" y="269655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499597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60" y="16321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0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0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-71621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360688" y="269655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6" y="499597"/>
            <a:ext cx="2860495" cy="1319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77660" y="16321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6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828575"/>
      </p:ext>
    </p:extLst>
  </p:cSld>
  <p:clrMapOvr>
    <a:masterClrMapping/>
  </p:clrMapOvr>
  <p:transition spd="slow" advTm="2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939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4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68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6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55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99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27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08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45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7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35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6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1C10FF2-0F9D-4F29-925C-D3EBCF5FF56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218C8FE-D128-49B5-89AC-0F5BB4625DAC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2BC00A1-0D57-4BF3-8C1D-343145247A2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929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719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2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D53F878-BDF8-405B-A8E5-3D6871FF5A2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915EB5D-4AD0-4CF8-B4CB-738558B0A48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B07DF1F1-F9E1-4D01-AAEF-C57C351776F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F0AF2FCA-6882-41E6-9C65-1F9E53544FC0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51BAE82-CFBD-4517-9A7E-440DD681217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78DBCF50-857B-4046-B37D-0160C3AC9DD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9D2F744-31B6-4E44-845E-AC2D90577D6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242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9D5DBD36-DD9F-4ACD-855F-5B021CBAEDA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4.png"/><Relationship Id="rId3" Type="http://schemas.microsoft.com/office/2007/relationships/hdphoto" Target="../media/hdphoto4.wdp"/><Relationship Id="rId7" Type="http://schemas.openxmlformats.org/officeDocument/2006/relationships/image" Target="../media/image52.png"/><Relationship Id="rId12" Type="http://schemas.microsoft.com/office/2007/relationships/hdphoto" Target="../media/hdphoto7.wdp"/><Relationship Id="rId17" Type="http://schemas.openxmlformats.org/officeDocument/2006/relationships/image" Target="../media/image30.emf"/><Relationship Id="rId2" Type="http://schemas.openxmlformats.org/officeDocument/2006/relationships/image" Target="../media/image49.pn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58.xml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50.png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537022" y="33469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040953" y="394156"/>
            <a:ext cx="67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 ba, ngày 16 tháng 12 năm 2025</a:t>
            </a:r>
            <a:endParaRPr lang="zh-CN" altLang="en-US" sz="3200" b="1" dirty="0">
              <a:ln w="1270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23">
            <a:extLst>
              <a:ext uri="{FF2B5EF4-FFF2-40B4-BE49-F238E27FC236}">
                <a16:creationId xmlns:a16="http://schemas.microsoft.com/office/drawing/2014/main" id="{23C18464-A555-4A0D-AFCC-E435D8032BFC}"/>
              </a:ext>
            </a:extLst>
          </p:cNvPr>
          <p:cNvSpPr txBox="1"/>
          <p:nvPr/>
        </p:nvSpPr>
        <p:spPr>
          <a:xfrm>
            <a:off x="2957363" y="998947"/>
            <a:ext cx="26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6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endParaRPr lang="zh-CN" altLang="en-US" sz="3600" b="1" u="sng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53" y="2520795"/>
            <a:ext cx="1792661" cy="26501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176" y="2520795"/>
            <a:ext cx="2005896" cy="262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3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7" y="-186636"/>
            <a:ext cx="2744780" cy="19170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23" y="-123092"/>
            <a:ext cx="6693877" cy="56201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79532" y="908735"/>
            <a:ext cx="2036218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 DỤNG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7851" r="25283" b="36075"/>
          <a:stretch/>
        </p:blipFill>
        <p:spPr bwMode="auto">
          <a:xfrm>
            <a:off x="2129772" y="290146"/>
            <a:ext cx="5313766" cy="364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12" y="0"/>
            <a:ext cx="9144000" cy="5143149"/>
          </a:xfrm>
          <a:prstGeom prst="rect">
            <a:avLst/>
          </a:prstGeom>
        </p:spPr>
      </p:pic>
      <p:sp>
        <p:nvSpPr>
          <p:cNvPr id="3" name="Rounded Rectangle 1"/>
          <p:cNvSpPr/>
          <p:nvPr/>
        </p:nvSpPr>
        <p:spPr>
          <a:xfrm>
            <a:off x="3748714" y="1249289"/>
            <a:ext cx="1666430" cy="1637732"/>
          </a:xfrm>
          <a:custGeom>
            <a:avLst/>
            <a:gdLst/>
            <a:ahLst/>
            <a:cxnLst/>
            <a:rect l="0" t="0" r="0" b="0"/>
            <a:pathLst>
              <a:path w="2221906" h="2183643">
                <a:moveTo>
                  <a:pt x="806348" y="2179625"/>
                </a:moveTo>
                <a:lnTo>
                  <a:pt x="1101695" y="1884269"/>
                </a:lnTo>
                <a:lnTo>
                  <a:pt x="1401069" y="2183643"/>
                </a:lnTo>
                <a:cubicBezTo>
                  <a:pt x="1873937" y="2056068"/>
                  <a:pt x="2221906" y="1624148"/>
                  <a:pt x="2221906" y="1110953"/>
                </a:cubicBezTo>
                <a:cubicBezTo>
                  <a:pt x="2221906" y="997034"/>
                  <a:pt x="2204760" y="887123"/>
                  <a:pt x="2172913" y="783657"/>
                </a:cubicBezTo>
                <a:lnTo>
                  <a:pt x="1851588" y="697567"/>
                </a:lnTo>
                <a:lnTo>
                  <a:pt x="1939215" y="370530"/>
                </a:lnTo>
                <a:cubicBezTo>
                  <a:pt x="1735790" y="143127"/>
                  <a:pt x="1440082" y="0"/>
                  <a:pt x="1110953" y="0"/>
                </a:cubicBezTo>
                <a:cubicBezTo>
                  <a:pt x="779352" y="0"/>
                  <a:pt x="481681" y="145284"/>
                  <a:pt x="278127" y="375668"/>
                </a:cubicBezTo>
                <a:lnTo>
                  <a:pt x="364355" y="697604"/>
                </a:lnTo>
                <a:lnTo>
                  <a:pt x="49530" y="781935"/>
                </a:lnTo>
                <a:cubicBezTo>
                  <a:pt x="17340" y="885901"/>
                  <a:pt x="0" y="996404"/>
                  <a:pt x="0" y="1110953"/>
                </a:cubicBezTo>
                <a:cubicBezTo>
                  <a:pt x="0" y="1618890"/>
                  <a:pt x="340877" y="2047209"/>
                  <a:pt x="806348" y="2179625"/>
                </a:cubicBezTo>
              </a:path>
            </a:pathLst>
          </a:custGeom>
          <a:solidFill>
            <a:srgbClr val="EA1ECD"/>
          </a:solidFill>
          <a:ln>
            <a:noFill/>
          </a:ln>
        </p:spPr>
        <p:txBody>
          <a:bodyPr rtlCol="0" anchor="ctr"/>
          <a:lstStyle/>
          <a:p>
            <a:pPr algn="ctr" defTabSz="3429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96010" y="1128045"/>
            <a:ext cx="919032" cy="752755"/>
          </a:xfrm>
          <a:custGeom>
            <a:avLst/>
            <a:gdLst/>
            <a:ahLst/>
            <a:cxnLst/>
            <a:rect l="0" t="0" r="0" b="0"/>
            <a:pathLst>
              <a:path w="1051785" h="966233">
                <a:moveTo>
                  <a:pt x="936811" y="392583"/>
                </a:moveTo>
                <a:cubicBezTo>
                  <a:pt x="907380" y="282728"/>
                  <a:pt x="836047" y="184094"/>
                  <a:pt x="729785" y="122732"/>
                </a:cubicBezTo>
                <a:cubicBezTo>
                  <a:pt x="517250" y="0"/>
                  <a:pt x="245465" y="72804"/>
                  <a:pt x="122732" y="285339"/>
                </a:cubicBezTo>
                <a:cubicBezTo>
                  <a:pt x="0" y="497873"/>
                  <a:pt x="72804" y="769659"/>
                  <a:pt x="285339" y="892382"/>
                </a:cubicBezTo>
                <a:cubicBezTo>
                  <a:pt x="391601" y="953753"/>
                  <a:pt x="512686" y="966233"/>
                  <a:pt x="622541" y="936811"/>
                </a:cubicBezTo>
                <a:lnTo>
                  <a:pt x="1051785" y="821827"/>
                </a:lnTo>
                <a:lnTo>
                  <a:pt x="936829" y="392684"/>
                </a:lnTo>
                <a:cubicBezTo>
                  <a:pt x="936829" y="392647"/>
                  <a:pt x="936820" y="392620"/>
                  <a:pt x="936811" y="392583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rtlCol="0" anchor="ctr"/>
          <a:lstStyle/>
          <a:p>
            <a:pPr algn="ctr" defTabSz="3429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5"/>
          <p:cNvSpPr/>
          <p:nvPr/>
        </p:nvSpPr>
        <p:spPr>
          <a:xfrm>
            <a:off x="4179749" y="2642535"/>
            <a:ext cx="776586" cy="915183"/>
          </a:xfrm>
          <a:custGeom>
            <a:avLst/>
            <a:gdLst/>
            <a:ahLst/>
            <a:cxnLst/>
            <a:rect l="0" t="0" r="0" b="0"/>
            <a:pathLst>
              <a:path w="888762" h="1072829">
                <a:moveTo>
                  <a:pt x="758605" y="314223"/>
                </a:moveTo>
                <a:cubicBezTo>
                  <a:pt x="839019" y="394638"/>
                  <a:pt x="888762" y="505742"/>
                  <a:pt x="888762" y="628447"/>
                </a:cubicBezTo>
                <a:cubicBezTo>
                  <a:pt x="888762" y="873875"/>
                  <a:pt x="689809" y="1072829"/>
                  <a:pt x="444381" y="1072829"/>
                </a:cubicBezTo>
                <a:cubicBezTo>
                  <a:pt x="198953" y="1072829"/>
                  <a:pt x="0" y="873875"/>
                  <a:pt x="0" y="628447"/>
                </a:cubicBezTo>
                <a:cubicBezTo>
                  <a:pt x="0" y="505742"/>
                  <a:pt x="49742" y="394647"/>
                  <a:pt x="130157" y="314223"/>
                </a:cubicBezTo>
                <a:lnTo>
                  <a:pt x="444381" y="0"/>
                </a:lnTo>
                <a:lnTo>
                  <a:pt x="758531" y="314149"/>
                </a:lnTo>
                <a:cubicBezTo>
                  <a:pt x="758558" y="314177"/>
                  <a:pt x="758577" y="314196"/>
                  <a:pt x="758605" y="314223"/>
                </a:cubicBezTo>
              </a:path>
            </a:pathLst>
          </a:custGeom>
          <a:solidFill>
            <a:srgbClr val="3CC583"/>
          </a:solidFill>
          <a:ln>
            <a:noFill/>
          </a:ln>
        </p:spPr>
        <p:txBody>
          <a:bodyPr rtlCol="0" anchor="ctr"/>
          <a:lstStyle/>
          <a:p>
            <a:pPr algn="ctr" defTabSz="3429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7"/>
          <p:cNvSpPr/>
          <p:nvPr/>
        </p:nvSpPr>
        <p:spPr>
          <a:xfrm>
            <a:off x="5059768" y="1128045"/>
            <a:ext cx="1008080" cy="752755"/>
          </a:xfrm>
          <a:custGeom>
            <a:avLst/>
            <a:gdLst/>
            <a:ahLst/>
            <a:cxnLst/>
            <a:rect l="0" t="0" r="0" b="0"/>
            <a:pathLst>
              <a:path w="1051813" h="966233">
                <a:moveTo>
                  <a:pt x="115011" y="392546"/>
                </a:moveTo>
                <a:cubicBezTo>
                  <a:pt x="144451" y="282691"/>
                  <a:pt x="215793" y="184066"/>
                  <a:pt x="322065" y="122714"/>
                </a:cubicBezTo>
                <a:cubicBezTo>
                  <a:pt x="534609" y="0"/>
                  <a:pt x="806385" y="72822"/>
                  <a:pt x="929099" y="285366"/>
                </a:cubicBezTo>
                <a:cubicBezTo>
                  <a:pt x="1051813" y="497910"/>
                  <a:pt x="978990" y="769686"/>
                  <a:pt x="766446" y="892400"/>
                </a:cubicBezTo>
                <a:cubicBezTo>
                  <a:pt x="660174" y="953762"/>
                  <a:pt x="539090" y="966233"/>
                  <a:pt x="429235" y="936792"/>
                </a:cubicBezTo>
                <a:lnTo>
                  <a:pt x="0" y="821781"/>
                </a:lnTo>
                <a:lnTo>
                  <a:pt x="114983" y="392647"/>
                </a:lnTo>
                <a:cubicBezTo>
                  <a:pt x="114992" y="392610"/>
                  <a:pt x="115002" y="392583"/>
                  <a:pt x="115011" y="392546"/>
                </a:cubicBezTo>
              </a:path>
            </a:pathLst>
          </a:custGeom>
          <a:solidFill>
            <a:srgbClr val="1EABDA"/>
          </a:solidFill>
          <a:ln>
            <a:noFill/>
          </a:ln>
        </p:spPr>
        <p:txBody>
          <a:bodyPr rtlCol="0" anchor="ctr"/>
          <a:lstStyle/>
          <a:p>
            <a:pPr algn="ctr" defTabSz="3429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031" y="331065"/>
            <a:ext cx="2914022" cy="49244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txBody>
          <a:bodyPr wrap="square" lIns="0" tIns="0" rIns="0" bIns="0" anchor="t">
            <a:spAutoFit/>
          </a:bodyPr>
          <a:lstStyle/>
          <a:p>
            <a:pPr algn="ctr" defTabSz="342900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THÍCH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9084" y="1221515"/>
            <a:ext cx="70692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r" defTabSz="342900"/>
            <a:r>
              <a:rPr lang="vi-VN" sz="2800" b="1" dirty="0">
                <a:solidFill>
                  <a:srgbClr val="002060"/>
                </a:solidFill>
                <a:latin typeface="+mj-lt"/>
              </a:rPr>
              <a:t>Tên </a:t>
            </a:r>
            <a:endParaRPr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6999" y="1221515"/>
            <a:ext cx="1665521" cy="86177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defTabSz="342900"/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34290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89" y="3585245"/>
            <a:ext cx="139942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342900"/>
            <a:r>
              <a:rPr lang="vi-VN" sz="2800" b="1" dirty="0">
                <a:solidFill>
                  <a:srgbClr val="002060"/>
                </a:solidFill>
                <a:latin typeface="+mj-lt"/>
              </a:rPr>
              <a:t>Cảm xúc</a:t>
            </a:r>
            <a:endParaRPr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Rounded Rectangle 18"/>
          <p:cNvSpPr/>
          <p:nvPr/>
        </p:nvSpPr>
        <p:spPr>
          <a:xfrm>
            <a:off x="4248643" y="1763105"/>
            <a:ext cx="638798" cy="638798"/>
          </a:xfrm>
          <a:custGeom>
            <a:avLst/>
            <a:gdLst/>
            <a:ahLst/>
            <a:cxnLst/>
            <a:rect l="0" t="0" r="0" b="0"/>
            <a:pathLst>
              <a:path w="851730" h="851730">
                <a:moveTo>
                  <a:pt x="249594" y="314770"/>
                </a:moveTo>
                <a:cubicBezTo>
                  <a:pt x="243912" y="296792"/>
                  <a:pt x="240917" y="278074"/>
                  <a:pt x="240706" y="259222"/>
                </a:cubicBezTo>
                <a:lnTo>
                  <a:pt x="240706" y="185158"/>
                </a:lnTo>
                <a:cubicBezTo>
                  <a:pt x="240706" y="82898"/>
                  <a:pt x="323605" y="0"/>
                  <a:pt x="425865" y="0"/>
                </a:cubicBezTo>
                <a:cubicBezTo>
                  <a:pt x="528125" y="0"/>
                  <a:pt x="611024" y="82898"/>
                  <a:pt x="611024" y="185158"/>
                </a:cubicBezTo>
                <a:lnTo>
                  <a:pt x="611024" y="259222"/>
                </a:lnTo>
                <a:cubicBezTo>
                  <a:pt x="611047" y="279908"/>
                  <a:pt x="607541" y="300447"/>
                  <a:pt x="600655" y="319954"/>
                </a:cubicBezTo>
                <a:moveTo>
                  <a:pt x="611024" y="203674"/>
                </a:moveTo>
                <a:cubicBezTo>
                  <a:pt x="444381" y="203674"/>
                  <a:pt x="388833" y="129611"/>
                  <a:pt x="388833" y="129611"/>
                </a:cubicBezTo>
                <a:cubicBezTo>
                  <a:pt x="314770" y="222190"/>
                  <a:pt x="240706" y="203674"/>
                  <a:pt x="240706" y="203674"/>
                </a:cubicBezTo>
                <a:moveTo>
                  <a:pt x="333285" y="249964"/>
                </a:moveTo>
                <a:cubicBezTo>
                  <a:pt x="338398" y="249964"/>
                  <a:pt x="342543" y="254109"/>
                  <a:pt x="342543" y="259222"/>
                </a:cubicBezTo>
                <a:cubicBezTo>
                  <a:pt x="342543" y="264335"/>
                  <a:pt x="338398" y="268480"/>
                  <a:pt x="333285" y="268480"/>
                </a:cubicBezTo>
                <a:cubicBezTo>
                  <a:pt x="328172" y="268480"/>
                  <a:pt x="324028" y="264335"/>
                  <a:pt x="324028" y="259222"/>
                </a:cubicBezTo>
                <a:cubicBezTo>
                  <a:pt x="324028" y="254109"/>
                  <a:pt x="328172" y="249964"/>
                  <a:pt x="333285" y="249964"/>
                </a:cubicBezTo>
                <a:moveTo>
                  <a:pt x="518444" y="249964"/>
                </a:moveTo>
                <a:cubicBezTo>
                  <a:pt x="523557" y="249964"/>
                  <a:pt x="527702" y="254109"/>
                  <a:pt x="527702" y="259222"/>
                </a:cubicBezTo>
                <a:cubicBezTo>
                  <a:pt x="527702" y="264335"/>
                  <a:pt x="523557" y="268480"/>
                  <a:pt x="518444" y="268480"/>
                </a:cubicBezTo>
                <a:cubicBezTo>
                  <a:pt x="513331" y="268480"/>
                  <a:pt x="509186" y="264335"/>
                  <a:pt x="509186" y="259222"/>
                </a:cubicBezTo>
                <a:cubicBezTo>
                  <a:pt x="509186" y="254109"/>
                  <a:pt x="513331" y="249964"/>
                  <a:pt x="518444" y="249964"/>
                </a:cubicBezTo>
                <a:moveTo>
                  <a:pt x="74063" y="591397"/>
                </a:moveTo>
                <a:lnTo>
                  <a:pt x="74063" y="730636"/>
                </a:lnTo>
                <a:cubicBezTo>
                  <a:pt x="73515" y="747959"/>
                  <a:pt x="85054" y="763344"/>
                  <a:pt x="101837" y="767668"/>
                </a:cubicBezTo>
                <a:lnTo>
                  <a:pt x="425865" y="851730"/>
                </a:lnTo>
                <a:lnTo>
                  <a:pt x="425865" y="444381"/>
                </a:lnTo>
                <a:lnTo>
                  <a:pt x="122204" y="348469"/>
                </a:lnTo>
                <a:cubicBezTo>
                  <a:pt x="110980" y="344938"/>
                  <a:pt x="98745" y="346953"/>
                  <a:pt x="89245" y="353895"/>
                </a:cubicBezTo>
                <a:cubicBezTo>
                  <a:pt x="79745" y="360838"/>
                  <a:pt x="74109" y="371882"/>
                  <a:pt x="74063" y="383649"/>
                </a:cubicBezTo>
                <a:lnTo>
                  <a:pt x="74063" y="445492"/>
                </a:lnTo>
                <a:moveTo>
                  <a:pt x="425865" y="444381"/>
                </a:moveTo>
                <a:lnTo>
                  <a:pt x="729526" y="348469"/>
                </a:lnTo>
                <a:cubicBezTo>
                  <a:pt x="740750" y="344938"/>
                  <a:pt x="752984" y="346953"/>
                  <a:pt x="762485" y="353895"/>
                </a:cubicBezTo>
                <a:cubicBezTo>
                  <a:pt x="771985" y="360838"/>
                  <a:pt x="777620" y="371882"/>
                  <a:pt x="777667" y="383649"/>
                </a:cubicBezTo>
                <a:lnTo>
                  <a:pt x="777667" y="445492"/>
                </a:lnTo>
                <a:moveTo>
                  <a:pt x="777667" y="591397"/>
                </a:moveTo>
                <a:lnTo>
                  <a:pt x="777667" y="730636"/>
                </a:lnTo>
                <a:cubicBezTo>
                  <a:pt x="778215" y="747959"/>
                  <a:pt x="766676" y="763344"/>
                  <a:pt x="749893" y="767668"/>
                </a:cubicBezTo>
                <a:lnTo>
                  <a:pt x="425865" y="851730"/>
                </a:lnTo>
                <a:moveTo>
                  <a:pt x="0" y="518444"/>
                </a:moveTo>
                <a:cubicBezTo>
                  <a:pt x="0" y="573992"/>
                  <a:pt x="51844" y="592508"/>
                  <a:pt x="92579" y="592508"/>
                </a:cubicBezTo>
                <a:cubicBezTo>
                  <a:pt x="102805" y="592508"/>
                  <a:pt x="111095" y="584218"/>
                  <a:pt x="111095" y="573992"/>
                </a:cubicBezTo>
                <a:lnTo>
                  <a:pt x="111095" y="462897"/>
                </a:lnTo>
                <a:cubicBezTo>
                  <a:pt x="111095" y="452671"/>
                  <a:pt x="102805" y="444381"/>
                  <a:pt x="92579" y="444381"/>
                </a:cubicBezTo>
                <a:cubicBezTo>
                  <a:pt x="51844" y="444381"/>
                  <a:pt x="0" y="462897"/>
                  <a:pt x="0" y="518444"/>
                </a:cubicBezTo>
                <a:close/>
                <a:moveTo>
                  <a:pt x="851730" y="518444"/>
                </a:moveTo>
                <a:cubicBezTo>
                  <a:pt x="851730" y="573992"/>
                  <a:pt x="799886" y="592508"/>
                  <a:pt x="759151" y="592508"/>
                </a:cubicBezTo>
                <a:cubicBezTo>
                  <a:pt x="748925" y="592508"/>
                  <a:pt x="740635" y="584218"/>
                  <a:pt x="740635" y="573992"/>
                </a:cubicBezTo>
                <a:lnTo>
                  <a:pt x="740635" y="462897"/>
                </a:lnTo>
                <a:cubicBezTo>
                  <a:pt x="740635" y="452671"/>
                  <a:pt x="748925" y="444381"/>
                  <a:pt x="759151" y="444381"/>
                </a:cubicBezTo>
                <a:cubicBezTo>
                  <a:pt x="799886" y="444381"/>
                  <a:pt x="851730" y="462897"/>
                  <a:pt x="851730" y="51844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txBody>
          <a:bodyPr rtlCol="0" anchor="ctr"/>
          <a:lstStyle/>
          <a:p>
            <a:pPr algn="ctr" defTabSz="342900"/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FD5E26-425E-4839-A05D-13481D7B53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1" y="3768694"/>
            <a:ext cx="2708976" cy="1374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152" y="0"/>
            <a:ext cx="1348848" cy="872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967" y="4114693"/>
            <a:ext cx="1650177" cy="10284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112" y="-131913"/>
            <a:ext cx="1051044" cy="10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29799" y="4279920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585938" y="892519"/>
            <a:ext cx="7972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 tiết học em đã biết được những nội dung gì ?</a:t>
            </a:r>
          </a:p>
        </p:txBody>
      </p:sp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452176" y="241160"/>
            <a:ext cx="8269793" cy="424233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040953" y="394156"/>
            <a:ext cx="67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 ba, ngày 16 tháng 12 năm 2025</a:t>
            </a:r>
            <a:endParaRPr lang="zh-CN" altLang="en-US" sz="3200" b="1" dirty="0">
              <a:ln w="1270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23">
            <a:extLst>
              <a:ext uri="{FF2B5EF4-FFF2-40B4-BE49-F238E27FC236}">
                <a16:creationId xmlns:a16="http://schemas.microsoft.com/office/drawing/2014/main" id="{23C18464-A555-4A0D-AFCC-E435D8032BFC}"/>
              </a:ext>
            </a:extLst>
          </p:cNvPr>
          <p:cNvSpPr txBox="1"/>
          <p:nvPr/>
        </p:nvSpPr>
        <p:spPr>
          <a:xfrm>
            <a:off x="2957363" y="998947"/>
            <a:ext cx="265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 bạn</a:t>
            </a:r>
            <a:endParaRPr lang="zh-CN" alt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53" y="2571750"/>
            <a:ext cx="1758193" cy="25991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2575349"/>
            <a:ext cx="1964172" cy="2568151"/>
          </a:xfrm>
          <a:prstGeom prst="rect">
            <a:avLst/>
          </a:prstGeom>
        </p:spPr>
      </p:pic>
      <p:sp>
        <p:nvSpPr>
          <p:cNvPr id="8" name="文本框 23">
            <a:extLst>
              <a:ext uri="{FF2B5EF4-FFF2-40B4-BE49-F238E27FC236}">
                <a16:creationId xmlns:a16="http://schemas.microsoft.com/office/drawing/2014/main" id="{23C18464-A555-4A0D-AFCC-E435D8032BFC}"/>
              </a:ext>
            </a:extLst>
          </p:cNvPr>
          <p:cNvSpPr txBox="1"/>
          <p:nvPr/>
        </p:nvSpPr>
        <p:spPr>
          <a:xfrm>
            <a:off x="1527991" y="2084881"/>
            <a:ext cx="5825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Từ có nghĩa giống nhau </a:t>
            </a:r>
          </a:p>
          <a:p>
            <a:r>
              <a:rPr lang="en-US" altLang="zh-CN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2. Dấu gạch ngang</a:t>
            </a:r>
          </a:p>
          <a:p>
            <a:r>
              <a:rPr lang="en-US" altLang="zh-CN" sz="32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3. Chia sẻ về sở thích</a:t>
            </a:r>
          </a:p>
          <a:p>
            <a:pPr marL="742950" indent="-742950" algn="ctr">
              <a:buAutoNum type="arabicPeriod"/>
            </a:pPr>
            <a:endParaRPr lang="zh-CN" alt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2605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18036" y="3814763"/>
            <a:ext cx="433565" cy="51435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780766" y="2196708"/>
            <a:ext cx="1031018" cy="620818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3905251"/>
            <a:ext cx="9144000" cy="123824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6732" y="2253109"/>
            <a:ext cx="1675541" cy="2190767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694" y="2310872"/>
            <a:ext cx="1481920" cy="21907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536B953-961A-E0EA-1CD9-8FF9F1D83AE7}"/>
              </a:ext>
            </a:extLst>
          </p:cNvPr>
          <p:cNvGrpSpPr/>
          <p:nvPr/>
        </p:nvGrpSpPr>
        <p:grpSpPr>
          <a:xfrm>
            <a:off x="2348917" y="101872"/>
            <a:ext cx="4533353" cy="2368632"/>
            <a:chOff x="4133327" y="8204395"/>
            <a:chExt cx="7210038" cy="31581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E800F9-19E1-A5AE-8B11-0CD7DC730744}"/>
                </a:ext>
              </a:extLst>
            </p:cNvPr>
            <p:cNvSpPr txBox="1"/>
            <p:nvPr/>
          </p:nvSpPr>
          <p:spPr>
            <a:xfrm>
              <a:off x="4149462" y="8204395"/>
              <a:ext cx="7193903" cy="314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C95076-AC84-BAC7-8733-97038C548D1A}"/>
                </a:ext>
              </a:extLst>
            </p:cNvPr>
            <p:cNvSpPr txBox="1"/>
            <p:nvPr/>
          </p:nvSpPr>
          <p:spPr>
            <a:xfrm>
              <a:off x="4133327" y="8216752"/>
              <a:ext cx="7193903" cy="314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AFE4144A-9AE9-4C05-99D3-3B20A78AAD8F}"/>
              </a:ext>
            </a:extLst>
          </p:cNvPr>
          <p:cNvSpPr/>
          <p:nvPr/>
        </p:nvSpPr>
        <p:spPr>
          <a:xfrm>
            <a:off x="1088086" y="154592"/>
            <a:ext cx="7125470" cy="766015"/>
          </a:xfrm>
          <a:prstGeom prst="wav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57152" r="18255" b="25743"/>
          <a:stretch/>
        </p:blipFill>
        <p:spPr bwMode="auto">
          <a:xfrm>
            <a:off x="505115" y="2319356"/>
            <a:ext cx="4192655" cy="144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60743" r="65293" b="22371"/>
          <a:stretch/>
        </p:blipFill>
        <p:spPr bwMode="auto">
          <a:xfrm>
            <a:off x="630886" y="1049613"/>
            <a:ext cx="3842084" cy="144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2" t="73465" r="44825" b="11842"/>
          <a:stretch/>
        </p:blipFill>
        <p:spPr bwMode="auto">
          <a:xfrm>
            <a:off x="630886" y="3688080"/>
            <a:ext cx="3941114" cy="1336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8508" y="257050"/>
            <a:ext cx="71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5060214" y="2417596"/>
            <a:ext cx="3452900" cy="12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4989093" y="1066416"/>
            <a:ext cx="3384885" cy="12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5060214" y="3633510"/>
            <a:ext cx="3646906" cy="125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4138" y="2763943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itchFamily="18" charset="0"/>
              </a:rPr>
              <a:t>Đam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mê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98694" y="1395278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itchFamily="18" charset="0"/>
              </a:rPr>
              <a:t>Yêu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thích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05094" y="3998370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itchFamily="18" charset="0"/>
              </a:rPr>
              <a:t>Thú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vị</a:t>
            </a:r>
            <a:r>
              <a:rPr lang="en-US" sz="2800" b="1" dirty="0">
                <a:latin typeface="UTM Avo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537022" y="33469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040953" y="394156"/>
            <a:ext cx="67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 w="127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 ba, ngày 16 tháng 12 năm 2025</a:t>
            </a:r>
            <a:endParaRPr lang="zh-CN" altLang="en-US" sz="3200" b="1" dirty="0">
              <a:ln w="1270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23">
            <a:extLst>
              <a:ext uri="{FF2B5EF4-FFF2-40B4-BE49-F238E27FC236}">
                <a16:creationId xmlns:a16="http://schemas.microsoft.com/office/drawing/2014/main" id="{23C18464-A555-4A0D-AFCC-E435D8032BFC}"/>
              </a:ext>
            </a:extLst>
          </p:cNvPr>
          <p:cNvSpPr txBox="1"/>
          <p:nvPr/>
        </p:nvSpPr>
        <p:spPr>
          <a:xfrm>
            <a:off x="2957363" y="998947"/>
            <a:ext cx="265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 bạn</a:t>
            </a:r>
            <a:endParaRPr lang="zh-CN" alt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53" y="2571750"/>
            <a:ext cx="1758193" cy="25991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2575349"/>
            <a:ext cx="1964172" cy="25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2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93089" y="232287"/>
            <a:ext cx="8517194" cy="4678926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8039891" cy="67928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Xếp các từ ngữ sau thành các cặp có nghĩa giống nhau.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34418-5945-4DA5-8D2B-B0AA4A92A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4" y="1228695"/>
            <a:ext cx="8035930" cy="26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5416" y="427292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293089" y="232287"/>
            <a:ext cx="8517194" cy="4678926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8039891" cy="67928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Các cặp từ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 có nghĩa giống nhau.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71C8575-1D67-41E2-84C6-7A070FB50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485053"/>
              </p:ext>
            </p:extLst>
          </p:nvPr>
        </p:nvGraphicFramePr>
        <p:xfrm>
          <a:off x="605889" y="1411412"/>
          <a:ext cx="3925010" cy="3254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2505">
                  <a:extLst>
                    <a:ext uri="{9D8B030D-6E8A-4147-A177-3AD203B41FA5}">
                      <a16:colId xmlns:a16="http://schemas.microsoft.com/office/drawing/2014/main" val="2616158840"/>
                    </a:ext>
                  </a:extLst>
                </a:gridCol>
                <a:gridCol w="1962505">
                  <a:extLst>
                    <a:ext uri="{9D8B030D-6E8A-4147-A177-3AD203B41FA5}">
                      <a16:colId xmlns:a16="http://schemas.microsoft.com/office/drawing/2014/main" val="1142262939"/>
                    </a:ext>
                  </a:extLst>
                </a:gridCol>
              </a:tblGrid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30400"/>
                  </a:ext>
                </a:extLst>
              </a:tr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10876"/>
                  </a:ext>
                </a:extLst>
              </a:tr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03623"/>
                  </a:ext>
                </a:extLst>
              </a:tr>
            </a:tbl>
          </a:graphicData>
        </a:graphic>
      </p:graphicFrame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97490234-99ED-48DA-A8AB-8BD9D4653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88022"/>
              </p:ext>
            </p:extLst>
          </p:nvPr>
        </p:nvGraphicFramePr>
        <p:xfrm>
          <a:off x="4748240" y="1420289"/>
          <a:ext cx="3857852" cy="3254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926">
                  <a:extLst>
                    <a:ext uri="{9D8B030D-6E8A-4147-A177-3AD203B41FA5}">
                      <a16:colId xmlns:a16="http://schemas.microsoft.com/office/drawing/2014/main" val="2616158840"/>
                    </a:ext>
                  </a:extLst>
                </a:gridCol>
                <a:gridCol w="1928926">
                  <a:extLst>
                    <a:ext uri="{9D8B030D-6E8A-4147-A177-3AD203B41FA5}">
                      <a16:colId xmlns:a16="http://schemas.microsoft.com/office/drawing/2014/main" val="1142262939"/>
                    </a:ext>
                  </a:extLst>
                </a:gridCol>
              </a:tblGrid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30400"/>
                  </a:ext>
                </a:extLst>
              </a:tr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10876"/>
                  </a:ext>
                </a:extLst>
              </a:tr>
              <a:tr h="10847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03623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96083738-BBD9-4D61-A71C-BD2D4E38F3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" t="74724" r="78043" b="-1304"/>
          <a:stretch/>
        </p:blipFill>
        <p:spPr>
          <a:xfrm>
            <a:off x="687977" y="3798292"/>
            <a:ext cx="1874986" cy="7175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6CD6BC-6A7A-4607-979A-FAF3079818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37611" r="51007" b="35809"/>
          <a:stretch/>
        </p:blipFill>
        <p:spPr>
          <a:xfrm>
            <a:off x="2536149" y="3749838"/>
            <a:ext cx="2074340" cy="717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D11FC5C-C020-4EE3-BD22-03D87CF9B2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36013" r="78863" b="37407"/>
          <a:stretch/>
        </p:blipFill>
        <p:spPr>
          <a:xfrm>
            <a:off x="687977" y="2634229"/>
            <a:ext cx="1874986" cy="7175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744708-5D1B-4899-8892-F5D5795986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3" t="75882" r="23064" b="-3076"/>
          <a:stretch/>
        </p:blipFill>
        <p:spPr>
          <a:xfrm>
            <a:off x="2562963" y="2705361"/>
            <a:ext cx="2177956" cy="7341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AD85685-1F64-4151-9559-24A9008CE2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5" b="75015"/>
          <a:stretch/>
        </p:blipFill>
        <p:spPr>
          <a:xfrm>
            <a:off x="820061" y="1663045"/>
            <a:ext cx="1610817" cy="6745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57EC14-0877-4370-BAAE-BEC879F4B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0" t="74559" r="-3563" b="-1753"/>
          <a:stretch/>
        </p:blipFill>
        <p:spPr>
          <a:xfrm>
            <a:off x="2543919" y="1600757"/>
            <a:ext cx="2177956" cy="7341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7CF4B7-388F-410A-9904-72F7FCEDC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141" r="53891" b="74874"/>
          <a:stretch/>
        </p:blipFill>
        <p:spPr>
          <a:xfrm>
            <a:off x="4823973" y="1703598"/>
            <a:ext cx="1800896" cy="6745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C80405-4CC1-4BC7-A594-DAA7339750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9" t="40490" r="23788" b="32930"/>
          <a:stretch/>
        </p:blipFill>
        <p:spPr>
          <a:xfrm>
            <a:off x="6685056" y="1678114"/>
            <a:ext cx="2177957" cy="7175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C545766-CC6B-42FD-ACC5-82165ECF4A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673" r="25113" b="76607"/>
          <a:stretch/>
        </p:blipFill>
        <p:spPr>
          <a:xfrm>
            <a:off x="4721875" y="2747824"/>
            <a:ext cx="2045871" cy="6133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DEE9D1-AAB9-4849-B1B9-1EB2325BC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6" t="40016" r="-2079" b="33404"/>
          <a:stretch/>
        </p:blipFill>
        <p:spPr>
          <a:xfrm>
            <a:off x="6480865" y="2688427"/>
            <a:ext cx="2177957" cy="7175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C8292E-2B28-4AE8-8F10-9DC1D2AFD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t="76329" r="51294" b="-3523"/>
          <a:stretch/>
        </p:blipFill>
        <p:spPr>
          <a:xfrm>
            <a:off x="4653047" y="3798292"/>
            <a:ext cx="2035370" cy="7341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652681-869A-4AC8-88C3-1997F42B3C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5" t="-2173" r="-2304" b="78109"/>
          <a:stretch/>
        </p:blipFill>
        <p:spPr>
          <a:xfrm>
            <a:off x="6753094" y="3781416"/>
            <a:ext cx="2045871" cy="6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1429" y="126108"/>
            <a:ext cx="8781142" cy="5017391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8039891" cy="481293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4AE2E-B9BA-461A-99AA-B73F7C90A8B2}"/>
              </a:ext>
            </a:extLst>
          </p:cNvPr>
          <p:cNvSpPr txBox="1"/>
          <p:nvPr/>
        </p:nvSpPr>
        <p:spPr>
          <a:xfrm>
            <a:off x="589080" y="975842"/>
            <a:ext cx="820623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bạn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Búp bê làm việc suốt ngày, hết quét nhà lại rửa bát, nấu cơm. Lúc ngồi nghỉ, búp bê bỗng nghe có tiếng hát rất hay. Nó bèn hỏi: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Ai hát đấy?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Có tiếng trả lời: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Tôi hát đây. Tôi là dế mèn. Thấy bạn vất vả, tôi hát để tặng bạn đấy.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nói: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Cảm ơn bạn. Tiếng hát của bạn làm tôi hết mệt.</a:t>
            </a:r>
          </a:p>
          <a:p>
            <a:pPr algn="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A. Đánh dấu lời kể của nhân vật.</a:t>
            </a:r>
          </a:p>
          <a:p>
            <a:r>
              <a:rPr lang="vi-VN" dirty="0"/>
              <a:t>B. Đánh dấu chỗ bắt đầu câu hỏi.</a:t>
            </a:r>
          </a:p>
          <a:p>
            <a:r>
              <a:rPr lang="vi-VN" dirty="0"/>
              <a:t>C. Đánh dấu chỗ bắt đầu lời nói của nhân vật. Đáp án đúng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4AE2E-B9BA-461A-99AA-B73F7C90A8B2}"/>
              </a:ext>
            </a:extLst>
          </p:cNvPr>
          <p:cNvSpPr txBox="1"/>
          <p:nvPr/>
        </p:nvSpPr>
        <p:spPr>
          <a:xfrm>
            <a:off x="476141" y="74018"/>
            <a:ext cx="82062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bạn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làm việc suốt ngày, hết quét nhà lại rửa bát, nấu cơm. Lúc ngồi nghỉ, búp bê bỗng nghe có tiếng hát rất hay. Nó bèn hỏi: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Ai hát đấy?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Có tiếng trả lời: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Tôi hát đây. Tôi là dế mèn. Thấy bạn vất vả, tôi hát để tặng bạn đấy.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nói: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Cảm ơn bạn. Tiếng hát của bạn làm tôi hết mệt.</a:t>
            </a:r>
          </a:p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2786314"/>
            <a:ext cx="5914910" cy="4087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Gạch chân những câu có dấu gạch ngang.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3224565"/>
            <a:ext cx="8428577" cy="433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b. Dấu gạch ngang trong các câu tìm được dùng để làm gì? (khoanh vào đáp án đúng)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9029" y="3750553"/>
            <a:ext cx="6340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A. Đánh dấu lời kể của nhân vật.</a:t>
            </a:r>
          </a:p>
          <a:p>
            <a:r>
              <a:rPr lang="vi-VN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B. Đánh dấu chỗ bắt đầu câu hỏi.</a:t>
            </a:r>
          </a:p>
          <a:p>
            <a:r>
              <a:rPr lang="vi-VN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C. Đánh dấu chỗ bắt đầu lời nói của nhân vật.</a:t>
            </a:r>
          </a:p>
        </p:txBody>
      </p:sp>
    </p:spTree>
    <p:extLst>
      <p:ext uri="{BB962C8B-B14F-4D97-AF65-F5344CB8AC3E}">
        <p14:creationId xmlns:p14="http://schemas.microsoft.com/office/powerpoint/2010/main" val="42732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A. Đánh dấu lời kể của nhân vật.</a:t>
            </a:r>
          </a:p>
          <a:p>
            <a:r>
              <a:rPr lang="vi-VN"/>
              <a:t>B. Đánh dấu chỗ bắt đầu câu hỏi.</a:t>
            </a:r>
          </a:p>
          <a:p>
            <a:r>
              <a:rPr lang="vi-VN"/>
              <a:t>C. Đánh dấu chỗ bắt đầu lời nói của nhân vật.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4AE2E-B9BA-461A-99AA-B73F7C90A8B2}"/>
              </a:ext>
            </a:extLst>
          </p:cNvPr>
          <p:cNvSpPr txBox="1"/>
          <p:nvPr/>
        </p:nvSpPr>
        <p:spPr>
          <a:xfrm>
            <a:off x="476141" y="74018"/>
            <a:ext cx="82062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bạn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làm việc suốt ngày, hết quét nhà lại rửa bát, nấu cơm. Lúc ngồi nghỉ, búp bê bỗng nghe có tiếng hát rất hay. Nó bèn hỏi: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Ai hát đấy?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Có tiếng trả lời: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Tôi hát đây. Tôi là dế mèn. Thấy bạn vất vả, tôi hát để tặng bạn đấy.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nói: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Cảm ơn bạn. Tiếng hát của bạn làm tôi hết mệt.</a:t>
            </a:r>
          </a:p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2958318"/>
            <a:ext cx="5914910" cy="4087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Gạch chân những câu có dấu gạch ngang.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3393301"/>
            <a:ext cx="7538239" cy="433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b. Dấu gạch ngang trong các câu tìm được dùng để làm gì?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440" y="3746397"/>
            <a:ext cx="6340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002060"/>
                </a:solidFill>
                <a:latin typeface="+mj-lt"/>
              </a:rPr>
              <a:t>A. Đánh dấu lời kể của nhân vật.</a:t>
            </a:r>
          </a:p>
          <a:p>
            <a:r>
              <a:rPr lang="vi-VN" sz="2200" dirty="0">
                <a:solidFill>
                  <a:srgbClr val="002060"/>
                </a:solidFill>
                <a:latin typeface="+mj-lt"/>
              </a:rPr>
              <a:t>B. Đánh dấu chỗ bắt đầu câu hỏi.</a:t>
            </a:r>
          </a:p>
          <a:p>
            <a:r>
              <a:rPr lang="vi-VN" sz="2200" dirty="0">
                <a:solidFill>
                  <a:srgbClr val="002060"/>
                </a:solidFill>
                <a:latin typeface="+mj-lt"/>
              </a:rPr>
              <a:t>C. Đánh dấu chỗ bắt đầu lời nói của nhân vật.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A7CF5D-3079-4DC2-92C1-E620D42E00DB}"/>
              </a:ext>
            </a:extLst>
          </p:cNvPr>
          <p:cNvCxnSpPr/>
          <p:nvPr/>
        </p:nvCxnSpPr>
        <p:spPr>
          <a:xfrm>
            <a:off x="908077" y="1436803"/>
            <a:ext cx="1195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312815-E16B-4A4C-ACFA-38CD608CD2D8}"/>
              </a:ext>
            </a:extLst>
          </p:cNvPr>
          <p:cNvCxnSpPr/>
          <p:nvPr/>
        </p:nvCxnSpPr>
        <p:spPr>
          <a:xfrm flipV="1">
            <a:off x="890214" y="2049864"/>
            <a:ext cx="6987433" cy="7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97443E-3037-490F-B80C-C06AD5CB3F5B}"/>
              </a:ext>
            </a:extLst>
          </p:cNvPr>
          <p:cNvCxnSpPr/>
          <p:nvPr/>
        </p:nvCxnSpPr>
        <p:spPr>
          <a:xfrm flipV="1">
            <a:off x="908077" y="2682910"/>
            <a:ext cx="4899870" cy="4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A. Đánh dấu lời kể của nhân vật.</a:t>
            </a:r>
          </a:p>
          <a:p>
            <a:r>
              <a:rPr lang="vi-VN"/>
              <a:t>B. Đánh dấu chỗ bắt đầu câu hỏi.</a:t>
            </a:r>
          </a:p>
          <a:p>
            <a:r>
              <a:rPr lang="vi-VN"/>
              <a:t>C. Đánh dấu chỗ bắt đầu lời nói của nhân vật.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4AE2E-B9BA-461A-99AA-B73F7C90A8B2}"/>
              </a:ext>
            </a:extLst>
          </p:cNvPr>
          <p:cNvSpPr txBox="1"/>
          <p:nvPr/>
        </p:nvSpPr>
        <p:spPr>
          <a:xfrm>
            <a:off x="476141" y="74018"/>
            <a:ext cx="82062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bạn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làm việc suốt ngày, hết quét nhà lại rửa bát, nấu cơm. Lúc ngồi nghỉ, búp bê bỗng nghe có tiếng hát rất hay. Nó bèn hỏi: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Ai hát đấy?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Có tiếng trả lời: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Tôi hát đây. Tôi là dế mèn. Thấy bạn vất vả, tôi hát để tặng bạn đấy.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Búp bê nói: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Cảm ơn bạn. Tiếng hát của bạn làm tôi hết mệt.</a:t>
            </a:r>
          </a:p>
          <a:p>
            <a:pPr algn="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2958318"/>
            <a:ext cx="5914910" cy="4087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Gạch chân những câu có dấu gạch ngang.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39408" y="3393301"/>
            <a:ext cx="7538239" cy="433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b. Dấu gạch ngang trong các câu tìm được dùng để làm gì?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440" y="3746397"/>
            <a:ext cx="6340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002060"/>
                </a:solidFill>
                <a:latin typeface="+mj-lt"/>
              </a:rPr>
              <a:t>A. Đánh dấu lời kể của nhân vật.</a:t>
            </a:r>
          </a:p>
          <a:p>
            <a:r>
              <a:rPr lang="vi-VN" sz="2200" dirty="0">
                <a:solidFill>
                  <a:srgbClr val="002060"/>
                </a:solidFill>
                <a:latin typeface="+mj-lt"/>
              </a:rPr>
              <a:t>B. Đánh dấu chỗ bắt đầu câu hỏi.</a:t>
            </a:r>
          </a:p>
          <a:p>
            <a:r>
              <a:rPr lang="vi-VN" sz="2200" b="1" dirty="0">
                <a:solidFill>
                  <a:srgbClr val="FF0000"/>
                </a:solidFill>
                <a:latin typeface="+mj-lt"/>
              </a:rPr>
              <a:t>C. Đánh dấu chỗ bắt đầu lời nói của nhân vật.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A7CF5D-3079-4DC2-92C1-E620D42E00DB}"/>
              </a:ext>
            </a:extLst>
          </p:cNvPr>
          <p:cNvCxnSpPr/>
          <p:nvPr/>
        </p:nvCxnSpPr>
        <p:spPr>
          <a:xfrm>
            <a:off x="908077" y="1436803"/>
            <a:ext cx="1195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312815-E16B-4A4C-ACFA-38CD608CD2D8}"/>
              </a:ext>
            </a:extLst>
          </p:cNvPr>
          <p:cNvCxnSpPr/>
          <p:nvPr/>
        </p:nvCxnSpPr>
        <p:spPr>
          <a:xfrm flipV="1">
            <a:off x="890214" y="2049864"/>
            <a:ext cx="6987433" cy="7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97443E-3037-490F-B80C-C06AD5CB3F5B}"/>
              </a:ext>
            </a:extLst>
          </p:cNvPr>
          <p:cNvCxnSpPr/>
          <p:nvPr/>
        </p:nvCxnSpPr>
        <p:spPr>
          <a:xfrm flipV="1">
            <a:off x="908077" y="2682910"/>
            <a:ext cx="4899870" cy="4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709301" y="4464220"/>
            <a:ext cx="282011" cy="3901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0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6" y="232287"/>
            <a:ext cx="8781142" cy="46789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8234889" cy="70788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3.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Viết vào vở câu hỏi, câu trả lời phù hợp với mỗi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chấm 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2B5259-BA8A-4DC1-9ADD-EBEF48B4E04C}"/>
              </a:ext>
            </a:extLst>
          </p:cNvPr>
          <p:cNvSpPr txBox="1"/>
          <p:nvPr/>
        </p:nvSpPr>
        <p:spPr>
          <a:xfrm>
            <a:off x="589080" y="1239863"/>
            <a:ext cx="80525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– Cậu đi đâu đấy?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Em đáp: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................................................................................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...............................................................................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Em trả lời: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...............................................................................</a:t>
            </a:r>
          </a:p>
        </p:txBody>
      </p:sp>
      <p:sp>
        <p:nvSpPr>
          <p:cNvPr id="2" name="Oval 1"/>
          <p:cNvSpPr/>
          <p:nvPr/>
        </p:nvSpPr>
        <p:spPr>
          <a:xfrm>
            <a:off x="7101555" y="2493057"/>
            <a:ext cx="435835" cy="264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7100130" y="3987402"/>
            <a:ext cx="435835" cy="264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7100129" y="3233468"/>
            <a:ext cx="435835" cy="2649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0140" y="2445005"/>
            <a:ext cx="140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FF0000"/>
                </a:solidFill>
                <a:latin typeface="+mj-lt"/>
              </a:rPr>
              <a:t>Câu trả lời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2616" y="3177796"/>
            <a:ext cx="140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FF0000"/>
                </a:solidFill>
                <a:latin typeface="+mj-lt"/>
              </a:rPr>
              <a:t>Câu hỏi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9875" y="3941889"/>
            <a:ext cx="140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FF0000"/>
                </a:solidFill>
                <a:latin typeface="+mj-lt"/>
              </a:rPr>
              <a:t>Câu trả lời</a:t>
            </a:r>
          </a:p>
        </p:txBody>
      </p:sp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4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5723</TotalTime>
  <Words>896</Words>
  <Application>Microsoft Office PowerPoint</Application>
  <PresentationFormat>On-screen Show (16:9)</PresentationFormat>
  <Paragraphs>99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等线</vt:lpstr>
      <vt:lpstr>等线 Light</vt:lpstr>
      <vt:lpstr>Arial</vt:lpstr>
      <vt:lpstr>Arial Rounded MT Bold</vt:lpstr>
      <vt:lpstr>Averta Std CY</vt:lpstr>
      <vt:lpstr>Averta Std CY Bold</vt:lpstr>
      <vt:lpstr>Calibri</vt:lpstr>
      <vt:lpstr>Calibri Light</vt:lpstr>
      <vt:lpstr>Quicksand Medium</vt:lpstr>
      <vt:lpstr>SVN-Poky's</vt:lpstr>
      <vt:lpstr>Times New Roman</vt:lpstr>
      <vt:lpstr>UTM Avo</vt:lpstr>
      <vt:lpstr>VNI-Avo</vt:lpstr>
      <vt:lpstr>华康少女文字W5</vt:lpstr>
      <vt:lpstr>思源黑体 CN Bold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Office 主题</vt:lpstr>
      <vt:lpstr>4_Office 主题</vt:lpstr>
      <vt:lpstr>1_PPT定制1801380800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SingPC</cp:lastModifiedBy>
  <cp:revision>61</cp:revision>
  <dcterms:created xsi:type="dcterms:W3CDTF">2021-03-08T07:39:19Z</dcterms:created>
  <dcterms:modified xsi:type="dcterms:W3CDTF">2025-12-26T01:38:48Z</dcterms:modified>
  <cp:contentStatus/>
</cp:coreProperties>
</file>