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sldIdLst>
    <p:sldId id="359" r:id="rId2"/>
    <p:sldId id="266" r:id="rId3"/>
    <p:sldId id="271" r:id="rId4"/>
    <p:sldId id="267" r:id="rId5"/>
    <p:sldId id="280" r:id="rId6"/>
    <p:sldId id="258" r:id="rId7"/>
    <p:sldId id="353" r:id="rId8"/>
    <p:sldId id="314" r:id="rId9"/>
    <p:sldId id="349" r:id="rId10"/>
    <p:sldId id="360" r:id="rId11"/>
    <p:sldId id="361" r:id="rId12"/>
    <p:sldId id="309" r:id="rId13"/>
    <p:sldId id="260" r:id="rId14"/>
    <p:sldId id="363" r:id="rId15"/>
    <p:sldId id="354" r:id="rId16"/>
    <p:sldId id="311" r:id="rId17"/>
    <p:sldId id="263" r:id="rId18"/>
    <p:sldId id="343" r:id="rId19"/>
    <p:sldId id="355" r:id="rId20"/>
    <p:sldId id="356" r:id="rId21"/>
    <p:sldId id="357" r:id="rId22"/>
    <p:sldId id="344" r:id="rId23"/>
    <p:sldId id="268" r:id="rId24"/>
    <p:sldId id="348" r:id="rId25"/>
    <p:sldId id="301" r:id="rId26"/>
    <p:sldId id="320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FF"/>
    <a:srgbClr val="66FF33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8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5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859D49A-694E-F935-D235-D7C033816A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22" r:id="rId12"/>
    <p:sldLayoutId id="2147483724" r:id="rId13"/>
    <p:sldLayoutId id="2147483662" r:id="rId14"/>
    <p:sldLayoutId id="2147483663" r:id="rId15"/>
    <p:sldLayoutId id="2147483664" r:id="rId16"/>
    <p:sldLayoutId id="214748366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8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hinhhoccocuc.my.canva.site/tr-ch-i-tr-c-nghi-m-ng-v-n-l-p-5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sv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35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sv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8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sv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B2477-F729-D176-62FF-34E8FCE4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EC48F105-ED42-BBD3-2AB2-58A78FEB1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DEB342D0-E50A-9535-C222-D417E1428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DE023EAE-4C52-0640-6078-AE1D35212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420149" y="325355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222C5E2C-9FD4-B6BC-15E7-0233F270C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97B8E4EE-E313-B3CB-1705-650F8FA26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4" y="526394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E725EF5-5EAF-C03A-9635-D4A0F6D75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B97BBB6C-8069-78F5-A171-0A1610D5E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C936F6-508C-9523-45D7-6FBE30DC40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B382C0C6-7C1E-BE01-044A-EE90D036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1B2B6A7C-93EE-D874-A591-519D98FC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BD64D87C-098F-FE10-F60E-475181012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CF646BBD-3678-9841-81C8-DA4A54A12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DE496FBA-A1AD-8721-8894-0FC3CD1C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16399E0F-60EF-62A5-B554-4C0B75B3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9073D4C7-6C59-9275-A58F-DC72C2AD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57409750-BEA4-05D1-50F5-256253D8EAB9}"/>
              </a:ext>
            </a:extLst>
          </p:cNvPr>
          <p:cNvSpPr/>
          <p:nvPr/>
        </p:nvSpPr>
        <p:spPr>
          <a:xfrm>
            <a:off x="1706880" y="239439"/>
            <a:ext cx="8667093" cy="4769703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6" name="文本框 23">
            <a:extLst>
              <a:ext uri="{FF2B5EF4-FFF2-40B4-BE49-F238E27FC236}">
                <a16:creationId xmlns:a16="http://schemas.microsoft.com/office/drawing/2014/main" id="{B4288013-4FE9-CF03-102C-ED1B2DE7CB3A}"/>
              </a:ext>
            </a:extLst>
          </p:cNvPr>
          <p:cNvSpPr txBox="1"/>
          <p:nvPr/>
        </p:nvSpPr>
        <p:spPr>
          <a:xfrm>
            <a:off x="1081650" y="1392551"/>
            <a:ext cx="9891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KÍNH CHÀO QUÝ THẦY CÔ VỀ</a:t>
            </a:r>
            <a:r>
              <a:rPr kumimoji="0" lang="vi-VN" altLang="zh-CN" sz="4800" b="1" i="0" u="none" strike="noStrike" kern="1200" cap="none" spc="0" normalizeH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DỰ GIỜ TIẾT HỘI GIẢNG  - LỚP 5A2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D3841B37-BD77-5C69-E5EF-D0102154BF34}"/>
              </a:ext>
            </a:extLst>
          </p:cNvPr>
          <p:cNvGrpSpPr/>
          <p:nvPr/>
        </p:nvGrpSpPr>
        <p:grpSpPr>
          <a:xfrm>
            <a:off x="4010417" y="4123823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AADF7F94-5572-76BE-ABEB-324E926E2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165FD87A-2E81-0579-6DF2-2165E5BA0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6A0CE832-18C8-9C9B-E499-5FB1B8B5C5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9204" y="3799848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4956A559-1343-4B0B-77BF-074D4B3757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691" y="3753958"/>
            <a:ext cx="1975893" cy="29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57B19D54-0D58-7918-1F0F-73C43DCD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6" y="260402"/>
            <a:ext cx="5283406" cy="408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6E3B9B6B-122A-6CEE-F20A-5C70D29E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6" y="4596428"/>
            <a:ext cx="5599624" cy="15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CB36E582-8D69-2967-8FAC-581D8CF0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50" y="250724"/>
            <a:ext cx="4817805" cy="409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57252E46-0A1D-83ED-B1FF-1C4892E2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01" y="4596427"/>
            <a:ext cx="5303070" cy="16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9820FF-83A9-E46B-A1B3-293455B76FE4}"/>
              </a:ext>
            </a:extLst>
          </p:cNvPr>
          <p:cNvSpPr/>
          <p:nvPr/>
        </p:nvSpPr>
        <p:spPr>
          <a:xfrm>
            <a:off x="7551174" y="5683045"/>
            <a:ext cx="2625212" cy="4424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C344A3-59A2-1DA7-46F7-21E7F2185A50}"/>
              </a:ext>
            </a:extLst>
          </p:cNvPr>
          <p:cNvSpPr/>
          <p:nvPr/>
        </p:nvSpPr>
        <p:spPr>
          <a:xfrm>
            <a:off x="2163097" y="4729316"/>
            <a:ext cx="648929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D1C79B-9BE6-1667-FE78-1F1070AB0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307596"/>
              </p:ext>
            </p:extLst>
          </p:nvPr>
        </p:nvGraphicFramePr>
        <p:xfrm>
          <a:off x="705080" y="426720"/>
          <a:ext cx="11127035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295">
                  <a:extLst>
                    <a:ext uri="{9D8B030D-6E8A-4147-A177-3AD203B41FA5}">
                      <a16:colId xmlns:a16="http://schemas.microsoft.com/office/drawing/2014/main" val="3327361298"/>
                    </a:ext>
                  </a:extLst>
                </a:gridCol>
                <a:gridCol w="5580740">
                  <a:extLst>
                    <a:ext uri="{9D8B030D-6E8A-4147-A177-3AD203B41FA5}">
                      <a16:colId xmlns:a16="http://schemas.microsoft.com/office/drawing/2014/main" val="127390845"/>
                    </a:ext>
                  </a:extLst>
                </a:gridCol>
              </a:tblGrid>
              <a:tr h="3925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8837"/>
                  </a:ext>
                </a:extLst>
              </a:tr>
              <a:tr h="392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Hễ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trăng có quầng rõ nét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trời sẽ không mưa.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Hễ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vi-VN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thì...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(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43878"/>
                  </a:ext>
                </a:extLst>
              </a:tr>
              <a:tr h="392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những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 đen mưu trí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rất dũng cảm.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còn...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49740"/>
                  </a:ext>
                </a:extLst>
              </a:tr>
              <a:tr h="392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Vì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nghe tin sư tử đau tai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 sốt sắng đến thăm.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 n</a:t>
                      </a:r>
                      <a:r>
                        <a:rPr lang="vi-VN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ên...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253717"/>
                  </a:ext>
                </a:extLst>
              </a:tr>
              <a:tr h="392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 chưa về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 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những cành cây đã lấm tấm lộc non.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Tuy... n</a:t>
                      </a:r>
                      <a:r>
                        <a:rPr lang="vi-VN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hưng...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hệ: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323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24" y="3626428"/>
            <a:ext cx="5964338" cy="2919844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833" y="509509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55C06AF-AB6A-D22A-1D52-0AA362E98785}"/>
              </a:ext>
            </a:extLst>
          </p:cNvPr>
          <p:cNvGrpSpPr/>
          <p:nvPr/>
        </p:nvGrpSpPr>
        <p:grpSpPr>
          <a:xfrm>
            <a:off x="0" y="5256605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97672836-F358-0B43-DB88-9014D013CFFD}"/>
              </a:ext>
            </a:extLst>
          </p:cNvPr>
          <p:cNvSpPr txBox="1"/>
          <p:nvPr/>
        </p:nvSpPr>
        <p:spPr>
          <a:xfrm>
            <a:off x="3205370" y="3201619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Sử dụng </a:t>
            </a:r>
          </a:p>
          <a:p>
            <a:pPr lvl="0" algn="ctr"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cặp kết từ 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Hình ảnh 1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id="{1A8F1A5D-922B-40D5-9755-52DFE7EF2C8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4" y="888564"/>
            <a:ext cx="4811602" cy="378925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11040D-BC49-ADDD-24CF-A4C8674E9483}"/>
              </a:ext>
            </a:extLst>
          </p:cNvPr>
          <p:cNvSpPr txBox="1"/>
          <p:nvPr/>
        </p:nvSpPr>
        <p:spPr>
          <a:xfrm>
            <a:off x="815495" y="1943640"/>
            <a:ext cx="40445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2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2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F6CD3E7-FDAF-E407-3318-61F9ED2E50BA}"/>
              </a:ext>
            </a:extLst>
          </p:cNvPr>
          <p:cNvSpPr txBox="1"/>
          <p:nvPr/>
        </p:nvSpPr>
        <p:spPr>
          <a:xfrm>
            <a:off x="874002" y="2892968"/>
            <a:ext cx="111543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0000"/>
                </a:solidFill>
                <a:latin typeface="ArialMT"/>
              </a:rPr>
              <a:t>a. </a:t>
            </a:r>
            <a:r>
              <a:rPr lang="vi-VN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nhà ở xa trường </a:t>
            </a:r>
            <a:r>
              <a:rPr lang="vi-VN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bạn Lan luôn đi học đúng giờ.</a:t>
            </a:r>
          </a:p>
          <a:p>
            <a:r>
              <a:rPr lang="vi-VN" sz="3200" b="1">
                <a:solidFill>
                  <a:srgbClr val="000000"/>
                </a:solidFill>
                <a:latin typeface="ArialMT"/>
              </a:rPr>
              <a:t>b. </a:t>
            </a:r>
            <a:r>
              <a:rPr lang="vi-VN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ngựa con nghe lời bố </a:t>
            </a:r>
            <a:r>
              <a:rPr lang="vi-VN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chú không phải bỏ cuộc chạy đua giữa chừng.</a:t>
            </a:r>
          </a:p>
          <a:p>
            <a:r>
              <a:rPr lang="en-US" sz="3200" b="1">
                <a:solidFill>
                  <a:srgbClr val="000000"/>
                </a:solidFill>
                <a:latin typeface="ArialMT"/>
              </a:rPr>
              <a:t>c. </a:t>
            </a:r>
            <a:r>
              <a:rPr lang="en-US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3200" b="1">
                <a:solidFill>
                  <a:srgbClr val="000000"/>
                </a:solidFill>
                <a:latin typeface="ArialMT"/>
              </a:rPr>
              <a:t>các bác sĩ tận tình chăm sóc </a:t>
            </a:r>
            <a:r>
              <a:rPr lang="en-US" sz="4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3200" b="1">
                <a:solidFill>
                  <a:srgbClr val="000000"/>
                </a:solidFill>
                <a:latin typeface="ArialMT"/>
              </a:rPr>
              <a:t>bạn ấy đã nhanh chóng bình phục.</a:t>
            </a:r>
            <a:endParaRPr lang="vi-VN" sz="3200" b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B0F07C-F63B-8448-B6B0-8C9AF61A0682}"/>
              </a:ext>
            </a:extLst>
          </p:cNvPr>
          <p:cNvSpPr/>
          <p:nvPr/>
        </p:nvSpPr>
        <p:spPr>
          <a:xfrm>
            <a:off x="470243" y="413803"/>
            <a:ext cx="11251513" cy="11998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AAEE2C7-ECB0-0C85-7E7B-874BDB8C17F0}"/>
              </a:ext>
            </a:extLst>
          </p:cNvPr>
          <p:cNvSpPr txBox="1"/>
          <p:nvPr/>
        </p:nvSpPr>
        <p:spPr>
          <a:xfrm>
            <a:off x="904008" y="446101"/>
            <a:ext cx="100143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-BoldMT"/>
              </a:rPr>
              <a:t>2. Chọn một cặp kết từ phù hợp thay cho hai </a:t>
            </a:r>
            <a:r>
              <a:rPr lang="en-US" sz="4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2800" b="1">
                <a:solidFill>
                  <a:srgbClr val="000000"/>
                </a:solidFill>
                <a:latin typeface="Arial-BoldMT"/>
              </a:rPr>
              <a:t>trong mỗi câu sau: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AC9972-824E-48B5-DE79-419734FA5A37}"/>
              </a:ext>
            </a:extLst>
          </p:cNvPr>
          <p:cNvSpPr/>
          <p:nvPr/>
        </p:nvSpPr>
        <p:spPr>
          <a:xfrm>
            <a:off x="1037616" y="1967535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Nhờ.....nên...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F6B328-CBF7-041F-E989-8397BA9D05AF}"/>
              </a:ext>
            </a:extLst>
          </p:cNvPr>
          <p:cNvSpPr/>
          <p:nvPr/>
        </p:nvSpPr>
        <p:spPr>
          <a:xfrm>
            <a:off x="4656573" y="196026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Tuy...nhưng...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4E5293-11D8-B170-8D9D-0B7594BD30F1}"/>
              </a:ext>
            </a:extLst>
          </p:cNvPr>
          <p:cNvSpPr/>
          <p:nvPr/>
        </p:nvSpPr>
        <p:spPr>
          <a:xfrm>
            <a:off x="8112972" y="1967535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...thì...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574D5E-9774-8D21-E25D-A1652E9A72B1}"/>
              </a:ext>
            </a:extLst>
          </p:cNvPr>
          <p:cNvSpPr/>
          <p:nvPr/>
        </p:nvSpPr>
        <p:spPr>
          <a:xfrm>
            <a:off x="2471622" y="667399"/>
            <a:ext cx="7653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hiện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vào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Vở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1620A-CF28-37D8-747E-1EA3229D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52" y="414011"/>
            <a:ext cx="1393455" cy="1393455"/>
          </a:xfrm>
          <a:prstGeom prst="rect">
            <a:avLst/>
          </a:prstGeom>
        </p:spPr>
      </p:pic>
      <p:sp>
        <p:nvSpPr>
          <p:cNvPr id="3" name="Heart 2">
            <a:hlinkClick r:id="rId3"/>
            <a:extLst>
              <a:ext uri="{FF2B5EF4-FFF2-40B4-BE49-F238E27FC236}">
                <a16:creationId xmlns:a16="http://schemas.microsoft.com/office/drawing/2014/main" id="{AA290631-2CE9-548E-4544-9417803C27D8}"/>
              </a:ext>
            </a:extLst>
          </p:cNvPr>
          <p:cNvSpPr/>
          <p:nvPr/>
        </p:nvSpPr>
        <p:spPr>
          <a:xfrm>
            <a:off x="4160789" y="2509039"/>
            <a:ext cx="3870421" cy="29736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VUI HỌC KẾT TỪ</a:t>
            </a:r>
          </a:p>
          <a:p>
            <a:pPr algn="ctr"/>
            <a:r>
              <a:rPr lang="en-US" sz="2400" b="1" dirty="0"/>
              <a:t>ĐỐ BẠN TÌM ĐÚNG</a:t>
            </a:r>
          </a:p>
        </p:txBody>
      </p:sp>
    </p:spTree>
    <p:extLst>
      <p:ext uri="{BB962C8B-B14F-4D97-AF65-F5344CB8AC3E}">
        <p14:creationId xmlns:p14="http://schemas.microsoft.com/office/powerpoint/2010/main" val="7406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F6CD3E7-FDAF-E407-3318-61F9ED2E50BA}"/>
              </a:ext>
            </a:extLst>
          </p:cNvPr>
          <p:cNvSpPr txBox="1"/>
          <p:nvPr/>
        </p:nvSpPr>
        <p:spPr>
          <a:xfrm>
            <a:off x="874002" y="1718873"/>
            <a:ext cx="111543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nhà ở xa trường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bạn Lan luôn đi học đúng giờ.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ngựa con nghe lời bố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chú không phải bỏ cuộc chạy đua giữa chừng.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c.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các bác sĩ tận tình chăm sóc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bạn ấy đã nhanh chóng bình phục.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AC9972-824E-48B5-DE79-419734FA5A37}"/>
              </a:ext>
            </a:extLst>
          </p:cNvPr>
          <p:cNvSpPr/>
          <p:nvPr/>
        </p:nvSpPr>
        <p:spPr>
          <a:xfrm>
            <a:off x="1037616" y="635785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Nhờ.....nên...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F6B328-CBF7-041F-E989-8397BA9D05AF}"/>
              </a:ext>
            </a:extLst>
          </p:cNvPr>
          <p:cNvSpPr/>
          <p:nvPr/>
        </p:nvSpPr>
        <p:spPr>
          <a:xfrm>
            <a:off x="4656573" y="62851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Tuy...nhưng...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4E5293-11D8-B170-8D9D-0B7594BD30F1}"/>
              </a:ext>
            </a:extLst>
          </p:cNvPr>
          <p:cNvSpPr/>
          <p:nvPr/>
        </p:nvSpPr>
        <p:spPr>
          <a:xfrm>
            <a:off x="8112972" y="635785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mà...thì...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C70133F4-60FB-161C-E3DE-E5398231FE78}"/>
              </a:ext>
            </a:extLst>
          </p:cNvPr>
          <p:cNvSpPr txBox="1"/>
          <p:nvPr/>
        </p:nvSpPr>
        <p:spPr>
          <a:xfrm>
            <a:off x="711441" y="1862419"/>
            <a:ext cx="111543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nhà ở xa trường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bạn Lan luôn đi học đúng giờ.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2AABCE1-06C6-2A50-F7EE-76928100E846}"/>
              </a:ext>
            </a:extLst>
          </p:cNvPr>
          <p:cNvSpPr txBox="1"/>
          <p:nvPr/>
        </p:nvSpPr>
        <p:spPr>
          <a:xfrm>
            <a:off x="711441" y="2991702"/>
            <a:ext cx="1115438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000000"/>
                </a:solidFill>
                <a:latin typeface="ArialMT"/>
              </a:rPr>
              <a:t>b. </a:t>
            </a:r>
            <a:r>
              <a:rPr lang="en-US" sz="32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mà</a:t>
            </a:r>
            <a:r>
              <a:rPr lang="en-US" sz="44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ngựa con nghe lời bố </a:t>
            </a:r>
            <a:r>
              <a:rPr lang="en-US" sz="32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</a:t>
            </a:r>
            <a:r>
              <a:rPr lang="vi-VN" sz="3200" b="1">
                <a:solidFill>
                  <a:srgbClr val="000000"/>
                </a:solidFill>
                <a:latin typeface="ArialMT"/>
              </a:rPr>
              <a:t>chú không phải bỏ cuộc chạy đua giữa chừng.</a:t>
            </a:r>
            <a:endParaRPr lang="en-US" sz="3200" b="1">
              <a:solidFill>
                <a:srgbClr val="000000"/>
              </a:solidFill>
              <a:latin typeface="ArialMT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5BB12BCE-948A-B9A1-E6AF-F5F26D47396C}"/>
              </a:ext>
            </a:extLst>
          </p:cNvPr>
          <p:cNvSpPr txBox="1"/>
          <p:nvPr/>
        </p:nvSpPr>
        <p:spPr>
          <a:xfrm>
            <a:off x="874002" y="4642274"/>
            <a:ext cx="111543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rgbClr val="000000"/>
                </a:solidFill>
                <a:latin typeface="ArialMT"/>
              </a:rPr>
              <a:t>c. </a:t>
            </a:r>
            <a:r>
              <a:rPr lang="en-US" sz="32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</a:t>
            </a:r>
            <a:r>
              <a:rPr lang="en-US" sz="3200" b="1">
                <a:solidFill>
                  <a:srgbClr val="000000"/>
                </a:solidFill>
                <a:latin typeface="ArialMT"/>
              </a:rPr>
              <a:t>các bác sĩ tận tình chăm sóc </a:t>
            </a:r>
            <a:r>
              <a:rPr lang="en-US" sz="32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</a:t>
            </a:r>
            <a:r>
              <a:rPr lang="en-US" sz="3200" b="1">
                <a:solidFill>
                  <a:srgbClr val="000000"/>
                </a:solidFill>
                <a:latin typeface="ArialMT"/>
              </a:rPr>
              <a:t>bạn ấy đã nhanh chóng bình phục.</a:t>
            </a:r>
            <a:endParaRPr lang="vi-VN" sz="32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3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1" y="3868459"/>
            <a:ext cx="6222600" cy="3046276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071400" y="2979611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78" y="574973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55C06AF-AB6A-D22A-1D52-0AA362E98785}"/>
              </a:ext>
            </a:extLst>
          </p:cNvPr>
          <p:cNvGrpSpPr/>
          <p:nvPr/>
        </p:nvGrpSpPr>
        <p:grpSpPr>
          <a:xfrm>
            <a:off x="24048" y="5226085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4E5FE2-7179-70E4-B9FF-8525847EEE8A}"/>
              </a:ext>
            </a:extLst>
          </p:cNvPr>
          <p:cNvSpPr txBox="1"/>
          <p:nvPr/>
        </p:nvSpPr>
        <p:spPr>
          <a:xfrm>
            <a:off x="2886643" y="3441072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Tìm cặp kết từ</a:t>
            </a:r>
          </a:p>
          <a:p>
            <a:pPr lvl="0" algn="ctr"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nối các vế</a:t>
            </a:r>
          </a:p>
          <a:p>
            <a:pPr lvl="0" algn="ctr"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với nhau 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Hình ảnh 3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id="{D0E9DAFC-C18A-89F0-B516-B6DFB5A7747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" y="936033"/>
            <a:ext cx="4203083" cy="378925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11040D-BC49-ADDD-24CF-A4C8674E9483}"/>
              </a:ext>
            </a:extLst>
          </p:cNvPr>
          <p:cNvSpPr txBox="1"/>
          <p:nvPr/>
        </p:nvSpPr>
        <p:spPr>
          <a:xfrm>
            <a:off x="745910" y="1952095"/>
            <a:ext cx="3174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764107" y="669446"/>
            <a:ext cx="107289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4000" b="1">
                <a:solidFill>
                  <a:srgbClr val="000000"/>
                </a:solidFill>
                <a:latin typeface="Arial-BoldMT"/>
              </a:rPr>
              <a:t>Có thể thay hai </a:t>
            </a:r>
            <a:r>
              <a:rPr lang="en-US" sz="54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 b="1">
                <a:solidFill>
                  <a:srgbClr val="000000"/>
                </a:solidFill>
                <a:latin typeface="Arial-BoldMT"/>
              </a:rPr>
              <a:t>trong câu sau bằng những cặp kết từ nào? Khi sử dụng mỗi cặp kết từ đó, mối quan hệ về nghĩa giữa hai vế câu </a:t>
            </a:r>
            <a:r>
              <a:rPr lang="vi-VN" sz="4000" b="1">
                <a:solidFill>
                  <a:srgbClr val="000000"/>
                </a:solidFill>
                <a:latin typeface="Arial-BoldMT"/>
              </a:rPr>
              <a:t>thay đổi như thế nào?</a:t>
            </a:r>
            <a:endParaRPr lang="en-US" sz="4000" b="1">
              <a:solidFill>
                <a:srgbClr val="000000"/>
              </a:solidFill>
              <a:latin typeface="Arial-BoldMT"/>
            </a:endParaRPr>
          </a:p>
          <a:p>
            <a:endParaRPr lang="vi-VN" sz="4000" b="1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vi-VN" sz="66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4800" b="1">
                <a:solidFill>
                  <a:srgbClr val="0070C0"/>
                </a:solidFill>
                <a:latin typeface="ArialMT"/>
              </a:rPr>
              <a:t>mưa nhiều </a:t>
            </a:r>
            <a:r>
              <a:rPr lang="vi-VN" sz="66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vi-VN" sz="4800" b="1">
                <a:solidFill>
                  <a:srgbClr val="0070C0"/>
                </a:solidFill>
                <a:latin typeface="ArialMT"/>
              </a:rPr>
              <a:t>vườn rau xanh tốt.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sX0" fmla="*/ 0 w 6539697"/>
              <a:gd name="csY0" fmla="*/ 482288 h 2893671"/>
              <a:gd name="csX1" fmla="*/ 482288 w 6539697"/>
              <a:gd name="csY1" fmla="*/ 0 h 2893671"/>
              <a:gd name="csX2" fmla="*/ 1089950 w 6539697"/>
              <a:gd name="csY2" fmla="*/ 0 h 2893671"/>
              <a:gd name="csX3" fmla="*/ 1089950 w 6539697"/>
              <a:gd name="csY3" fmla="*/ 0 h 2893671"/>
              <a:gd name="csX4" fmla="*/ 2724874 w 6539697"/>
              <a:gd name="csY4" fmla="*/ 0 h 2893671"/>
              <a:gd name="csX5" fmla="*/ 6057409 w 6539697"/>
              <a:gd name="csY5" fmla="*/ 0 h 2893671"/>
              <a:gd name="csX6" fmla="*/ 6539697 w 6539697"/>
              <a:gd name="csY6" fmla="*/ 482288 h 2893671"/>
              <a:gd name="csX7" fmla="*/ 6539697 w 6539697"/>
              <a:gd name="csY7" fmla="*/ 482279 h 2893671"/>
              <a:gd name="csX8" fmla="*/ 6539697 w 6539697"/>
              <a:gd name="csY8" fmla="*/ 482279 h 2893671"/>
              <a:gd name="csX9" fmla="*/ 6539697 w 6539697"/>
              <a:gd name="csY9" fmla="*/ 1205696 h 2893671"/>
              <a:gd name="csX10" fmla="*/ 6539697 w 6539697"/>
              <a:gd name="csY10" fmla="*/ 2411383 h 2893671"/>
              <a:gd name="csX11" fmla="*/ 6057409 w 6539697"/>
              <a:gd name="csY11" fmla="*/ 2893671 h 2893671"/>
              <a:gd name="csX12" fmla="*/ 2724874 w 6539697"/>
              <a:gd name="csY12" fmla="*/ 2893671 h 2893671"/>
              <a:gd name="csX13" fmla="*/ 1089950 w 6539697"/>
              <a:gd name="csY13" fmla="*/ 2893671 h 2893671"/>
              <a:gd name="csX14" fmla="*/ 1089950 w 6539697"/>
              <a:gd name="csY14" fmla="*/ 2893671 h 2893671"/>
              <a:gd name="csX15" fmla="*/ 482288 w 6539697"/>
              <a:gd name="csY15" fmla="*/ 2893671 h 2893671"/>
              <a:gd name="csX16" fmla="*/ 0 w 6539697"/>
              <a:gd name="csY16" fmla="*/ 2411383 h 2893671"/>
              <a:gd name="csX17" fmla="*/ 0 w 6539697"/>
              <a:gd name="csY17" fmla="*/ 1205696 h 2893671"/>
              <a:gd name="csX18" fmla="*/ -986252 w 6539697"/>
              <a:gd name="csY18" fmla="*/ 1333982 h 2893671"/>
              <a:gd name="csX19" fmla="*/ 0 w 6539697"/>
              <a:gd name="csY19" fmla="*/ 482279 h 2893671"/>
              <a:gd name="csX20" fmla="*/ 0 w 6539697"/>
              <a:gd name="csY20" fmla="*/ 482288 h 2893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2234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414775" y="237152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764107" y="669446"/>
            <a:ext cx="10728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mưa nhiều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vườn rau xanh tốt.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03A3D9-D13C-2545-080E-6F9BF9A3C443}"/>
              </a:ext>
            </a:extLst>
          </p:cNvPr>
          <p:cNvSpPr/>
          <p:nvPr/>
        </p:nvSpPr>
        <p:spPr>
          <a:xfrm>
            <a:off x="785369" y="250723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44376C-27A9-AFC7-035E-2AFA97C732C4}"/>
              </a:ext>
            </a:extLst>
          </p:cNvPr>
          <p:cNvSpPr/>
          <p:nvPr/>
        </p:nvSpPr>
        <p:spPr>
          <a:xfrm>
            <a:off x="4411438" y="250723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B9F36C-D877-A22D-D548-A143C2164E77}"/>
              </a:ext>
            </a:extLst>
          </p:cNvPr>
          <p:cNvSpPr/>
          <p:nvPr/>
        </p:nvSpPr>
        <p:spPr>
          <a:xfrm>
            <a:off x="8037507" y="2509801"/>
            <a:ext cx="3455556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FD292B-5997-3529-2BDD-25007B7BB4A0}"/>
              </a:ext>
            </a:extLst>
          </p:cNvPr>
          <p:cNvSpPr/>
          <p:nvPr/>
        </p:nvSpPr>
        <p:spPr>
          <a:xfrm>
            <a:off x="785369" y="4329063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.....thì...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D1673F-F1E9-45B3-10DD-141B6C9EE4CA}"/>
              </a:ext>
            </a:extLst>
          </p:cNvPr>
          <p:cNvSpPr/>
          <p:nvPr/>
        </p:nvSpPr>
        <p:spPr>
          <a:xfrm>
            <a:off x="4575292" y="4294199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Hễ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5E9657-A6AA-39B2-FAE4-2240BC22E87B}"/>
              </a:ext>
            </a:extLst>
          </p:cNvPr>
          <p:cNvSpPr/>
          <p:nvPr/>
        </p:nvSpPr>
        <p:spPr>
          <a:xfrm>
            <a:off x="8031481" y="4293633"/>
            <a:ext cx="3745742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75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0A8C80-1BA2-3D45-BB17-856D60BC40C1}"/>
              </a:ext>
            </a:extLst>
          </p:cNvPr>
          <p:cNvGrpSpPr/>
          <p:nvPr/>
        </p:nvGrpSpPr>
        <p:grpSpPr>
          <a:xfrm>
            <a:off x="1193799" y="402393"/>
            <a:ext cx="9804401" cy="1095298"/>
            <a:chOff x="-826559" y="1029131"/>
            <a:chExt cx="9826909" cy="1642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9A1CDE-5235-DA1A-786B-5216D3B6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1" t="58149" r="25414" b="32220"/>
            <a:stretch/>
          </p:blipFill>
          <p:spPr>
            <a:xfrm>
              <a:off x="967316" y="1029131"/>
              <a:ext cx="6393158" cy="16429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F0E3E4-48D3-5CD0-78ED-A145186AE287}"/>
                </a:ext>
              </a:extLst>
            </p:cNvPr>
            <p:cNvSpPr txBox="1"/>
            <p:nvPr/>
          </p:nvSpPr>
          <p:spPr>
            <a:xfrm>
              <a:off x="-826559" y="1332361"/>
              <a:ext cx="982690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 TRA BÀI CŨ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78BFB3-3DB2-3867-1A26-9FE8AB46FC24}"/>
              </a:ext>
            </a:extLst>
          </p:cNvPr>
          <p:cNvSpPr txBox="1"/>
          <p:nvPr/>
        </p:nvSpPr>
        <p:spPr>
          <a:xfrm>
            <a:off x="1033930" y="1802462"/>
            <a:ext cx="9855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A9BAB-7A1B-595E-F0FF-3B0AEDB099D6}"/>
              </a:ext>
            </a:extLst>
          </p:cNvPr>
          <p:cNvSpPr txBox="1"/>
          <p:nvPr/>
        </p:nvSpPr>
        <p:spPr>
          <a:xfrm>
            <a:off x="1033931" y="2947269"/>
            <a:ext cx="985519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17" indent="-342917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Nguyên….…..Duy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FCFE8-7F01-B19A-CBF5-7DEBDC062931}"/>
              </a:ext>
            </a:extLst>
          </p:cNvPr>
          <p:cNvSpPr txBox="1"/>
          <p:nvPr/>
        </p:nvSpPr>
        <p:spPr>
          <a:xfrm>
            <a:off x="2790829" y="3789932"/>
            <a:ext cx="69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CCEAD-DA36-AEA2-F84D-57B04C3052C1}"/>
              </a:ext>
            </a:extLst>
          </p:cNvPr>
          <p:cNvSpPr txBox="1"/>
          <p:nvPr/>
        </p:nvSpPr>
        <p:spPr>
          <a:xfrm>
            <a:off x="2920810" y="4222001"/>
            <a:ext cx="84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764107" y="669446"/>
            <a:ext cx="10728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mưa nhiều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vườn rau xanh tốt.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03A3D9-D13C-2545-080E-6F9BF9A3C443}"/>
              </a:ext>
            </a:extLst>
          </p:cNvPr>
          <p:cNvSpPr/>
          <p:nvPr/>
        </p:nvSpPr>
        <p:spPr>
          <a:xfrm>
            <a:off x="785369" y="250723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44376C-27A9-AFC7-035E-2AFA97C732C4}"/>
              </a:ext>
            </a:extLst>
          </p:cNvPr>
          <p:cNvSpPr/>
          <p:nvPr/>
        </p:nvSpPr>
        <p:spPr>
          <a:xfrm>
            <a:off x="4411438" y="2507237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B9F36C-D877-A22D-D548-A143C2164E77}"/>
              </a:ext>
            </a:extLst>
          </p:cNvPr>
          <p:cNvSpPr/>
          <p:nvPr/>
        </p:nvSpPr>
        <p:spPr>
          <a:xfrm>
            <a:off x="8037507" y="2509801"/>
            <a:ext cx="3455556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Nhờ.....nên...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99C7F-7103-826C-588D-D4B45D7F16DF}"/>
              </a:ext>
            </a:extLst>
          </p:cNvPr>
          <p:cNvSpPr/>
          <p:nvPr/>
        </p:nvSpPr>
        <p:spPr>
          <a:xfrm>
            <a:off x="961584" y="4626145"/>
            <a:ext cx="788276" cy="5675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079732-72EF-8392-0DB2-7BC0EFDA0DB9}"/>
              </a:ext>
            </a:extLst>
          </p:cNvPr>
          <p:cNvSpPr/>
          <p:nvPr/>
        </p:nvSpPr>
        <p:spPr>
          <a:xfrm>
            <a:off x="1994755" y="4207555"/>
            <a:ext cx="8615438" cy="1496767"/>
          </a:xfrm>
          <a:prstGeom prst="roundRect">
            <a:avLst>
              <a:gd name="adj" fmla="val 15917"/>
            </a:avLst>
          </a:prstGeom>
          <a:solidFill>
            <a:srgbClr val="FFFF00"/>
          </a:solidFill>
          <a:ln w="38100">
            <a:solidFill>
              <a:srgbClr val="7030A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thị mối quan hệ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 nhân – kết quả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 hai vế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3" y="237152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764107" y="669446"/>
            <a:ext cx="10728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mưa nhiều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vườn rau xanh tốt.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99C7F-7103-826C-588D-D4B45D7F16DF}"/>
              </a:ext>
            </a:extLst>
          </p:cNvPr>
          <p:cNvSpPr/>
          <p:nvPr/>
        </p:nvSpPr>
        <p:spPr>
          <a:xfrm>
            <a:off x="961584" y="4626145"/>
            <a:ext cx="788276" cy="5675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079732-72EF-8392-0DB2-7BC0EFDA0DB9}"/>
              </a:ext>
            </a:extLst>
          </p:cNvPr>
          <p:cNvSpPr/>
          <p:nvPr/>
        </p:nvSpPr>
        <p:spPr>
          <a:xfrm>
            <a:off x="1788280" y="4079905"/>
            <a:ext cx="8615438" cy="1496767"/>
          </a:xfrm>
          <a:prstGeom prst="roundRect">
            <a:avLst>
              <a:gd name="adj" fmla="val 15917"/>
            </a:avLst>
          </a:prstGeom>
          <a:solidFill>
            <a:srgbClr val="FFFF00"/>
          </a:solidFill>
          <a:ln w="38100">
            <a:solidFill>
              <a:srgbClr val="7030A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thị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160B86-4E66-0441-D88E-38EF638CAFAA}"/>
              </a:ext>
            </a:extLst>
          </p:cNvPr>
          <p:cNvSpPr/>
          <p:nvPr/>
        </p:nvSpPr>
        <p:spPr>
          <a:xfrm>
            <a:off x="852242" y="2337662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155446-D473-2FB0-8F28-D874B7DBE105}"/>
              </a:ext>
            </a:extLst>
          </p:cNvPr>
          <p:cNvSpPr/>
          <p:nvPr/>
        </p:nvSpPr>
        <p:spPr>
          <a:xfrm>
            <a:off x="4241941" y="2348524"/>
            <a:ext cx="3041414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Hễ.....thì...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473E30-0371-46C0-D4BE-399EEE16ECA6}"/>
              </a:ext>
            </a:extLst>
          </p:cNvPr>
          <p:cNvSpPr/>
          <p:nvPr/>
        </p:nvSpPr>
        <p:spPr>
          <a:xfrm>
            <a:off x="7631640" y="2348524"/>
            <a:ext cx="3745742" cy="786360"/>
          </a:xfrm>
          <a:prstGeom prst="roundRect">
            <a:avLst>
              <a:gd name="adj" fmla="val 1591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273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39" y="3783070"/>
            <a:ext cx="6222600" cy="3046276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071400" y="2979611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78" y="574973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55C06AF-AB6A-D22A-1D52-0AA362E98785}"/>
              </a:ext>
            </a:extLst>
          </p:cNvPr>
          <p:cNvGrpSpPr/>
          <p:nvPr/>
        </p:nvGrpSpPr>
        <p:grpSpPr>
          <a:xfrm>
            <a:off x="24048" y="5226085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4E5FE2-7179-70E4-B9FF-8525847EEE8A}"/>
              </a:ext>
            </a:extLst>
          </p:cNvPr>
          <p:cNvSpPr txBox="1"/>
          <p:nvPr/>
        </p:nvSpPr>
        <p:spPr>
          <a:xfrm>
            <a:off x="3221812" y="3063137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>
              <a:defRPr/>
            </a:pPr>
            <a:r>
              <a:rPr lang="en-US" sz="60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Viết câu </a:t>
            </a:r>
          </a:p>
          <a:p>
            <a:pPr lvl="0" algn="ctr">
              <a:defRPr/>
            </a:pPr>
            <a:r>
              <a:rPr lang="en-US" sz="60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có sử dụng</a:t>
            </a:r>
          </a:p>
          <a:p>
            <a:pPr lvl="0" algn="ctr">
              <a:defRPr/>
            </a:pPr>
            <a:r>
              <a:rPr lang="en-US" sz="60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cặp kết từ </a:t>
            </a:r>
            <a:endParaRPr kumimoji="0" lang="en-US" sz="60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" name="Hình ảnh 3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id="{D0E9DAFC-C18A-89F0-B516-B6DFB5A7747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414"/>
            <a:ext cx="4317511" cy="378925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11040D-BC49-ADDD-24CF-A4C8674E9483}"/>
              </a:ext>
            </a:extLst>
          </p:cNvPr>
          <p:cNvSpPr txBox="1"/>
          <p:nvPr/>
        </p:nvSpPr>
        <p:spPr>
          <a:xfrm>
            <a:off x="701413" y="1955141"/>
            <a:ext cx="3174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thực vật, bức vẽ, hình vẽ, minh họa&#10;&#10;Mô tả được tạo tự động">
            <a:extLst>
              <a:ext uri="{FF2B5EF4-FFF2-40B4-BE49-F238E27FC236}">
                <a16:creationId xmlns:a16="http://schemas.microsoft.com/office/drawing/2014/main" id="{BF630EFC-7BD4-B8EB-A7B1-95ABE7843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-191" r="31692" b="15702"/>
          <a:stretch/>
        </p:blipFill>
        <p:spPr>
          <a:xfrm>
            <a:off x="0" y="0"/>
            <a:ext cx="12192000" cy="7376160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7F30156C-960B-DEBE-01BC-C62D0F36AA3B}"/>
              </a:ext>
            </a:extLst>
          </p:cNvPr>
          <p:cNvSpPr/>
          <p:nvPr/>
        </p:nvSpPr>
        <p:spPr>
          <a:xfrm>
            <a:off x="3646025" y="472870"/>
            <a:ext cx="8271655" cy="2073560"/>
          </a:xfrm>
          <a:prstGeom prst="roundRect">
            <a:avLst>
              <a:gd name="adj" fmla="val 29905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6EC8CE6-02CE-1DEC-13D6-F4D3EDC02F81}"/>
              </a:ext>
            </a:extLst>
          </p:cNvPr>
          <p:cNvSpPr txBox="1"/>
          <p:nvPr/>
        </p:nvSpPr>
        <p:spPr>
          <a:xfrm>
            <a:off x="3836696" y="661299"/>
            <a:ext cx="7987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Viết 2 – 3 câu giới thiệu về một lễ hội mà em biết, trong đó có câu sử dụng cặp kết từ.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sX0" fmla="*/ 0 w 6539697"/>
              <a:gd name="csY0" fmla="*/ 482288 h 2893671"/>
              <a:gd name="csX1" fmla="*/ 482288 w 6539697"/>
              <a:gd name="csY1" fmla="*/ 0 h 2893671"/>
              <a:gd name="csX2" fmla="*/ 1089950 w 6539697"/>
              <a:gd name="csY2" fmla="*/ 0 h 2893671"/>
              <a:gd name="csX3" fmla="*/ 1089950 w 6539697"/>
              <a:gd name="csY3" fmla="*/ 0 h 2893671"/>
              <a:gd name="csX4" fmla="*/ 2724874 w 6539697"/>
              <a:gd name="csY4" fmla="*/ 0 h 2893671"/>
              <a:gd name="csX5" fmla="*/ 6057409 w 6539697"/>
              <a:gd name="csY5" fmla="*/ 0 h 2893671"/>
              <a:gd name="csX6" fmla="*/ 6539697 w 6539697"/>
              <a:gd name="csY6" fmla="*/ 482288 h 2893671"/>
              <a:gd name="csX7" fmla="*/ 6539697 w 6539697"/>
              <a:gd name="csY7" fmla="*/ 482279 h 2893671"/>
              <a:gd name="csX8" fmla="*/ 6539697 w 6539697"/>
              <a:gd name="csY8" fmla="*/ 482279 h 2893671"/>
              <a:gd name="csX9" fmla="*/ 6539697 w 6539697"/>
              <a:gd name="csY9" fmla="*/ 1205696 h 2893671"/>
              <a:gd name="csX10" fmla="*/ 6539697 w 6539697"/>
              <a:gd name="csY10" fmla="*/ 2411383 h 2893671"/>
              <a:gd name="csX11" fmla="*/ 6057409 w 6539697"/>
              <a:gd name="csY11" fmla="*/ 2893671 h 2893671"/>
              <a:gd name="csX12" fmla="*/ 2724874 w 6539697"/>
              <a:gd name="csY12" fmla="*/ 2893671 h 2893671"/>
              <a:gd name="csX13" fmla="*/ 1089950 w 6539697"/>
              <a:gd name="csY13" fmla="*/ 2893671 h 2893671"/>
              <a:gd name="csX14" fmla="*/ 1089950 w 6539697"/>
              <a:gd name="csY14" fmla="*/ 2893671 h 2893671"/>
              <a:gd name="csX15" fmla="*/ 482288 w 6539697"/>
              <a:gd name="csY15" fmla="*/ 2893671 h 2893671"/>
              <a:gd name="csX16" fmla="*/ 0 w 6539697"/>
              <a:gd name="csY16" fmla="*/ 2411383 h 2893671"/>
              <a:gd name="csX17" fmla="*/ 0 w 6539697"/>
              <a:gd name="csY17" fmla="*/ 1205696 h 2893671"/>
              <a:gd name="csX18" fmla="*/ -986252 w 6539697"/>
              <a:gd name="csY18" fmla="*/ 1333982 h 2893671"/>
              <a:gd name="csX19" fmla="*/ 0 w 6539697"/>
              <a:gd name="csY19" fmla="*/ 482279 h 2893671"/>
              <a:gd name="csX20" fmla="*/ 0 w 6539697"/>
              <a:gd name="csY20" fmla="*/ 482288 h 2893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7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VÀO </a:t>
            </a:r>
            <a:r>
              <a:rPr lang="vi-VN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VỞ VÀ CHIA SẺ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1.85185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VBT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Cặp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E3631B-175B-5537-B5F8-E5D3EB021C6D}"/>
              </a:ext>
            </a:extLst>
          </p:cNvPr>
          <p:cNvSpPr txBox="1"/>
          <p:nvPr/>
        </p:nvSpPr>
        <p:spPr>
          <a:xfrm>
            <a:off x="2861281" y="75526"/>
            <a:ext cx="60940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>
                <a:ln w="0"/>
                <a:solidFill>
                  <a:srgbClr val="FC7C3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DẶN DÒ</a:t>
            </a:r>
            <a:endParaRPr kumimoji="0" lang="en-US" sz="8000" b="1" i="0" u="none" strike="noStrike" kern="1200" cap="none" spc="50" normalizeH="0" baseline="0" noProof="0" dirty="0">
              <a:ln w="0"/>
              <a:solidFill>
                <a:srgbClr val="FC7C3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536B953-961A-E0EA-1CD9-8FF9F1D83AE7}"/>
              </a:ext>
            </a:extLst>
          </p:cNvPr>
          <p:cNvGrpSpPr/>
          <p:nvPr/>
        </p:nvGrpSpPr>
        <p:grpSpPr>
          <a:xfrm>
            <a:off x="1956273" y="244012"/>
            <a:ext cx="8001686" cy="4707827"/>
            <a:chOff x="4133327" y="8204395"/>
            <a:chExt cx="7210038" cy="470782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E800F9-19E1-A5AE-8B11-0CD7DC730744}"/>
                </a:ext>
              </a:extLst>
            </p:cNvPr>
            <p:cNvSpPr txBox="1"/>
            <p:nvPr/>
          </p:nvSpPr>
          <p:spPr>
            <a:xfrm>
              <a:off x="4149462" y="8204395"/>
              <a:ext cx="7193903" cy="470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Tạm biệt và hẹn gặp lại</a:t>
              </a:r>
              <a:endParaRPr kumimoji="0" lang="en-US" sz="8000" b="1" i="0" u="none" strike="noStrike" kern="1200" cap="none" spc="0" normalizeH="0" baseline="0" noProof="0" dirty="0">
                <a:ln w="330200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C95076-AC84-BAC7-8733-97038C548D1A}"/>
                </a:ext>
              </a:extLst>
            </p:cNvPr>
            <p:cNvSpPr txBox="1"/>
            <p:nvPr/>
          </p:nvSpPr>
          <p:spPr>
            <a:xfrm>
              <a:off x="4133327" y="8216752"/>
              <a:ext cx="7193903" cy="316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50000"/>
                    </a:scheme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ầ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ô</a:t>
              </a: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23">
            <a:extLst>
              <a:ext uri="{FF2B5EF4-FFF2-40B4-BE49-F238E27FC236}">
                <a16:creationId xmlns:a16="http://schemas.microsoft.com/office/drawing/2014/main" id="{EB353150-502A-058A-53DE-1E31EA7B2D28}"/>
              </a:ext>
            </a:extLst>
          </p:cNvPr>
          <p:cNvSpPr txBox="1"/>
          <p:nvPr/>
        </p:nvSpPr>
        <p:spPr>
          <a:xfrm>
            <a:off x="4247329" y="1392551"/>
            <a:ext cx="379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Tiếng</a:t>
            </a:r>
            <a:r>
              <a:rPr kumimoji="0" lang="en-US" altLang="zh-CN" sz="4800" b="1" i="0" u="sng" strike="noStrike" kern="1200" cap="none" spc="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sng" strike="noStrike" kern="1200" cap="none" spc="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Việt</a:t>
            </a:r>
            <a:endParaRPr kumimoji="0" lang="zh-CN" altLang="en-US" sz="4800" b="1" i="0" u="sng" strike="noStrike" kern="1200" cap="none" spc="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D7E5941B-4239-3633-DC21-CF5580C2B029}"/>
              </a:ext>
            </a:extLst>
          </p:cNvPr>
          <p:cNvSpPr txBox="1"/>
          <p:nvPr/>
        </p:nvSpPr>
        <p:spPr>
          <a:xfrm>
            <a:off x="2397170" y="2307380"/>
            <a:ext cx="753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LUYỆN TẬP VỀ KẾT</a:t>
            </a:r>
            <a:r>
              <a:rPr kumimoji="0" lang="en-US" altLang="zh-CN" sz="5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TỪ</a:t>
            </a:r>
            <a:endParaRPr kumimoji="0" lang="zh-CN" alt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F6D6EF-71A0-B8DC-B3D7-527848124374}"/>
              </a:ext>
            </a:extLst>
          </p:cNvPr>
          <p:cNvSpPr/>
          <p:nvPr/>
        </p:nvSpPr>
        <p:spPr>
          <a:xfrm>
            <a:off x="2385718" y="595392"/>
            <a:ext cx="7649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06A534-D85C-D8EC-798C-DA01D7A97FC6}"/>
              </a:ext>
            </a:extLst>
          </p:cNvPr>
          <p:cNvSpPr/>
          <p:nvPr/>
        </p:nvSpPr>
        <p:spPr>
          <a:xfrm>
            <a:off x="484430" y="1825502"/>
            <a:ext cx="11109434" cy="2599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D90E0F-7AAF-4A7A-29D4-511D1B97A583}"/>
              </a:ext>
            </a:extLst>
          </p:cNvPr>
          <p:cNvGrpSpPr/>
          <p:nvPr/>
        </p:nvGrpSpPr>
        <p:grpSpPr>
          <a:xfrm>
            <a:off x="2923627" y="236668"/>
            <a:ext cx="6807200" cy="1354554"/>
            <a:chOff x="4038599" y="825669"/>
            <a:chExt cx="10210800" cy="20318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79B2D7-1F73-8DAA-ED17-FBC1C13CA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4" t="69262" r="23330" b="22589"/>
            <a:stretch/>
          </p:blipFill>
          <p:spPr>
            <a:xfrm>
              <a:off x="4038599" y="825669"/>
              <a:ext cx="10210800" cy="20318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050349-E637-68B6-8461-32FEC882A6B6}"/>
                </a:ext>
              </a:extLst>
            </p:cNvPr>
            <p:cNvSpPr txBox="1"/>
            <p:nvPr/>
          </p:nvSpPr>
          <p:spPr>
            <a:xfrm>
              <a:off x="5333999" y="1181100"/>
              <a:ext cx="76200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4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27" y="3046234"/>
            <a:ext cx="7878274" cy="385681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43">
            <a:extLst>
              <a:ext uri="{FF2B5EF4-FFF2-40B4-BE49-F238E27FC236}">
                <a16:creationId xmlns:a16="http://schemas.microsoft.com/office/drawing/2014/main" id="{9914C0EC-B5BE-8048-866D-160044CF5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8" y="327700"/>
            <a:ext cx="4910533" cy="6858000"/>
          </a:xfrm>
          <a:prstGeom prst="rect">
            <a:avLst/>
          </a:prstGeom>
        </p:spPr>
      </p:pic>
      <p:pic>
        <p:nvPicPr>
          <p:cNvPr id="29" name="图片 45">
            <a:extLst>
              <a:ext uri="{FF2B5EF4-FFF2-40B4-BE49-F238E27FC236}">
                <a16:creationId xmlns:a16="http://schemas.microsoft.com/office/drawing/2014/main" id="{4C645A28-C6E9-5F73-37F0-FA91B227F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61" y="-86179"/>
            <a:ext cx="4910533" cy="6858000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55C06AF-AB6A-D22A-1D52-0AA362E98785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0C8B2-0579-BD9D-50FC-B7CB7F84E63E}"/>
              </a:ext>
            </a:extLst>
          </p:cNvPr>
          <p:cNvSpPr txBox="1"/>
          <p:nvPr/>
        </p:nvSpPr>
        <p:spPr>
          <a:xfrm>
            <a:off x="5191098" y="2477333"/>
            <a:ext cx="5705333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1378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>
              <a:defRPr/>
            </a:pPr>
            <a:r>
              <a:rPr lang="en-US" sz="239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Nhận diện </a:t>
            </a:r>
          </a:p>
          <a:p>
            <a:pPr lvl="0" algn="ctr">
              <a:defRPr/>
            </a:pPr>
            <a:r>
              <a:rPr lang="en-US" sz="239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cặp kết từ </a:t>
            </a:r>
            <a:endParaRPr kumimoji="0" lang="en-US" sz="239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5" name="Hình ảnh 4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id="{FC4D6332-BF9D-B174-7C3B-6CBEC48C732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8" y="908234"/>
            <a:ext cx="4203083" cy="3789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63FDC73-14FD-8DCD-FABD-F8F91334516F}"/>
              </a:ext>
            </a:extLst>
          </p:cNvPr>
          <p:cNvSpPr txBox="1"/>
          <p:nvPr/>
        </p:nvSpPr>
        <p:spPr>
          <a:xfrm>
            <a:off x="1139137" y="1938238"/>
            <a:ext cx="3207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7E864079-D988-2634-3B6E-EA4F29129A93}"/>
              </a:ext>
            </a:extLst>
          </p:cNvPr>
          <p:cNvSpPr/>
          <p:nvPr/>
        </p:nvSpPr>
        <p:spPr>
          <a:xfrm>
            <a:off x="915833" y="450447"/>
            <a:ext cx="10522894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7C68C32-8844-B671-D998-3C6833B644B7}"/>
              </a:ext>
            </a:extLst>
          </p:cNvPr>
          <p:cNvSpPr txBox="1"/>
          <p:nvPr/>
        </p:nvSpPr>
        <p:spPr>
          <a:xfrm>
            <a:off x="1876277" y="538221"/>
            <a:ext cx="9989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cặp kết từ trong mỗi câu sau: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9F324E-3375-6391-3CF7-02090742A780}"/>
              </a:ext>
            </a:extLst>
          </p:cNvPr>
          <p:cNvSpPr txBox="1"/>
          <p:nvPr/>
        </p:nvSpPr>
        <p:spPr>
          <a:xfrm>
            <a:off x="770215" y="1743257"/>
            <a:ext cx="10651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</a:rPr>
              <a:t>a</a:t>
            </a:r>
            <a:r>
              <a:rPr lang="vi-VN" sz="3600" dirty="0"/>
              <a:t>. Hễ trăng có quầng rõ nét thì trời sẽ không mưa.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</a:rPr>
              <a:t>b</a:t>
            </a:r>
            <a:r>
              <a:rPr lang="vi-VN" sz="3600" dirty="0"/>
              <a:t>. Không những dê đen mưu trí mà nó còn rất dũng cảm.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</a:rPr>
              <a:t>c</a:t>
            </a:r>
            <a:r>
              <a:rPr lang="vi-VN" sz="3600" dirty="0"/>
              <a:t>. Vì kiến nghe tin sư tử đau tai nên nó sốt sắng đến thăm.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</a:rPr>
              <a:t>d</a:t>
            </a:r>
            <a:r>
              <a:rPr lang="vi-VN" sz="3600" dirty="0"/>
              <a:t>. Tuy mùa xuân chưa về nhưng trên những cành cây đã lấm tấm lộc non.</a:t>
            </a:r>
          </a:p>
        </p:txBody>
      </p:sp>
    </p:spTree>
    <p:extLst>
      <p:ext uri="{BB962C8B-B14F-4D97-AF65-F5344CB8AC3E}">
        <p14:creationId xmlns:p14="http://schemas.microsoft.com/office/powerpoint/2010/main" val="10613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152527" y="237152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7D6BC-62D3-B57D-2D13-8E05529F3026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6BDB4-A060-7BEC-5B79-F687B1B821E2}"/>
              </a:ext>
            </a:extLst>
          </p:cNvPr>
          <p:cNvSpPr/>
          <p:nvPr/>
        </p:nvSpPr>
        <p:spPr>
          <a:xfrm>
            <a:off x="2984215" y="970104"/>
            <a:ext cx="60388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hiện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chia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sẻ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CB9DB-0842-FD58-D241-5E99B44B4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687" y="1934296"/>
            <a:ext cx="5212334" cy="39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sX0" fmla="*/ 0 w 6539697"/>
              <a:gd name="csY0" fmla="*/ 482288 h 2893671"/>
              <a:gd name="csX1" fmla="*/ 482288 w 6539697"/>
              <a:gd name="csY1" fmla="*/ 0 h 2893671"/>
              <a:gd name="csX2" fmla="*/ 1089950 w 6539697"/>
              <a:gd name="csY2" fmla="*/ 0 h 2893671"/>
              <a:gd name="csX3" fmla="*/ 1089950 w 6539697"/>
              <a:gd name="csY3" fmla="*/ 0 h 2893671"/>
              <a:gd name="csX4" fmla="*/ 2724874 w 6539697"/>
              <a:gd name="csY4" fmla="*/ 0 h 2893671"/>
              <a:gd name="csX5" fmla="*/ 6057409 w 6539697"/>
              <a:gd name="csY5" fmla="*/ 0 h 2893671"/>
              <a:gd name="csX6" fmla="*/ 6539697 w 6539697"/>
              <a:gd name="csY6" fmla="*/ 482288 h 2893671"/>
              <a:gd name="csX7" fmla="*/ 6539697 w 6539697"/>
              <a:gd name="csY7" fmla="*/ 482279 h 2893671"/>
              <a:gd name="csX8" fmla="*/ 6539697 w 6539697"/>
              <a:gd name="csY8" fmla="*/ 482279 h 2893671"/>
              <a:gd name="csX9" fmla="*/ 6539697 w 6539697"/>
              <a:gd name="csY9" fmla="*/ 1205696 h 2893671"/>
              <a:gd name="csX10" fmla="*/ 6539697 w 6539697"/>
              <a:gd name="csY10" fmla="*/ 2411383 h 2893671"/>
              <a:gd name="csX11" fmla="*/ 6057409 w 6539697"/>
              <a:gd name="csY11" fmla="*/ 2893671 h 2893671"/>
              <a:gd name="csX12" fmla="*/ 2724874 w 6539697"/>
              <a:gd name="csY12" fmla="*/ 2893671 h 2893671"/>
              <a:gd name="csX13" fmla="*/ 1089950 w 6539697"/>
              <a:gd name="csY13" fmla="*/ 2893671 h 2893671"/>
              <a:gd name="csX14" fmla="*/ 1089950 w 6539697"/>
              <a:gd name="csY14" fmla="*/ 2893671 h 2893671"/>
              <a:gd name="csX15" fmla="*/ 482288 w 6539697"/>
              <a:gd name="csY15" fmla="*/ 2893671 h 2893671"/>
              <a:gd name="csX16" fmla="*/ 0 w 6539697"/>
              <a:gd name="csY16" fmla="*/ 2411383 h 2893671"/>
              <a:gd name="csX17" fmla="*/ 0 w 6539697"/>
              <a:gd name="csY17" fmla="*/ 1205696 h 2893671"/>
              <a:gd name="csX18" fmla="*/ -986252 w 6539697"/>
              <a:gd name="csY18" fmla="*/ 1333982 h 2893671"/>
              <a:gd name="csX19" fmla="*/ 0 w 6539697"/>
              <a:gd name="csY19" fmla="*/ 482279 h 2893671"/>
              <a:gd name="csX20" fmla="*/ 0 w 6539697"/>
              <a:gd name="csY20" fmla="*/ 482288 h 2893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6265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sX0" fmla="*/ 0 w 11702211"/>
              <a:gd name="csY0" fmla="*/ 634731 h 6383693"/>
              <a:gd name="csX1" fmla="*/ 634731 w 11702211"/>
              <a:gd name="csY1" fmla="*/ 0 h 6383693"/>
              <a:gd name="csX2" fmla="*/ 11067480 w 11702211"/>
              <a:gd name="csY2" fmla="*/ 0 h 6383693"/>
              <a:gd name="csX3" fmla="*/ 11702211 w 11702211"/>
              <a:gd name="csY3" fmla="*/ 634731 h 6383693"/>
              <a:gd name="csX4" fmla="*/ 11702211 w 11702211"/>
              <a:gd name="csY4" fmla="*/ 5748962 h 6383693"/>
              <a:gd name="csX5" fmla="*/ 11067480 w 11702211"/>
              <a:gd name="csY5" fmla="*/ 6383693 h 6383693"/>
              <a:gd name="csX6" fmla="*/ 634731 w 11702211"/>
              <a:gd name="csY6" fmla="*/ 6383693 h 6383693"/>
              <a:gd name="csX7" fmla="*/ 0 w 11702211"/>
              <a:gd name="csY7" fmla="*/ 5748962 h 6383693"/>
              <a:gd name="csX8" fmla="*/ 0 w 11702211"/>
              <a:gd name="csY8" fmla="*/ 634731 h 6383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7ACB49FE-4307-3386-B7E3-A513052ABDE5}"/>
              </a:ext>
            </a:extLst>
          </p:cNvPr>
          <p:cNvSpPr/>
          <p:nvPr/>
        </p:nvSpPr>
        <p:spPr>
          <a:xfrm>
            <a:off x="590710" y="871284"/>
            <a:ext cx="11044241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133C386-A812-63C1-BF26-068A8D22E43A}"/>
              </a:ext>
            </a:extLst>
          </p:cNvPr>
          <p:cNvSpPr txBox="1"/>
          <p:nvPr/>
        </p:nvSpPr>
        <p:spPr>
          <a:xfrm>
            <a:off x="938663" y="990250"/>
            <a:ext cx="10484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a. Hễ trăng có quầng rõ nét thì trời sẽ không mưa.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ABB809F-59E2-5071-F656-A1FE6514B901}"/>
              </a:ext>
            </a:extLst>
          </p:cNvPr>
          <p:cNvSpPr txBox="1"/>
          <p:nvPr/>
        </p:nvSpPr>
        <p:spPr>
          <a:xfrm>
            <a:off x="1380099" y="990250"/>
            <a:ext cx="843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DD88EB6-52E6-4D41-19F7-12F9EB27AB13}"/>
              </a:ext>
            </a:extLst>
          </p:cNvPr>
          <p:cNvSpPr txBox="1"/>
          <p:nvPr/>
        </p:nvSpPr>
        <p:spPr>
          <a:xfrm>
            <a:off x="6201453" y="990250"/>
            <a:ext cx="843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6116DD85-E1FD-0E0E-CEED-277F911D1279}"/>
              </a:ext>
            </a:extLst>
          </p:cNvPr>
          <p:cNvSpPr/>
          <p:nvPr/>
        </p:nvSpPr>
        <p:spPr>
          <a:xfrm>
            <a:off x="559273" y="2213386"/>
            <a:ext cx="11193833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3FCB6B1-C231-686D-8B9C-725AAD1F9DB6}"/>
              </a:ext>
            </a:extLst>
          </p:cNvPr>
          <p:cNvSpPr txBox="1"/>
          <p:nvPr/>
        </p:nvSpPr>
        <p:spPr>
          <a:xfrm>
            <a:off x="907226" y="2332352"/>
            <a:ext cx="11172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b. Không những dê đen mưu trí mà nó còn rất dũng cảm.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53B81-AC80-47BE-12A1-A58EB3A206DE}"/>
              </a:ext>
            </a:extLst>
          </p:cNvPr>
          <p:cNvSpPr txBox="1"/>
          <p:nvPr/>
        </p:nvSpPr>
        <p:spPr>
          <a:xfrm>
            <a:off x="1380194" y="2332352"/>
            <a:ext cx="329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những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47FA19B-19BD-03AB-4D18-8C4C713B10DA}"/>
              </a:ext>
            </a:extLst>
          </p:cNvPr>
          <p:cNvSpPr txBox="1"/>
          <p:nvPr/>
        </p:nvSpPr>
        <p:spPr>
          <a:xfrm>
            <a:off x="7010623" y="2332352"/>
            <a:ext cx="803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E6C39EA-12A2-5E1A-649C-C5DF1A471B6C}"/>
              </a:ext>
            </a:extLst>
          </p:cNvPr>
          <p:cNvSpPr txBox="1"/>
          <p:nvPr/>
        </p:nvSpPr>
        <p:spPr>
          <a:xfrm>
            <a:off x="8309900" y="2332351"/>
            <a:ext cx="116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387D90B8-70EC-64E2-AADA-CDC6D439B7E5}"/>
              </a:ext>
            </a:extLst>
          </p:cNvPr>
          <p:cNvSpPr/>
          <p:nvPr/>
        </p:nvSpPr>
        <p:spPr>
          <a:xfrm>
            <a:off x="590711" y="3461771"/>
            <a:ext cx="11193833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75506C9-732F-6132-82C2-3E5039600956}"/>
              </a:ext>
            </a:extLst>
          </p:cNvPr>
          <p:cNvSpPr txBox="1"/>
          <p:nvPr/>
        </p:nvSpPr>
        <p:spPr>
          <a:xfrm>
            <a:off x="674128" y="3580736"/>
            <a:ext cx="1151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c. Vì kiến nghe tin sư tử đau tai nên nó sốt sắng đến thăm.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9EF68-054F-67AF-A6B0-8CF86344AF68}"/>
              </a:ext>
            </a:extLst>
          </p:cNvPr>
          <p:cNvSpPr txBox="1"/>
          <p:nvPr/>
        </p:nvSpPr>
        <p:spPr>
          <a:xfrm>
            <a:off x="1096322" y="3580736"/>
            <a:ext cx="1087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C2BA7A4-8B6D-23B5-0300-592053B4005E}"/>
              </a:ext>
            </a:extLst>
          </p:cNvPr>
          <p:cNvSpPr txBox="1"/>
          <p:nvPr/>
        </p:nvSpPr>
        <p:spPr>
          <a:xfrm>
            <a:off x="6741228" y="3580736"/>
            <a:ext cx="1202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0E212C12-9F1E-9F24-FA0E-35BEF23E7A50}"/>
              </a:ext>
            </a:extLst>
          </p:cNvPr>
          <p:cNvSpPr/>
          <p:nvPr/>
        </p:nvSpPr>
        <p:spPr>
          <a:xfrm>
            <a:off x="559273" y="4653810"/>
            <a:ext cx="11193833" cy="131929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FFE344E4-1557-89AA-91DE-A3352224D890}"/>
              </a:ext>
            </a:extLst>
          </p:cNvPr>
          <p:cNvSpPr txBox="1"/>
          <p:nvPr/>
        </p:nvSpPr>
        <p:spPr>
          <a:xfrm>
            <a:off x="734317" y="4759998"/>
            <a:ext cx="11517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d. Tuy mùa xuân chưa về nhưng trên những cành cây đã lấm tấm lộc non.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C5A47-2F4A-E57F-DBBA-7C9DD3535E77}"/>
              </a:ext>
            </a:extLst>
          </p:cNvPr>
          <p:cNvSpPr txBox="1"/>
          <p:nvPr/>
        </p:nvSpPr>
        <p:spPr>
          <a:xfrm>
            <a:off x="1206778" y="4757009"/>
            <a:ext cx="1087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3136DAA-B0AB-100F-C82D-0BE233A20C26}"/>
              </a:ext>
            </a:extLst>
          </p:cNvPr>
          <p:cNvSpPr txBox="1"/>
          <p:nvPr/>
        </p:nvSpPr>
        <p:spPr>
          <a:xfrm>
            <a:off x="5554918" y="4757009"/>
            <a:ext cx="1787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5" grpId="0" animBg="1"/>
      <p:bldP spid="16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956</Words>
  <Application>Microsoft Office PowerPoint</Application>
  <PresentationFormat>Widescreen</PresentationFormat>
  <Paragraphs>111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Arial</vt:lpstr>
      <vt:lpstr>Arial-BoldMT</vt:lpstr>
      <vt:lpstr>ArialMT</vt:lpstr>
      <vt:lpstr>Arial-Rounded-Bold</vt:lpstr>
      <vt:lpstr>Calibri</vt:lpstr>
      <vt:lpstr>Calibri Light</vt:lpstr>
      <vt:lpstr>SVN-Apple</vt:lpstr>
      <vt:lpstr>Times New Roman</vt:lpstr>
      <vt:lpstr>UTM Cookies</vt:lpstr>
      <vt:lpstr>UTM Duepuntozero</vt:lpstr>
      <vt:lpstr>UTM Mother</vt:lpstr>
      <vt:lpstr>Wingdings-Regular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Cúc Đỗ thị xuân</cp:lastModifiedBy>
  <cp:revision>66</cp:revision>
  <dcterms:created xsi:type="dcterms:W3CDTF">2023-07-25T03:49:14Z</dcterms:created>
  <dcterms:modified xsi:type="dcterms:W3CDTF">2025-12-15T06:24:08Z</dcterms:modified>
  <cp:category>9Slide.vn</cp:category>
</cp:coreProperties>
</file>