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gZJXTTL8y03TdbFNK9G5IAgtFh5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6" d="100"/>
          <a:sy n="36" d="100"/>
        </p:scale>
        <p:origin x="856"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bấm vào ô luật chơi để ẩn nó, bấm vào 6 quả bóng để mở câu hỏi (lưu ý: bấm đúng thứ tự các quả bóng, đợi bóng bay lên rồi mới mở câu tiếp theo).</a:t>
            </a:r>
            <a:endParaRPr/>
          </a:p>
          <a:p>
            <a:pPr marL="0" lvl="0" indent="0" algn="l" rtl="0">
              <a:spcBef>
                <a:spcPts val="0"/>
              </a:spcBef>
              <a:spcAft>
                <a:spcPts val="0"/>
              </a:spcAft>
              <a:buNone/>
            </a:pPr>
            <a:r>
              <a:rPr lang="en-US"/>
              <a:t>GV bấm vào dấu mũi tên để kết thúc trò chơi.</a:t>
            </a:r>
            <a:endParaRPr/>
          </a:p>
          <a:p>
            <a:pPr marL="0" lvl="0" indent="0" algn="l" rtl="0">
              <a:spcBef>
                <a:spcPts val="0"/>
              </a:spcBef>
              <a:spcAft>
                <a:spcPts val="0"/>
              </a:spcAft>
              <a:buNone/>
            </a:pPr>
            <a:endParaRPr/>
          </a:p>
        </p:txBody>
      </p:sp>
      <p:sp>
        <p:nvSpPr>
          <p:cNvPr id="103" name="Google Shape;10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2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1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3" name="Google Shape;2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 name="Google Shape;2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5" name="Google Shape;3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2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2" name="Google Shape;62;p2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3" name="Google Shape;63;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2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1"/>
          <p:cNvSpPr>
            <a:spLocks noGrp="1"/>
          </p:cNvSpPr>
          <p:nvPr>
            <p:ph type="pic" idx="2"/>
          </p:nvPr>
        </p:nvSpPr>
        <p:spPr>
          <a:xfrm>
            <a:off x="1792288" y="612775"/>
            <a:ext cx="5486400" cy="4114800"/>
          </a:xfrm>
          <a:prstGeom prst="rect">
            <a:avLst/>
          </a:prstGeom>
          <a:noFill/>
          <a:ln>
            <a:noFill/>
          </a:ln>
        </p:spPr>
      </p:sp>
      <p:sp>
        <p:nvSpPr>
          <p:cNvPr id="69" name="Google Shape;69;p2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0" name="Google Shape;70;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gif"/><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18" Type="http://schemas.openxmlformats.org/officeDocument/2006/relationships/slide" Target="slide3.xml"/><Relationship Id="rId3" Type="http://schemas.openxmlformats.org/officeDocument/2006/relationships/image" Target="../media/image9.png"/><Relationship Id="rId7" Type="http://schemas.openxmlformats.org/officeDocument/2006/relationships/slide" Target="slide8.xml"/><Relationship Id="rId12" Type="http://schemas.openxmlformats.org/officeDocument/2006/relationships/slide" Target="slide6.xml"/><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slide" Target="slide9.xml"/><Relationship Id="rId15" Type="http://schemas.openxmlformats.org/officeDocument/2006/relationships/image" Target="../media/image16.png"/><Relationship Id="rId10" Type="http://schemas.openxmlformats.org/officeDocument/2006/relationships/slide" Target="slide7.xml"/><Relationship Id="rId19" Type="http://schemas.openxmlformats.org/officeDocument/2006/relationships/image" Target="../media/image18.png"/><Relationship Id="rId4" Type="http://schemas.openxmlformats.org/officeDocument/2006/relationships/image" Target="../media/image10.png"/><Relationship Id="rId9" Type="http://schemas.openxmlformats.org/officeDocument/2006/relationships/image" Target="../media/image13.png"/><Relationship Id="rId14"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1A5A"/>
        </a:solidFill>
        <a:effectLst/>
      </p:bgPr>
    </p:bg>
    <p:spTree>
      <p:nvGrpSpPr>
        <p:cNvPr id="1" name="Shape 88"/>
        <p:cNvGrpSpPr/>
        <p:nvPr/>
      </p:nvGrpSpPr>
      <p:grpSpPr>
        <a:xfrm>
          <a:off x="0" y="0"/>
          <a:ext cx="0" cy="0"/>
          <a:chOff x="0" y="0"/>
          <a:chExt cx="0" cy="0"/>
        </a:xfrm>
      </p:grpSpPr>
      <p:sp>
        <p:nvSpPr>
          <p:cNvPr id="89" name="Google Shape;89;p1"/>
          <p:cNvSpPr/>
          <p:nvPr/>
        </p:nvSpPr>
        <p:spPr>
          <a:xfrm>
            <a:off x="-3046267" y="6915893"/>
            <a:ext cx="24958221" cy="14357431"/>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75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
          <p:cNvSpPr/>
          <p:nvPr/>
        </p:nvSpPr>
        <p:spPr>
          <a:xfrm>
            <a:off x="7597423" y="-1759888"/>
            <a:ext cx="3670841" cy="4853276"/>
          </a:xfrm>
          <a:custGeom>
            <a:avLst/>
            <a:gdLst/>
            <a:ahLst/>
            <a:cxnLst/>
            <a:rect l="l" t="t" r="r" b="b"/>
            <a:pathLst>
              <a:path w="3670841" h="4853276" extrusionOk="0">
                <a:moveTo>
                  <a:pt x="0" y="0"/>
                </a:moveTo>
                <a:lnTo>
                  <a:pt x="3670842" y="0"/>
                </a:lnTo>
                <a:lnTo>
                  <a:pt x="3670842" y="4853276"/>
                </a:lnTo>
                <a:lnTo>
                  <a:pt x="0" y="4853276"/>
                </a:lnTo>
                <a:lnTo>
                  <a:pt x="0" y="0"/>
                </a:lnTo>
                <a:close/>
              </a:path>
            </a:pathLst>
          </a:custGeom>
          <a:blipFill rotWithShape="1">
            <a:blip r:embed="rId3">
              <a:alphaModFix/>
            </a:blip>
            <a:stretch>
              <a:fillRect/>
            </a:stretch>
          </a:blipFill>
          <a:ln>
            <a:noFill/>
          </a:ln>
        </p:spPr>
      </p:sp>
      <p:sp>
        <p:nvSpPr>
          <p:cNvPr id="91" name="Google Shape;91;p1"/>
          <p:cNvSpPr/>
          <p:nvPr/>
        </p:nvSpPr>
        <p:spPr>
          <a:xfrm>
            <a:off x="-1040282" y="-2215980"/>
            <a:ext cx="7696610" cy="5765461"/>
          </a:xfrm>
          <a:custGeom>
            <a:avLst/>
            <a:gdLst/>
            <a:ahLst/>
            <a:cxnLst/>
            <a:rect l="l" t="t" r="r" b="b"/>
            <a:pathLst>
              <a:path w="7696610" h="5765461" extrusionOk="0">
                <a:moveTo>
                  <a:pt x="0" y="0"/>
                </a:moveTo>
                <a:lnTo>
                  <a:pt x="7696610" y="0"/>
                </a:lnTo>
                <a:lnTo>
                  <a:pt x="7696610" y="5765460"/>
                </a:lnTo>
                <a:lnTo>
                  <a:pt x="0" y="5765460"/>
                </a:lnTo>
                <a:lnTo>
                  <a:pt x="0" y="0"/>
                </a:lnTo>
                <a:close/>
              </a:path>
            </a:pathLst>
          </a:custGeom>
          <a:blipFill rotWithShape="1">
            <a:blip r:embed="rId4">
              <a:alphaModFix/>
            </a:blip>
            <a:stretch>
              <a:fillRect/>
            </a:stretch>
          </a:blipFill>
          <a:ln>
            <a:noFill/>
          </a:ln>
        </p:spPr>
      </p:sp>
      <p:sp>
        <p:nvSpPr>
          <p:cNvPr id="92" name="Google Shape;92;p1"/>
          <p:cNvSpPr/>
          <p:nvPr/>
        </p:nvSpPr>
        <p:spPr>
          <a:xfrm>
            <a:off x="14666169" y="-926761"/>
            <a:ext cx="7696610" cy="5765461"/>
          </a:xfrm>
          <a:custGeom>
            <a:avLst/>
            <a:gdLst/>
            <a:ahLst/>
            <a:cxnLst/>
            <a:rect l="l" t="t" r="r" b="b"/>
            <a:pathLst>
              <a:path w="7696610" h="5765461" extrusionOk="0">
                <a:moveTo>
                  <a:pt x="0" y="0"/>
                </a:moveTo>
                <a:lnTo>
                  <a:pt x="7696610" y="0"/>
                </a:lnTo>
                <a:lnTo>
                  <a:pt x="7696610" y="5765461"/>
                </a:lnTo>
                <a:lnTo>
                  <a:pt x="0" y="5765461"/>
                </a:lnTo>
                <a:lnTo>
                  <a:pt x="0" y="0"/>
                </a:lnTo>
                <a:close/>
              </a:path>
            </a:pathLst>
          </a:custGeom>
          <a:blipFill rotWithShape="1">
            <a:blip r:embed="rId5">
              <a:alphaModFix/>
            </a:blip>
            <a:stretch>
              <a:fillRect/>
            </a:stretch>
          </a:blipFill>
          <a:ln>
            <a:noFill/>
          </a:ln>
        </p:spPr>
      </p:sp>
      <p:sp>
        <p:nvSpPr>
          <p:cNvPr id="93" name="Google Shape;93;p1"/>
          <p:cNvSpPr txBox="1"/>
          <p:nvPr/>
        </p:nvSpPr>
        <p:spPr>
          <a:xfrm>
            <a:off x="0" y="4153244"/>
            <a:ext cx="18288000" cy="1309333"/>
          </a:xfrm>
          <a:prstGeom prst="rect">
            <a:avLst/>
          </a:prstGeom>
          <a:noFill/>
          <a:ln>
            <a:noFill/>
          </a:ln>
        </p:spPr>
        <p:txBody>
          <a:bodyPr spcFirstLastPara="1" wrap="square" lIns="0" tIns="0" rIns="0" bIns="0" anchor="t" anchorCtr="0">
            <a:spAutoFit/>
          </a:bodyPr>
          <a:lstStyle/>
          <a:p>
            <a:pPr marL="0" marR="0" lvl="0" indent="0" algn="ctr" rtl="0">
              <a:lnSpc>
                <a:spcPct val="128005"/>
              </a:lnSpc>
              <a:spcBef>
                <a:spcPts val="0"/>
              </a:spcBef>
              <a:spcAft>
                <a:spcPts val="0"/>
              </a:spcAft>
              <a:buNone/>
            </a:pPr>
            <a:r>
              <a:rPr lang="en-US" sz="8609" b="1" i="0" u="none" strike="noStrike" cap="none">
                <a:solidFill>
                  <a:srgbClr val="FFFFFF"/>
                </a:solidFill>
                <a:latin typeface="Arial"/>
                <a:ea typeface="Arial"/>
                <a:cs typeface="Arial"/>
                <a:sym typeface="Arial"/>
              </a:rPr>
              <a:t>THẢ BÓNG BAY</a:t>
            </a:r>
            <a:endParaRPr sz="8609" b="1" i="0" u="none" strike="noStrike" cap="none">
              <a:solidFill>
                <a:srgbClr val="FFFFFF"/>
              </a:solidFill>
              <a:latin typeface="Arial"/>
              <a:ea typeface="Arial"/>
              <a:cs typeface="Arial"/>
              <a:sym typeface="Arial"/>
            </a:endParaRPr>
          </a:p>
        </p:txBody>
      </p:sp>
      <p:sp>
        <p:nvSpPr>
          <p:cNvPr id="94" name="Google Shape;94;p1"/>
          <p:cNvSpPr/>
          <p:nvPr/>
        </p:nvSpPr>
        <p:spPr>
          <a:xfrm rot="-585892">
            <a:off x="1317188" y="5040779"/>
            <a:ext cx="2690216" cy="6133682"/>
          </a:xfrm>
          <a:custGeom>
            <a:avLst/>
            <a:gdLst/>
            <a:ahLst/>
            <a:cxnLst/>
            <a:rect l="l" t="t" r="r" b="b"/>
            <a:pathLst>
              <a:path w="2233270" h="5091847" extrusionOk="0">
                <a:moveTo>
                  <a:pt x="0" y="0"/>
                </a:moveTo>
                <a:lnTo>
                  <a:pt x="2233271" y="0"/>
                </a:lnTo>
                <a:lnTo>
                  <a:pt x="2233271" y="5091847"/>
                </a:lnTo>
                <a:lnTo>
                  <a:pt x="0" y="5091847"/>
                </a:lnTo>
                <a:lnTo>
                  <a:pt x="0" y="0"/>
                </a:lnTo>
                <a:close/>
              </a:path>
            </a:pathLst>
          </a:custGeom>
          <a:blipFill rotWithShape="1">
            <a:blip r:embed="rId6">
              <a:alphaModFix/>
            </a:blip>
            <a:stretch>
              <a:fillRect l="-168862" r="-325597" b="-247270"/>
            </a:stretch>
          </a:blipFill>
          <a:ln>
            <a:noFill/>
          </a:ln>
        </p:spPr>
      </p:sp>
      <p:sp>
        <p:nvSpPr>
          <p:cNvPr id="95" name="Google Shape;95;p1"/>
          <p:cNvSpPr/>
          <p:nvPr/>
        </p:nvSpPr>
        <p:spPr>
          <a:xfrm rot="6136753">
            <a:off x="14561340" y="5789836"/>
            <a:ext cx="4228136" cy="5323302"/>
          </a:xfrm>
          <a:custGeom>
            <a:avLst/>
            <a:gdLst/>
            <a:ahLst/>
            <a:cxnLst/>
            <a:rect l="l" t="t" r="r" b="b"/>
            <a:pathLst>
              <a:path w="3469024" h="4367566" extrusionOk="0">
                <a:moveTo>
                  <a:pt x="0" y="0"/>
                </a:moveTo>
                <a:lnTo>
                  <a:pt x="3469024" y="0"/>
                </a:lnTo>
                <a:lnTo>
                  <a:pt x="3469024" y="4367566"/>
                </a:lnTo>
                <a:lnTo>
                  <a:pt x="0" y="4367566"/>
                </a:lnTo>
                <a:lnTo>
                  <a:pt x="0" y="0"/>
                </a:lnTo>
                <a:close/>
              </a:path>
            </a:pathLst>
          </a:custGeom>
          <a:blipFill rotWithShape="1">
            <a:blip r:embed="rId7">
              <a:alphaModFix/>
            </a:blip>
            <a:stretch>
              <a:fillRect t="-70590" r="-160376" b="-238558"/>
            </a:stretch>
          </a:blipFill>
          <a:ln>
            <a:noFill/>
          </a:ln>
        </p:spPr>
      </p:sp>
      <p:sp>
        <p:nvSpPr>
          <p:cNvPr id="96" name="Google Shape;96;p1"/>
          <p:cNvSpPr/>
          <p:nvPr/>
        </p:nvSpPr>
        <p:spPr>
          <a:xfrm>
            <a:off x="171450" y="0"/>
            <a:ext cx="2886844" cy="7685224"/>
          </a:xfrm>
          <a:custGeom>
            <a:avLst/>
            <a:gdLst/>
            <a:ahLst/>
            <a:cxnLst/>
            <a:rect l="l" t="t" r="r" b="b"/>
            <a:pathLst>
              <a:path w="2886844" h="7685224" extrusionOk="0">
                <a:moveTo>
                  <a:pt x="0" y="0"/>
                </a:moveTo>
                <a:lnTo>
                  <a:pt x="2886844" y="0"/>
                </a:lnTo>
                <a:lnTo>
                  <a:pt x="2886844" y="7685224"/>
                </a:lnTo>
                <a:lnTo>
                  <a:pt x="0" y="7685224"/>
                </a:lnTo>
                <a:lnTo>
                  <a:pt x="0" y="0"/>
                </a:lnTo>
                <a:close/>
              </a:path>
            </a:pathLst>
          </a:custGeom>
          <a:blipFill rotWithShape="1">
            <a:blip r:embed="rId8">
              <a:alphaModFix/>
            </a:blip>
            <a:stretch>
              <a:fillRect l="-223216"/>
            </a:stretch>
          </a:blipFill>
          <a:ln>
            <a:noFill/>
          </a:ln>
        </p:spPr>
      </p:sp>
      <p:sp>
        <p:nvSpPr>
          <p:cNvPr id="97" name="Google Shape;97;p1"/>
          <p:cNvSpPr/>
          <p:nvPr/>
        </p:nvSpPr>
        <p:spPr>
          <a:xfrm>
            <a:off x="13031933" y="-1568511"/>
            <a:ext cx="9330846" cy="7685224"/>
          </a:xfrm>
          <a:custGeom>
            <a:avLst/>
            <a:gdLst/>
            <a:ahLst/>
            <a:cxnLst/>
            <a:rect l="l" t="t" r="r" b="b"/>
            <a:pathLst>
              <a:path w="9330846" h="7685224" extrusionOk="0">
                <a:moveTo>
                  <a:pt x="0" y="0"/>
                </a:moveTo>
                <a:lnTo>
                  <a:pt x="9330846" y="0"/>
                </a:lnTo>
                <a:lnTo>
                  <a:pt x="9330846" y="7685224"/>
                </a:lnTo>
                <a:lnTo>
                  <a:pt x="0" y="7685224"/>
                </a:lnTo>
                <a:lnTo>
                  <a:pt x="0" y="0"/>
                </a:lnTo>
                <a:close/>
              </a:path>
            </a:pathLst>
          </a:custGeom>
          <a:blipFill rotWithShape="1">
            <a:blip r:embed="rId9">
              <a:alphaModFix/>
            </a:blip>
            <a:stretch>
              <a:fillRect/>
            </a:stretch>
          </a:blipFill>
          <a:ln>
            <a:noFill/>
          </a:ln>
        </p:spPr>
      </p:sp>
      <p:pic>
        <p:nvPicPr>
          <p:cNvPr id="98" name="Google Shape;98;p1"/>
          <p:cNvPicPr preferRelativeResize="0"/>
          <p:nvPr/>
        </p:nvPicPr>
        <p:blipFill rotWithShape="1">
          <a:blip r:embed="rId10">
            <a:alphaModFix/>
          </a:blip>
          <a:srcRect/>
          <a:stretch/>
        </p:blipFill>
        <p:spPr>
          <a:xfrm rot="10800000">
            <a:off x="12958976" y="2384074"/>
            <a:ext cx="653772" cy="969988"/>
          </a:xfrm>
          <a:prstGeom prst="rect">
            <a:avLst/>
          </a:prstGeom>
          <a:noFill/>
          <a:ln>
            <a:noFill/>
          </a:ln>
        </p:spPr>
      </p:pic>
      <p:pic>
        <p:nvPicPr>
          <p:cNvPr id="99" name="Google Shape;99;p1"/>
          <p:cNvPicPr preferRelativeResize="0"/>
          <p:nvPr/>
        </p:nvPicPr>
        <p:blipFill rotWithShape="1">
          <a:blip r:embed="rId10">
            <a:alphaModFix/>
          </a:blip>
          <a:srcRect/>
          <a:stretch/>
        </p:blipFill>
        <p:spPr>
          <a:xfrm rot="9816635">
            <a:off x="4495895" y="6029357"/>
            <a:ext cx="1195050" cy="1773071"/>
          </a:xfrm>
          <a:prstGeom prst="rect">
            <a:avLst/>
          </a:prstGeom>
          <a:noFill/>
          <a:ln>
            <a:noFill/>
          </a:ln>
        </p:spPr>
      </p:pic>
    </p:spTree>
  </p:cSld>
  <p:clrMapOvr>
    <a:masterClrMapping/>
  </p:clrMapOvr>
  <p:transition spd="med">
    <p:blinds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1A3FF"/>
        </a:solidFill>
        <a:effectLst/>
      </p:bgPr>
    </p:bg>
    <p:spTree>
      <p:nvGrpSpPr>
        <p:cNvPr id="1" name="Shape 104"/>
        <p:cNvGrpSpPr/>
        <p:nvPr/>
      </p:nvGrpSpPr>
      <p:grpSpPr>
        <a:xfrm>
          <a:off x="0" y="0"/>
          <a:ext cx="0" cy="0"/>
          <a:chOff x="0" y="0"/>
          <a:chExt cx="0" cy="0"/>
        </a:xfrm>
      </p:grpSpPr>
      <p:sp>
        <p:nvSpPr>
          <p:cNvPr id="105" name="Google Shape;105;p2"/>
          <p:cNvSpPr/>
          <p:nvPr/>
        </p:nvSpPr>
        <p:spPr>
          <a:xfrm>
            <a:off x="12741910" y="3427111"/>
            <a:ext cx="976041" cy="983191"/>
          </a:xfrm>
          <a:custGeom>
            <a:avLst/>
            <a:gdLst/>
            <a:ahLst/>
            <a:cxnLst/>
            <a:rect l="l" t="t" r="r" b="b"/>
            <a:pathLst>
              <a:path w="976041" h="983191" extrusionOk="0">
                <a:moveTo>
                  <a:pt x="0" y="0"/>
                </a:moveTo>
                <a:lnTo>
                  <a:pt x="976041" y="0"/>
                </a:lnTo>
                <a:lnTo>
                  <a:pt x="976041" y="983191"/>
                </a:lnTo>
                <a:lnTo>
                  <a:pt x="0" y="983191"/>
                </a:lnTo>
                <a:lnTo>
                  <a:pt x="0" y="0"/>
                </a:lnTo>
                <a:close/>
              </a:path>
            </a:pathLst>
          </a:custGeom>
          <a:blipFill rotWithShape="1">
            <a:blip r:embed="rId3">
              <a:alphaModFix/>
            </a:blip>
            <a:stretch>
              <a:fillRect/>
            </a:stretch>
          </a:blipFill>
          <a:ln>
            <a:noFill/>
          </a:ln>
        </p:spPr>
      </p:sp>
      <p:sp>
        <p:nvSpPr>
          <p:cNvPr id="106" name="Google Shape;106;p2"/>
          <p:cNvSpPr/>
          <p:nvPr/>
        </p:nvSpPr>
        <p:spPr>
          <a:xfrm rot="-2792528">
            <a:off x="620667" y="-338783"/>
            <a:ext cx="18628568" cy="20050318"/>
          </a:xfrm>
          <a:custGeom>
            <a:avLst/>
            <a:gdLst/>
            <a:ahLst/>
            <a:cxnLst/>
            <a:rect l="l" t="t" r="r" b="b"/>
            <a:pathLst>
              <a:path w="18628568" h="20050318" extrusionOk="0">
                <a:moveTo>
                  <a:pt x="0" y="0"/>
                </a:moveTo>
                <a:lnTo>
                  <a:pt x="18628569" y="0"/>
                </a:lnTo>
                <a:lnTo>
                  <a:pt x="18628569" y="20050318"/>
                </a:lnTo>
                <a:lnTo>
                  <a:pt x="0" y="20050318"/>
                </a:lnTo>
                <a:lnTo>
                  <a:pt x="0" y="0"/>
                </a:lnTo>
                <a:close/>
              </a:path>
            </a:pathLst>
          </a:custGeom>
          <a:blipFill rotWithShape="1">
            <a:blip r:embed="rId4">
              <a:alphaModFix/>
            </a:blip>
            <a:stretch>
              <a:fillRect/>
            </a:stretch>
          </a:blipFill>
          <a:ln>
            <a:noFill/>
          </a:ln>
        </p:spPr>
      </p:sp>
      <p:sp>
        <p:nvSpPr>
          <p:cNvPr id="107" name="Google Shape;107;p2">
            <a:hlinkClick r:id="rId5" action="ppaction://hlinksldjump"/>
          </p:cNvPr>
          <p:cNvSpPr/>
          <p:nvPr/>
        </p:nvSpPr>
        <p:spPr>
          <a:xfrm>
            <a:off x="15087600" y="634969"/>
            <a:ext cx="2224659" cy="1368165"/>
          </a:xfrm>
          <a:custGeom>
            <a:avLst/>
            <a:gdLst/>
            <a:ahLst/>
            <a:cxnLst/>
            <a:rect l="l" t="t" r="r" b="b"/>
            <a:pathLst>
              <a:path w="2722018" h="1674041" extrusionOk="0">
                <a:moveTo>
                  <a:pt x="0" y="0"/>
                </a:moveTo>
                <a:lnTo>
                  <a:pt x="2722018" y="0"/>
                </a:lnTo>
                <a:lnTo>
                  <a:pt x="2722018" y="1674041"/>
                </a:lnTo>
                <a:lnTo>
                  <a:pt x="0" y="1674041"/>
                </a:lnTo>
                <a:lnTo>
                  <a:pt x="0" y="0"/>
                </a:lnTo>
                <a:close/>
              </a:path>
            </a:pathLst>
          </a:custGeom>
          <a:blipFill rotWithShape="1">
            <a:blip r:embed="rId6">
              <a:alphaModFix/>
            </a:blip>
            <a:stretch>
              <a:fillRect/>
            </a:stretch>
          </a:blipFill>
          <a:ln>
            <a:noFill/>
          </a:ln>
        </p:spPr>
      </p:sp>
      <p:pic>
        <p:nvPicPr>
          <p:cNvPr id="108" name="Google Shape;108;p2">
            <a:hlinkClick r:id="rId7" action="ppaction://hlinksldjump"/>
          </p:cNvPr>
          <p:cNvPicPr preferRelativeResize="0"/>
          <p:nvPr/>
        </p:nvPicPr>
        <p:blipFill rotWithShape="1">
          <a:blip r:embed="rId8">
            <a:alphaModFix/>
          </a:blip>
          <a:srcRect/>
          <a:stretch/>
        </p:blipFill>
        <p:spPr>
          <a:xfrm>
            <a:off x="13157410" y="-1485900"/>
            <a:ext cx="7119674" cy="14135978"/>
          </a:xfrm>
          <a:prstGeom prst="rect">
            <a:avLst/>
          </a:prstGeom>
          <a:noFill/>
          <a:ln>
            <a:noFill/>
          </a:ln>
        </p:spPr>
      </p:pic>
      <p:sp>
        <p:nvSpPr>
          <p:cNvPr id="109" name="Google Shape;109;p2"/>
          <p:cNvSpPr/>
          <p:nvPr/>
        </p:nvSpPr>
        <p:spPr>
          <a:xfrm>
            <a:off x="4693854" y="2464830"/>
            <a:ext cx="10117002" cy="7822170"/>
          </a:xfrm>
          <a:custGeom>
            <a:avLst/>
            <a:gdLst/>
            <a:ahLst/>
            <a:cxnLst/>
            <a:rect l="l" t="t" r="r" b="b"/>
            <a:pathLst>
              <a:path w="8691355" h="7969635" extrusionOk="0">
                <a:moveTo>
                  <a:pt x="0" y="0"/>
                </a:moveTo>
                <a:lnTo>
                  <a:pt x="8691355" y="0"/>
                </a:lnTo>
                <a:lnTo>
                  <a:pt x="8691355" y="7969635"/>
                </a:lnTo>
                <a:lnTo>
                  <a:pt x="0" y="7969635"/>
                </a:lnTo>
                <a:lnTo>
                  <a:pt x="0" y="0"/>
                </a:lnTo>
                <a:close/>
              </a:path>
            </a:pathLst>
          </a:custGeom>
          <a:blipFill rotWithShape="1">
            <a:blip r:embed="rId9">
              <a:alphaModFix/>
            </a:blip>
            <a:stretch>
              <a:fillRect b="-18597"/>
            </a:stretch>
          </a:blipFill>
          <a:ln>
            <a:noFill/>
          </a:ln>
        </p:spPr>
      </p:sp>
      <p:sp>
        <p:nvSpPr>
          <p:cNvPr id="110" name="Google Shape;110;p2"/>
          <p:cNvSpPr txBox="1"/>
          <p:nvPr/>
        </p:nvSpPr>
        <p:spPr>
          <a:xfrm>
            <a:off x="5743951" y="812734"/>
            <a:ext cx="8382000" cy="1203919"/>
          </a:xfrm>
          <a:prstGeom prst="rect">
            <a:avLst/>
          </a:prstGeom>
          <a:noFill/>
          <a:ln>
            <a:noFill/>
          </a:ln>
        </p:spPr>
        <p:txBody>
          <a:bodyPr spcFirstLastPara="1" wrap="square" lIns="0" tIns="0" rIns="0" bIns="0" anchor="t" anchorCtr="0">
            <a:spAutoFit/>
          </a:bodyPr>
          <a:lstStyle/>
          <a:p>
            <a:pPr marL="0" marR="0" lvl="0" indent="0" algn="ctr" rtl="0">
              <a:lnSpc>
                <a:spcPct val="220400"/>
              </a:lnSpc>
              <a:spcBef>
                <a:spcPts val="0"/>
              </a:spcBef>
              <a:spcAft>
                <a:spcPts val="0"/>
              </a:spcAft>
              <a:buNone/>
            </a:pPr>
            <a:r>
              <a:rPr lang="en-US" sz="5000" b="1" i="0" u="none" strike="noStrike" cap="none">
                <a:solidFill>
                  <a:srgbClr val="FFFFFF"/>
                </a:solidFill>
                <a:latin typeface="Arial"/>
                <a:ea typeface="Arial"/>
                <a:cs typeface="Arial"/>
                <a:sym typeface="Arial"/>
              </a:rPr>
              <a:t>CHÚC MỪNG CÁC EM!</a:t>
            </a:r>
            <a:endParaRPr sz="5000" b="1" i="0" u="none" strike="noStrike" cap="none">
              <a:solidFill>
                <a:srgbClr val="FFFFFF"/>
              </a:solidFill>
              <a:latin typeface="Arial"/>
              <a:ea typeface="Arial"/>
              <a:cs typeface="Arial"/>
              <a:sym typeface="Arial"/>
            </a:endParaRPr>
          </a:p>
        </p:txBody>
      </p:sp>
      <p:sp>
        <p:nvSpPr>
          <p:cNvPr id="111" name="Google Shape;111;p2"/>
          <p:cNvSpPr/>
          <p:nvPr/>
        </p:nvSpPr>
        <p:spPr>
          <a:xfrm>
            <a:off x="17900477" y="431503"/>
            <a:ext cx="976041" cy="983191"/>
          </a:xfrm>
          <a:custGeom>
            <a:avLst/>
            <a:gdLst/>
            <a:ahLst/>
            <a:cxnLst/>
            <a:rect l="l" t="t" r="r" b="b"/>
            <a:pathLst>
              <a:path w="976041" h="983191" extrusionOk="0">
                <a:moveTo>
                  <a:pt x="0" y="0"/>
                </a:moveTo>
                <a:lnTo>
                  <a:pt x="976040" y="0"/>
                </a:lnTo>
                <a:lnTo>
                  <a:pt x="976040" y="983191"/>
                </a:lnTo>
                <a:lnTo>
                  <a:pt x="0" y="983191"/>
                </a:lnTo>
                <a:lnTo>
                  <a:pt x="0" y="0"/>
                </a:lnTo>
                <a:close/>
              </a:path>
            </a:pathLst>
          </a:custGeom>
          <a:blipFill rotWithShape="1">
            <a:blip r:embed="rId3">
              <a:alphaModFix/>
            </a:blip>
            <a:stretch>
              <a:fillRect/>
            </a:stretch>
          </a:blipFill>
          <a:ln>
            <a:noFill/>
          </a:ln>
        </p:spPr>
      </p:sp>
      <p:sp>
        <p:nvSpPr>
          <p:cNvPr id="112" name="Google Shape;112;p2"/>
          <p:cNvSpPr/>
          <p:nvPr/>
        </p:nvSpPr>
        <p:spPr>
          <a:xfrm>
            <a:off x="540680" y="-491596"/>
            <a:ext cx="976041" cy="983191"/>
          </a:xfrm>
          <a:custGeom>
            <a:avLst/>
            <a:gdLst/>
            <a:ahLst/>
            <a:cxnLst/>
            <a:rect l="l" t="t" r="r" b="b"/>
            <a:pathLst>
              <a:path w="976041" h="983191" extrusionOk="0">
                <a:moveTo>
                  <a:pt x="0" y="0"/>
                </a:moveTo>
                <a:lnTo>
                  <a:pt x="976040" y="0"/>
                </a:lnTo>
                <a:lnTo>
                  <a:pt x="976040" y="983192"/>
                </a:lnTo>
                <a:lnTo>
                  <a:pt x="0" y="983192"/>
                </a:lnTo>
                <a:lnTo>
                  <a:pt x="0" y="0"/>
                </a:lnTo>
                <a:close/>
              </a:path>
            </a:pathLst>
          </a:custGeom>
          <a:blipFill rotWithShape="1">
            <a:blip r:embed="rId3">
              <a:alphaModFix/>
            </a:blip>
            <a:stretch>
              <a:fillRect/>
            </a:stretch>
          </a:blipFill>
          <a:ln>
            <a:noFill/>
          </a:ln>
        </p:spPr>
      </p:sp>
      <p:sp>
        <p:nvSpPr>
          <p:cNvPr id="113" name="Google Shape;113;p2"/>
          <p:cNvSpPr/>
          <p:nvPr/>
        </p:nvSpPr>
        <p:spPr>
          <a:xfrm>
            <a:off x="4208177" y="2319176"/>
            <a:ext cx="976041" cy="983191"/>
          </a:xfrm>
          <a:custGeom>
            <a:avLst/>
            <a:gdLst/>
            <a:ahLst/>
            <a:cxnLst/>
            <a:rect l="l" t="t" r="r" b="b"/>
            <a:pathLst>
              <a:path w="976041" h="983191" extrusionOk="0">
                <a:moveTo>
                  <a:pt x="0" y="0"/>
                </a:moveTo>
                <a:lnTo>
                  <a:pt x="976040" y="0"/>
                </a:lnTo>
                <a:lnTo>
                  <a:pt x="976040" y="983192"/>
                </a:lnTo>
                <a:lnTo>
                  <a:pt x="0" y="983192"/>
                </a:lnTo>
                <a:lnTo>
                  <a:pt x="0" y="0"/>
                </a:lnTo>
                <a:close/>
              </a:path>
            </a:pathLst>
          </a:custGeom>
          <a:blipFill rotWithShape="1">
            <a:blip r:embed="rId3">
              <a:alphaModFix/>
            </a:blip>
            <a:stretch>
              <a:fillRect/>
            </a:stretch>
          </a:blipFill>
          <a:ln>
            <a:noFill/>
          </a:ln>
        </p:spPr>
      </p:sp>
      <p:pic>
        <p:nvPicPr>
          <p:cNvPr id="114" name="Google Shape;114;p2">
            <a:hlinkClick r:id="rId10" action="ppaction://hlinksldjump"/>
          </p:cNvPr>
          <p:cNvPicPr preferRelativeResize="0"/>
          <p:nvPr/>
        </p:nvPicPr>
        <p:blipFill rotWithShape="1">
          <a:blip r:embed="rId11">
            <a:alphaModFix/>
          </a:blip>
          <a:srcRect/>
          <a:stretch/>
        </p:blipFill>
        <p:spPr>
          <a:xfrm>
            <a:off x="12558194" y="1638300"/>
            <a:ext cx="5155472" cy="12406663"/>
          </a:xfrm>
          <a:prstGeom prst="rect">
            <a:avLst/>
          </a:prstGeom>
          <a:noFill/>
          <a:ln>
            <a:noFill/>
          </a:ln>
        </p:spPr>
      </p:pic>
      <p:pic>
        <p:nvPicPr>
          <p:cNvPr id="115" name="Google Shape;115;p2">
            <a:hlinkClick r:id="rId12" action="ppaction://hlinksldjump"/>
          </p:cNvPr>
          <p:cNvPicPr preferRelativeResize="0"/>
          <p:nvPr/>
        </p:nvPicPr>
        <p:blipFill rotWithShape="1">
          <a:blip r:embed="rId13">
            <a:alphaModFix/>
          </a:blip>
          <a:srcRect/>
          <a:stretch/>
        </p:blipFill>
        <p:spPr>
          <a:xfrm rot="379607">
            <a:off x="8571522" y="3697698"/>
            <a:ext cx="6565961" cy="10138527"/>
          </a:xfrm>
          <a:prstGeom prst="rect">
            <a:avLst/>
          </a:prstGeom>
          <a:noFill/>
          <a:ln>
            <a:noFill/>
          </a:ln>
        </p:spPr>
      </p:pic>
      <p:pic>
        <p:nvPicPr>
          <p:cNvPr id="116" name="Google Shape;116;p2">
            <a:hlinkClick r:id="rId14" action="ppaction://hlinksldjump"/>
          </p:cNvPr>
          <p:cNvPicPr preferRelativeResize="0"/>
          <p:nvPr/>
        </p:nvPicPr>
        <p:blipFill rotWithShape="1">
          <a:blip r:embed="rId15">
            <a:alphaModFix/>
          </a:blip>
          <a:srcRect/>
          <a:stretch/>
        </p:blipFill>
        <p:spPr>
          <a:xfrm>
            <a:off x="2768085" y="431503"/>
            <a:ext cx="8820150" cy="11264046"/>
          </a:xfrm>
          <a:prstGeom prst="rect">
            <a:avLst/>
          </a:prstGeom>
          <a:noFill/>
          <a:ln>
            <a:noFill/>
          </a:ln>
        </p:spPr>
      </p:pic>
      <p:pic>
        <p:nvPicPr>
          <p:cNvPr id="117" name="Google Shape;117;p2">
            <a:hlinkClick r:id="rId16" action="ppaction://hlinksldjump"/>
          </p:cNvPr>
          <p:cNvPicPr preferRelativeResize="0"/>
          <p:nvPr/>
        </p:nvPicPr>
        <p:blipFill rotWithShape="1">
          <a:blip r:embed="rId17">
            <a:alphaModFix/>
          </a:blip>
          <a:srcRect/>
          <a:stretch/>
        </p:blipFill>
        <p:spPr>
          <a:xfrm>
            <a:off x="1076480" y="2509676"/>
            <a:ext cx="4819971" cy="12832787"/>
          </a:xfrm>
          <a:prstGeom prst="rect">
            <a:avLst/>
          </a:prstGeom>
          <a:noFill/>
          <a:ln>
            <a:noFill/>
          </a:ln>
        </p:spPr>
      </p:pic>
      <p:pic>
        <p:nvPicPr>
          <p:cNvPr id="118" name="Google Shape;118;p2">
            <a:hlinkClick r:id="rId18" action="ppaction://hlinksldjump"/>
          </p:cNvPr>
          <p:cNvPicPr preferRelativeResize="0"/>
          <p:nvPr/>
        </p:nvPicPr>
        <p:blipFill rotWithShape="1">
          <a:blip r:embed="rId19">
            <a:alphaModFix/>
          </a:blip>
          <a:srcRect/>
          <a:stretch/>
        </p:blipFill>
        <p:spPr>
          <a:xfrm>
            <a:off x="-1769150" y="-2449585"/>
            <a:ext cx="6956409" cy="12736585"/>
          </a:xfrm>
          <a:prstGeom prst="rect">
            <a:avLst/>
          </a:prstGeom>
          <a:noFill/>
          <a:ln>
            <a:noFill/>
          </a:ln>
        </p:spPr>
      </p:pic>
      <p:sp>
        <p:nvSpPr>
          <p:cNvPr id="119" name="Google Shape;119;p2"/>
          <p:cNvSpPr/>
          <p:nvPr/>
        </p:nvSpPr>
        <p:spPr>
          <a:xfrm>
            <a:off x="4035881" y="1157164"/>
            <a:ext cx="11788889" cy="5058844"/>
          </a:xfrm>
          <a:prstGeom prst="roundRect">
            <a:avLst>
              <a:gd name="adj" fmla="val 9076"/>
            </a:avLst>
          </a:prstGeom>
          <a:solidFill>
            <a:srgbClr val="FDE9D8"/>
          </a:solidFill>
          <a:ln w="38100"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4000" b="1" i="0" u="none" strike="noStrike" cap="none">
                <a:solidFill>
                  <a:srgbClr val="000000"/>
                </a:solidFill>
                <a:latin typeface="Arial"/>
                <a:ea typeface="Arial"/>
                <a:cs typeface="Arial"/>
                <a:sym typeface="Arial"/>
              </a:rPr>
              <a:t>Luật chơi:</a:t>
            </a:r>
            <a:endParaRPr/>
          </a:p>
          <a:p>
            <a:pPr marL="0" marR="0" lvl="0" indent="0" algn="just" rtl="0">
              <a:lnSpc>
                <a:spcPct val="150000"/>
              </a:lnSpc>
              <a:spcBef>
                <a:spcPts val="0"/>
              </a:spcBef>
              <a:spcAft>
                <a:spcPts val="0"/>
              </a:spcAft>
              <a:buNone/>
            </a:pPr>
            <a:r>
              <a:rPr lang="en-US" sz="4000" b="0" i="0" u="none" strike="noStrike" cap="none">
                <a:solidFill>
                  <a:srgbClr val="000000"/>
                </a:solidFill>
                <a:latin typeface="Arial"/>
                <a:ea typeface="Arial"/>
                <a:cs typeface="Arial"/>
                <a:sym typeface="Arial"/>
              </a:rPr>
              <a:t>Có 6 trái bóng bay tương ứng với 6 câu hỏi trắc nghiệm. Nhiệm vụ của các em là trả lời đúng các câu hỏi đó để những trái bóng bay lên. Học sinh trả lời sai sẽ nhường cơ hội cho những bạn khác. </a:t>
            </a:r>
            <a:endParaRPr sz="4000" b="0" i="0" u="none" strike="noStrike" cap="none">
              <a:solidFill>
                <a:srgbClr val="000000"/>
              </a:solidFill>
              <a:latin typeface="Arial"/>
              <a:ea typeface="Arial"/>
              <a:cs typeface="Arial"/>
              <a:sym typeface="Arial"/>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18"/>
                                        </p:tgtEl>
                                      </p:cBhvr>
                                    </p:animEffect>
                                    <p:set>
                                      <p:cBhvr>
                                        <p:cTn id="7" dur="1" fill="hold">
                                          <p:stCondLst>
                                            <p:cond delay="1000"/>
                                          </p:stCondLst>
                                        </p:cTn>
                                        <p:tgtEl>
                                          <p:spTgt spid="1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16"/>
                                        </p:tgtEl>
                                      </p:cBhvr>
                                    </p:animEffect>
                                    <p:set>
                                      <p:cBhvr>
                                        <p:cTn id="12" dur="1" fill="hold">
                                          <p:stCondLst>
                                            <p:cond delay="1000"/>
                                          </p:stCondLst>
                                        </p:cTn>
                                        <p:tgtEl>
                                          <p:spTgt spid="1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117"/>
                                        </p:tgtEl>
                                      </p:cBhvr>
                                    </p:animEffect>
                                    <p:set>
                                      <p:cBhvr>
                                        <p:cTn id="17" dur="1" fill="hold">
                                          <p:stCondLst>
                                            <p:cond delay="1000"/>
                                          </p:stCondLst>
                                        </p:cTn>
                                        <p:tgtEl>
                                          <p:spTgt spid="11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115"/>
                                        </p:tgtEl>
                                      </p:cBhvr>
                                    </p:animEffect>
                                    <p:set>
                                      <p:cBhvr>
                                        <p:cTn id="22" dur="1" fill="hold">
                                          <p:stCondLst>
                                            <p:cond delay="1000"/>
                                          </p:stCondLst>
                                        </p:cTn>
                                        <p:tgtEl>
                                          <p:spTgt spid="1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1000"/>
                                        <p:tgtEl>
                                          <p:spTgt spid="114"/>
                                        </p:tgtEl>
                                      </p:cBhvr>
                                    </p:animEffect>
                                    <p:set>
                                      <p:cBhvr>
                                        <p:cTn id="27" dur="1" fill="hold">
                                          <p:stCondLst>
                                            <p:cond delay="1000"/>
                                          </p:stCondLst>
                                        </p:cTn>
                                        <p:tgtEl>
                                          <p:spTgt spid="1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108"/>
                                        </p:tgtEl>
                                      </p:cBhvr>
                                    </p:animEffect>
                                    <p:set>
                                      <p:cBhvr>
                                        <p:cTn id="32" dur="1" fill="hold">
                                          <p:stCondLst>
                                            <p:cond delay="1000"/>
                                          </p:stCondLst>
                                        </p:cTn>
                                        <p:tgtEl>
                                          <p:spTgt spid="108"/>
                                        </p:tgtEl>
                                        <p:attrNameLst>
                                          <p:attrName>style.visibility</p:attrName>
                                        </p:attrNameLst>
                                      </p:cBhvr>
                                      <p:to>
                                        <p:strVal val="hidden"/>
                                      </p:to>
                                    </p:se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fade">
                                      <p:cBhvr>
                                        <p:cTn id="36" dur="500"/>
                                        <p:tgtEl>
                                          <p:spTgt spid="109"/>
                                        </p:tgtEl>
                                      </p:cBhvr>
                                    </p:animEffect>
                                  </p:childTnLst>
                                </p:cTn>
                              </p:par>
                              <p:par>
                                <p:cTn id="37" presetID="10" presetClass="entr" presetSubtype="0" fill="hold" nodeType="withEffect">
                                  <p:stCondLst>
                                    <p:cond delay="0"/>
                                  </p:stCondLst>
                                  <p:childTnLst>
                                    <p:set>
                                      <p:cBhvr>
                                        <p:cTn id="38" dur="1" fill="hold">
                                          <p:stCondLst>
                                            <p:cond delay="0"/>
                                          </p:stCondLst>
                                        </p:cTn>
                                        <p:tgtEl>
                                          <p:spTgt spid="110"/>
                                        </p:tgtEl>
                                        <p:attrNameLst>
                                          <p:attrName>style.visibility</p:attrName>
                                        </p:attrNameLst>
                                      </p:cBhvr>
                                      <p:to>
                                        <p:strVal val="visible"/>
                                      </p:to>
                                    </p:set>
                                    <p:animEffect transition="in" filter="fade">
                                      <p:cBhvr>
                                        <p:cTn id="39" dur="500"/>
                                        <p:tgtEl>
                                          <p:spTgt spid="110"/>
                                        </p:tgtEl>
                                      </p:cBhvr>
                                    </p:animEffect>
                                  </p:childTnLst>
                                </p:cTn>
                              </p:par>
                              <p:par>
                                <p:cTn id="40" presetID="10" presetClass="entr" presetSubtype="0" fill="hold" nodeType="withEffect">
                                  <p:stCondLst>
                                    <p:cond delay="0"/>
                                  </p:stCondLst>
                                  <p:childTnLst>
                                    <p:set>
                                      <p:cBhvr>
                                        <p:cTn id="41" dur="1" fill="hold">
                                          <p:stCondLst>
                                            <p:cond delay="0"/>
                                          </p:stCondLst>
                                        </p:cTn>
                                        <p:tgtEl>
                                          <p:spTgt spid="107"/>
                                        </p:tgtEl>
                                        <p:attrNameLst>
                                          <p:attrName>style.visibility</p:attrName>
                                        </p:attrNameLst>
                                      </p:cBhvr>
                                      <p:to>
                                        <p:strVal val="visible"/>
                                      </p:to>
                                    </p:set>
                                    <p:animEffect transition="in" filter="fade">
                                      <p:cBhvr>
                                        <p:cTn id="42" dur="500"/>
                                        <p:tgtEl>
                                          <p:spTgt spid="10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19"/>
                                        </p:tgtEl>
                                      </p:cBhvr>
                                    </p:animEffect>
                                    <p:set>
                                      <p:cBhvr>
                                        <p:cTn id="47" dur="1" fill="hold">
                                          <p:stCondLst>
                                            <p:cond delay="500"/>
                                          </p:stCondLst>
                                        </p:cTn>
                                        <p:tgtEl>
                                          <p:spTgt spid="1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75B0"/>
        </a:solidFill>
        <a:effectLst/>
      </p:bgPr>
    </p:bg>
    <p:spTree>
      <p:nvGrpSpPr>
        <p:cNvPr id="1" name="Shape 123"/>
        <p:cNvGrpSpPr/>
        <p:nvPr/>
      </p:nvGrpSpPr>
      <p:grpSpPr>
        <a:xfrm>
          <a:off x="0" y="0"/>
          <a:ext cx="0" cy="0"/>
          <a:chOff x="0" y="0"/>
          <a:chExt cx="0" cy="0"/>
        </a:xfrm>
      </p:grpSpPr>
      <p:sp>
        <p:nvSpPr>
          <p:cNvPr id="124" name="Google Shape;124;p3"/>
          <p:cNvSpPr/>
          <p:nvPr/>
        </p:nvSpPr>
        <p:spPr>
          <a:xfrm>
            <a:off x="0" y="-1"/>
            <a:ext cx="18288000" cy="4666151"/>
          </a:xfrm>
          <a:prstGeom prst="rect">
            <a:avLst/>
          </a:prstGeom>
          <a:solidFill>
            <a:srgbClr val="921A5A"/>
          </a:solidFill>
          <a:ln w="9525" cap="flat" cmpd="sng">
            <a:solidFill>
              <a:srgbClr val="921A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988423" y="5361194"/>
            <a:ext cx="7696200" cy="1885502"/>
          </a:xfrm>
          <a:prstGeom prst="roundRect">
            <a:avLst>
              <a:gd name="adj" fmla="val 16667"/>
            </a:avLst>
          </a:prstGeom>
          <a:solidFill>
            <a:schemeClr val="lt1"/>
          </a:solidFill>
          <a:ln w="28575" cap="flat" cmpd="sng">
            <a:solidFill>
              <a:srgbClr val="921A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300" b="0" i="0" u="none" strike="noStrike" cap="none">
                <a:solidFill>
                  <a:schemeClr val="dk1"/>
                </a:solidFill>
                <a:latin typeface="Arial"/>
                <a:ea typeface="Arial"/>
                <a:cs typeface="Arial"/>
                <a:sym typeface="Arial"/>
              </a:rPr>
              <a:t>A. Cạnh đáy.</a:t>
            </a:r>
            <a:endParaRPr sz="5300" b="0" i="0" u="none" strike="noStrike" cap="none">
              <a:solidFill>
                <a:schemeClr val="dk1"/>
              </a:solidFill>
              <a:latin typeface="Arial"/>
              <a:ea typeface="Arial"/>
              <a:cs typeface="Arial"/>
              <a:sym typeface="Arial"/>
            </a:endParaRPr>
          </a:p>
        </p:txBody>
      </p:sp>
      <p:sp>
        <p:nvSpPr>
          <p:cNvPr id="126" name="Google Shape;126;p3"/>
          <p:cNvSpPr/>
          <p:nvPr/>
        </p:nvSpPr>
        <p:spPr>
          <a:xfrm>
            <a:off x="988423" y="7782821"/>
            <a:ext cx="7696200" cy="1885502"/>
          </a:xfrm>
          <a:prstGeom prst="roundRect">
            <a:avLst>
              <a:gd name="adj" fmla="val 16667"/>
            </a:avLst>
          </a:prstGeom>
          <a:solidFill>
            <a:schemeClr val="lt1"/>
          </a:solidFill>
          <a:ln w="28575" cap="flat" cmpd="sng">
            <a:solidFill>
              <a:srgbClr val="921A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300" b="0" i="0" u="none" strike="noStrike" cap="none">
                <a:solidFill>
                  <a:schemeClr val="dk1"/>
                </a:solidFill>
                <a:latin typeface="Calibri"/>
                <a:ea typeface="Calibri"/>
                <a:cs typeface="Calibri"/>
                <a:sym typeface="Calibri"/>
              </a:rPr>
              <a:t>C. Đường cao.</a:t>
            </a:r>
            <a:endParaRPr sz="5300" b="0" i="0" u="none" strike="noStrike" cap="none">
              <a:solidFill>
                <a:schemeClr val="dk1"/>
              </a:solidFill>
              <a:latin typeface="Arial"/>
              <a:ea typeface="Arial"/>
              <a:cs typeface="Arial"/>
              <a:sym typeface="Arial"/>
            </a:endParaRPr>
          </a:p>
        </p:txBody>
      </p:sp>
      <p:sp>
        <p:nvSpPr>
          <p:cNvPr id="127" name="Google Shape;127;p3"/>
          <p:cNvSpPr/>
          <p:nvPr/>
        </p:nvSpPr>
        <p:spPr>
          <a:xfrm>
            <a:off x="9599023" y="5361194"/>
            <a:ext cx="7696200" cy="1885502"/>
          </a:xfrm>
          <a:prstGeom prst="roundRect">
            <a:avLst>
              <a:gd name="adj" fmla="val 16667"/>
            </a:avLst>
          </a:prstGeom>
          <a:solidFill>
            <a:schemeClr val="lt1"/>
          </a:solidFill>
          <a:ln w="28575" cap="flat" cmpd="sng">
            <a:solidFill>
              <a:srgbClr val="921A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300" b="0" i="0" u="none" strike="noStrike" cap="none">
                <a:solidFill>
                  <a:schemeClr val="dk1"/>
                </a:solidFill>
                <a:latin typeface="Arial"/>
                <a:ea typeface="Arial"/>
                <a:cs typeface="Arial"/>
                <a:sym typeface="Arial"/>
              </a:rPr>
              <a:t>B. Cạnh góc vuông.</a:t>
            </a:r>
            <a:endParaRPr sz="5300" b="0" i="0" u="none" strike="noStrike" cap="none">
              <a:solidFill>
                <a:schemeClr val="dk1"/>
              </a:solidFill>
              <a:latin typeface="Arial"/>
              <a:ea typeface="Arial"/>
              <a:cs typeface="Arial"/>
              <a:sym typeface="Arial"/>
            </a:endParaRPr>
          </a:p>
        </p:txBody>
      </p:sp>
      <p:sp>
        <p:nvSpPr>
          <p:cNvPr id="128" name="Google Shape;128;p3"/>
          <p:cNvSpPr/>
          <p:nvPr/>
        </p:nvSpPr>
        <p:spPr>
          <a:xfrm>
            <a:off x="9599023" y="7782821"/>
            <a:ext cx="7696200" cy="1885502"/>
          </a:xfrm>
          <a:prstGeom prst="roundRect">
            <a:avLst>
              <a:gd name="adj" fmla="val 16667"/>
            </a:avLst>
          </a:prstGeom>
          <a:solidFill>
            <a:schemeClr val="lt1"/>
          </a:solidFill>
          <a:ln w="28575" cap="flat" cmpd="sng">
            <a:solidFill>
              <a:srgbClr val="921A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300" b="0" i="0" u="none" strike="noStrike" cap="none">
                <a:solidFill>
                  <a:schemeClr val="dk1"/>
                </a:solidFill>
                <a:latin typeface="Arial"/>
                <a:ea typeface="Arial"/>
                <a:cs typeface="Arial"/>
                <a:sym typeface="Arial"/>
              </a:rPr>
              <a:t>D. Đỉnh.</a:t>
            </a:r>
            <a:endParaRPr sz="5300" b="0" i="0" u="none" strike="noStrike" cap="none">
              <a:solidFill>
                <a:schemeClr val="dk1"/>
              </a:solidFill>
              <a:latin typeface="Arial"/>
              <a:ea typeface="Arial"/>
              <a:cs typeface="Arial"/>
              <a:sym typeface="Arial"/>
            </a:endParaRPr>
          </a:p>
        </p:txBody>
      </p:sp>
      <p:pic>
        <p:nvPicPr>
          <p:cNvPr id="129" name="Google Shape;129;p3" descr="Bộ sưu tập hình bóng bay cực chất với hơn 999 hình bóng bay đầy đủ chất  lượng 4K.">
            <a:hlinkClick r:id="rId3" action="ppaction://hlinksldjump"/>
          </p:cNvPr>
          <p:cNvPicPr preferRelativeResize="0"/>
          <p:nvPr/>
        </p:nvPicPr>
        <p:blipFill rotWithShape="1">
          <a:blip r:embed="rId4">
            <a:alphaModFix/>
          </a:blip>
          <a:srcRect/>
          <a:stretch/>
        </p:blipFill>
        <p:spPr>
          <a:xfrm rot="-588185">
            <a:off x="16422133" y="3305055"/>
            <a:ext cx="1649187" cy="3417235"/>
          </a:xfrm>
          <a:prstGeom prst="rect">
            <a:avLst/>
          </a:prstGeom>
          <a:noFill/>
          <a:ln>
            <a:noFill/>
          </a:ln>
        </p:spPr>
      </p:pic>
      <p:sp>
        <p:nvSpPr>
          <p:cNvPr id="130" name="Google Shape;130;p3"/>
          <p:cNvSpPr/>
          <p:nvPr/>
        </p:nvSpPr>
        <p:spPr>
          <a:xfrm>
            <a:off x="988423" y="5361194"/>
            <a:ext cx="7696200" cy="1885502"/>
          </a:xfrm>
          <a:prstGeom prst="roundRect">
            <a:avLst>
              <a:gd name="adj" fmla="val 16667"/>
            </a:avLst>
          </a:prstGeom>
          <a:solidFill>
            <a:srgbClr val="F4C4DD"/>
          </a:solidFill>
          <a:ln w="28575" cap="flat" cmpd="sng">
            <a:solidFill>
              <a:srgbClr val="921A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300" b="0" i="0" u="none" strike="noStrike" cap="none">
                <a:solidFill>
                  <a:schemeClr val="dk1"/>
                </a:solidFill>
                <a:latin typeface="Arial"/>
                <a:ea typeface="Arial"/>
                <a:cs typeface="Arial"/>
                <a:sym typeface="Arial"/>
              </a:rPr>
              <a:t>A. Cạnh đáy.</a:t>
            </a:r>
            <a:endParaRPr sz="5300" b="0" i="0" u="none" strike="noStrike" cap="none">
              <a:solidFill>
                <a:schemeClr val="dk1"/>
              </a:solidFill>
              <a:latin typeface="Arial"/>
              <a:ea typeface="Arial"/>
              <a:cs typeface="Arial"/>
              <a:sym typeface="Arial"/>
            </a:endParaRPr>
          </a:p>
        </p:txBody>
      </p:sp>
      <p:grpSp>
        <p:nvGrpSpPr>
          <p:cNvPr id="131" name="Google Shape;131;p3"/>
          <p:cNvGrpSpPr/>
          <p:nvPr/>
        </p:nvGrpSpPr>
        <p:grpSpPr>
          <a:xfrm>
            <a:off x="167644" y="451790"/>
            <a:ext cx="16203814" cy="3762568"/>
            <a:chOff x="167644" y="451790"/>
            <a:chExt cx="16203814" cy="3762568"/>
          </a:xfrm>
        </p:grpSpPr>
        <p:sp>
          <p:nvSpPr>
            <p:cNvPr id="132" name="Google Shape;132;p3"/>
            <p:cNvSpPr txBox="1"/>
            <p:nvPr/>
          </p:nvSpPr>
          <p:spPr>
            <a:xfrm>
              <a:off x="9131655" y="451790"/>
              <a:ext cx="7239803" cy="376256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5300" b="1" i="0" u="none" strike="noStrike" cap="none">
                  <a:solidFill>
                    <a:schemeClr val="lt1"/>
                  </a:solidFill>
                  <a:latin typeface="Arial"/>
                  <a:ea typeface="Arial"/>
                  <a:cs typeface="Arial"/>
                  <a:sym typeface="Arial"/>
                </a:rPr>
                <a:t>Câu 1: Cạnh BC được gọi là cạnh gì của hình tam giác?</a:t>
              </a:r>
              <a:endParaRPr sz="5300" b="1" i="0" u="none" strike="noStrike" cap="none">
                <a:solidFill>
                  <a:schemeClr val="lt1"/>
                </a:solidFill>
                <a:latin typeface="Arial"/>
                <a:ea typeface="Arial"/>
                <a:cs typeface="Arial"/>
                <a:sym typeface="Arial"/>
              </a:endParaRPr>
            </a:p>
          </p:txBody>
        </p:sp>
        <p:grpSp>
          <p:nvGrpSpPr>
            <p:cNvPr id="133" name="Google Shape;133;p3"/>
            <p:cNvGrpSpPr/>
            <p:nvPr/>
          </p:nvGrpSpPr>
          <p:grpSpPr>
            <a:xfrm>
              <a:off x="167644" y="495791"/>
              <a:ext cx="9359017" cy="3572653"/>
              <a:chOff x="167644" y="495791"/>
              <a:chExt cx="9359017" cy="3572653"/>
            </a:xfrm>
          </p:grpSpPr>
          <p:pic>
            <p:nvPicPr>
              <p:cNvPr id="134" name="Google Shape;134;p3"/>
              <p:cNvPicPr preferRelativeResize="0"/>
              <p:nvPr/>
            </p:nvPicPr>
            <p:blipFill rotWithShape="1">
              <a:blip r:embed="rId5">
                <a:alphaModFix/>
              </a:blip>
              <a:srcRect l="8495" t="16448" r="8110" b="19933"/>
              <a:stretch/>
            </p:blipFill>
            <p:spPr>
              <a:xfrm>
                <a:off x="988423" y="1181100"/>
                <a:ext cx="7800230" cy="2176808"/>
              </a:xfrm>
              <a:prstGeom prst="rect">
                <a:avLst/>
              </a:prstGeom>
              <a:noFill/>
              <a:ln>
                <a:noFill/>
              </a:ln>
            </p:spPr>
          </p:pic>
          <p:sp>
            <p:nvSpPr>
              <p:cNvPr id="135" name="Google Shape;135;p3"/>
              <p:cNvSpPr txBox="1"/>
              <p:nvPr/>
            </p:nvSpPr>
            <p:spPr>
              <a:xfrm>
                <a:off x="3429000" y="495791"/>
                <a:ext cx="9144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a:solidFill>
                      <a:schemeClr val="lt1"/>
                    </a:solidFill>
                    <a:latin typeface="Arial"/>
                    <a:ea typeface="Arial"/>
                    <a:cs typeface="Arial"/>
                    <a:sym typeface="Arial"/>
                  </a:rPr>
                  <a:t>A</a:t>
                </a:r>
                <a:endParaRPr sz="4000" b="1" i="0" u="none" strike="noStrike" cap="none">
                  <a:solidFill>
                    <a:schemeClr val="lt1"/>
                  </a:solidFill>
                  <a:latin typeface="Arial"/>
                  <a:ea typeface="Arial"/>
                  <a:cs typeface="Arial"/>
                  <a:sym typeface="Arial"/>
                </a:endParaRPr>
              </a:p>
            </p:txBody>
          </p:sp>
          <p:sp>
            <p:nvSpPr>
              <p:cNvPr id="136" name="Google Shape;136;p3"/>
              <p:cNvSpPr txBox="1"/>
              <p:nvPr/>
            </p:nvSpPr>
            <p:spPr>
              <a:xfrm>
                <a:off x="3476171" y="3360558"/>
                <a:ext cx="9144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a:solidFill>
                      <a:schemeClr val="lt1"/>
                    </a:solidFill>
                    <a:latin typeface="Arial"/>
                    <a:ea typeface="Arial"/>
                    <a:cs typeface="Arial"/>
                    <a:sym typeface="Arial"/>
                  </a:rPr>
                  <a:t>H</a:t>
                </a:r>
                <a:endParaRPr sz="4000" b="1" i="0" u="none" strike="noStrike" cap="none">
                  <a:solidFill>
                    <a:schemeClr val="lt1"/>
                  </a:solidFill>
                  <a:latin typeface="Arial"/>
                  <a:ea typeface="Arial"/>
                  <a:cs typeface="Arial"/>
                  <a:sym typeface="Arial"/>
                </a:endParaRPr>
              </a:p>
            </p:txBody>
          </p:sp>
          <p:sp>
            <p:nvSpPr>
              <p:cNvPr id="137" name="Google Shape;137;p3"/>
              <p:cNvSpPr txBox="1"/>
              <p:nvPr/>
            </p:nvSpPr>
            <p:spPr>
              <a:xfrm>
                <a:off x="8612261" y="2781300"/>
                <a:ext cx="9144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a:solidFill>
                      <a:schemeClr val="lt1"/>
                    </a:solidFill>
                    <a:latin typeface="Arial"/>
                    <a:ea typeface="Arial"/>
                    <a:cs typeface="Arial"/>
                    <a:sym typeface="Arial"/>
                  </a:rPr>
                  <a:t>C</a:t>
                </a:r>
                <a:endParaRPr sz="4000" b="1" i="0" u="none" strike="noStrike" cap="none">
                  <a:solidFill>
                    <a:schemeClr val="lt1"/>
                  </a:solidFill>
                  <a:latin typeface="Arial"/>
                  <a:ea typeface="Arial"/>
                  <a:cs typeface="Arial"/>
                  <a:sym typeface="Arial"/>
                </a:endParaRPr>
              </a:p>
            </p:txBody>
          </p:sp>
          <p:sp>
            <p:nvSpPr>
              <p:cNvPr id="138" name="Google Shape;138;p3"/>
              <p:cNvSpPr txBox="1"/>
              <p:nvPr/>
            </p:nvSpPr>
            <p:spPr>
              <a:xfrm>
                <a:off x="167644" y="2781300"/>
                <a:ext cx="9144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a:solidFill>
                      <a:schemeClr val="lt1"/>
                    </a:solidFill>
                    <a:latin typeface="Arial"/>
                    <a:ea typeface="Arial"/>
                    <a:cs typeface="Arial"/>
                    <a:sym typeface="Arial"/>
                  </a:rPr>
                  <a:t>B</a:t>
                </a:r>
                <a:endParaRPr sz="4000" b="1" i="0" u="none" strike="noStrike" cap="none">
                  <a:solidFill>
                    <a:schemeClr val="lt1"/>
                  </a:solidFill>
                  <a:latin typeface="Arial"/>
                  <a:ea typeface="Arial"/>
                  <a:cs typeface="Arial"/>
                  <a:sym typeface="Arial"/>
                </a:endParaRPr>
              </a:p>
            </p:txBody>
          </p:sp>
        </p:grpSp>
      </p:gr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500"/>
                                        <p:tgtEl>
                                          <p:spTgt spid="1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
                                        </p:tgtEl>
                                        <p:attrNameLst>
                                          <p:attrName>style.visibility</p:attrName>
                                        </p:attrNameLst>
                                      </p:cBhvr>
                                      <p:to>
                                        <p:strVal val="visible"/>
                                      </p:to>
                                    </p:set>
                                    <p:animEffect transition="in" filter="fade">
                                      <p:cBhvr>
                                        <p:cTn id="12" dur="500"/>
                                        <p:tgtEl>
                                          <p:spTgt spid="125"/>
                                        </p:tgtEl>
                                      </p:cBhvr>
                                    </p:animEffect>
                                  </p:childTnLst>
                                </p:cTn>
                              </p:par>
                              <p:par>
                                <p:cTn id="13" presetID="10" presetClass="entr" presetSubtype="0" fill="hold" nodeType="withEffect">
                                  <p:stCondLst>
                                    <p:cond delay="0"/>
                                  </p:stCondLst>
                                  <p:childTnLst>
                                    <p:set>
                                      <p:cBhvr>
                                        <p:cTn id="14" dur="1" fill="hold">
                                          <p:stCondLst>
                                            <p:cond delay="0"/>
                                          </p:stCondLst>
                                        </p:cTn>
                                        <p:tgtEl>
                                          <p:spTgt spid="127"/>
                                        </p:tgtEl>
                                        <p:attrNameLst>
                                          <p:attrName>style.visibility</p:attrName>
                                        </p:attrNameLst>
                                      </p:cBhvr>
                                      <p:to>
                                        <p:strVal val="visible"/>
                                      </p:to>
                                    </p:set>
                                    <p:animEffect transition="in" filter="fade">
                                      <p:cBhvr>
                                        <p:cTn id="15" dur="500"/>
                                        <p:tgtEl>
                                          <p:spTgt spid="127"/>
                                        </p:tgtEl>
                                      </p:cBhvr>
                                    </p:animEffect>
                                  </p:childTnLst>
                                </p:cTn>
                              </p:par>
                              <p:par>
                                <p:cTn id="16" presetID="10" presetClass="entr" presetSubtype="0" fill="hold" nodeType="withEffect">
                                  <p:stCondLst>
                                    <p:cond delay="0"/>
                                  </p:stCondLst>
                                  <p:childTnLst>
                                    <p:set>
                                      <p:cBhvr>
                                        <p:cTn id="17" dur="1" fill="hold">
                                          <p:stCondLst>
                                            <p:cond delay="0"/>
                                          </p:stCondLst>
                                        </p:cTn>
                                        <p:tgtEl>
                                          <p:spTgt spid="126"/>
                                        </p:tgtEl>
                                        <p:attrNameLst>
                                          <p:attrName>style.visibility</p:attrName>
                                        </p:attrNameLst>
                                      </p:cBhvr>
                                      <p:to>
                                        <p:strVal val="visible"/>
                                      </p:to>
                                    </p:set>
                                    <p:animEffect transition="in" filter="fade">
                                      <p:cBhvr>
                                        <p:cTn id="18" dur="500"/>
                                        <p:tgtEl>
                                          <p:spTgt spid="126"/>
                                        </p:tgtEl>
                                      </p:cBhvr>
                                    </p:animEffect>
                                  </p:childTnLst>
                                </p:cTn>
                              </p:par>
                              <p:par>
                                <p:cTn id="19" presetID="10" presetClass="entr" presetSubtype="0" fill="hold" nodeType="withEffect">
                                  <p:stCondLst>
                                    <p:cond delay="0"/>
                                  </p:stCondLst>
                                  <p:childTnLst>
                                    <p:set>
                                      <p:cBhvr>
                                        <p:cTn id="20" dur="1" fill="hold">
                                          <p:stCondLst>
                                            <p:cond delay="0"/>
                                          </p:stCondLst>
                                        </p:cTn>
                                        <p:tgtEl>
                                          <p:spTgt spid="128"/>
                                        </p:tgtEl>
                                        <p:attrNameLst>
                                          <p:attrName>style.visibility</p:attrName>
                                        </p:attrNameLst>
                                      </p:cBhvr>
                                      <p:to>
                                        <p:strVal val="visible"/>
                                      </p:to>
                                    </p:set>
                                    <p:animEffect transition="in" filter="fade">
                                      <p:cBhvr>
                                        <p:cTn id="21" dur="500"/>
                                        <p:tgtEl>
                                          <p:spTgt spid="1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0"/>
                                        </p:tgtEl>
                                        <p:attrNameLst>
                                          <p:attrName>style.visibility</p:attrName>
                                        </p:attrNameLst>
                                      </p:cBhvr>
                                      <p:to>
                                        <p:strVal val="visible"/>
                                      </p:to>
                                    </p:set>
                                    <p:animEffect transition="in" filter="fade">
                                      <p:cBhvr>
                                        <p:cTn id="26"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75B0"/>
        </a:solidFill>
        <a:effectLst/>
      </p:bgPr>
    </p:bg>
    <p:spTree>
      <p:nvGrpSpPr>
        <p:cNvPr id="1" name="Shape 142"/>
        <p:cNvGrpSpPr/>
        <p:nvPr/>
      </p:nvGrpSpPr>
      <p:grpSpPr>
        <a:xfrm>
          <a:off x="0" y="0"/>
          <a:ext cx="0" cy="0"/>
          <a:chOff x="0" y="0"/>
          <a:chExt cx="0" cy="0"/>
        </a:xfrm>
      </p:grpSpPr>
      <p:sp>
        <p:nvSpPr>
          <p:cNvPr id="143" name="Google Shape;143;p4"/>
          <p:cNvSpPr/>
          <p:nvPr/>
        </p:nvSpPr>
        <p:spPr>
          <a:xfrm>
            <a:off x="0" y="-1"/>
            <a:ext cx="18288000" cy="3589580"/>
          </a:xfrm>
          <a:prstGeom prst="rect">
            <a:avLst/>
          </a:prstGeom>
          <a:solidFill>
            <a:srgbClr val="921A5A"/>
          </a:solidFill>
          <a:ln w="9525" cap="flat" cmpd="sng">
            <a:solidFill>
              <a:srgbClr val="921A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txBox="1"/>
          <p:nvPr/>
        </p:nvSpPr>
        <p:spPr>
          <a:xfrm>
            <a:off x="0" y="549345"/>
            <a:ext cx="18288000" cy="2503314"/>
          </a:xfrm>
          <a:prstGeom prst="rect">
            <a:avLst/>
          </a:prstGeom>
          <a:blipFill rotWithShape="1">
            <a:blip r:embed="rId3">
              <a:alphaModFix/>
            </a:blip>
            <a:stretch>
              <a:fillRect b="-1410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latin typeface="Calibri"/>
                <a:ea typeface="Calibri"/>
                <a:cs typeface="Calibri"/>
                <a:sym typeface="Calibri"/>
              </a:rPr>
              <a:t> </a:t>
            </a:r>
            <a:endParaRPr/>
          </a:p>
        </p:txBody>
      </p:sp>
      <p:sp>
        <p:nvSpPr>
          <p:cNvPr id="145" name="Google Shape;145;p4"/>
          <p:cNvSpPr/>
          <p:nvPr/>
        </p:nvSpPr>
        <p:spPr>
          <a:xfrm>
            <a:off x="990600" y="4260420"/>
            <a:ext cx="7696200" cy="2277819"/>
          </a:xfrm>
          <a:prstGeom prst="roundRect">
            <a:avLst>
              <a:gd name="adj" fmla="val 16667"/>
            </a:avLst>
          </a:prstGeom>
          <a:solidFill>
            <a:schemeClr val="lt1"/>
          </a:solidFill>
          <a:ln w="28575" cap="flat" cmpd="sng">
            <a:solidFill>
              <a:srgbClr val="921A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000">
                <a:solidFill>
                  <a:schemeClr val="dk1"/>
                </a:solidFill>
                <a:latin typeface="Arial"/>
                <a:ea typeface="Arial"/>
                <a:cs typeface="Arial"/>
                <a:sym typeface="Arial"/>
              </a:rPr>
              <a:t>A. Tam giác tù.</a:t>
            </a:r>
            <a:endParaRPr sz="5000">
              <a:solidFill>
                <a:schemeClr val="dk1"/>
              </a:solidFill>
              <a:latin typeface="Arial"/>
              <a:ea typeface="Arial"/>
              <a:cs typeface="Arial"/>
              <a:sym typeface="Arial"/>
            </a:endParaRPr>
          </a:p>
        </p:txBody>
      </p:sp>
      <p:sp>
        <p:nvSpPr>
          <p:cNvPr id="146" name="Google Shape;146;p4"/>
          <p:cNvSpPr/>
          <p:nvPr/>
        </p:nvSpPr>
        <p:spPr>
          <a:xfrm>
            <a:off x="990600" y="7209080"/>
            <a:ext cx="7696200" cy="2277819"/>
          </a:xfrm>
          <a:prstGeom prst="roundRect">
            <a:avLst>
              <a:gd name="adj" fmla="val 16667"/>
            </a:avLst>
          </a:prstGeom>
          <a:solidFill>
            <a:schemeClr val="lt1"/>
          </a:solidFill>
          <a:ln w="28575" cap="flat" cmpd="sng">
            <a:solidFill>
              <a:srgbClr val="921A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000">
                <a:solidFill>
                  <a:schemeClr val="dk1"/>
                </a:solidFill>
                <a:latin typeface="Arial"/>
                <a:ea typeface="Arial"/>
                <a:cs typeface="Arial"/>
                <a:sym typeface="Arial"/>
              </a:rPr>
              <a:t>C. Tam giác vuông.</a:t>
            </a:r>
            <a:endParaRPr sz="5000">
              <a:solidFill>
                <a:schemeClr val="dk1"/>
              </a:solidFill>
              <a:latin typeface="Arial"/>
              <a:ea typeface="Arial"/>
              <a:cs typeface="Arial"/>
              <a:sym typeface="Arial"/>
            </a:endParaRPr>
          </a:p>
        </p:txBody>
      </p:sp>
      <p:sp>
        <p:nvSpPr>
          <p:cNvPr id="147" name="Google Shape;147;p4"/>
          <p:cNvSpPr/>
          <p:nvPr/>
        </p:nvSpPr>
        <p:spPr>
          <a:xfrm>
            <a:off x="9601200" y="4260420"/>
            <a:ext cx="7696200" cy="2277819"/>
          </a:xfrm>
          <a:prstGeom prst="roundRect">
            <a:avLst>
              <a:gd name="adj" fmla="val 16667"/>
            </a:avLst>
          </a:prstGeom>
          <a:solidFill>
            <a:schemeClr val="lt1"/>
          </a:solidFill>
          <a:ln w="28575" cap="flat" cmpd="sng">
            <a:solidFill>
              <a:srgbClr val="921A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000">
                <a:solidFill>
                  <a:schemeClr val="dk1"/>
                </a:solidFill>
                <a:latin typeface="Arial"/>
                <a:ea typeface="Arial"/>
                <a:cs typeface="Arial"/>
                <a:sym typeface="Arial"/>
              </a:rPr>
              <a:t>B. Tam giác nhọn.</a:t>
            </a:r>
            <a:endParaRPr sz="5000">
              <a:solidFill>
                <a:schemeClr val="dk1"/>
              </a:solidFill>
              <a:latin typeface="Arial"/>
              <a:ea typeface="Arial"/>
              <a:cs typeface="Arial"/>
              <a:sym typeface="Arial"/>
            </a:endParaRPr>
          </a:p>
        </p:txBody>
      </p:sp>
      <p:sp>
        <p:nvSpPr>
          <p:cNvPr id="148" name="Google Shape;148;p4"/>
          <p:cNvSpPr/>
          <p:nvPr/>
        </p:nvSpPr>
        <p:spPr>
          <a:xfrm>
            <a:off x="9601200" y="7209080"/>
            <a:ext cx="7696200" cy="2277819"/>
          </a:xfrm>
          <a:prstGeom prst="roundRect">
            <a:avLst>
              <a:gd name="adj" fmla="val 16667"/>
            </a:avLst>
          </a:prstGeom>
          <a:solidFill>
            <a:schemeClr val="lt1"/>
          </a:solidFill>
          <a:ln w="28575" cap="flat" cmpd="sng">
            <a:solidFill>
              <a:srgbClr val="921A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000">
                <a:solidFill>
                  <a:schemeClr val="dk1"/>
                </a:solidFill>
                <a:latin typeface="Arial"/>
                <a:ea typeface="Arial"/>
                <a:cs typeface="Arial"/>
                <a:sym typeface="Arial"/>
              </a:rPr>
              <a:t>D. Tam giác đều.</a:t>
            </a:r>
            <a:endParaRPr sz="5000">
              <a:solidFill>
                <a:schemeClr val="dk1"/>
              </a:solidFill>
              <a:latin typeface="Arial"/>
              <a:ea typeface="Arial"/>
              <a:cs typeface="Arial"/>
              <a:sym typeface="Arial"/>
            </a:endParaRPr>
          </a:p>
        </p:txBody>
      </p:sp>
      <p:pic>
        <p:nvPicPr>
          <p:cNvPr id="149" name="Google Shape;149;p4" descr="Bộ sưu tập hình bóng bay cực chất với hơn 999 hình bóng bay đầy đủ chất  lượng 4K.">
            <a:hlinkClick r:id="rId4" action="ppaction://hlinksldjump"/>
          </p:cNvPr>
          <p:cNvPicPr preferRelativeResize="0"/>
          <p:nvPr/>
        </p:nvPicPr>
        <p:blipFill rotWithShape="1">
          <a:blip r:embed="rId5">
            <a:alphaModFix/>
          </a:blip>
          <a:srcRect/>
          <a:stretch/>
        </p:blipFill>
        <p:spPr>
          <a:xfrm rot="-1053283">
            <a:off x="16069191" y="1948642"/>
            <a:ext cx="1766274" cy="3659848"/>
          </a:xfrm>
          <a:prstGeom prst="rect">
            <a:avLst/>
          </a:prstGeom>
          <a:noFill/>
          <a:ln>
            <a:noFill/>
          </a:ln>
        </p:spPr>
      </p:pic>
      <p:sp>
        <p:nvSpPr>
          <p:cNvPr id="150" name="Google Shape;150;p4"/>
          <p:cNvSpPr/>
          <p:nvPr/>
        </p:nvSpPr>
        <p:spPr>
          <a:xfrm>
            <a:off x="9601200" y="7209080"/>
            <a:ext cx="7696200" cy="2277819"/>
          </a:xfrm>
          <a:prstGeom prst="roundRect">
            <a:avLst>
              <a:gd name="adj" fmla="val 16667"/>
            </a:avLst>
          </a:prstGeom>
          <a:solidFill>
            <a:srgbClr val="F4C4DD"/>
          </a:solidFill>
          <a:ln w="28575" cap="flat" cmpd="sng">
            <a:solidFill>
              <a:srgbClr val="921A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000">
                <a:solidFill>
                  <a:schemeClr val="dk1"/>
                </a:solidFill>
                <a:latin typeface="Arial"/>
                <a:ea typeface="Arial"/>
                <a:cs typeface="Arial"/>
                <a:sym typeface="Arial"/>
              </a:rPr>
              <a:t>D. Tam giác đều.</a:t>
            </a:r>
            <a:endParaRPr sz="5000">
              <a:solidFill>
                <a:schemeClr val="dk1"/>
              </a:solidFill>
              <a:latin typeface="Arial"/>
              <a:ea typeface="Arial"/>
              <a:cs typeface="Arial"/>
              <a:sym typeface="Aria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50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
                                        </p:tgtEl>
                                        <p:attrNameLst>
                                          <p:attrName>style.visibility</p:attrName>
                                        </p:attrNameLst>
                                      </p:cBhvr>
                                      <p:to>
                                        <p:strVal val="visible"/>
                                      </p:to>
                                    </p:set>
                                    <p:animEffect transition="in" filter="fade">
                                      <p:cBhvr>
                                        <p:cTn id="12" dur="500"/>
                                        <p:tgtEl>
                                          <p:spTgt spid="145"/>
                                        </p:tgtEl>
                                      </p:cBhvr>
                                    </p:animEffect>
                                  </p:childTnLst>
                                </p:cTn>
                              </p:par>
                              <p:par>
                                <p:cTn id="13" presetID="10" presetClass="entr" presetSubtype="0" fill="hold" nodeType="withEffect">
                                  <p:stCondLst>
                                    <p:cond delay="0"/>
                                  </p:stCondLst>
                                  <p:childTnLst>
                                    <p:set>
                                      <p:cBhvr>
                                        <p:cTn id="14" dur="1" fill="hold">
                                          <p:stCondLst>
                                            <p:cond delay="0"/>
                                          </p:stCondLst>
                                        </p:cTn>
                                        <p:tgtEl>
                                          <p:spTgt spid="147"/>
                                        </p:tgtEl>
                                        <p:attrNameLst>
                                          <p:attrName>style.visibility</p:attrName>
                                        </p:attrNameLst>
                                      </p:cBhvr>
                                      <p:to>
                                        <p:strVal val="visible"/>
                                      </p:to>
                                    </p:set>
                                    <p:animEffect transition="in" filter="fade">
                                      <p:cBhvr>
                                        <p:cTn id="15" dur="500"/>
                                        <p:tgtEl>
                                          <p:spTgt spid="147"/>
                                        </p:tgtEl>
                                      </p:cBhvr>
                                    </p:animEffect>
                                  </p:childTnLst>
                                </p:cTn>
                              </p:par>
                              <p:par>
                                <p:cTn id="16" presetID="10" presetClass="entr" presetSubtype="0" fill="hold" nodeType="withEffect">
                                  <p:stCondLst>
                                    <p:cond delay="0"/>
                                  </p:stCondLst>
                                  <p:childTnLst>
                                    <p:set>
                                      <p:cBhvr>
                                        <p:cTn id="17" dur="1" fill="hold">
                                          <p:stCondLst>
                                            <p:cond delay="0"/>
                                          </p:stCondLst>
                                        </p:cTn>
                                        <p:tgtEl>
                                          <p:spTgt spid="146"/>
                                        </p:tgtEl>
                                        <p:attrNameLst>
                                          <p:attrName>style.visibility</p:attrName>
                                        </p:attrNameLst>
                                      </p:cBhvr>
                                      <p:to>
                                        <p:strVal val="visible"/>
                                      </p:to>
                                    </p:set>
                                    <p:animEffect transition="in" filter="fade">
                                      <p:cBhvr>
                                        <p:cTn id="18" dur="500"/>
                                        <p:tgtEl>
                                          <p:spTgt spid="146"/>
                                        </p:tgtEl>
                                      </p:cBhvr>
                                    </p:animEffect>
                                  </p:childTnLst>
                                </p:cTn>
                              </p:par>
                              <p:par>
                                <p:cTn id="19" presetID="10" presetClass="entr" presetSubtype="0" fill="hold" nodeType="withEffect">
                                  <p:stCondLst>
                                    <p:cond delay="0"/>
                                  </p:stCondLst>
                                  <p:childTnLst>
                                    <p:set>
                                      <p:cBhvr>
                                        <p:cTn id="20" dur="1" fill="hold">
                                          <p:stCondLst>
                                            <p:cond delay="0"/>
                                          </p:stCondLst>
                                        </p:cTn>
                                        <p:tgtEl>
                                          <p:spTgt spid="148"/>
                                        </p:tgtEl>
                                        <p:attrNameLst>
                                          <p:attrName>style.visibility</p:attrName>
                                        </p:attrNameLst>
                                      </p:cBhvr>
                                      <p:to>
                                        <p:strVal val="visible"/>
                                      </p:to>
                                    </p:set>
                                    <p:animEffect transition="in" filter="fade">
                                      <p:cBhvr>
                                        <p:cTn id="21" dur="500"/>
                                        <p:tgtEl>
                                          <p:spTgt spid="14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0"/>
                                        </p:tgtEl>
                                        <p:attrNameLst>
                                          <p:attrName>style.visibility</p:attrName>
                                        </p:attrNameLst>
                                      </p:cBhvr>
                                      <p:to>
                                        <p:strVal val="visible"/>
                                      </p:to>
                                    </p:set>
                                    <p:animEffect transition="in" filter="fade">
                                      <p:cBhvr>
                                        <p:cTn id="26"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75B0"/>
        </a:solidFill>
        <a:effectLst/>
      </p:bgPr>
    </p:bg>
    <p:spTree>
      <p:nvGrpSpPr>
        <p:cNvPr id="1" name="Shape 154"/>
        <p:cNvGrpSpPr/>
        <p:nvPr/>
      </p:nvGrpSpPr>
      <p:grpSpPr>
        <a:xfrm>
          <a:off x="0" y="0"/>
          <a:ext cx="0" cy="0"/>
          <a:chOff x="0" y="0"/>
          <a:chExt cx="0" cy="0"/>
        </a:xfrm>
      </p:grpSpPr>
      <p:sp>
        <p:nvSpPr>
          <p:cNvPr id="155" name="Google Shape;155;p5"/>
          <p:cNvSpPr/>
          <p:nvPr/>
        </p:nvSpPr>
        <p:spPr>
          <a:xfrm>
            <a:off x="0" y="0"/>
            <a:ext cx="18288000" cy="2552699"/>
          </a:xfrm>
          <a:prstGeom prst="rect">
            <a:avLst/>
          </a:prstGeom>
          <a:solidFill>
            <a:srgbClr val="921A5A"/>
          </a:solidFill>
          <a:ln w="9525" cap="flat" cmpd="sng">
            <a:solidFill>
              <a:srgbClr val="921A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txBox="1"/>
          <p:nvPr/>
        </p:nvSpPr>
        <p:spPr>
          <a:xfrm>
            <a:off x="8965" y="566934"/>
            <a:ext cx="18288000" cy="136191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5500" b="1">
                <a:solidFill>
                  <a:schemeClr val="lt1"/>
                </a:solidFill>
                <a:latin typeface="Arial"/>
                <a:ea typeface="Arial"/>
                <a:cs typeface="Arial"/>
                <a:sym typeface="Arial"/>
              </a:rPr>
              <a:t>Câu 3: </a:t>
            </a:r>
            <a:r>
              <a:rPr lang="en-US" sz="5500" b="1">
                <a:solidFill>
                  <a:schemeClr val="lt1"/>
                </a:solidFill>
                <a:latin typeface="Calibri"/>
                <a:ea typeface="Calibri"/>
                <a:cs typeface="Calibri"/>
                <a:sym typeface="Calibri"/>
              </a:rPr>
              <a:t>Chọn đáp án đúng nhất:</a:t>
            </a:r>
            <a:endParaRPr sz="5500" b="1">
              <a:solidFill>
                <a:schemeClr val="lt1"/>
              </a:solidFill>
              <a:latin typeface="Arial"/>
              <a:ea typeface="Arial"/>
              <a:cs typeface="Arial"/>
              <a:sym typeface="Arial"/>
            </a:endParaRPr>
          </a:p>
        </p:txBody>
      </p:sp>
      <p:sp>
        <p:nvSpPr>
          <p:cNvPr id="157" name="Google Shape;157;p5"/>
          <p:cNvSpPr/>
          <p:nvPr/>
        </p:nvSpPr>
        <p:spPr>
          <a:xfrm>
            <a:off x="685800" y="3119633"/>
            <a:ext cx="8005482" cy="2835803"/>
          </a:xfrm>
          <a:prstGeom prst="roundRect">
            <a:avLst>
              <a:gd name="adj" fmla="val 16667"/>
            </a:avLst>
          </a:prstGeom>
          <a:solidFill>
            <a:schemeClr val="lt1"/>
          </a:solidFill>
          <a:ln w="28575" cap="flat" cmpd="sng">
            <a:solidFill>
              <a:srgbClr val="921A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4500">
                <a:solidFill>
                  <a:schemeClr val="dk1"/>
                </a:solidFill>
                <a:latin typeface="Arial"/>
                <a:ea typeface="Arial"/>
                <a:cs typeface="Arial"/>
                <a:sym typeface="Arial"/>
              </a:rPr>
              <a:t>A. Hình tam giác có ba đỉnh, ba cạnh, ba góc.</a:t>
            </a:r>
            <a:endParaRPr sz="4500">
              <a:solidFill>
                <a:schemeClr val="dk1"/>
              </a:solidFill>
              <a:latin typeface="Arial"/>
              <a:ea typeface="Arial"/>
              <a:cs typeface="Arial"/>
              <a:sym typeface="Arial"/>
            </a:endParaRPr>
          </a:p>
        </p:txBody>
      </p:sp>
      <p:sp>
        <p:nvSpPr>
          <p:cNvPr id="158" name="Google Shape;158;p5"/>
          <p:cNvSpPr/>
          <p:nvPr/>
        </p:nvSpPr>
        <p:spPr>
          <a:xfrm>
            <a:off x="690282" y="6610027"/>
            <a:ext cx="8005482" cy="2835803"/>
          </a:xfrm>
          <a:prstGeom prst="roundRect">
            <a:avLst>
              <a:gd name="adj" fmla="val 16667"/>
            </a:avLst>
          </a:prstGeom>
          <a:solidFill>
            <a:schemeClr val="lt1"/>
          </a:solidFill>
          <a:ln w="28575" cap="flat" cmpd="sng">
            <a:solidFill>
              <a:srgbClr val="921A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4500">
                <a:solidFill>
                  <a:schemeClr val="dk1"/>
                </a:solidFill>
                <a:latin typeface="Arial"/>
                <a:ea typeface="Arial"/>
                <a:cs typeface="Arial"/>
                <a:sym typeface="Arial"/>
              </a:rPr>
              <a:t>C. Hình tam giác có bốn đỉnh, bốn cạnh, bốn góc.</a:t>
            </a:r>
            <a:endParaRPr sz="4500">
              <a:solidFill>
                <a:schemeClr val="dk1"/>
              </a:solidFill>
              <a:latin typeface="Arial"/>
              <a:ea typeface="Arial"/>
              <a:cs typeface="Arial"/>
              <a:sym typeface="Arial"/>
            </a:endParaRPr>
          </a:p>
        </p:txBody>
      </p:sp>
      <p:sp>
        <p:nvSpPr>
          <p:cNvPr id="159" name="Google Shape;159;p5"/>
          <p:cNvSpPr/>
          <p:nvPr/>
        </p:nvSpPr>
        <p:spPr>
          <a:xfrm>
            <a:off x="9525000" y="3119633"/>
            <a:ext cx="8005482" cy="2835803"/>
          </a:xfrm>
          <a:prstGeom prst="roundRect">
            <a:avLst>
              <a:gd name="adj" fmla="val 16667"/>
            </a:avLst>
          </a:prstGeom>
          <a:solidFill>
            <a:schemeClr val="lt1"/>
          </a:solidFill>
          <a:ln w="28575" cap="flat" cmpd="sng">
            <a:solidFill>
              <a:srgbClr val="921A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4500">
                <a:solidFill>
                  <a:schemeClr val="dk1"/>
                </a:solidFill>
                <a:latin typeface="Arial"/>
                <a:ea typeface="Arial"/>
                <a:cs typeface="Arial"/>
                <a:sym typeface="Arial"/>
              </a:rPr>
              <a:t>B. Hình tam giác có ba đỉnh, hai cạnh, một góc.</a:t>
            </a:r>
            <a:endParaRPr sz="4500">
              <a:solidFill>
                <a:schemeClr val="dk1"/>
              </a:solidFill>
              <a:latin typeface="Arial"/>
              <a:ea typeface="Arial"/>
              <a:cs typeface="Arial"/>
              <a:sym typeface="Arial"/>
            </a:endParaRPr>
          </a:p>
        </p:txBody>
      </p:sp>
      <p:sp>
        <p:nvSpPr>
          <p:cNvPr id="160" name="Google Shape;160;p5"/>
          <p:cNvSpPr/>
          <p:nvPr/>
        </p:nvSpPr>
        <p:spPr>
          <a:xfrm>
            <a:off x="9529482" y="6610027"/>
            <a:ext cx="8005482" cy="2835803"/>
          </a:xfrm>
          <a:prstGeom prst="roundRect">
            <a:avLst>
              <a:gd name="adj" fmla="val 16667"/>
            </a:avLst>
          </a:prstGeom>
          <a:solidFill>
            <a:schemeClr val="lt1"/>
          </a:solidFill>
          <a:ln w="28575" cap="flat" cmpd="sng">
            <a:solidFill>
              <a:srgbClr val="921A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4500">
                <a:solidFill>
                  <a:schemeClr val="dk1"/>
                </a:solidFill>
                <a:latin typeface="Arial"/>
                <a:ea typeface="Arial"/>
                <a:cs typeface="Arial"/>
                <a:sym typeface="Arial"/>
              </a:rPr>
              <a:t>D. Hình tam giác có bốn đỉnh, ba cạnh, hai góc.</a:t>
            </a:r>
            <a:endParaRPr sz="4500">
              <a:solidFill>
                <a:schemeClr val="dk1"/>
              </a:solidFill>
              <a:latin typeface="Arial"/>
              <a:ea typeface="Arial"/>
              <a:cs typeface="Arial"/>
              <a:sym typeface="Arial"/>
            </a:endParaRPr>
          </a:p>
        </p:txBody>
      </p:sp>
      <p:sp>
        <p:nvSpPr>
          <p:cNvPr id="161" name="Google Shape;161;p5"/>
          <p:cNvSpPr/>
          <p:nvPr/>
        </p:nvSpPr>
        <p:spPr>
          <a:xfrm>
            <a:off x="685800" y="3105628"/>
            <a:ext cx="8005482" cy="2864857"/>
          </a:xfrm>
          <a:prstGeom prst="roundRect">
            <a:avLst>
              <a:gd name="adj" fmla="val 16667"/>
            </a:avLst>
          </a:prstGeom>
          <a:solidFill>
            <a:srgbClr val="F4C4DD"/>
          </a:solidFill>
          <a:ln w="28575" cap="flat" cmpd="sng">
            <a:solidFill>
              <a:srgbClr val="921A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4500">
                <a:solidFill>
                  <a:schemeClr val="dk1"/>
                </a:solidFill>
                <a:latin typeface="Arial"/>
                <a:ea typeface="Arial"/>
                <a:cs typeface="Arial"/>
                <a:sym typeface="Arial"/>
              </a:rPr>
              <a:t>A. Hình tam giác có ba đỉnh, ba cạnh, ba góc.</a:t>
            </a:r>
            <a:endParaRPr sz="4500">
              <a:solidFill>
                <a:schemeClr val="dk1"/>
              </a:solidFill>
              <a:latin typeface="Arial"/>
              <a:ea typeface="Arial"/>
              <a:cs typeface="Arial"/>
              <a:sym typeface="Arial"/>
            </a:endParaRPr>
          </a:p>
        </p:txBody>
      </p:sp>
      <p:pic>
        <p:nvPicPr>
          <p:cNvPr id="162" name="Google Shape;162;p5" descr="Bộ sưu tập hình bóng bay cực chất với hơn 999 hình bóng bay đầy đủ chất  lượng 4K.">
            <a:hlinkClick r:id="rId3" action="ppaction://hlinksldjump"/>
          </p:cNvPr>
          <p:cNvPicPr preferRelativeResize="0"/>
          <p:nvPr/>
        </p:nvPicPr>
        <p:blipFill rotWithShape="1">
          <a:blip r:embed="rId4">
            <a:alphaModFix/>
          </a:blip>
          <a:srcRect/>
          <a:stretch/>
        </p:blipFill>
        <p:spPr>
          <a:xfrm rot="-961919">
            <a:off x="16601600" y="1798033"/>
            <a:ext cx="1430436" cy="2963968"/>
          </a:xfrm>
          <a:prstGeom prst="rect">
            <a:avLst/>
          </a:prstGeom>
          <a:noFill/>
          <a:ln>
            <a:noFill/>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7"/>
                                        </p:tgtEl>
                                        <p:attrNameLst>
                                          <p:attrName>style.visibility</p:attrName>
                                        </p:attrNameLst>
                                      </p:cBhvr>
                                      <p:to>
                                        <p:strVal val="visible"/>
                                      </p:to>
                                    </p:set>
                                    <p:animEffect transition="in" filter="fade">
                                      <p:cBhvr>
                                        <p:cTn id="12" dur="500"/>
                                        <p:tgtEl>
                                          <p:spTgt spid="157"/>
                                        </p:tgtEl>
                                      </p:cBhvr>
                                    </p:animEffect>
                                  </p:childTnLst>
                                </p:cTn>
                              </p:par>
                              <p:par>
                                <p:cTn id="13" presetID="10" presetClass="entr" presetSubtype="0" fill="hold" nodeType="withEffect">
                                  <p:stCondLst>
                                    <p:cond delay="0"/>
                                  </p:stCondLst>
                                  <p:childTnLst>
                                    <p:set>
                                      <p:cBhvr>
                                        <p:cTn id="14" dur="1" fill="hold">
                                          <p:stCondLst>
                                            <p:cond delay="0"/>
                                          </p:stCondLst>
                                        </p:cTn>
                                        <p:tgtEl>
                                          <p:spTgt spid="159"/>
                                        </p:tgtEl>
                                        <p:attrNameLst>
                                          <p:attrName>style.visibility</p:attrName>
                                        </p:attrNameLst>
                                      </p:cBhvr>
                                      <p:to>
                                        <p:strVal val="visible"/>
                                      </p:to>
                                    </p:set>
                                    <p:animEffect transition="in" filter="fade">
                                      <p:cBhvr>
                                        <p:cTn id="15" dur="500"/>
                                        <p:tgtEl>
                                          <p:spTgt spid="159"/>
                                        </p:tgtEl>
                                      </p:cBhvr>
                                    </p:animEffect>
                                  </p:childTnLst>
                                </p:cTn>
                              </p:par>
                              <p:par>
                                <p:cTn id="16" presetID="10" presetClass="entr" presetSubtype="0" fill="hold" nodeType="withEffect">
                                  <p:stCondLst>
                                    <p:cond delay="0"/>
                                  </p:stCondLst>
                                  <p:childTnLst>
                                    <p:set>
                                      <p:cBhvr>
                                        <p:cTn id="17" dur="1" fill="hold">
                                          <p:stCondLst>
                                            <p:cond delay="0"/>
                                          </p:stCondLst>
                                        </p:cTn>
                                        <p:tgtEl>
                                          <p:spTgt spid="158"/>
                                        </p:tgtEl>
                                        <p:attrNameLst>
                                          <p:attrName>style.visibility</p:attrName>
                                        </p:attrNameLst>
                                      </p:cBhvr>
                                      <p:to>
                                        <p:strVal val="visible"/>
                                      </p:to>
                                    </p:set>
                                    <p:animEffect transition="in" filter="fade">
                                      <p:cBhvr>
                                        <p:cTn id="18" dur="500"/>
                                        <p:tgtEl>
                                          <p:spTgt spid="158"/>
                                        </p:tgtEl>
                                      </p:cBhvr>
                                    </p:animEffect>
                                  </p:childTnLst>
                                </p:cTn>
                              </p:par>
                              <p:par>
                                <p:cTn id="19" presetID="10" presetClass="entr" presetSubtype="0" fill="hold" nodeType="withEffect">
                                  <p:stCondLst>
                                    <p:cond delay="0"/>
                                  </p:stCondLst>
                                  <p:childTnLst>
                                    <p:set>
                                      <p:cBhvr>
                                        <p:cTn id="20" dur="1" fill="hold">
                                          <p:stCondLst>
                                            <p:cond delay="0"/>
                                          </p:stCondLst>
                                        </p:cTn>
                                        <p:tgtEl>
                                          <p:spTgt spid="160"/>
                                        </p:tgtEl>
                                        <p:attrNameLst>
                                          <p:attrName>style.visibility</p:attrName>
                                        </p:attrNameLst>
                                      </p:cBhvr>
                                      <p:to>
                                        <p:strVal val="visible"/>
                                      </p:to>
                                    </p:set>
                                    <p:animEffect transition="in" filter="fade">
                                      <p:cBhvr>
                                        <p:cTn id="21" dur="500"/>
                                        <p:tgtEl>
                                          <p:spTgt spid="16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1"/>
                                        </p:tgtEl>
                                        <p:attrNameLst>
                                          <p:attrName>style.visibility</p:attrName>
                                        </p:attrNameLst>
                                      </p:cBhvr>
                                      <p:to>
                                        <p:strVal val="visible"/>
                                      </p:to>
                                    </p:set>
                                    <p:animEffect transition="in" filter="fade">
                                      <p:cBhvr>
                                        <p:cTn id="26"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75B0"/>
        </a:solidFill>
        <a:effectLst/>
      </p:bgPr>
    </p:bg>
    <p:spTree>
      <p:nvGrpSpPr>
        <p:cNvPr id="1" name="Shape 167"/>
        <p:cNvGrpSpPr/>
        <p:nvPr/>
      </p:nvGrpSpPr>
      <p:grpSpPr>
        <a:xfrm>
          <a:off x="0" y="0"/>
          <a:ext cx="0" cy="0"/>
          <a:chOff x="0" y="0"/>
          <a:chExt cx="0" cy="0"/>
        </a:xfrm>
      </p:grpSpPr>
      <p:sp>
        <p:nvSpPr>
          <p:cNvPr id="168" name="Google Shape;168;p6"/>
          <p:cNvSpPr/>
          <p:nvPr/>
        </p:nvSpPr>
        <p:spPr>
          <a:xfrm>
            <a:off x="0" y="0"/>
            <a:ext cx="18288000" cy="5003428"/>
          </a:xfrm>
          <a:prstGeom prst="rect">
            <a:avLst/>
          </a:prstGeom>
          <a:solidFill>
            <a:srgbClr val="921A5A"/>
          </a:solidFill>
          <a:ln w="9525" cap="flat" cmpd="sng">
            <a:solidFill>
              <a:srgbClr val="921A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a:off x="990600" y="5713474"/>
            <a:ext cx="7696200" cy="1657022"/>
          </a:xfrm>
          <a:prstGeom prst="roundRect">
            <a:avLst>
              <a:gd name="adj" fmla="val 16667"/>
            </a:avLst>
          </a:prstGeom>
          <a:solidFill>
            <a:schemeClr val="lt1"/>
          </a:solidFill>
          <a:ln w="28575" cap="flat" cmpd="sng">
            <a:solidFill>
              <a:srgbClr val="921A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200">
                <a:solidFill>
                  <a:schemeClr val="dk1"/>
                </a:solidFill>
                <a:latin typeface="Arial"/>
                <a:ea typeface="Arial"/>
                <a:cs typeface="Arial"/>
                <a:sym typeface="Arial"/>
              </a:rPr>
              <a:t>A. 17.</a:t>
            </a:r>
            <a:endParaRPr sz="4200">
              <a:solidFill>
                <a:schemeClr val="dk1"/>
              </a:solidFill>
              <a:latin typeface="Arial"/>
              <a:ea typeface="Arial"/>
              <a:cs typeface="Arial"/>
              <a:sym typeface="Arial"/>
            </a:endParaRPr>
          </a:p>
        </p:txBody>
      </p:sp>
      <p:sp>
        <p:nvSpPr>
          <p:cNvPr id="170" name="Google Shape;170;p6"/>
          <p:cNvSpPr/>
          <p:nvPr/>
        </p:nvSpPr>
        <p:spPr>
          <a:xfrm>
            <a:off x="990600" y="7962900"/>
            <a:ext cx="7696200" cy="1657022"/>
          </a:xfrm>
          <a:prstGeom prst="roundRect">
            <a:avLst>
              <a:gd name="adj" fmla="val 16667"/>
            </a:avLst>
          </a:prstGeom>
          <a:solidFill>
            <a:schemeClr val="lt1"/>
          </a:solidFill>
          <a:ln w="28575" cap="flat" cmpd="sng">
            <a:solidFill>
              <a:srgbClr val="921A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200">
                <a:solidFill>
                  <a:schemeClr val="dk1"/>
                </a:solidFill>
                <a:latin typeface="Arial"/>
                <a:ea typeface="Arial"/>
                <a:cs typeface="Arial"/>
                <a:sym typeface="Arial"/>
              </a:rPr>
              <a:t>C. 19.</a:t>
            </a:r>
            <a:endParaRPr sz="4200">
              <a:solidFill>
                <a:schemeClr val="dk1"/>
              </a:solidFill>
              <a:latin typeface="Arial"/>
              <a:ea typeface="Arial"/>
              <a:cs typeface="Arial"/>
              <a:sym typeface="Arial"/>
            </a:endParaRPr>
          </a:p>
        </p:txBody>
      </p:sp>
      <p:sp>
        <p:nvSpPr>
          <p:cNvPr id="171" name="Google Shape;171;p6"/>
          <p:cNvSpPr/>
          <p:nvPr/>
        </p:nvSpPr>
        <p:spPr>
          <a:xfrm>
            <a:off x="9601200" y="5713474"/>
            <a:ext cx="7696200" cy="1657022"/>
          </a:xfrm>
          <a:prstGeom prst="roundRect">
            <a:avLst>
              <a:gd name="adj" fmla="val 16667"/>
            </a:avLst>
          </a:prstGeom>
          <a:solidFill>
            <a:schemeClr val="lt1"/>
          </a:solidFill>
          <a:ln w="28575" cap="flat" cmpd="sng">
            <a:solidFill>
              <a:srgbClr val="921A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200">
                <a:solidFill>
                  <a:schemeClr val="dk1"/>
                </a:solidFill>
                <a:latin typeface="Arial"/>
                <a:ea typeface="Arial"/>
                <a:cs typeface="Arial"/>
                <a:sym typeface="Arial"/>
              </a:rPr>
              <a:t>B. 18.</a:t>
            </a:r>
            <a:endParaRPr sz="4200">
              <a:solidFill>
                <a:schemeClr val="dk1"/>
              </a:solidFill>
              <a:latin typeface="Arial"/>
              <a:ea typeface="Arial"/>
              <a:cs typeface="Arial"/>
              <a:sym typeface="Arial"/>
            </a:endParaRPr>
          </a:p>
        </p:txBody>
      </p:sp>
      <p:sp>
        <p:nvSpPr>
          <p:cNvPr id="172" name="Google Shape;172;p6"/>
          <p:cNvSpPr/>
          <p:nvPr/>
        </p:nvSpPr>
        <p:spPr>
          <a:xfrm>
            <a:off x="9601200" y="7962900"/>
            <a:ext cx="7696200" cy="1657022"/>
          </a:xfrm>
          <a:prstGeom prst="roundRect">
            <a:avLst>
              <a:gd name="adj" fmla="val 16667"/>
            </a:avLst>
          </a:prstGeom>
          <a:solidFill>
            <a:schemeClr val="lt1"/>
          </a:solidFill>
          <a:ln w="28575" cap="flat" cmpd="sng">
            <a:solidFill>
              <a:srgbClr val="921A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200">
                <a:solidFill>
                  <a:schemeClr val="dk1"/>
                </a:solidFill>
                <a:latin typeface="Arial"/>
                <a:ea typeface="Arial"/>
                <a:cs typeface="Arial"/>
                <a:sym typeface="Arial"/>
              </a:rPr>
              <a:t>D. 20.</a:t>
            </a:r>
            <a:endParaRPr sz="4200">
              <a:solidFill>
                <a:schemeClr val="dk1"/>
              </a:solidFill>
              <a:latin typeface="Arial"/>
              <a:ea typeface="Arial"/>
              <a:cs typeface="Arial"/>
              <a:sym typeface="Arial"/>
            </a:endParaRPr>
          </a:p>
        </p:txBody>
      </p:sp>
      <p:pic>
        <p:nvPicPr>
          <p:cNvPr id="173" name="Google Shape;173;p6" descr="Bộ sưu tập hình bóng bay cực chất với hơn 999 hình bóng bay đầy đủ chất  lượng 4K.">
            <a:hlinkClick r:id="rId3" action="ppaction://hlinksldjump"/>
          </p:cNvPr>
          <p:cNvPicPr preferRelativeResize="0"/>
          <p:nvPr/>
        </p:nvPicPr>
        <p:blipFill rotWithShape="1">
          <a:blip r:embed="rId4">
            <a:alphaModFix/>
          </a:blip>
          <a:srcRect/>
          <a:stretch/>
        </p:blipFill>
        <p:spPr>
          <a:xfrm rot="-588185">
            <a:off x="16232457" y="3539221"/>
            <a:ext cx="1788523" cy="3705949"/>
          </a:xfrm>
          <a:prstGeom prst="rect">
            <a:avLst/>
          </a:prstGeom>
          <a:noFill/>
          <a:ln>
            <a:noFill/>
          </a:ln>
        </p:spPr>
      </p:pic>
      <p:sp>
        <p:nvSpPr>
          <p:cNvPr id="174" name="Google Shape;174;p6"/>
          <p:cNvSpPr/>
          <p:nvPr/>
        </p:nvSpPr>
        <p:spPr>
          <a:xfrm>
            <a:off x="990600" y="7962900"/>
            <a:ext cx="7696200" cy="1657022"/>
          </a:xfrm>
          <a:prstGeom prst="roundRect">
            <a:avLst>
              <a:gd name="adj" fmla="val 16667"/>
            </a:avLst>
          </a:prstGeom>
          <a:solidFill>
            <a:srgbClr val="F4C4DD"/>
          </a:solidFill>
          <a:ln w="28575" cap="flat" cmpd="sng">
            <a:solidFill>
              <a:srgbClr val="921A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200">
                <a:solidFill>
                  <a:schemeClr val="dk1"/>
                </a:solidFill>
                <a:latin typeface="Arial"/>
                <a:ea typeface="Arial"/>
                <a:cs typeface="Arial"/>
                <a:sym typeface="Arial"/>
              </a:rPr>
              <a:t>C. 19.</a:t>
            </a:r>
            <a:endParaRPr sz="4200">
              <a:solidFill>
                <a:schemeClr val="dk1"/>
              </a:solidFill>
              <a:latin typeface="Arial"/>
              <a:ea typeface="Arial"/>
              <a:cs typeface="Arial"/>
              <a:sym typeface="Arial"/>
            </a:endParaRPr>
          </a:p>
        </p:txBody>
      </p:sp>
      <p:grpSp>
        <p:nvGrpSpPr>
          <p:cNvPr id="175" name="Google Shape;175;p6"/>
          <p:cNvGrpSpPr/>
          <p:nvPr/>
        </p:nvGrpSpPr>
        <p:grpSpPr>
          <a:xfrm>
            <a:off x="2689329" y="403812"/>
            <a:ext cx="12160486" cy="4195801"/>
            <a:chOff x="2689329" y="403812"/>
            <a:chExt cx="12160486" cy="4195801"/>
          </a:xfrm>
        </p:grpSpPr>
        <p:sp>
          <p:nvSpPr>
            <p:cNvPr id="176" name="Google Shape;176;p6"/>
            <p:cNvSpPr txBox="1"/>
            <p:nvPr/>
          </p:nvSpPr>
          <p:spPr>
            <a:xfrm>
              <a:off x="2689329" y="1416799"/>
              <a:ext cx="8467060" cy="21698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4500" b="1">
                  <a:solidFill>
                    <a:schemeClr val="lt1"/>
                  </a:solidFill>
                  <a:latin typeface="Arial"/>
                  <a:ea typeface="Arial"/>
                  <a:cs typeface="Arial"/>
                  <a:sym typeface="Arial"/>
                </a:rPr>
                <a:t>Câu 4: Số hình tam giác trong hình vẽ là bao nhiêu?</a:t>
              </a:r>
              <a:endParaRPr sz="4500" b="1">
                <a:solidFill>
                  <a:schemeClr val="lt1"/>
                </a:solidFill>
                <a:latin typeface="Arial"/>
                <a:ea typeface="Arial"/>
                <a:cs typeface="Arial"/>
                <a:sym typeface="Arial"/>
              </a:endParaRPr>
            </a:p>
          </p:txBody>
        </p:sp>
        <p:pic>
          <p:nvPicPr>
            <p:cNvPr id="177" name="Google Shape;177;p6"/>
            <p:cNvPicPr preferRelativeResize="0"/>
            <p:nvPr/>
          </p:nvPicPr>
          <p:blipFill rotWithShape="1">
            <a:blip r:embed="rId5">
              <a:alphaModFix/>
            </a:blip>
            <a:srcRect/>
            <a:stretch/>
          </p:blipFill>
          <p:spPr>
            <a:xfrm>
              <a:off x="10681408" y="403812"/>
              <a:ext cx="4168407" cy="4195801"/>
            </a:xfrm>
            <a:prstGeom prst="rect">
              <a:avLst/>
            </a:prstGeom>
            <a:noFill/>
            <a:ln>
              <a:noFill/>
            </a:ln>
          </p:spPr>
        </p:pic>
      </p:gr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5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9"/>
                                        </p:tgtEl>
                                        <p:attrNameLst>
                                          <p:attrName>style.visibility</p:attrName>
                                        </p:attrNameLst>
                                      </p:cBhvr>
                                      <p:to>
                                        <p:strVal val="visible"/>
                                      </p:to>
                                    </p:set>
                                    <p:animEffect transition="in" filter="fade">
                                      <p:cBhvr>
                                        <p:cTn id="12" dur="500"/>
                                        <p:tgtEl>
                                          <p:spTgt spid="169"/>
                                        </p:tgtEl>
                                      </p:cBhvr>
                                    </p:animEffect>
                                  </p:childTnLst>
                                </p:cTn>
                              </p:par>
                              <p:par>
                                <p:cTn id="13" presetID="10" presetClass="entr" presetSubtype="0" fill="hold" nodeType="withEffect">
                                  <p:stCondLst>
                                    <p:cond delay="0"/>
                                  </p:stCondLst>
                                  <p:childTnLst>
                                    <p:set>
                                      <p:cBhvr>
                                        <p:cTn id="14" dur="1" fill="hold">
                                          <p:stCondLst>
                                            <p:cond delay="0"/>
                                          </p:stCondLst>
                                        </p:cTn>
                                        <p:tgtEl>
                                          <p:spTgt spid="171"/>
                                        </p:tgtEl>
                                        <p:attrNameLst>
                                          <p:attrName>style.visibility</p:attrName>
                                        </p:attrNameLst>
                                      </p:cBhvr>
                                      <p:to>
                                        <p:strVal val="visible"/>
                                      </p:to>
                                    </p:set>
                                    <p:animEffect transition="in" filter="fade">
                                      <p:cBhvr>
                                        <p:cTn id="15" dur="500"/>
                                        <p:tgtEl>
                                          <p:spTgt spid="171"/>
                                        </p:tgtEl>
                                      </p:cBhvr>
                                    </p:animEffect>
                                  </p:childTnLst>
                                </p:cTn>
                              </p:par>
                              <p:par>
                                <p:cTn id="16" presetID="10" presetClass="entr" presetSubtype="0" fill="hold" nodeType="withEffect">
                                  <p:stCondLst>
                                    <p:cond delay="0"/>
                                  </p:stCondLst>
                                  <p:childTnLst>
                                    <p:set>
                                      <p:cBhvr>
                                        <p:cTn id="17" dur="1" fill="hold">
                                          <p:stCondLst>
                                            <p:cond delay="0"/>
                                          </p:stCondLst>
                                        </p:cTn>
                                        <p:tgtEl>
                                          <p:spTgt spid="170"/>
                                        </p:tgtEl>
                                        <p:attrNameLst>
                                          <p:attrName>style.visibility</p:attrName>
                                        </p:attrNameLst>
                                      </p:cBhvr>
                                      <p:to>
                                        <p:strVal val="visible"/>
                                      </p:to>
                                    </p:set>
                                    <p:animEffect transition="in" filter="fade">
                                      <p:cBhvr>
                                        <p:cTn id="18" dur="500"/>
                                        <p:tgtEl>
                                          <p:spTgt spid="170"/>
                                        </p:tgtEl>
                                      </p:cBhvr>
                                    </p:animEffect>
                                  </p:childTnLst>
                                </p:cTn>
                              </p:par>
                              <p:par>
                                <p:cTn id="19" presetID="10" presetClass="entr" presetSubtype="0" fill="hold" nodeType="withEffect">
                                  <p:stCondLst>
                                    <p:cond delay="0"/>
                                  </p:stCondLst>
                                  <p:childTnLst>
                                    <p:set>
                                      <p:cBhvr>
                                        <p:cTn id="20" dur="1" fill="hold">
                                          <p:stCondLst>
                                            <p:cond delay="0"/>
                                          </p:stCondLst>
                                        </p:cTn>
                                        <p:tgtEl>
                                          <p:spTgt spid="172"/>
                                        </p:tgtEl>
                                        <p:attrNameLst>
                                          <p:attrName>style.visibility</p:attrName>
                                        </p:attrNameLst>
                                      </p:cBhvr>
                                      <p:to>
                                        <p:strVal val="visible"/>
                                      </p:to>
                                    </p:set>
                                    <p:animEffect transition="in" filter="fade">
                                      <p:cBhvr>
                                        <p:cTn id="21" dur="500"/>
                                        <p:tgtEl>
                                          <p:spTgt spid="17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74"/>
                                        </p:tgtEl>
                                        <p:attrNameLst>
                                          <p:attrName>style.visibility</p:attrName>
                                        </p:attrNameLst>
                                      </p:cBhvr>
                                      <p:to>
                                        <p:strVal val="visible"/>
                                      </p:to>
                                    </p:set>
                                    <p:animEffect transition="in" filter="fade">
                                      <p:cBhvr>
                                        <p:cTn id="26"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75B0"/>
        </a:solidFill>
        <a:effectLst/>
      </p:bgPr>
    </p:bg>
    <p:spTree>
      <p:nvGrpSpPr>
        <p:cNvPr id="1" name="Shape 181"/>
        <p:cNvGrpSpPr/>
        <p:nvPr/>
      </p:nvGrpSpPr>
      <p:grpSpPr>
        <a:xfrm>
          <a:off x="0" y="0"/>
          <a:ext cx="0" cy="0"/>
          <a:chOff x="0" y="0"/>
          <a:chExt cx="0" cy="0"/>
        </a:xfrm>
      </p:grpSpPr>
      <p:sp>
        <p:nvSpPr>
          <p:cNvPr id="182" name="Google Shape;182;p7"/>
          <p:cNvSpPr/>
          <p:nvPr/>
        </p:nvSpPr>
        <p:spPr>
          <a:xfrm>
            <a:off x="0" y="0"/>
            <a:ext cx="18288000" cy="4151756"/>
          </a:xfrm>
          <a:prstGeom prst="rect">
            <a:avLst/>
          </a:prstGeom>
          <a:solidFill>
            <a:srgbClr val="921A5A"/>
          </a:solidFill>
          <a:ln w="9525" cap="flat" cmpd="sng">
            <a:solidFill>
              <a:srgbClr val="921A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txBox="1"/>
          <p:nvPr/>
        </p:nvSpPr>
        <p:spPr>
          <a:xfrm>
            <a:off x="0" y="419100"/>
            <a:ext cx="18288000" cy="308020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4500" b="1">
                <a:solidFill>
                  <a:schemeClr val="lt1"/>
                </a:solidFill>
                <a:latin typeface="Arial"/>
                <a:ea typeface="Arial"/>
                <a:cs typeface="Arial"/>
                <a:sym typeface="Arial"/>
              </a:rPr>
              <a:t>Câu 5: Cho tam giác ABC có độ dài cạnh AB bằng 15cm. </a:t>
            </a:r>
            <a:endParaRPr sz="4500" b="1">
              <a:solidFill>
                <a:schemeClr val="lt1"/>
              </a:solidFill>
              <a:latin typeface="Arial"/>
              <a:ea typeface="Arial"/>
              <a:cs typeface="Arial"/>
              <a:sym typeface="Arial"/>
            </a:endParaRPr>
          </a:p>
          <a:p>
            <a:pPr marL="0" marR="0" lvl="0" indent="0" algn="ctr" rtl="0">
              <a:lnSpc>
                <a:spcPct val="150000"/>
              </a:lnSpc>
              <a:spcBef>
                <a:spcPts val="0"/>
              </a:spcBef>
              <a:spcAft>
                <a:spcPts val="0"/>
              </a:spcAft>
              <a:buNone/>
            </a:pPr>
            <a:r>
              <a:rPr lang="en-US" sz="4500" b="1">
                <a:solidFill>
                  <a:schemeClr val="lt1"/>
                </a:solidFill>
                <a:latin typeface="Arial"/>
                <a:ea typeface="Arial"/>
                <a:cs typeface="Arial"/>
                <a:sym typeface="Arial"/>
              </a:rPr>
              <a:t>Tổng độ dài hai cạnh BC và CA hơn độ dài cạnh AB là 4cm.</a:t>
            </a:r>
            <a:endParaRPr sz="4500" b="1">
              <a:solidFill>
                <a:schemeClr val="lt1"/>
              </a:solidFill>
              <a:latin typeface="Arial"/>
              <a:ea typeface="Arial"/>
              <a:cs typeface="Arial"/>
              <a:sym typeface="Arial"/>
            </a:endParaRPr>
          </a:p>
          <a:p>
            <a:pPr marL="0" marR="0" lvl="0" indent="0" algn="ctr" rtl="0">
              <a:lnSpc>
                <a:spcPct val="150000"/>
              </a:lnSpc>
              <a:spcBef>
                <a:spcPts val="0"/>
              </a:spcBef>
              <a:spcAft>
                <a:spcPts val="0"/>
              </a:spcAft>
              <a:buNone/>
            </a:pPr>
            <a:r>
              <a:rPr lang="en-US" sz="4500" b="1">
                <a:solidFill>
                  <a:schemeClr val="lt1"/>
                </a:solidFill>
                <a:latin typeface="Arial"/>
                <a:ea typeface="Arial"/>
                <a:cs typeface="Arial"/>
                <a:sym typeface="Arial"/>
              </a:rPr>
              <a:t>Chu vi của tam giác ABC là:</a:t>
            </a:r>
            <a:endParaRPr sz="4500" b="1">
              <a:solidFill>
                <a:schemeClr val="lt1"/>
              </a:solidFill>
              <a:latin typeface="Arial"/>
              <a:ea typeface="Arial"/>
              <a:cs typeface="Arial"/>
              <a:sym typeface="Arial"/>
            </a:endParaRPr>
          </a:p>
        </p:txBody>
      </p:sp>
      <p:sp>
        <p:nvSpPr>
          <p:cNvPr id="184" name="Google Shape;184;p7"/>
          <p:cNvSpPr/>
          <p:nvPr/>
        </p:nvSpPr>
        <p:spPr>
          <a:xfrm>
            <a:off x="990600" y="5072816"/>
            <a:ext cx="7696200" cy="1923281"/>
          </a:xfrm>
          <a:prstGeom prst="roundRect">
            <a:avLst>
              <a:gd name="adj" fmla="val 16667"/>
            </a:avLst>
          </a:prstGeom>
          <a:solidFill>
            <a:schemeClr val="lt1"/>
          </a:solidFill>
          <a:ln w="28575" cap="flat" cmpd="sng">
            <a:solidFill>
              <a:srgbClr val="921A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dk1"/>
                </a:solidFill>
                <a:latin typeface="Arial"/>
                <a:ea typeface="Arial"/>
                <a:cs typeface="Arial"/>
                <a:sym typeface="Arial"/>
              </a:rPr>
              <a:t>A. 19 cm.</a:t>
            </a:r>
            <a:endParaRPr sz="4000">
              <a:solidFill>
                <a:schemeClr val="dk1"/>
              </a:solidFill>
              <a:latin typeface="Arial"/>
              <a:ea typeface="Arial"/>
              <a:cs typeface="Arial"/>
              <a:sym typeface="Arial"/>
            </a:endParaRPr>
          </a:p>
        </p:txBody>
      </p:sp>
      <p:sp>
        <p:nvSpPr>
          <p:cNvPr id="185" name="Google Shape;185;p7"/>
          <p:cNvSpPr/>
          <p:nvPr/>
        </p:nvSpPr>
        <p:spPr>
          <a:xfrm>
            <a:off x="990600" y="7580679"/>
            <a:ext cx="7696200" cy="1923281"/>
          </a:xfrm>
          <a:prstGeom prst="roundRect">
            <a:avLst>
              <a:gd name="adj" fmla="val 16667"/>
            </a:avLst>
          </a:prstGeom>
          <a:solidFill>
            <a:schemeClr val="lt1"/>
          </a:solidFill>
          <a:ln w="28575" cap="flat" cmpd="sng">
            <a:solidFill>
              <a:srgbClr val="921A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dk1"/>
                </a:solidFill>
                <a:latin typeface="Arial"/>
                <a:ea typeface="Arial"/>
                <a:cs typeface="Arial"/>
                <a:sym typeface="Arial"/>
              </a:rPr>
              <a:t>C. 34 cm.</a:t>
            </a:r>
            <a:endParaRPr sz="4000">
              <a:solidFill>
                <a:schemeClr val="dk1"/>
              </a:solidFill>
              <a:latin typeface="Arial"/>
              <a:ea typeface="Arial"/>
              <a:cs typeface="Arial"/>
              <a:sym typeface="Arial"/>
            </a:endParaRPr>
          </a:p>
        </p:txBody>
      </p:sp>
      <p:sp>
        <p:nvSpPr>
          <p:cNvPr id="186" name="Google Shape;186;p7"/>
          <p:cNvSpPr/>
          <p:nvPr/>
        </p:nvSpPr>
        <p:spPr>
          <a:xfrm>
            <a:off x="9601200" y="5072816"/>
            <a:ext cx="7696200" cy="1923281"/>
          </a:xfrm>
          <a:prstGeom prst="roundRect">
            <a:avLst>
              <a:gd name="adj" fmla="val 16667"/>
            </a:avLst>
          </a:prstGeom>
          <a:solidFill>
            <a:schemeClr val="lt1"/>
          </a:solidFill>
          <a:ln w="28575" cap="flat" cmpd="sng">
            <a:solidFill>
              <a:srgbClr val="921A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dk1"/>
                </a:solidFill>
                <a:latin typeface="Arial"/>
                <a:ea typeface="Arial"/>
                <a:cs typeface="Arial"/>
                <a:sym typeface="Arial"/>
              </a:rPr>
              <a:t>B. 30 cm.</a:t>
            </a:r>
            <a:endParaRPr sz="4000">
              <a:solidFill>
                <a:schemeClr val="dk1"/>
              </a:solidFill>
              <a:latin typeface="Arial"/>
              <a:ea typeface="Arial"/>
              <a:cs typeface="Arial"/>
              <a:sym typeface="Arial"/>
            </a:endParaRPr>
          </a:p>
        </p:txBody>
      </p:sp>
      <p:sp>
        <p:nvSpPr>
          <p:cNvPr id="187" name="Google Shape;187;p7"/>
          <p:cNvSpPr/>
          <p:nvPr/>
        </p:nvSpPr>
        <p:spPr>
          <a:xfrm>
            <a:off x="9601200" y="7580679"/>
            <a:ext cx="7696200" cy="1923281"/>
          </a:xfrm>
          <a:prstGeom prst="roundRect">
            <a:avLst>
              <a:gd name="adj" fmla="val 16667"/>
            </a:avLst>
          </a:prstGeom>
          <a:solidFill>
            <a:schemeClr val="lt1"/>
          </a:solidFill>
          <a:ln w="28575" cap="flat" cmpd="sng">
            <a:solidFill>
              <a:srgbClr val="921A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dk1"/>
                </a:solidFill>
                <a:latin typeface="Arial"/>
                <a:ea typeface="Arial"/>
                <a:cs typeface="Arial"/>
                <a:sym typeface="Arial"/>
              </a:rPr>
              <a:t>D. 45 cm.</a:t>
            </a:r>
            <a:endParaRPr sz="4000">
              <a:solidFill>
                <a:schemeClr val="dk1"/>
              </a:solidFill>
              <a:latin typeface="Arial"/>
              <a:ea typeface="Arial"/>
              <a:cs typeface="Arial"/>
              <a:sym typeface="Arial"/>
            </a:endParaRPr>
          </a:p>
        </p:txBody>
      </p:sp>
      <p:pic>
        <p:nvPicPr>
          <p:cNvPr id="188" name="Google Shape;188;p7" descr="Bộ sưu tập hình bóng bay cực chất với hơn 999 hình bóng bay đầy đủ chất  lượng 4K.">
            <a:hlinkClick r:id="rId3" action="ppaction://hlinksldjump"/>
          </p:cNvPr>
          <p:cNvPicPr preferRelativeResize="0"/>
          <p:nvPr/>
        </p:nvPicPr>
        <p:blipFill rotWithShape="1">
          <a:blip r:embed="rId4">
            <a:alphaModFix/>
          </a:blip>
          <a:srcRect/>
          <a:stretch/>
        </p:blipFill>
        <p:spPr>
          <a:xfrm rot="-588185">
            <a:off x="16504101" y="3429041"/>
            <a:ext cx="1586600" cy="3287549"/>
          </a:xfrm>
          <a:prstGeom prst="rect">
            <a:avLst/>
          </a:prstGeom>
          <a:noFill/>
          <a:ln>
            <a:noFill/>
          </a:ln>
        </p:spPr>
      </p:pic>
      <p:sp>
        <p:nvSpPr>
          <p:cNvPr id="189" name="Google Shape;189;p7"/>
          <p:cNvSpPr/>
          <p:nvPr/>
        </p:nvSpPr>
        <p:spPr>
          <a:xfrm>
            <a:off x="990600" y="7580679"/>
            <a:ext cx="7696200" cy="1923281"/>
          </a:xfrm>
          <a:prstGeom prst="roundRect">
            <a:avLst>
              <a:gd name="adj" fmla="val 16667"/>
            </a:avLst>
          </a:prstGeom>
          <a:solidFill>
            <a:srgbClr val="F4C4DD"/>
          </a:solidFill>
          <a:ln w="28575" cap="flat" cmpd="sng">
            <a:solidFill>
              <a:srgbClr val="921A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dk1"/>
                </a:solidFill>
                <a:latin typeface="Arial"/>
                <a:ea typeface="Arial"/>
                <a:cs typeface="Arial"/>
                <a:sym typeface="Arial"/>
              </a:rPr>
              <a:t>C. 34 cm.</a:t>
            </a:r>
            <a:endParaRPr sz="4000">
              <a:solidFill>
                <a:schemeClr val="dk1"/>
              </a:solidFill>
              <a:latin typeface="Arial"/>
              <a:ea typeface="Arial"/>
              <a:cs typeface="Arial"/>
              <a:sym typeface="Aria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500"/>
                                        <p:tgtEl>
                                          <p:spTgt spid="1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
                                        </p:tgtEl>
                                        <p:attrNameLst>
                                          <p:attrName>style.visibility</p:attrName>
                                        </p:attrNameLst>
                                      </p:cBhvr>
                                      <p:to>
                                        <p:strVal val="visible"/>
                                      </p:to>
                                    </p:set>
                                    <p:animEffect transition="in" filter="fade">
                                      <p:cBhvr>
                                        <p:cTn id="12" dur="500"/>
                                        <p:tgtEl>
                                          <p:spTgt spid="184"/>
                                        </p:tgtEl>
                                      </p:cBhvr>
                                    </p:animEffect>
                                  </p:childTnLst>
                                </p:cTn>
                              </p:par>
                              <p:par>
                                <p:cTn id="13" presetID="10" presetClass="entr" presetSubtype="0" fill="hold" nodeType="withEffect">
                                  <p:stCondLst>
                                    <p:cond delay="0"/>
                                  </p:stCondLst>
                                  <p:childTnLst>
                                    <p:set>
                                      <p:cBhvr>
                                        <p:cTn id="14" dur="1" fill="hold">
                                          <p:stCondLst>
                                            <p:cond delay="0"/>
                                          </p:stCondLst>
                                        </p:cTn>
                                        <p:tgtEl>
                                          <p:spTgt spid="186"/>
                                        </p:tgtEl>
                                        <p:attrNameLst>
                                          <p:attrName>style.visibility</p:attrName>
                                        </p:attrNameLst>
                                      </p:cBhvr>
                                      <p:to>
                                        <p:strVal val="visible"/>
                                      </p:to>
                                    </p:set>
                                    <p:animEffect transition="in" filter="fade">
                                      <p:cBhvr>
                                        <p:cTn id="15" dur="500"/>
                                        <p:tgtEl>
                                          <p:spTgt spid="186"/>
                                        </p:tgtEl>
                                      </p:cBhvr>
                                    </p:animEffect>
                                  </p:childTnLst>
                                </p:cTn>
                              </p:par>
                              <p:par>
                                <p:cTn id="16" presetID="10" presetClass="entr" presetSubtype="0" fill="hold" nodeType="withEffect">
                                  <p:stCondLst>
                                    <p:cond delay="0"/>
                                  </p:stCondLst>
                                  <p:childTnLst>
                                    <p:set>
                                      <p:cBhvr>
                                        <p:cTn id="17" dur="1" fill="hold">
                                          <p:stCondLst>
                                            <p:cond delay="0"/>
                                          </p:stCondLst>
                                        </p:cTn>
                                        <p:tgtEl>
                                          <p:spTgt spid="185"/>
                                        </p:tgtEl>
                                        <p:attrNameLst>
                                          <p:attrName>style.visibility</p:attrName>
                                        </p:attrNameLst>
                                      </p:cBhvr>
                                      <p:to>
                                        <p:strVal val="visible"/>
                                      </p:to>
                                    </p:set>
                                    <p:animEffect transition="in" filter="fade">
                                      <p:cBhvr>
                                        <p:cTn id="18" dur="500"/>
                                        <p:tgtEl>
                                          <p:spTgt spid="185"/>
                                        </p:tgtEl>
                                      </p:cBhvr>
                                    </p:animEffect>
                                  </p:childTnLst>
                                </p:cTn>
                              </p:par>
                              <p:par>
                                <p:cTn id="19" presetID="10" presetClass="entr" presetSubtype="0" fill="hold" nodeType="withEffect">
                                  <p:stCondLst>
                                    <p:cond delay="0"/>
                                  </p:stCondLst>
                                  <p:childTnLst>
                                    <p:set>
                                      <p:cBhvr>
                                        <p:cTn id="20" dur="1" fill="hold">
                                          <p:stCondLst>
                                            <p:cond delay="0"/>
                                          </p:stCondLst>
                                        </p:cTn>
                                        <p:tgtEl>
                                          <p:spTgt spid="187"/>
                                        </p:tgtEl>
                                        <p:attrNameLst>
                                          <p:attrName>style.visibility</p:attrName>
                                        </p:attrNameLst>
                                      </p:cBhvr>
                                      <p:to>
                                        <p:strVal val="visible"/>
                                      </p:to>
                                    </p:set>
                                    <p:animEffect transition="in" filter="fade">
                                      <p:cBhvr>
                                        <p:cTn id="21" dur="500"/>
                                        <p:tgtEl>
                                          <p:spTgt spid="18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9"/>
                                        </p:tgtEl>
                                        <p:attrNameLst>
                                          <p:attrName>style.visibility</p:attrName>
                                        </p:attrNameLst>
                                      </p:cBhvr>
                                      <p:to>
                                        <p:strVal val="visible"/>
                                      </p:to>
                                    </p:set>
                                    <p:animEffect transition="in" filter="fade">
                                      <p:cBhvr>
                                        <p:cTn id="26" dur="5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75B0"/>
        </a:solidFill>
        <a:effectLst/>
      </p:bgPr>
    </p:bg>
    <p:spTree>
      <p:nvGrpSpPr>
        <p:cNvPr id="1" name="Shape 193"/>
        <p:cNvGrpSpPr/>
        <p:nvPr/>
      </p:nvGrpSpPr>
      <p:grpSpPr>
        <a:xfrm>
          <a:off x="0" y="0"/>
          <a:ext cx="0" cy="0"/>
          <a:chOff x="0" y="0"/>
          <a:chExt cx="0" cy="0"/>
        </a:xfrm>
      </p:grpSpPr>
      <p:sp>
        <p:nvSpPr>
          <p:cNvPr id="194" name="Google Shape;194;p8"/>
          <p:cNvSpPr/>
          <p:nvPr/>
        </p:nvSpPr>
        <p:spPr>
          <a:xfrm>
            <a:off x="0" y="0"/>
            <a:ext cx="18288000" cy="3619823"/>
          </a:xfrm>
          <a:prstGeom prst="rect">
            <a:avLst/>
          </a:prstGeom>
          <a:solidFill>
            <a:srgbClr val="921A5A"/>
          </a:solidFill>
          <a:ln w="9525" cap="flat" cmpd="sng">
            <a:solidFill>
              <a:srgbClr val="921A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txBox="1"/>
          <p:nvPr/>
        </p:nvSpPr>
        <p:spPr>
          <a:xfrm>
            <a:off x="8965" y="583452"/>
            <a:ext cx="18288000" cy="225805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5000" b="1">
                <a:solidFill>
                  <a:schemeClr val="lt1"/>
                </a:solidFill>
                <a:latin typeface="Arial"/>
                <a:ea typeface="Arial"/>
                <a:cs typeface="Arial"/>
                <a:sym typeface="Arial"/>
              </a:rPr>
              <a:t>Câu 6: Qua 5 điểm khác nhau (không có điểm nào </a:t>
            </a:r>
            <a:endParaRPr sz="5000" b="1">
              <a:solidFill>
                <a:schemeClr val="lt1"/>
              </a:solidFill>
              <a:latin typeface="Arial"/>
              <a:ea typeface="Arial"/>
              <a:cs typeface="Arial"/>
              <a:sym typeface="Arial"/>
            </a:endParaRPr>
          </a:p>
          <a:p>
            <a:pPr marL="0" marR="0" lvl="0" indent="0" algn="ctr" rtl="0">
              <a:lnSpc>
                <a:spcPct val="150000"/>
              </a:lnSpc>
              <a:spcBef>
                <a:spcPts val="0"/>
              </a:spcBef>
              <a:spcAft>
                <a:spcPts val="0"/>
              </a:spcAft>
              <a:buNone/>
            </a:pPr>
            <a:r>
              <a:rPr lang="en-US" sz="5000" b="1">
                <a:solidFill>
                  <a:schemeClr val="lt1"/>
                </a:solidFill>
                <a:latin typeface="Arial"/>
                <a:ea typeface="Arial"/>
                <a:cs typeface="Arial"/>
                <a:sym typeface="Arial"/>
              </a:rPr>
              <a:t>thẳng hàng) vẽ được tối đa bao nhiêu hình tam giác?</a:t>
            </a:r>
            <a:endParaRPr sz="5000" b="1">
              <a:solidFill>
                <a:schemeClr val="lt1"/>
              </a:solidFill>
              <a:latin typeface="Arial"/>
              <a:ea typeface="Arial"/>
              <a:cs typeface="Arial"/>
              <a:sym typeface="Arial"/>
            </a:endParaRPr>
          </a:p>
        </p:txBody>
      </p:sp>
      <p:sp>
        <p:nvSpPr>
          <p:cNvPr id="196" name="Google Shape;196;p8"/>
          <p:cNvSpPr/>
          <p:nvPr/>
        </p:nvSpPr>
        <p:spPr>
          <a:xfrm>
            <a:off x="990600" y="4364379"/>
            <a:ext cx="7696200" cy="2233597"/>
          </a:xfrm>
          <a:prstGeom prst="roundRect">
            <a:avLst>
              <a:gd name="adj" fmla="val 16667"/>
            </a:avLst>
          </a:prstGeom>
          <a:solidFill>
            <a:schemeClr val="lt1"/>
          </a:solidFill>
          <a:ln w="28575" cap="flat" cmpd="sng">
            <a:solidFill>
              <a:srgbClr val="921A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000">
                <a:solidFill>
                  <a:schemeClr val="dk1"/>
                </a:solidFill>
                <a:latin typeface="Arial"/>
                <a:ea typeface="Arial"/>
                <a:cs typeface="Arial"/>
                <a:sym typeface="Arial"/>
              </a:rPr>
              <a:t>A. 8.</a:t>
            </a:r>
            <a:endParaRPr sz="5000">
              <a:solidFill>
                <a:schemeClr val="dk1"/>
              </a:solidFill>
              <a:latin typeface="Arial"/>
              <a:ea typeface="Arial"/>
              <a:cs typeface="Arial"/>
              <a:sym typeface="Arial"/>
            </a:endParaRPr>
          </a:p>
        </p:txBody>
      </p:sp>
      <p:sp>
        <p:nvSpPr>
          <p:cNvPr id="197" name="Google Shape;197;p8"/>
          <p:cNvSpPr/>
          <p:nvPr/>
        </p:nvSpPr>
        <p:spPr>
          <a:xfrm>
            <a:off x="990600" y="7270363"/>
            <a:ext cx="7696200" cy="2233597"/>
          </a:xfrm>
          <a:prstGeom prst="roundRect">
            <a:avLst>
              <a:gd name="adj" fmla="val 16667"/>
            </a:avLst>
          </a:prstGeom>
          <a:solidFill>
            <a:schemeClr val="lt1"/>
          </a:solidFill>
          <a:ln w="28575" cap="flat" cmpd="sng">
            <a:solidFill>
              <a:srgbClr val="921A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000">
                <a:solidFill>
                  <a:schemeClr val="dk1"/>
                </a:solidFill>
                <a:latin typeface="Arial"/>
                <a:ea typeface="Arial"/>
                <a:cs typeface="Arial"/>
                <a:sym typeface="Arial"/>
              </a:rPr>
              <a:t>C. 10.</a:t>
            </a:r>
            <a:endParaRPr sz="5000">
              <a:solidFill>
                <a:schemeClr val="dk1"/>
              </a:solidFill>
              <a:latin typeface="Arial"/>
              <a:ea typeface="Arial"/>
              <a:cs typeface="Arial"/>
              <a:sym typeface="Arial"/>
            </a:endParaRPr>
          </a:p>
        </p:txBody>
      </p:sp>
      <p:sp>
        <p:nvSpPr>
          <p:cNvPr id="198" name="Google Shape;198;p8"/>
          <p:cNvSpPr/>
          <p:nvPr/>
        </p:nvSpPr>
        <p:spPr>
          <a:xfrm>
            <a:off x="9601200" y="4364379"/>
            <a:ext cx="7696200" cy="2233597"/>
          </a:xfrm>
          <a:prstGeom prst="roundRect">
            <a:avLst>
              <a:gd name="adj" fmla="val 16667"/>
            </a:avLst>
          </a:prstGeom>
          <a:solidFill>
            <a:schemeClr val="lt1"/>
          </a:solidFill>
          <a:ln w="28575" cap="flat" cmpd="sng">
            <a:solidFill>
              <a:srgbClr val="921A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000">
                <a:solidFill>
                  <a:schemeClr val="dk1"/>
                </a:solidFill>
                <a:latin typeface="Arial"/>
                <a:ea typeface="Arial"/>
                <a:cs typeface="Arial"/>
                <a:sym typeface="Arial"/>
              </a:rPr>
              <a:t>B. 9.</a:t>
            </a:r>
            <a:endParaRPr sz="5000">
              <a:solidFill>
                <a:schemeClr val="dk1"/>
              </a:solidFill>
              <a:latin typeface="Arial"/>
              <a:ea typeface="Arial"/>
              <a:cs typeface="Arial"/>
              <a:sym typeface="Arial"/>
            </a:endParaRPr>
          </a:p>
        </p:txBody>
      </p:sp>
      <p:sp>
        <p:nvSpPr>
          <p:cNvPr id="199" name="Google Shape;199;p8"/>
          <p:cNvSpPr/>
          <p:nvPr/>
        </p:nvSpPr>
        <p:spPr>
          <a:xfrm>
            <a:off x="9601200" y="7270363"/>
            <a:ext cx="7696200" cy="2233597"/>
          </a:xfrm>
          <a:prstGeom prst="roundRect">
            <a:avLst>
              <a:gd name="adj" fmla="val 16667"/>
            </a:avLst>
          </a:prstGeom>
          <a:solidFill>
            <a:schemeClr val="lt1"/>
          </a:solidFill>
          <a:ln w="28575" cap="flat" cmpd="sng">
            <a:solidFill>
              <a:srgbClr val="921A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000">
                <a:solidFill>
                  <a:schemeClr val="dk1"/>
                </a:solidFill>
                <a:latin typeface="Arial"/>
                <a:ea typeface="Arial"/>
                <a:cs typeface="Arial"/>
                <a:sym typeface="Arial"/>
              </a:rPr>
              <a:t>D. 11.</a:t>
            </a:r>
            <a:endParaRPr sz="5000">
              <a:solidFill>
                <a:schemeClr val="dk1"/>
              </a:solidFill>
              <a:latin typeface="Arial"/>
              <a:ea typeface="Arial"/>
              <a:cs typeface="Arial"/>
              <a:sym typeface="Arial"/>
            </a:endParaRPr>
          </a:p>
        </p:txBody>
      </p:sp>
      <p:sp>
        <p:nvSpPr>
          <p:cNvPr id="200" name="Google Shape;200;p8"/>
          <p:cNvSpPr/>
          <p:nvPr/>
        </p:nvSpPr>
        <p:spPr>
          <a:xfrm>
            <a:off x="990600" y="7270362"/>
            <a:ext cx="7696200" cy="2233597"/>
          </a:xfrm>
          <a:prstGeom prst="roundRect">
            <a:avLst>
              <a:gd name="adj" fmla="val 16667"/>
            </a:avLst>
          </a:prstGeom>
          <a:solidFill>
            <a:srgbClr val="F4C4DD"/>
          </a:solidFill>
          <a:ln w="28575" cap="flat" cmpd="sng">
            <a:solidFill>
              <a:srgbClr val="921A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000">
                <a:solidFill>
                  <a:schemeClr val="dk1"/>
                </a:solidFill>
                <a:latin typeface="Arial"/>
                <a:ea typeface="Arial"/>
                <a:cs typeface="Arial"/>
                <a:sym typeface="Arial"/>
              </a:rPr>
              <a:t>C. 10.</a:t>
            </a:r>
            <a:endParaRPr sz="5000">
              <a:solidFill>
                <a:schemeClr val="dk1"/>
              </a:solidFill>
              <a:latin typeface="Arial"/>
              <a:ea typeface="Arial"/>
              <a:cs typeface="Arial"/>
              <a:sym typeface="Arial"/>
            </a:endParaRPr>
          </a:p>
        </p:txBody>
      </p:sp>
      <p:pic>
        <p:nvPicPr>
          <p:cNvPr id="201" name="Google Shape;201;p8" descr="Bộ sưu tập hình bóng bay cực chất với hơn 999 hình bóng bay đầy đủ chất  lượng 4K.">
            <a:hlinkClick r:id="rId3" action="ppaction://hlinksldjump"/>
          </p:cNvPr>
          <p:cNvPicPr preferRelativeResize="0"/>
          <p:nvPr/>
        </p:nvPicPr>
        <p:blipFill rotWithShape="1">
          <a:blip r:embed="rId4">
            <a:alphaModFix/>
          </a:blip>
          <a:srcRect/>
          <a:stretch/>
        </p:blipFill>
        <p:spPr>
          <a:xfrm rot="-588185">
            <a:off x="16765618" y="3178064"/>
            <a:ext cx="1313688" cy="2722056"/>
          </a:xfrm>
          <a:prstGeom prst="rect">
            <a:avLst/>
          </a:prstGeom>
          <a:noFill/>
          <a:ln>
            <a:noFill/>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500"/>
                                        <p:tgtEl>
                                          <p:spTgt spid="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6"/>
                                        </p:tgtEl>
                                        <p:attrNameLst>
                                          <p:attrName>style.visibility</p:attrName>
                                        </p:attrNameLst>
                                      </p:cBhvr>
                                      <p:to>
                                        <p:strVal val="visible"/>
                                      </p:to>
                                    </p:set>
                                    <p:animEffect transition="in" filter="fade">
                                      <p:cBhvr>
                                        <p:cTn id="12" dur="500"/>
                                        <p:tgtEl>
                                          <p:spTgt spid="196"/>
                                        </p:tgtEl>
                                      </p:cBhvr>
                                    </p:animEffect>
                                  </p:childTnLst>
                                </p:cTn>
                              </p:par>
                              <p:par>
                                <p:cTn id="13" presetID="10" presetClass="entr" presetSubtype="0" fill="hold" nodeType="withEffect">
                                  <p:stCondLst>
                                    <p:cond delay="0"/>
                                  </p:stCondLst>
                                  <p:childTnLst>
                                    <p:set>
                                      <p:cBhvr>
                                        <p:cTn id="14" dur="1" fill="hold">
                                          <p:stCondLst>
                                            <p:cond delay="0"/>
                                          </p:stCondLst>
                                        </p:cTn>
                                        <p:tgtEl>
                                          <p:spTgt spid="198"/>
                                        </p:tgtEl>
                                        <p:attrNameLst>
                                          <p:attrName>style.visibility</p:attrName>
                                        </p:attrNameLst>
                                      </p:cBhvr>
                                      <p:to>
                                        <p:strVal val="visible"/>
                                      </p:to>
                                    </p:set>
                                    <p:animEffect transition="in" filter="fade">
                                      <p:cBhvr>
                                        <p:cTn id="15" dur="500"/>
                                        <p:tgtEl>
                                          <p:spTgt spid="198"/>
                                        </p:tgtEl>
                                      </p:cBhvr>
                                    </p:animEffect>
                                  </p:childTnLst>
                                </p:cTn>
                              </p:par>
                              <p:par>
                                <p:cTn id="16" presetID="10" presetClass="entr" presetSubtype="0" fill="hold" nodeType="withEffect">
                                  <p:stCondLst>
                                    <p:cond delay="0"/>
                                  </p:stCondLst>
                                  <p:childTnLst>
                                    <p:set>
                                      <p:cBhvr>
                                        <p:cTn id="17" dur="1" fill="hold">
                                          <p:stCondLst>
                                            <p:cond delay="0"/>
                                          </p:stCondLst>
                                        </p:cTn>
                                        <p:tgtEl>
                                          <p:spTgt spid="197"/>
                                        </p:tgtEl>
                                        <p:attrNameLst>
                                          <p:attrName>style.visibility</p:attrName>
                                        </p:attrNameLst>
                                      </p:cBhvr>
                                      <p:to>
                                        <p:strVal val="visible"/>
                                      </p:to>
                                    </p:set>
                                    <p:animEffect transition="in" filter="fade">
                                      <p:cBhvr>
                                        <p:cTn id="18" dur="500"/>
                                        <p:tgtEl>
                                          <p:spTgt spid="197"/>
                                        </p:tgtEl>
                                      </p:cBhvr>
                                    </p:animEffect>
                                  </p:childTnLst>
                                </p:cTn>
                              </p:par>
                              <p:par>
                                <p:cTn id="19" presetID="10" presetClass="entr" presetSubtype="0" fill="hold" nodeType="withEffect">
                                  <p:stCondLst>
                                    <p:cond delay="0"/>
                                  </p:stCondLst>
                                  <p:childTnLst>
                                    <p:set>
                                      <p:cBhvr>
                                        <p:cTn id="20" dur="1" fill="hold">
                                          <p:stCondLst>
                                            <p:cond delay="0"/>
                                          </p:stCondLst>
                                        </p:cTn>
                                        <p:tgtEl>
                                          <p:spTgt spid="199"/>
                                        </p:tgtEl>
                                        <p:attrNameLst>
                                          <p:attrName>style.visibility</p:attrName>
                                        </p:attrNameLst>
                                      </p:cBhvr>
                                      <p:to>
                                        <p:strVal val="visible"/>
                                      </p:to>
                                    </p:set>
                                    <p:animEffect transition="in" filter="fade">
                                      <p:cBhvr>
                                        <p:cTn id="21" dur="500"/>
                                        <p:tgtEl>
                                          <p:spTgt spid="19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0"/>
                                        </p:tgtEl>
                                        <p:attrNameLst>
                                          <p:attrName>style.visibility</p:attrName>
                                        </p:attrNameLst>
                                      </p:cBhvr>
                                      <p:to>
                                        <p:strVal val="visible"/>
                                      </p:to>
                                    </p:set>
                                    <p:animEffect transition="in" filter="fade">
                                      <p:cBhvr>
                                        <p:cTn id="26"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86AA7"/>
        </a:solidFill>
        <a:effectLst/>
      </p:bgPr>
    </p:bg>
    <p:spTree>
      <p:nvGrpSpPr>
        <p:cNvPr id="1" name="Shape 205"/>
        <p:cNvGrpSpPr/>
        <p:nvPr/>
      </p:nvGrpSpPr>
      <p:grpSpPr>
        <a:xfrm>
          <a:off x="0" y="0"/>
          <a:ext cx="0" cy="0"/>
          <a:chOff x="0" y="0"/>
          <a:chExt cx="0" cy="0"/>
        </a:xfrm>
      </p:grpSpPr>
      <p:sp>
        <p:nvSpPr>
          <p:cNvPr id="206" name="Google Shape;206;p9"/>
          <p:cNvSpPr/>
          <p:nvPr/>
        </p:nvSpPr>
        <p:spPr>
          <a:xfrm rot="-672792" flipH="1">
            <a:off x="12643632" y="-2083925"/>
            <a:ext cx="7735950" cy="7412447"/>
          </a:xfrm>
          <a:custGeom>
            <a:avLst/>
            <a:gdLst/>
            <a:ahLst/>
            <a:cxnLst/>
            <a:rect l="l" t="t" r="r" b="b"/>
            <a:pathLst>
              <a:path w="7735950" h="7412447" extrusionOk="0">
                <a:moveTo>
                  <a:pt x="7735950" y="0"/>
                </a:moveTo>
                <a:lnTo>
                  <a:pt x="0" y="0"/>
                </a:lnTo>
                <a:lnTo>
                  <a:pt x="0" y="7412446"/>
                </a:lnTo>
                <a:lnTo>
                  <a:pt x="7735950" y="7412446"/>
                </a:lnTo>
                <a:lnTo>
                  <a:pt x="7735950" y="0"/>
                </a:lnTo>
                <a:close/>
              </a:path>
            </a:pathLst>
          </a:custGeom>
          <a:blipFill rotWithShape="1">
            <a:blip r:embed="rId3">
              <a:alphaModFix/>
            </a:blip>
            <a:stretch>
              <a:fillRect/>
            </a:stretch>
          </a:blipFill>
          <a:ln>
            <a:noFill/>
          </a:ln>
        </p:spPr>
      </p:sp>
      <p:sp>
        <p:nvSpPr>
          <p:cNvPr id="207" name="Google Shape;207;p9"/>
          <p:cNvSpPr/>
          <p:nvPr/>
        </p:nvSpPr>
        <p:spPr>
          <a:xfrm>
            <a:off x="-3335111" y="4152900"/>
            <a:ext cx="24958221" cy="11610016"/>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21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9"/>
          <p:cNvSpPr/>
          <p:nvPr/>
        </p:nvSpPr>
        <p:spPr>
          <a:xfrm>
            <a:off x="-450566" y="5788674"/>
            <a:ext cx="4103926" cy="773198"/>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alpha val="30588"/>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7601703" y="-1360357"/>
            <a:ext cx="3670841" cy="4853276"/>
          </a:xfrm>
          <a:custGeom>
            <a:avLst/>
            <a:gdLst/>
            <a:ahLst/>
            <a:cxnLst/>
            <a:rect l="l" t="t" r="r" b="b"/>
            <a:pathLst>
              <a:path w="3670841" h="4853276" extrusionOk="0">
                <a:moveTo>
                  <a:pt x="0" y="0"/>
                </a:moveTo>
                <a:lnTo>
                  <a:pt x="3670842" y="0"/>
                </a:lnTo>
                <a:lnTo>
                  <a:pt x="3670842" y="4853276"/>
                </a:lnTo>
                <a:lnTo>
                  <a:pt x="0" y="4853276"/>
                </a:lnTo>
                <a:lnTo>
                  <a:pt x="0" y="0"/>
                </a:lnTo>
                <a:close/>
              </a:path>
            </a:pathLst>
          </a:custGeom>
          <a:blipFill rotWithShape="1">
            <a:blip r:embed="rId4">
              <a:alphaModFix/>
            </a:blip>
            <a:stretch>
              <a:fillRect/>
            </a:stretch>
          </a:blipFill>
          <a:ln>
            <a:noFill/>
          </a:ln>
        </p:spPr>
      </p:sp>
      <p:sp>
        <p:nvSpPr>
          <p:cNvPr id="210" name="Google Shape;210;p9"/>
          <p:cNvSpPr/>
          <p:nvPr/>
        </p:nvSpPr>
        <p:spPr>
          <a:xfrm>
            <a:off x="-332693" y="113395"/>
            <a:ext cx="4200876" cy="6112386"/>
          </a:xfrm>
          <a:custGeom>
            <a:avLst/>
            <a:gdLst/>
            <a:ahLst/>
            <a:cxnLst/>
            <a:rect l="l" t="t" r="r" b="b"/>
            <a:pathLst>
              <a:path w="4200876" h="6112386" extrusionOk="0">
                <a:moveTo>
                  <a:pt x="0" y="0"/>
                </a:moveTo>
                <a:lnTo>
                  <a:pt x="4200877" y="0"/>
                </a:lnTo>
                <a:lnTo>
                  <a:pt x="4200877" y="6112386"/>
                </a:lnTo>
                <a:lnTo>
                  <a:pt x="0" y="6112386"/>
                </a:lnTo>
                <a:lnTo>
                  <a:pt x="0" y="0"/>
                </a:lnTo>
                <a:close/>
              </a:path>
            </a:pathLst>
          </a:custGeom>
          <a:blipFill rotWithShape="1">
            <a:blip r:embed="rId5">
              <a:alphaModFix/>
            </a:blip>
            <a:stretch>
              <a:fillRect/>
            </a:stretch>
          </a:blipFill>
          <a:ln>
            <a:noFill/>
          </a:ln>
        </p:spPr>
      </p:sp>
      <p:sp>
        <p:nvSpPr>
          <p:cNvPr id="211" name="Google Shape;211;p9"/>
          <p:cNvSpPr txBox="1"/>
          <p:nvPr/>
        </p:nvSpPr>
        <p:spPr>
          <a:xfrm>
            <a:off x="0" y="5045848"/>
            <a:ext cx="18288000" cy="3231654"/>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7000" b="1">
                <a:solidFill>
                  <a:srgbClr val="FFFFFF"/>
                </a:solidFill>
                <a:latin typeface="Arial"/>
                <a:ea typeface="Arial"/>
                <a:cs typeface="Arial"/>
                <a:sym typeface="Arial"/>
              </a:rPr>
              <a:t>CẢM ƠN CÁC EM ĐÃ </a:t>
            </a:r>
            <a:endParaRPr/>
          </a:p>
          <a:p>
            <a:pPr marL="0" marR="0" lvl="0" indent="0" algn="ctr" rtl="0">
              <a:lnSpc>
                <a:spcPct val="150000"/>
              </a:lnSpc>
              <a:spcBef>
                <a:spcPts val="0"/>
              </a:spcBef>
              <a:spcAft>
                <a:spcPts val="0"/>
              </a:spcAft>
              <a:buNone/>
            </a:pPr>
            <a:r>
              <a:rPr lang="en-US" sz="7000" b="1">
                <a:solidFill>
                  <a:srgbClr val="FFFFFF"/>
                </a:solidFill>
                <a:latin typeface="Arial"/>
                <a:ea typeface="Arial"/>
                <a:cs typeface="Arial"/>
                <a:sym typeface="Arial"/>
              </a:rPr>
              <a:t>THAM GIA TRÒ CHƠI!</a:t>
            </a:r>
            <a:endParaRPr sz="7000" b="1">
              <a:solidFill>
                <a:srgbClr val="FFFFFF"/>
              </a:solidFill>
              <a:latin typeface="Arial"/>
              <a:ea typeface="Arial"/>
              <a:cs typeface="Arial"/>
              <a:sym typeface="Arial"/>
            </a:endParaRPr>
          </a:p>
        </p:txBody>
      </p:sp>
      <p:sp>
        <p:nvSpPr>
          <p:cNvPr id="212" name="Google Shape;212;p9"/>
          <p:cNvSpPr/>
          <p:nvPr/>
        </p:nvSpPr>
        <p:spPr>
          <a:xfrm rot="4489875">
            <a:off x="-3015507" y="6660390"/>
            <a:ext cx="5911888" cy="5966126"/>
          </a:xfrm>
          <a:custGeom>
            <a:avLst/>
            <a:gdLst/>
            <a:ahLst/>
            <a:cxnLst/>
            <a:rect l="l" t="t" r="r" b="b"/>
            <a:pathLst>
              <a:path w="5911888" h="5966126" extrusionOk="0">
                <a:moveTo>
                  <a:pt x="0" y="0"/>
                </a:moveTo>
                <a:lnTo>
                  <a:pt x="5911888" y="0"/>
                </a:lnTo>
                <a:lnTo>
                  <a:pt x="5911888" y="5966126"/>
                </a:lnTo>
                <a:lnTo>
                  <a:pt x="0" y="5966126"/>
                </a:lnTo>
                <a:lnTo>
                  <a:pt x="0" y="0"/>
                </a:lnTo>
                <a:close/>
              </a:path>
            </a:pathLst>
          </a:custGeom>
          <a:blipFill rotWithShape="1">
            <a:blip r:embed="rId6">
              <a:alphaModFix/>
            </a:blip>
            <a:stretch>
              <a:fillRect/>
            </a:stretch>
          </a:blipFill>
          <a:ln>
            <a:noFill/>
          </a:ln>
        </p:spPr>
      </p:sp>
      <p:sp>
        <p:nvSpPr>
          <p:cNvPr id="213" name="Google Shape;213;p9"/>
          <p:cNvSpPr/>
          <p:nvPr/>
        </p:nvSpPr>
        <p:spPr>
          <a:xfrm rot="1361550">
            <a:off x="14011021" y="-1816449"/>
            <a:ext cx="7696610" cy="5765461"/>
          </a:xfrm>
          <a:custGeom>
            <a:avLst/>
            <a:gdLst/>
            <a:ahLst/>
            <a:cxnLst/>
            <a:rect l="l" t="t" r="r" b="b"/>
            <a:pathLst>
              <a:path w="7696610" h="5765461" extrusionOk="0">
                <a:moveTo>
                  <a:pt x="0" y="0"/>
                </a:moveTo>
                <a:lnTo>
                  <a:pt x="7696611" y="0"/>
                </a:lnTo>
                <a:lnTo>
                  <a:pt x="7696611" y="5765461"/>
                </a:lnTo>
                <a:lnTo>
                  <a:pt x="0" y="5765461"/>
                </a:lnTo>
                <a:lnTo>
                  <a:pt x="0" y="0"/>
                </a:lnTo>
                <a:close/>
              </a:path>
            </a:pathLst>
          </a:custGeom>
          <a:blipFill rotWithShape="1">
            <a:blip r:embed="rId7">
              <a:alphaModFix/>
            </a:blip>
            <a:stretch>
              <a:fillRect/>
            </a:stretch>
          </a:blipFill>
          <a:ln>
            <a:noFill/>
          </a:ln>
        </p:spPr>
      </p:sp>
      <p:sp>
        <p:nvSpPr>
          <p:cNvPr id="214" name="Google Shape;214;p9"/>
          <p:cNvSpPr/>
          <p:nvPr/>
        </p:nvSpPr>
        <p:spPr>
          <a:xfrm>
            <a:off x="15108024" y="9238143"/>
            <a:ext cx="4302552" cy="810620"/>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alpha val="30588"/>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flipH="1">
            <a:off x="15844854" y="3341140"/>
            <a:ext cx="2853229" cy="6302313"/>
          </a:xfrm>
          <a:custGeom>
            <a:avLst/>
            <a:gdLst/>
            <a:ahLst/>
            <a:cxnLst/>
            <a:rect l="l" t="t" r="r" b="b"/>
            <a:pathLst>
              <a:path w="2853229" h="6302313" extrusionOk="0">
                <a:moveTo>
                  <a:pt x="2853229" y="0"/>
                </a:moveTo>
                <a:lnTo>
                  <a:pt x="0" y="0"/>
                </a:lnTo>
                <a:lnTo>
                  <a:pt x="0" y="6302313"/>
                </a:lnTo>
                <a:lnTo>
                  <a:pt x="2853229" y="6302313"/>
                </a:lnTo>
                <a:lnTo>
                  <a:pt x="2853229" y="0"/>
                </a:lnTo>
                <a:close/>
              </a:path>
            </a:pathLst>
          </a:custGeom>
          <a:blipFill rotWithShape="1">
            <a:blip r:embed="rId8">
              <a:alphaModFix/>
            </a:blip>
            <a:stretch>
              <a:fillRect/>
            </a:stretch>
          </a:blipFill>
          <a:ln>
            <a:noFill/>
          </a:ln>
        </p:spPr>
      </p:sp>
    </p:spTree>
  </p:cSld>
  <p:clrMapOvr>
    <a:masterClrMapping/>
  </p:clrMapOvr>
  <p:transition spd="med">
    <p:comb dir="vert"/>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428</Words>
  <Application>Microsoft Office PowerPoint</Application>
  <PresentationFormat>Custom</PresentationFormat>
  <Paragraphs>53</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Acer</dc:creator>
  <cp:lastModifiedBy>Cúc Đỗ thị xuân</cp:lastModifiedBy>
  <cp:revision>2</cp:revision>
  <dcterms:created xsi:type="dcterms:W3CDTF">2006-08-16T00:00:00Z</dcterms:created>
  <dcterms:modified xsi:type="dcterms:W3CDTF">2025-12-22T07:57:47Z</dcterms:modified>
</cp:coreProperties>
</file>