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hrkPJwlZtOhPZNvGAzhulO0CoO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6" d="100"/>
          <a:sy n="36" d="100"/>
        </p:scale>
        <p:origin x="102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hình cánh diều để mở câu hỏi, bấm vào hình mặt trời để kết thúc trò chơi.</a:t>
            </a:r>
            <a:endParaRPr/>
          </a:p>
        </p:txBody>
      </p:sp>
      <p:sp>
        <p:nvSpPr>
          <p:cNvPr id="110" name="Google Shape;1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hình bông hoa để trở lại slide chọn câu.</a:t>
            </a:r>
            <a:endParaRPr/>
          </a:p>
        </p:txBody>
      </p:sp>
      <p:sp>
        <p:nvSpPr>
          <p:cNvPr id="137" name="Google Shape;13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hình bông hoa để trở lại slide chọn câu.</a:t>
            </a:r>
            <a:endParaRPr/>
          </a:p>
        </p:txBody>
      </p:sp>
      <p:sp>
        <p:nvSpPr>
          <p:cNvPr id="153" name="Google Shape;1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hình bông hoa để trở lại slide chọn câu.</a:t>
            </a:r>
            <a:endParaRPr/>
          </a:p>
        </p:txBody>
      </p:sp>
      <p:sp>
        <p:nvSpPr>
          <p:cNvPr id="171" name="Google Shape;17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hình bông hoa để trở lại slide chọn câu.</a:t>
            </a:r>
            <a:endParaRPr/>
          </a:p>
        </p:txBody>
      </p:sp>
      <p:sp>
        <p:nvSpPr>
          <p:cNvPr id="189" name="Google Shape;1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hình bông hoa để trở lại slide chọn câu.</a:t>
            </a:r>
            <a:endParaRPr/>
          </a:p>
        </p:txBody>
      </p:sp>
      <p:sp>
        <p:nvSpPr>
          <p:cNvPr id="207" name="Google Shape;20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0"/>
          <p:cNvSpPr>
            <a:spLocks noGrp="1"/>
          </p:cNvSpPr>
          <p:nvPr>
            <p:ph type="pic" idx="2"/>
          </p:nvPr>
        </p:nvSpPr>
        <p:spPr>
          <a:xfrm>
            <a:off x="1792288" y="612775"/>
            <a:ext cx="5486400" cy="4114800"/>
          </a:xfrm>
          <a:prstGeom prst="rect">
            <a:avLst/>
          </a:prstGeom>
          <a:noFill/>
          <a:ln>
            <a:noFill/>
          </a:ln>
        </p:spPr>
      </p:sp>
      <p:sp>
        <p:nvSpPr>
          <p:cNvPr id="69" name="Google Shape;69;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slide" Target="slide5.xml"/><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slide" Target="slide4.xml"/><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slide" Target="slide7.xml"/><Relationship Id="rId19" Type="http://schemas.openxmlformats.org/officeDocument/2006/relationships/slide" Target="slide6.xml"/><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D9"/>
        </a:solidFill>
        <a:effectLst/>
      </p:bgPr>
    </p:bg>
    <p:spTree>
      <p:nvGrpSpPr>
        <p:cNvPr id="1" name="Shape 89"/>
        <p:cNvGrpSpPr/>
        <p:nvPr/>
      </p:nvGrpSpPr>
      <p:grpSpPr>
        <a:xfrm>
          <a:off x="0" y="0"/>
          <a:ext cx="0" cy="0"/>
          <a:chOff x="0" y="0"/>
          <a:chExt cx="0" cy="0"/>
        </a:xfrm>
      </p:grpSpPr>
      <p:sp>
        <p:nvSpPr>
          <p:cNvPr id="90" name="Google Shape;90;p1"/>
          <p:cNvSpPr/>
          <p:nvPr/>
        </p:nvSpPr>
        <p:spPr>
          <a:xfrm>
            <a:off x="-1587856" y="-245924"/>
            <a:ext cx="10778847" cy="10778847"/>
          </a:xfrm>
          <a:custGeom>
            <a:avLst/>
            <a:gdLst/>
            <a:ahLst/>
            <a:cxnLst/>
            <a:rect l="l" t="t" r="r" b="b"/>
            <a:pathLst>
              <a:path w="10778847" h="10778847" extrusionOk="0">
                <a:moveTo>
                  <a:pt x="0" y="0"/>
                </a:moveTo>
                <a:lnTo>
                  <a:pt x="10778847" y="0"/>
                </a:lnTo>
                <a:lnTo>
                  <a:pt x="10778847" y="10778848"/>
                </a:lnTo>
                <a:lnTo>
                  <a:pt x="0" y="10778848"/>
                </a:lnTo>
                <a:lnTo>
                  <a:pt x="0" y="0"/>
                </a:lnTo>
                <a:close/>
              </a:path>
            </a:pathLst>
          </a:custGeom>
          <a:blipFill rotWithShape="1">
            <a:blip r:embed="rId3">
              <a:alphaModFix/>
            </a:blip>
            <a:stretch>
              <a:fillRect/>
            </a:stretch>
          </a:blipFill>
          <a:ln>
            <a:noFill/>
          </a:ln>
        </p:spPr>
      </p:sp>
      <p:sp>
        <p:nvSpPr>
          <p:cNvPr id="91" name="Google Shape;91;p1"/>
          <p:cNvSpPr/>
          <p:nvPr/>
        </p:nvSpPr>
        <p:spPr>
          <a:xfrm>
            <a:off x="9190991" y="-245924"/>
            <a:ext cx="10684865" cy="10778847"/>
          </a:xfrm>
          <a:custGeom>
            <a:avLst/>
            <a:gdLst/>
            <a:ahLst/>
            <a:cxnLst/>
            <a:rect l="l" t="t" r="r" b="b"/>
            <a:pathLst>
              <a:path w="10684865" h="10778847" extrusionOk="0">
                <a:moveTo>
                  <a:pt x="0" y="0"/>
                </a:moveTo>
                <a:lnTo>
                  <a:pt x="10684865" y="0"/>
                </a:lnTo>
                <a:lnTo>
                  <a:pt x="10684865" y="10778848"/>
                </a:lnTo>
                <a:lnTo>
                  <a:pt x="0" y="10778848"/>
                </a:lnTo>
                <a:lnTo>
                  <a:pt x="0" y="0"/>
                </a:lnTo>
                <a:close/>
              </a:path>
            </a:pathLst>
          </a:custGeom>
          <a:blipFill rotWithShape="1">
            <a:blip r:embed="rId3">
              <a:alphaModFix/>
            </a:blip>
            <a:stretch>
              <a:fillRect l="-878"/>
            </a:stretch>
          </a:blipFill>
          <a:ln>
            <a:noFill/>
          </a:ln>
        </p:spPr>
      </p:sp>
      <p:grpSp>
        <p:nvGrpSpPr>
          <p:cNvPr id="92" name="Google Shape;92;p1"/>
          <p:cNvGrpSpPr/>
          <p:nvPr/>
        </p:nvGrpSpPr>
        <p:grpSpPr>
          <a:xfrm>
            <a:off x="1363706" y="470865"/>
            <a:ext cx="15476496" cy="9191399"/>
            <a:chOff x="3801567" y="1028701"/>
            <a:chExt cx="10406059" cy="8288960"/>
          </a:xfrm>
        </p:grpSpPr>
        <p:sp>
          <p:nvSpPr>
            <p:cNvPr id="93" name="Google Shape;93;p1"/>
            <p:cNvSpPr/>
            <p:nvPr/>
          </p:nvSpPr>
          <p:spPr>
            <a:xfrm rot="5400000">
              <a:off x="5973175" y="1083210"/>
              <a:ext cx="7326685" cy="9142216"/>
            </a:xfrm>
            <a:custGeom>
              <a:avLst/>
              <a:gdLst/>
              <a:ahLst/>
              <a:cxnLst/>
              <a:rect l="l" t="t" r="r" b="b"/>
              <a:pathLst>
                <a:path w="7326685" h="9198754" extrusionOk="0">
                  <a:moveTo>
                    <a:pt x="0" y="0"/>
                  </a:moveTo>
                  <a:lnTo>
                    <a:pt x="7326685" y="0"/>
                  </a:lnTo>
                  <a:lnTo>
                    <a:pt x="7326685" y="9198754"/>
                  </a:lnTo>
                  <a:lnTo>
                    <a:pt x="0" y="9198754"/>
                  </a:lnTo>
                  <a:lnTo>
                    <a:pt x="0" y="0"/>
                  </a:lnTo>
                  <a:close/>
                </a:path>
              </a:pathLst>
            </a:custGeom>
            <a:blipFill rotWithShape="1">
              <a:blip r:embed="rId4">
                <a:alphaModFix/>
              </a:blip>
              <a:stretch>
                <a:fillRect t="-14188" b="-1"/>
              </a:stretch>
            </a:blipFill>
            <a:ln>
              <a:noFill/>
            </a:ln>
          </p:spPr>
        </p:sp>
        <p:sp>
          <p:nvSpPr>
            <p:cNvPr id="94" name="Google Shape;94;p1"/>
            <p:cNvSpPr/>
            <p:nvPr/>
          </p:nvSpPr>
          <p:spPr>
            <a:xfrm rot="5400000">
              <a:off x="4810176" y="20091"/>
              <a:ext cx="8081428" cy="10098647"/>
            </a:xfrm>
            <a:custGeom>
              <a:avLst/>
              <a:gdLst/>
              <a:ahLst/>
              <a:cxnLst/>
              <a:rect l="l" t="t" r="r" b="b"/>
              <a:pathLst>
                <a:path w="8081428" h="10146344" extrusionOk="0">
                  <a:moveTo>
                    <a:pt x="0" y="0"/>
                  </a:moveTo>
                  <a:lnTo>
                    <a:pt x="8081429" y="0"/>
                  </a:lnTo>
                  <a:lnTo>
                    <a:pt x="8081429" y="10146344"/>
                  </a:lnTo>
                  <a:lnTo>
                    <a:pt x="0" y="10146344"/>
                  </a:lnTo>
                  <a:lnTo>
                    <a:pt x="0" y="0"/>
                  </a:lnTo>
                  <a:close/>
                </a:path>
              </a:pathLst>
            </a:custGeom>
            <a:blipFill rotWithShape="1">
              <a:blip r:embed="rId5">
                <a:alphaModFix/>
              </a:blip>
              <a:stretch>
                <a:fillRect t="-14022"/>
              </a:stretch>
            </a:blipFill>
            <a:ln>
              <a:noFill/>
            </a:ln>
          </p:spPr>
        </p:sp>
      </p:grpSp>
      <p:sp>
        <p:nvSpPr>
          <p:cNvPr id="95" name="Google Shape;95;p1">
            <a:hlinkClick r:id="rId6" action="ppaction://hlinksldjump"/>
          </p:cNvPr>
          <p:cNvSpPr/>
          <p:nvPr/>
        </p:nvSpPr>
        <p:spPr>
          <a:xfrm>
            <a:off x="583118" y="470865"/>
            <a:ext cx="2398432" cy="2419517"/>
          </a:xfrm>
          <a:custGeom>
            <a:avLst/>
            <a:gdLst/>
            <a:ahLst/>
            <a:cxnLst/>
            <a:rect l="l" t="t" r="r" b="b"/>
            <a:pathLst>
              <a:path w="2398432" h="2419517" extrusionOk="0">
                <a:moveTo>
                  <a:pt x="0" y="0"/>
                </a:moveTo>
                <a:lnTo>
                  <a:pt x="2398431" y="0"/>
                </a:lnTo>
                <a:lnTo>
                  <a:pt x="2398431" y="2419517"/>
                </a:lnTo>
                <a:lnTo>
                  <a:pt x="0" y="2419517"/>
                </a:lnTo>
                <a:lnTo>
                  <a:pt x="0" y="0"/>
                </a:lnTo>
                <a:close/>
              </a:path>
            </a:pathLst>
          </a:custGeom>
          <a:blipFill rotWithShape="1">
            <a:blip r:embed="rId7">
              <a:alphaModFix/>
            </a:blip>
            <a:stretch>
              <a:fillRect t="-1494" b="-1493"/>
            </a:stretch>
          </a:blipFill>
          <a:ln>
            <a:noFill/>
          </a:ln>
        </p:spPr>
      </p:sp>
      <p:grpSp>
        <p:nvGrpSpPr>
          <p:cNvPr id="96" name="Google Shape;96;p1"/>
          <p:cNvGrpSpPr/>
          <p:nvPr/>
        </p:nvGrpSpPr>
        <p:grpSpPr>
          <a:xfrm>
            <a:off x="13386439" y="6857785"/>
            <a:ext cx="6135004" cy="3675138"/>
            <a:chOff x="12321951" y="6037551"/>
            <a:chExt cx="7863441" cy="4710548"/>
          </a:xfrm>
        </p:grpSpPr>
        <p:sp>
          <p:nvSpPr>
            <p:cNvPr id="97" name="Google Shape;97;p1"/>
            <p:cNvSpPr/>
            <p:nvPr/>
          </p:nvSpPr>
          <p:spPr>
            <a:xfrm flipH="1">
              <a:off x="14333208" y="6717407"/>
              <a:ext cx="5852184" cy="4030692"/>
            </a:xfrm>
            <a:custGeom>
              <a:avLst/>
              <a:gdLst/>
              <a:ahLst/>
              <a:cxnLst/>
              <a:rect l="l" t="t" r="r" b="b"/>
              <a:pathLst>
                <a:path w="5852184" h="4030692" extrusionOk="0">
                  <a:moveTo>
                    <a:pt x="5852184" y="0"/>
                  </a:moveTo>
                  <a:lnTo>
                    <a:pt x="0" y="0"/>
                  </a:lnTo>
                  <a:lnTo>
                    <a:pt x="0" y="4030692"/>
                  </a:lnTo>
                  <a:lnTo>
                    <a:pt x="5852184" y="4030692"/>
                  </a:lnTo>
                  <a:lnTo>
                    <a:pt x="5852184" y="0"/>
                  </a:lnTo>
                  <a:close/>
                </a:path>
              </a:pathLst>
            </a:custGeom>
            <a:blipFill rotWithShape="1">
              <a:blip r:embed="rId8">
                <a:alphaModFix/>
              </a:blip>
              <a:stretch>
                <a:fillRect/>
              </a:stretch>
            </a:blipFill>
            <a:ln>
              <a:noFill/>
            </a:ln>
          </p:spPr>
        </p:sp>
        <p:sp>
          <p:nvSpPr>
            <p:cNvPr id="98" name="Google Shape;98;p1"/>
            <p:cNvSpPr/>
            <p:nvPr/>
          </p:nvSpPr>
          <p:spPr>
            <a:xfrm flipH="1">
              <a:off x="12321951" y="8709059"/>
              <a:ext cx="2960494" cy="2039040"/>
            </a:xfrm>
            <a:custGeom>
              <a:avLst/>
              <a:gdLst/>
              <a:ahLst/>
              <a:cxnLst/>
              <a:rect l="l" t="t" r="r" b="b"/>
              <a:pathLst>
                <a:path w="2960494" h="2039040" extrusionOk="0">
                  <a:moveTo>
                    <a:pt x="2960494" y="0"/>
                  </a:moveTo>
                  <a:lnTo>
                    <a:pt x="0" y="0"/>
                  </a:lnTo>
                  <a:lnTo>
                    <a:pt x="0" y="2039040"/>
                  </a:lnTo>
                  <a:lnTo>
                    <a:pt x="2960494" y="2039040"/>
                  </a:lnTo>
                  <a:lnTo>
                    <a:pt x="2960494" y="0"/>
                  </a:lnTo>
                  <a:close/>
                </a:path>
              </a:pathLst>
            </a:custGeom>
            <a:blipFill rotWithShape="1">
              <a:blip r:embed="rId8">
                <a:alphaModFix/>
              </a:blip>
              <a:stretch>
                <a:fillRect/>
              </a:stretch>
            </a:blipFill>
            <a:ln>
              <a:noFill/>
            </a:ln>
          </p:spPr>
        </p:sp>
        <p:sp>
          <p:nvSpPr>
            <p:cNvPr id="99" name="Google Shape;99;p1"/>
            <p:cNvSpPr/>
            <p:nvPr/>
          </p:nvSpPr>
          <p:spPr>
            <a:xfrm>
              <a:off x="16093357" y="6037551"/>
              <a:ext cx="2331885" cy="4249449"/>
            </a:xfrm>
            <a:custGeom>
              <a:avLst/>
              <a:gdLst/>
              <a:ahLst/>
              <a:cxnLst/>
              <a:rect l="l" t="t" r="r" b="b"/>
              <a:pathLst>
                <a:path w="2331885" h="4249449" extrusionOk="0">
                  <a:moveTo>
                    <a:pt x="0" y="0"/>
                  </a:moveTo>
                  <a:lnTo>
                    <a:pt x="2331886" y="0"/>
                  </a:lnTo>
                  <a:lnTo>
                    <a:pt x="2331886" y="4249449"/>
                  </a:lnTo>
                  <a:lnTo>
                    <a:pt x="0" y="4249449"/>
                  </a:lnTo>
                  <a:lnTo>
                    <a:pt x="0" y="0"/>
                  </a:lnTo>
                  <a:close/>
                </a:path>
              </a:pathLst>
            </a:custGeom>
            <a:blipFill rotWithShape="1">
              <a:blip r:embed="rId9">
                <a:alphaModFix/>
              </a:blip>
              <a:stretch>
                <a:fillRect/>
              </a:stretch>
            </a:blipFill>
            <a:ln>
              <a:noFill/>
            </a:ln>
          </p:spPr>
        </p:sp>
      </p:grpSp>
      <p:grpSp>
        <p:nvGrpSpPr>
          <p:cNvPr id="100" name="Google Shape;100;p1"/>
          <p:cNvGrpSpPr/>
          <p:nvPr/>
        </p:nvGrpSpPr>
        <p:grpSpPr>
          <a:xfrm>
            <a:off x="-1212581" y="6525959"/>
            <a:ext cx="5763582" cy="4006964"/>
            <a:chOff x="-1498384" y="6037551"/>
            <a:chExt cx="7387376" cy="5135860"/>
          </a:xfrm>
        </p:grpSpPr>
        <p:sp>
          <p:nvSpPr>
            <p:cNvPr id="101" name="Google Shape;101;p1"/>
            <p:cNvSpPr/>
            <p:nvPr/>
          </p:nvSpPr>
          <p:spPr>
            <a:xfrm>
              <a:off x="-1498384" y="7142719"/>
              <a:ext cx="5852184" cy="4030692"/>
            </a:xfrm>
            <a:custGeom>
              <a:avLst/>
              <a:gdLst/>
              <a:ahLst/>
              <a:cxnLst/>
              <a:rect l="l" t="t" r="r" b="b"/>
              <a:pathLst>
                <a:path w="5852184" h="4030692" extrusionOk="0">
                  <a:moveTo>
                    <a:pt x="0" y="0"/>
                  </a:moveTo>
                  <a:lnTo>
                    <a:pt x="5852184" y="0"/>
                  </a:lnTo>
                  <a:lnTo>
                    <a:pt x="5852184" y="4030692"/>
                  </a:lnTo>
                  <a:lnTo>
                    <a:pt x="0" y="4030692"/>
                  </a:lnTo>
                  <a:lnTo>
                    <a:pt x="0" y="0"/>
                  </a:lnTo>
                  <a:close/>
                </a:path>
              </a:pathLst>
            </a:custGeom>
            <a:blipFill rotWithShape="1">
              <a:blip r:embed="rId8">
                <a:alphaModFix/>
              </a:blip>
              <a:stretch>
                <a:fillRect/>
              </a:stretch>
            </a:blipFill>
            <a:ln>
              <a:noFill/>
            </a:ln>
          </p:spPr>
        </p:sp>
        <p:sp>
          <p:nvSpPr>
            <p:cNvPr id="102" name="Google Shape;102;p1"/>
            <p:cNvSpPr/>
            <p:nvPr/>
          </p:nvSpPr>
          <p:spPr>
            <a:xfrm>
              <a:off x="2928498" y="8993508"/>
              <a:ext cx="2960494" cy="2039041"/>
            </a:xfrm>
            <a:custGeom>
              <a:avLst/>
              <a:gdLst/>
              <a:ahLst/>
              <a:cxnLst/>
              <a:rect l="l" t="t" r="r" b="b"/>
              <a:pathLst>
                <a:path w="2960494" h="2039040" extrusionOk="0">
                  <a:moveTo>
                    <a:pt x="0" y="0"/>
                  </a:moveTo>
                  <a:lnTo>
                    <a:pt x="2960494" y="0"/>
                  </a:lnTo>
                  <a:lnTo>
                    <a:pt x="2960494" y="2039040"/>
                  </a:lnTo>
                  <a:lnTo>
                    <a:pt x="0" y="2039040"/>
                  </a:lnTo>
                  <a:lnTo>
                    <a:pt x="0" y="0"/>
                  </a:lnTo>
                  <a:close/>
                </a:path>
              </a:pathLst>
            </a:custGeom>
            <a:blipFill rotWithShape="1">
              <a:blip r:embed="rId8">
                <a:alphaModFix/>
              </a:blip>
              <a:stretch>
                <a:fillRect/>
              </a:stretch>
            </a:blipFill>
            <a:ln>
              <a:noFill/>
            </a:ln>
          </p:spPr>
        </p:sp>
        <p:sp>
          <p:nvSpPr>
            <p:cNvPr id="103" name="Google Shape;103;p1"/>
            <p:cNvSpPr/>
            <p:nvPr/>
          </p:nvSpPr>
          <p:spPr>
            <a:xfrm flipH="1">
              <a:off x="-137243" y="6037551"/>
              <a:ext cx="2331885" cy="4249449"/>
            </a:xfrm>
            <a:custGeom>
              <a:avLst/>
              <a:gdLst/>
              <a:ahLst/>
              <a:cxnLst/>
              <a:rect l="l" t="t" r="r" b="b"/>
              <a:pathLst>
                <a:path w="2331885" h="4249449" extrusionOk="0">
                  <a:moveTo>
                    <a:pt x="2331886" y="0"/>
                  </a:moveTo>
                  <a:lnTo>
                    <a:pt x="0" y="0"/>
                  </a:lnTo>
                  <a:lnTo>
                    <a:pt x="0" y="4249449"/>
                  </a:lnTo>
                  <a:lnTo>
                    <a:pt x="2331886" y="4249449"/>
                  </a:lnTo>
                  <a:lnTo>
                    <a:pt x="2331886" y="0"/>
                  </a:lnTo>
                  <a:close/>
                </a:path>
              </a:pathLst>
            </a:custGeom>
            <a:blipFill rotWithShape="1">
              <a:blip r:embed="rId9">
                <a:alphaModFix/>
              </a:blip>
              <a:stretch>
                <a:fillRect/>
              </a:stretch>
            </a:blipFill>
            <a:ln>
              <a:noFill/>
            </a:ln>
          </p:spPr>
        </p:sp>
      </p:grpSp>
      <p:sp>
        <p:nvSpPr>
          <p:cNvPr id="104" name="Google Shape;104;p1"/>
          <p:cNvSpPr txBox="1"/>
          <p:nvPr/>
        </p:nvSpPr>
        <p:spPr>
          <a:xfrm>
            <a:off x="0" y="1638262"/>
            <a:ext cx="18288000" cy="1011559"/>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5000" b="1" i="0" u="none" strike="noStrike" cap="none">
                <a:solidFill>
                  <a:srgbClr val="31859B"/>
                </a:solidFill>
                <a:latin typeface="Arial"/>
                <a:ea typeface="Arial"/>
                <a:cs typeface="Arial"/>
                <a:sym typeface="Arial"/>
              </a:rPr>
              <a:t>TRÒ CHƠI</a:t>
            </a:r>
            <a:endParaRPr sz="5000" b="1" i="0" u="none" strike="noStrike" cap="none">
              <a:solidFill>
                <a:srgbClr val="31859B"/>
              </a:solidFill>
              <a:latin typeface="Arial"/>
              <a:ea typeface="Arial"/>
              <a:cs typeface="Arial"/>
              <a:sym typeface="Arial"/>
            </a:endParaRPr>
          </a:p>
        </p:txBody>
      </p:sp>
      <p:sp>
        <p:nvSpPr>
          <p:cNvPr id="105" name="Google Shape;105;p1"/>
          <p:cNvSpPr txBox="1"/>
          <p:nvPr/>
        </p:nvSpPr>
        <p:spPr>
          <a:xfrm>
            <a:off x="-4916" y="2705302"/>
            <a:ext cx="18288000" cy="1011559"/>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5000" b="1" i="0" u="none" strike="noStrike" cap="none">
                <a:solidFill>
                  <a:srgbClr val="EC7A68"/>
                </a:solidFill>
                <a:latin typeface="Arial"/>
                <a:ea typeface="Arial"/>
                <a:cs typeface="Arial"/>
                <a:sym typeface="Arial"/>
              </a:rPr>
              <a:t>CÁNH DIỀU TUỔI THƠ</a:t>
            </a:r>
            <a:endParaRPr sz="5000" b="1" i="0" u="none" strike="noStrike" cap="none">
              <a:solidFill>
                <a:srgbClr val="EC7A68"/>
              </a:solidFill>
              <a:latin typeface="Arial"/>
              <a:ea typeface="Arial"/>
              <a:cs typeface="Arial"/>
              <a:sym typeface="Arial"/>
            </a:endParaRPr>
          </a:p>
        </p:txBody>
      </p:sp>
      <p:sp>
        <p:nvSpPr>
          <p:cNvPr id="106" name="Google Shape;106;p1"/>
          <p:cNvSpPr txBox="1"/>
          <p:nvPr/>
        </p:nvSpPr>
        <p:spPr>
          <a:xfrm>
            <a:off x="3951366" y="3901507"/>
            <a:ext cx="9843973" cy="4616648"/>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Có 5 cánh diều tương ứng với 5 câu hỏi trắc nghiệm. Nhiệm vụ của các em là trả lời đúng các câu hỏi đó để khám phá những điều bí mật ẩn đằng sau. Học sinh trả lời sai sẽ nhường cơ hội cho những bạn khác. </a:t>
            </a:r>
            <a:endParaRPr sz="4000" b="0" i="0" u="none" strike="noStrike" cap="none">
              <a:solidFill>
                <a:srgbClr val="000000"/>
              </a:solidFill>
              <a:latin typeface="Arial"/>
              <a:ea typeface="Arial"/>
              <a:cs typeface="Arial"/>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p:tgtEl>
                                          <p:spTgt spid="104"/>
                                        </p:tgtEl>
                                        <p:attrNameLst>
                                          <p:attrName>ppt_w</p:attrName>
                                        </p:attrNameLst>
                                      </p:cBhvr>
                                      <p:tavLst>
                                        <p:tav tm="0">
                                          <p:val>
                                            <p:strVal val="0"/>
                                          </p:val>
                                        </p:tav>
                                        <p:tav tm="100000">
                                          <p:val>
                                            <p:strVal val="#ppt_w"/>
                                          </p:val>
                                        </p:tav>
                                      </p:tavLst>
                                    </p:anim>
                                    <p:anim calcmode="lin" valueType="num">
                                      <p:cBhvr additive="base">
                                        <p:cTn id="8" dur="500"/>
                                        <p:tgtEl>
                                          <p:spTgt spid="10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5"/>
                                        </p:tgtEl>
                                        <p:attrNameLst>
                                          <p:attrName>style.visibility</p:attrName>
                                        </p:attrNameLst>
                                      </p:cBhvr>
                                      <p:to>
                                        <p:strVal val="visible"/>
                                      </p:to>
                                    </p:set>
                                    <p:anim calcmode="lin" valueType="num">
                                      <p:cBhvr additive="base">
                                        <p:cTn id="11" dur="500"/>
                                        <p:tgtEl>
                                          <p:spTgt spid="105"/>
                                        </p:tgtEl>
                                        <p:attrNameLst>
                                          <p:attrName>ppt_w</p:attrName>
                                        </p:attrNameLst>
                                      </p:cBhvr>
                                      <p:tavLst>
                                        <p:tav tm="0">
                                          <p:val>
                                            <p:strVal val="0"/>
                                          </p:val>
                                        </p:tav>
                                        <p:tav tm="100000">
                                          <p:val>
                                            <p:strVal val="#ppt_w"/>
                                          </p:val>
                                        </p:tav>
                                      </p:tavLst>
                                    </p:anim>
                                    <p:anim calcmode="lin" valueType="num">
                                      <p:cBhvr additive="base">
                                        <p:cTn id="12" dur="500"/>
                                        <p:tgtEl>
                                          <p:spTgt spid="10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500"/>
                                        <p:tgtEl>
                                          <p:spTgt spid="106"/>
                                        </p:tgtEl>
                                        <p:attrNameLst>
                                          <p:attrName>ppt_w</p:attrName>
                                        </p:attrNameLst>
                                      </p:cBhvr>
                                      <p:tavLst>
                                        <p:tav tm="0">
                                          <p:val>
                                            <p:strVal val="0"/>
                                          </p:val>
                                        </p:tav>
                                        <p:tav tm="100000">
                                          <p:val>
                                            <p:strVal val="#ppt_w"/>
                                          </p:val>
                                        </p:tav>
                                      </p:tavLst>
                                    </p:anim>
                                    <p:anim calcmode="lin" valueType="num">
                                      <p:cBhvr additive="base">
                                        <p:cTn id="16" dur="500"/>
                                        <p:tgtEl>
                                          <p:spTgt spid="1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D9"/>
        </a:solidFill>
        <a:effectLst/>
      </p:bgPr>
    </p:bg>
    <p:spTree>
      <p:nvGrpSpPr>
        <p:cNvPr id="1" name="Shape 111"/>
        <p:cNvGrpSpPr/>
        <p:nvPr/>
      </p:nvGrpSpPr>
      <p:grpSpPr>
        <a:xfrm>
          <a:off x="0" y="0"/>
          <a:ext cx="0" cy="0"/>
          <a:chOff x="0" y="0"/>
          <a:chExt cx="0" cy="0"/>
        </a:xfrm>
      </p:grpSpPr>
      <p:sp>
        <p:nvSpPr>
          <p:cNvPr id="112" name="Google Shape;112;p2"/>
          <p:cNvSpPr/>
          <p:nvPr/>
        </p:nvSpPr>
        <p:spPr>
          <a:xfrm>
            <a:off x="-1587856" y="-245924"/>
            <a:ext cx="10778847" cy="10778847"/>
          </a:xfrm>
          <a:custGeom>
            <a:avLst/>
            <a:gdLst/>
            <a:ahLst/>
            <a:cxnLst/>
            <a:rect l="l" t="t" r="r" b="b"/>
            <a:pathLst>
              <a:path w="10778847" h="10778847" extrusionOk="0">
                <a:moveTo>
                  <a:pt x="0" y="0"/>
                </a:moveTo>
                <a:lnTo>
                  <a:pt x="10778847" y="0"/>
                </a:lnTo>
                <a:lnTo>
                  <a:pt x="10778847" y="10778848"/>
                </a:lnTo>
                <a:lnTo>
                  <a:pt x="0" y="10778848"/>
                </a:lnTo>
                <a:lnTo>
                  <a:pt x="0" y="0"/>
                </a:lnTo>
                <a:close/>
              </a:path>
            </a:pathLst>
          </a:custGeom>
          <a:blipFill rotWithShape="1">
            <a:blip r:embed="rId3">
              <a:alphaModFix/>
            </a:blip>
            <a:stretch>
              <a:fillRect/>
            </a:stretch>
          </a:blipFill>
          <a:ln>
            <a:noFill/>
          </a:ln>
        </p:spPr>
      </p:sp>
      <p:sp>
        <p:nvSpPr>
          <p:cNvPr id="113" name="Google Shape;113;p2"/>
          <p:cNvSpPr/>
          <p:nvPr/>
        </p:nvSpPr>
        <p:spPr>
          <a:xfrm>
            <a:off x="9190991" y="-245924"/>
            <a:ext cx="10684865" cy="10778847"/>
          </a:xfrm>
          <a:custGeom>
            <a:avLst/>
            <a:gdLst/>
            <a:ahLst/>
            <a:cxnLst/>
            <a:rect l="l" t="t" r="r" b="b"/>
            <a:pathLst>
              <a:path w="10684865" h="10778847" extrusionOk="0">
                <a:moveTo>
                  <a:pt x="0" y="0"/>
                </a:moveTo>
                <a:lnTo>
                  <a:pt x="10684865" y="0"/>
                </a:lnTo>
                <a:lnTo>
                  <a:pt x="10684865" y="10778848"/>
                </a:lnTo>
                <a:lnTo>
                  <a:pt x="0" y="10778848"/>
                </a:lnTo>
                <a:lnTo>
                  <a:pt x="0" y="0"/>
                </a:lnTo>
                <a:close/>
              </a:path>
            </a:pathLst>
          </a:custGeom>
          <a:blipFill rotWithShape="1">
            <a:blip r:embed="rId3">
              <a:alphaModFix/>
            </a:blip>
            <a:stretch>
              <a:fillRect l="-878"/>
            </a:stretch>
          </a:blipFill>
          <a:ln>
            <a:noFill/>
          </a:ln>
        </p:spPr>
      </p:sp>
      <p:grpSp>
        <p:nvGrpSpPr>
          <p:cNvPr id="114" name="Google Shape;114;p2"/>
          <p:cNvGrpSpPr/>
          <p:nvPr/>
        </p:nvGrpSpPr>
        <p:grpSpPr>
          <a:xfrm>
            <a:off x="1363706" y="470865"/>
            <a:ext cx="15476496" cy="9191399"/>
            <a:chOff x="3801567" y="1028701"/>
            <a:chExt cx="10406059" cy="8288960"/>
          </a:xfrm>
        </p:grpSpPr>
        <p:sp>
          <p:nvSpPr>
            <p:cNvPr id="115" name="Google Shape;115;p2"/>
            <p:cNvSpPr/>
            <p:nvPr/>
          </p:nvSpPr>
          <p:spPr>
            <a:xfrm rot="5400000">
              <a:off x="5973175" y="1083210"/>
              <a:ext cx="7326685" cy="9142216"/>
            </a:xfrm>
            <a:custGeom>
              <a:avLst/>
              <a:gdLst/>
              <a:ahLst/>
              <a:cxnLst/>
              <a:rect l="l" t="t" r="r" b="b"/>
              <a:pathLst>
                <a:path w="7326685" h="9198754" extrusionOk="0">
                  <a:moveTo>
                    <a:pt x="0" y="0"/>
                  </a:moveTo>
                  <a:lnTo>
                    <a:pt x="7326685" y="0"/>
                  </a:lnTo>
                  <a:lnTo>
                    <a:pt x="7326685" y="9198754"/>
                  </a:lnTo>
                  <a:lnTo>
                    <a:pt x="0" y="9198754"/>
                  </a:lnTo>
                  <a:lnTo>
                    <a:pt x="0" y="0"/>
                  </a:lnTo>
                  <a:close/>
                </a:path>
              </a:pathLst>
            </a:custGeom>
            <a:blipFill rotWithShape="1">
              <a:blip r:embed="rId4">
                <a:alphaModFix/>
              </a:blip>
              <a:stretch>
                <a:fillRect t="-14188" b="-1"/>
              </a:stretch>
            </a:blipFill>
            <a:ln>
              <a:noFill/>
            </a:ln>
          </p:spPr>
        </p:sp>
        <p:sp>
          <p:nvSpPr>
            <p:cNvPr id="116" name="Google Shape;116;p2"/>
            <p:cNvSpPr/>
            <p:nvPr/>
          </p:nvSpPr>
          <p:spPr>
            <a:xfrm rot="5400000">
              <a:off x="4810176" y="20091"/>
              <a:ext cx="8081428" cy="10098647"/>
            </a:xfrm>
            <a:custGeom>
              <a:avLst/>
              <a:gdLst/>
              <a:ahLst/>
              <a:cxnLst/>
              <a:rect l="l" t="t" r="r" b="b"/>
              <a:pathLst>
                <a:path w="8081428" h="10146344" extrusionOk="0">
                  <a:moveTo>
                    <a:pt x="0" y="0"/>
                  </a:moveTo>
                  <a:lnTo>
                    <a:pt x="8081429" y="0"/>
                  </a:lnTo>
                  <a:lnTo>
                    <a:pt x="8081429" y="10146344"/>
                  </a:lnTo>
                  <a:lnTo>
                    <a:pt x="0" y="10146344"/>
                  </a:lnTo>
                  <a:lnTo>
                    <a:pt x="0" y="0"/>
                  </a:lnTo>
                  <a:close/>
                </a:path>
              </a:pathLst>
            </a:custGeom>
            <a:blipFill rotWithShape="1">
              <a:blip r:embed="rId5">
                <a:alphaModFix/>
              </a:blip>
              <a:stretch>
                <a:fillRect t="-14022"/>
              </a:stretch>
            </a:blipFill>
            <a:ln>
              <a:noFill/>
            </a:ln>
          </p:spPr>
        </p:sp>
      </p:grpSp>
      <p:sp>
        <p:nvSpPr>
          <p:cNvPr id="117" name="Google Shape;117;p2">
            <a:hlinkClick r:id="rId6" action="ppaction://hlinksldjump"/>
          </p:cNvPr>
          <p:cNvSpPr/>
          <p:nvPr/>
        </p:nvSpPr>
        <p:spPr>
          <a:xfrm>
            <a:off x="583118" y="470865"/>
            <a:ext cx="2398432" cy="2419517"/>
          </a:xfrm>
          <a:custGeom>
            <a:avLst/>
            <a:gdLst/>
            <a:ahLst/>
            <a:cxnLst/>
            <a:rect l="l" t="t" r="r" b="b"/>
            <a:pathLst>
              <a:path w="2398432" h="2419517" extrusionOk="0">
                <a:moveTo>
                  <a:pt x="0" y="0"/>
                </a:moveTo>
                <a:lnTo>
                  <a:pt x="2398431" y="0"/>
                </a:lnTo>
                <a:lnTo>
                  <a:pt x="2398431" y="2419517"/>
                </a:lnTo>
                <a:lnTo>
                  <a:pt x="0" y="2419517"/>
                </a:lnTo>
                <a:lnTo>
                  <a:pt x="0" y="0"/>
                </a:lnTo>
                <a:close/>
              </a:path>
            </a:pathLst>
          </a:custGeom>
          <a:blipFill rotWithShape="1">
            <a:blip r:embed="rId7">
              <a:alphaModFix/>
            </a:blip>
            <a:stretch>
              <a:fillRect t="-1494" b="-1493"/>
            </a:stretch>
          </a:blipFill>
          <a:ln>
            <a:noFill/>
          </a:ln>
        </p:spPr>
      </p:sp>
      <p:grpSp>
        <p:nvGrpSpPr>
          <p:cNvPr id="118" name="Google Shape;118;p2"/>
          <p:cNvGrpSpPr/>
          <p:nvPr/>
        </p:nvGrpSpPr>
        <p:grpSpPr>
          <a:xfrm>
            <a:off x="13386439" y="6857785"/>
            <a:ext cx="6135004" cy="3675138"/>
            <a:chOff x="12321951" y="6037551"/>
            <a:chExt cx="7863441" cy="4710548"/>
          </a:xfrm>
        </p:grpSpPr>
        <p:sp>
          <p:nvSpPr>
            <p:cNvPr id="119" name="Google Shape;119;p2"/>
            <p:cNvSpPr/>
            <p:nvPr/>
          </p:nvSpPr>
          <p:spPr>
            <a:xfrm flipH="1">
              <a:off x="14333208" y="6717407"/>
              <a:ext cx="5852184" cy="4030692"/>
            </a:xfrm>
            <a:custGeom>
              <a:avLst/>
              <a:gdLst/>
              <a:ahLst/>
              <a:cxnLst/>
              <a:rect l="l" t="t" r="r" b="b"/>
              <a:pathLst>
                <a:path w="5852184" h="4030692" extrusionOk="0">
                  <a:moveTo>
                    <a:pt x="5852184" y="0"/>
                  </a:moveTo>
                  <a:lnTo>
                    <a:pt x="0" y="0"/>
                  </a:lnTo>
                  <a:lnTo>
                    <a:pt x="0" y="4030692"/>
                  </a:lnTo>
                  <a:lnTo>
                    <a:pt x="5852184" y="4030692"/>
                  </a:lnTo>
                  <a:lnTo>
                    <a:pt x="5852184" y="0"/>
                  </a:lnTo>
                  <a:close/>
                </a:path>
              </a:pathLst>
            </a:custGeom>
            <a:blipFill rotWithShape="1">
              <a:blip r:embed="rId8">
                <a:alphaModFix/>
              </a:blip>
              <a:stretch>
                <a:fillRect/>
              </a:stretch>
            </a:blipFill>
            <a:ln>
              <a:noFill/>
            </a:ln>
          </p:spPr>
        </p:sp>
        <p:sp>
          <p:nvSpPr>
            <p:cNvPr id="120" name="Google Shape;120;p2"/>
            <p:cNvSpPr/>
            <p:nvPr/>
          </p:nvSpPr>
          <p:spPr>
            <a:xfrm flipH="1">
              <a:off x="12321951" y="8709059"/>
              <a:ext cx="2960494" cy="2039040"/>
            </a:xfrm>
            <a:custGeom>
              <a:avLst/>
              <a:gdLst/>
              <a:ahLst/>
              <a:cxnLst/>
              <a:rect l="l" t="t" r="r" b="b"/>
              <a:pathLst>
                <a:path w="2960494" h="2039040" extrusionOk="0">
                  <a:moveTo>
                    <a:pt x="2960494" y="0"/>
                  </a:moveTo>
                  <a:lnTo>
                    <a:pt x="0" y="0"/>
                  </a:lnTo>
                  <a:lnTo>
                    <a:pt x="0" y="2039040"/>
                  </a:lnTo>
                  <a:lnTo>
                    <a:pt x="2960494" y="2039040"/>
                  </a:lnTo>
                  <a:lnTo>
                    <a:pt x="2960494" y="0"/>
                  </a:lnTo>
                  <a:close/>
                </a:path>
              </a:pathLst>
            </a:custGeom>
            <a:blipFill rotWithShape="1">
              <a:blip r:embed="rId8">
                <a:alphaModFix/>
              </a:blip>
              <a:stretch>
                <a:fillRect/>
              </a:stretch>
            </a:blipFill>
            <a:ln>
              <a:noFill/>
            </a:ln>
          </p:spPr>
        </p:sp>
        <p:sp>
          <p:nvSpPr>
            <p:cNvPr id="121" name="Google Shape;121;p2"/>
            <p:cNvSpPr/>
            <p:nvPr/>
          </p:nvSpPr>
          <p:spPr>
            <a:xfrm>
              <a:off x="16093357" y="6037551"/>
              <a:ext cx="2331885" cy="4249449"/>
            </a:xfrm>
            <a:custGeom>
              <a:avLst/>
              <a:gdLst/>
              <a:ahLst/>
              <a:cxnLst/>
              <a:rect l="l" t="t" r="r" b="b"/>
              <a:pathLst>
                <a:path w="2331885" h="4249449" extrusionOk="0">
                  <a:moveTo>
                    <a:pt x="0" y="0"/>
                  </a:moveTo>
                  <a:lnTo>
                    <a:pt x="2331886" y="0"/>
                  </a:lnTo>
                  <a:lnTo>
                    <a:pt x="2331886" y="4249449"/>
                  </a:lnTo>
                  <a:lnTo>
                    <a:pt x="0" y="4249449"/>
                  </a:lnTo>
                  <a:lnTo>
                    <a:pt x="0" y="0"/>
                  </a:lnTo>
                  <a:close/>
                </a:path>
              </a:pathLst>
            </a:custGeom>
            <a:blipFill rotWithShape="1">
              <a:blip r:embed="rId9">
                <a:alphaModFix/>
              </a:blip>
              <a:stretch>
                <a:fillRect/>
              </a:stretch>
            </a:blipFill>
            <a:ln>
              <a:noFill/>
            </a:ln>
          </p:spPr>
        </p:sp>
      </p:grpSp>
      <p:grpSp>
        <p:nvGrpSpPr>
          <p:cNvPr id="122" name="Google Shape;122;p2"/>
          <p:cNvGrpSpPr/>
          <p:nvPr/>
        </p:nvGrpSpPr>
        <p:grpSpPr>
          <a:xfrm>
            <a:off x="-1212581" y="6525959"/>
            <a:ext cx="5763582" cy="4006964"/>
            <a:chOff x="-1498384" y="6037551"/>
            <a:chExt cx="7387376" cy="5135860"/>
          </a:xfrm>
        </p:grpSpPr>
        <p:sp>
          <p:nvSpPr>
            <p:cNvPr id="123" name="Google Shape;123;p2"/>
            <p:cNvSpPr/>
            <p:nvPr/>
          </p:nvSpPr>
          <p:spPr>
            <a:xfrm>
              <a:off x="-1498384" y="7142719"/>
              <a:ext cx="5852184" cy="4030692"/>
            </a:xfrm>
            <a:custGeom>
              <a:avLst/>
              <a:gdLst/>
              <a:ahLst/>
              <a:cxnLst/>
              <a:rect l="l" t="t" r="r" b="b"/>
              <a:pathLst>
                <a:path w="5852184" h="4030692" extrusionOk="0">
                  <a:moveTo>
                    <a:pt x="0" y="0"/>
                  </a:moveTo>
                  <a:lnTo>
                    <a:pt x="5852184" y="0"/>
                  </a:lnTo>
                  <a:lnTo>
                    <a:pt x="5852184" y="4030692"/>
                  </a:lnTo>
                  <a:lnTo>
                    <a:pt x="0" y="4030692"/>
                  </a:lnTo>
                  <a:lnTo>
                    <a:pt x="0" y="0"/>
                  </a:lnTo>
                  <a:close/>
                </a:path>
              </a:pathLst>
            </a:custGeom>
            <a:blipFill rotWithShape="1">
              <a:blip r:embed="rId8">
                <a:alphaModFix/>
              </a:blip>
              <a:stretch>
                <a:fillRect/>
              </a:stretch>
            </a:blipFill>
            <a:ln>
              <a:noFill/>
            </a:ln>
          </p:spPr>
        </p:sp>
        <p:sp>
          <p:nvSpPr>
            <p:cNvPr id="124" name="Google Shape;124;p2"/>
            <p:cNvSpPr/>
            <p:nvPr/>
          </p:nvSpPr>
          <p:spPr>
            <a:xfrm>
              <a:off x="2928498" y="8993508"/>
              <a:ext cx="2960494" cy="2039041"/>
            </a:xfrm>
            <a:custGeom>
              <a:avLst/>
              <a:gdLst/>
              <a:ahLst/>
              <a:cxnLst/>
              <a:rect l="l" t="t" r="r" b="b"/>
              <a:pathLst>
                <a:path w="2960494" h="2039040" extrusionOk="0">
                  <a:moveTo>
                    <a:pt x="0" y="0"/>
                  </a:moveTo>
                  <a:lnTo>
                    <a:pt x="2960494" y="0"/>
                  </a:lnTo>
                  <a:lnTo>
                    <a:pt x="2960494" y="2039040"/>
                  </a:lnTo>
                  <a:lnTo>
                    <a:pt x="0" y="2039040"/>
                  </a:lnTo>
                  <a:lnTo>
                    <a:pt x="0" y="0"/>
                  </a:lnTo>
                  <a:close/>
                </a:path>
              </a:pathLst>
            </a:custGeom>
            <a:blipFill rotWithShape="1">
              <a:blip r:embed="rId8">
                <a:alphaModFix/>
              </a:blip>
              <a:stretch>
                <a:fillRect/>
              </a:stretch>
            </a:blipFill>
            <a:ln>
              <a:noFill/>
            </a:ln>
          </p:spPr>
        </p:sp>
        <p:sp>
          <p:nvSpPr>
            <p:cNvPr id="125" name="Google Shape;125;p2"/>
            <p:cNvSpPr/>
            <p:nvPr/>
          </p:nvSpPr>
          <p:spPr>
            <a:xfrm flipH="1">
              <a:off x="-137243" y="6037551"/>
              <a:ext cx="2331885" cy="4249449"/>
            </a:xfrm>
            <a:custGeom>
              <a:avLst/>
              <a:gdLst/>
              <a:ahLst/>
              <a:cxnLst/>
              <a:rect l="l" t="t" r="r" b="b"/>
              <a:pathLst>
                <a:path w="2331885" h="4249449" extrusionOk="0">
                  <a:moveTo>
                    <a:pt x="2331886" y="0"/>
                  </a:moveTo>
                  <a:lnTo>
                    <a:pt x="0" y="0"/>
                  </a:lnTo>
                  <a:lnTo>
                    <a:pt x="0" y="4249449"/>
                  </a:lnTo>
                  <a:lnTo>
                    <a:pt x="2331886" y="4249449"/>
                  </a:lnTo>
                  <a:lnTo>
                    <a:pt x="2331886" y="0"/>
                  </a:lnTo>
                  <a:close/>
                </a:path>
              </a:pathLst>
            </a:custGeom>
            <a:blipFill rotWithShape="1">
              <a:blip r:embed="rId9">
                <a:alphaModFix/>
              </a:blip>
              <a:stretch>
                <a:fillRect/>
              </a:stretch>
            </a:blipFill>
            <a:ln>
              <a:noFill/>
            </a:ln>
          </p:spPr>
        </p:sp>
      </p:grpSp>
      <p:sp>
        <p:nvSpPr>
          <p:cNvPr id="126" name="Google Shape;126;p2"/>
          <p:cNvSpPr txBox="1"/>
          <p:nvPr/>
        </p:nvSpPr>
        <p:spPr>
          <a:xfrm>
            <a:off x="0" y="1638262"/>
            <a:ext cx="18288000" cy="1011559"/>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5000" b="1" i="0" u="none" strike="noStrike" cap="none">
                <a:solidFill>
                  <a:srgbClr val="31859B"/>
                </a:solidFill>
                <a:latin typeface="Arial"/>
                <a:ea typeface="Arial"/>
                <a:cs typeface="Arial"/>
                <a:sym typeface="Arial"/>
              </a:rPr>
              <a:t>TRÒ CHƠI</a:t>
            </a:r>
            <a:endParaRPr sz="5000" b="1" i="0" u="none" strike="noStrike" cap="none">
              <a:solidFill>
                <a:srgbClr val="31859B"/>
              </a:solidFill>
              <a:latin typeface="Arial"/>
              <a:ea typeface="Arial"/>
              <a:cs typeface="Arial"/>
              <a:sym typeface="Arial"/>
            </a:endParaRPr>
          </a:p>
        </p:txBody>
      </p:sp>
      <p:sp>
        <p:nvSpPr>
          <p:cNvPr id="127" name="Google Shape;127;p2"/>
          <p:cNvSpPr txBox="1"/>
          <p:nvPr/>
        </p:nvSpPr>
        <p:spPr>
          <a:xfrm>
            <a:off x="-4916" y="2705302"/>
            <a:ext cx="18288000" cy="1011559"/>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5000" b="1" i="0" u="none" strike="noStrike" cap="none">
                <a:solidFill>
                  <a:srgbClr val="EC7A68"/>
                </a:solidFill>
                <a:latin typeface="Arial"/>
                <a:ea typeface="Arial"/>
                <a:cs typeface="Arial"/>
                <a:sym typeface="Arial"/>
              </a:rPr>
              <a:t>CÁNH DIỀU TUỔI THƠ</a:t>
            </a:r>
            <a:endParaRPr sz="5000" b="1" i="0" u="none" strike="noStrike" cap="none">
              <a:solidFill>
                <a:srgbClr val="EC7A68"/>
              </a:solidFill>
              <a:latin typeface="Arial"/>
              <a:ea typeface="Arial"/>
              <a:cs typeface="Arial"/>
              <a:sym typeface="Arial"/>
            </a:endParaRPr>
          </a:p>
        </p:txBody>
      </p:sp>
      <p:sp>
        <p:nvSpPr>
          <p:cNvPr id="128" name="Google Shape;128;p2">
            <a:hlinkClick r:id="rId10" action="ppaction://hlinksldjump"/>
          </p:cNvPr>
          <p:cNvSpPr/>
          <p:nvPr/>
        </p:nvSpPr>
        <p:spPr>
          <a:xfrm rot="-1434259">
            <a:off x="11174231" y="6257135"/>
            <a:ext cx="1561629" cy="2613605"/>
          </a:xfrm>
          <a:custGeom>
            <a:avLst/>
            <a:gdLst/>
            <a:ahLst/>
            <a:cxnLst/>
            <a:rect l="l" t="t" r="r" b="b"/>
            <a:pathLst>
              <a:path w="3947302" h="6606364" extrusionOk="0">
                <a:moveTo>
                  <a:pt x="0" y="0"/>
                </a:moveTo>
                <a:lnTo>
                  <a:pt x="3947303" y="0"/>
                </a:lnTo>
                <a:lnTo>
                  <a:pt x="3947303" y="6606364"/>
                </a:lnTo>
                <a:lnTo>
                  <a:pt x="0" y="6606364"/>
                </a:lnTo>
                <a:lnTo>
                  <a:pt x="0" y="0"/>
                </a:lnTo>
                <a:close/>
              </a:path>
            </a:pathLst>
          </a:custGeom>
          <a:blipFill rotWithShape="1">
            <a:blip r:embed="rId11">
              <a:alphaModFix/>
            </a:blip>
            <a:stretch>
              <a:fillRect/>
            </a:stretch>
          </a:blipFill>
          <a:ln>
            <a:noFill/>
          </a:ln>
        </p:spPr>
      </p:sp>
      <p:sp>
        <p:nvSpPr>
          <p:cNvPr id="129" name="Google Shape;129;p2">
            <a:hlinkClick r:id="rId12" action="ppaction://hlinksldjump"/>
          </p:cNvPr>
          <p:cNvSpPr/>
          <p:nvPr/>
        </p:nvSpPr>
        <p:spPr>
          <a:xfrm rot="-1434259">
            <a:off x="12337470" y="3916918"/>
            <a:ext cx="2541731" cy="2613605"/>
          </a:xfrm>
          <a:custGeom>
            <a:avLst/>
            <a:gdLst/>
            <a:ahLst/>
            <a:cxnLst/>
            <a:rect l="l" t="t" r="r" b="b"/>
            <a:pathLst>
              <a:path w="6424689" h="6606364" extrusionOk="0">
                <a:moveTo>
                  <a:pt x="0" y="0"/>
                </a:moveTo>
                <a:lnTo>
                  <a:pt x="6424689" y="0"/>
                </a:lnTo>
                <a:lnTo>
                  <a:pt x="6424689" y="6606364"/>
                </a:lnTo>
                <a:lnTo>
                  <a:pt x="0" y="6606364"/>
                </a:lnTo>
                <a:lnTo>
                  <a:pt x="0" y="0"/>
                </a:lnTo>
                <a:close/>
              </a:path>
            </a:pathLst>
          </a:custGeom>
          <a:blipFill rotWithShape="1">
            <a:blip r:embed="rId13">
              <a:alphaModFix/>
            </a:blip>
            <a:stretch>
              <a:fillRect/>
            </a:stretch>
          </a:blipFill>
          <a:ln>
            <a:noFill/>
          </a:ln>
        </p:spPr>
      </p:sp>
      <p:sp>
        <p:nvSpPr>
          <p:cNvPr id="130" name="Google Shape;130;p2">
            <a:hlinkClick r:id="rId14" action="ppaction://hlinksldjump"/>
          </p:cNvPr>
          <p:cNvSpPr/>
          <p:nvPr/>
        </p:nvSpPr>
        <p:spPr>
          <a:xfrm rot="-1184796">
            <a:off x="3013574" y="4105153"/>
            <a:ext cx="2201727" cy="3255789"/>
          </a:xfrm>
          <a:custGeom>
            <a:avLst/>
            <a:gdLst/>
            <a:ahLst/>
            <a:cxnLst/>
            <a:rect l="l" t="t" r="r" b="b"/>
            <a:pathLst>
              <a:path w="5565267" h="8229600" extrusionOk="0">
                <a:moveTo>
                  <a:pt x="0" y="0"/>
                </a:moveTo>
                <a:lnTo>
                  <a:pt x="5565267" y="0"/>
                </a:lnTo>
                <a:lnTo>
                  <a:pt x="5565267" y="8229600"/>
                </a:lnTo>
                <a:lnTo>
                  <a:pt x="0" y="8229600"/>
                </a:lnTo>
                <a:lnTo>
                  <a:pt x="0" y="0"/>
                </a:lnTo>
                <a:close/>
              </a:path>
            </a:pathLst>
          </a:custGeom>
          <a:blipFill rotWithShape="1">
            <a:blip r:embed="rId15">
              <a:alphaModFix/>
            </a:blip>
            <a:stretch>
              <a:fillRect/>
            </a:stretch>
          </a:blipFill>
          <a:ln>
            <a:noFill/>
          </a:ln>
        </p:spPr>
      </p:sp>
      <p:sp>
        <p:nvSpPr>
          <p:cNvPr id="131" name="Google Shape;131;p2">
            <a:hlinkClick r:id="rId16" action="ppaction://hlinksldjump"/>
          </p:cNvPr>
          <p:cNvSpPr/>
          <p:nvPr/>
        </p:nvSpPr>
        <p:spPr>
          <a:xfrm rot="-1434259" flipH="1">
            <a:off x="7820014" y="4082127"/>
            <a:ext cx="2081404" cy="2807964"/>
          </a:xfrm>
          <a:custGeom>
            <a:avLst/>
            <a:gdLst/>
            <a:ahLst/>
            <a:cxnLst/>
            <a:rect l="l" t="t" r="r" b="b"/>
            <a:pathLst>
              <a:path w="6100191" h="8229600" extrusionOk="0">
                <a:moveTo>
                  <a:pt x="0" y="0"/>
                </a:moveTo>
                <a:lnTo>
                  <a:pt x="6100191" y="0"/>
                </a:lnTo>
                <a:lnTo>
                  <a:pt x="6100191" y="8229600"/>
                </a:lnTo>
                <a:lnTo>
                  <a:pt x="0" y="8229600"/>
                </a:lnTo>
                <a:lnTo>
                  <a:pt x="0" y="0"/>
                </a:lnTo>
                <a:close/>
              </a:path>
            </a:pathLst>
          </a:custGeom>
          <a:blipFill rotWithShape="1">
            <a:blip r:embed="rId17">
              <a:alphaModFix/>
            </a:blip>
            <a:stretch>
              <a:fillRect/>
            </a:stretch>
          </a:blipFill>
          <a:ln>
            <a:noFill/>
          </a:ln>
        </p:spPr>
      </p:sp>
      <p:pic>
        <p:nvPicPr>
          <p:cNvPr id="132" name="Google Shape;132;p2"/>
          <p:cNvPicPr preferRelativeResize="0"/>
          <p:nvPr/>
        </p:nvPicPr>
        <p:blipFill rotWithShape="1">
          <a:blip r:embed="rId18">
            <a:alphaModFix/>
          </a:blip>
          <a:srcRect/>
          <a:stretch/>
        </p:blipFill>
        <p:spPr>
          <a:xfrm>
            <a:off x="16230600" y="164789"/>
            <a:ext cx="1859718" cy="481202"/>
          </a:xfrm>
          <a:prstGeom prst="rect">
            <a:avLst/>
          </a:prstGeom>
          <a:noFill/>
          <a:ln>
            <a:noFill/>
          </a:ln>
        </p:spPr>
      </p:pic>
      <p:pic>
        <p:nvPicPr>
          <p:cNvPr id="133" name="Google Shape;133;p2">
            <a:hlinkClick r:id="rId19" action="ppaction://hlinksldjump"/>
          </p:cNvPr>
          <p:cNvPicPr preferRelativeResize="0"/>
          <p:nvPr/>
        </p:nvPicPr>
        <p:blipFill rotWithShape="1">
          <a:blip r:embed="rId20">
            <a:alphaModFix/>
          </a:blip>
          <a:srcRect/>
          <a:stretch/>
        </p:blipFill>
        <p:spPr>
          <a:xfrm>
            <a:off x="5956804" y="5533828"/>
            <a:ext cx="3604389" cy="3604389"/>
          </a:xfrm>
          <a:prstGeom prst="rect">
            <a:avLst/>
          </a:prstGeom>
          <a:noFill/>
          <a:ln>
            <a:noFill/>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0"/>
                                        </p:tgtEl>
                                      </p:cBhvr>
                                    </p:animEffect>
                                    <p:set>
                                      <p:cBhvr>
                                        <p:cTn id="7" dur="1" fill="hold">
                                          <p:stCondLst>
                                            <p:cond delay="500"/>
                                          </p:stCondLst>
                                        </p:cTn>
                                        <p:tgtEl>
                                          <p:spTgt spid="1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1"/>
                                        </p:tgtEl>
                                      </p:cBhvr>
                                    </p:animEffect>
                                    <p:set>
                                      <p:cBhvr>
                                        <p:cTn id="12" dur="1" fill="hold">
                                          <p:stCondLst>
                                            <p:cond delay="500"/>
                                          </p:stCondLst>
                                        </p:cTn>
                                        <p:tgtEl>
                                          <p:spTgt spid="1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8"/>
                                        </p:tgtEl>
                                      </p:cBhvr>
                                    </p:animEffect>
                                    <p:set>
                                      <p:cBhvr>
                                        <p:cTn id="17" dur="1" fill="hold">
                                          <p:stCondLst>
                                            <p:cond delay="500"/>
                                          </p:stCondLst>
                                        </p:cTn>
                                        <p:tgtEl>
                                          <p:spTgt spid="1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9"/>
                                        </p:tgtEl>
                                      </p:cBhvr>
                                    </p:animEffect>
                                    <p:set>
                                      <p:cBhvr>
                                        <p:cTn id="22" dur="1" fill="hold">
                                          <p:stCondLst>
                                            <p:cond delay="500"/>
                                          </p:stCondLst>
                                        </p:cTn>
                                        <p:tgtEl>
                                          <p:spTgt spid="1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3"/>
                                        </p:tgtEl>
                                      </p:cBhvr>
                                    </p:animEffect>
                                    <p:set>
                                      <p:cBhvr>
                                        <p:cTn id="27" dur="1" fill="hold">
                                          <p:stCondLst>
                                            <p:cond delay="500"/>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D9"/>
        </a:solidFill>
        <a:effectLst/>
      </p:bgPr>
    </p:bg>
    <p:spTree>
      <p:nvGrpSpPr>
        <p:cNvPr id="1" name="Shape 138"/>
        <p:cNvGrpSpPr/>
        <p:nvPr/>
      </p:nvGrpSpPr>
      <p:grpSpPr>
        <a:xfrm>
          <a:off x="0" y="0"/>
          <a:ext cx="0" cy="0"/>
          <a:chOff x="0" y="0"/>
          <a:chExt cx="0" cy="0"/>
        </a:xfrm>
      </p:grpSpPr>
      <p:sp>
        <p:nvSpPr>
          <p:cNvPr id="139" name="Google Shape;139;p3"/>
          <p:cNvSpPr/>
          <p:nvPr/>
        </p:nvSpPr>
        <p:spPr>
          <a:xfrm>
            <a:off x="-1587856" y="-245924"/>
            <a:ext cx="10778847" cy="10778847"/>
          </a:xfrm>
          <a:custGeom>
            <a:avLst/>
            <a:gdLst/>
            <a:ahLst/>
            <a:cxnLst/>
            <a:rect l="l" t="t" r="r" b="b"/>
            <a:pathLst>
              <a:path w="10778847" h="10778847" extrusionOk="0">
                <a:moveTo>
                  <a:pt x="0" y="0"/>
                </a:moveTo>
                <a:lnTo>
                  <a:pt x="10778847" y="0"/>
                </a:lnTo>
                <a:lnTo>
                  <a:pt x="10778847" y="10778848"/>
                </a:lnTo>
                <a:lnTo>
                  <a:pt x="0" y="10778848"/>
                </a:lnTo>
                <a:lnTo>
                  <a:pt x="0" y="0"/>
                </a:lnTo>
                <a:close/>
              </a:path>
            </a:pathLst>
          </a:custGeom>
          <a:blipFill rotWithShape="1">
            <a:blip r:embed="rId3">
              <a:alphaModFix/>
            </a:blip>
            <a:stretch>
              <a:fillRect/>
            </a:stretch>
          </a:blipFill>
          <a:ln>
            <a:noFill/>
          </a:ln>
        </p:spPr>
      </p:sp>
      <p:sp>
        <p:nvSpPr>
          <p:cNvPr id="140" name="Google Shape;140;p3"/>
          <p:cNvSpPr/>
          <p:nvPr/>
        </p:nvSpPr>
        <p:spPr>
          <a:xfrm>
            <a:off x="9190991" y="-245924"/>
            <a:ext cx="10684865" cy="10778847"/>
          </a:xfrm>
          <a:custGeom>
            <a:avLst/>
            <a:gdLst/>
            <a:ahLst/>
            <a:cxnLst/>
            <a:rect l="l" t="t" r="r" b="b"/>
            <a:pathLst>
              <a:path w="10684865" h="10778847" extrusionOk="0">
                <a:moveTo>
                  <a:pt x="0" y="0"/>
                </a:moveTo>
                <a:lnTo>
                  <a:pt x="10684865" y="0"/>
                </a:lnTo>
                <a:lnTo>
                  <a:pt x="10684865" y="10778848"/>
                </a:lnTo>
                <a:lnTo>
                  <a:pt x="0" y="10778848"/>
                </a:lnTo>
                <a:lnTo>
                  <a:pt x="0" y="0"/>
                </a:lnTo>
                <a:close/>
              </a:path>
            </a:pathLst>
          </a:custGeom>
          <a:blipFill rotWithShape="1">
            <a:blip r:embed="rId3">
              <a:alphaModFix/>
            </a:blip>
            <a:stretch>
              <a:fillRect l="-878"/>
            </a:stretch>
          </a:blipFill>
          <a:ln>
            <a:noFill/>
          </a:ln>
        </p:spPr>
      </p:sp>
      <p:sp>
        <p:nvSpPr>
          <p:cNvPr id="141" name="Google Shape;141;p3"/>
          <p:cNvSpPr/>
          <p:nvPr/>
        </p:nvSpPr>
        <p:spPr>
          <a:xfrm>
            <a:off x="-269985" y="9105900"/>
            <a:ext cx="18827971" cy="2121141"/>
          </a:xfrm>
          <a:custGeom>
            <a:avLst/>
            <a:gdLst/>
            <a:ahLst/>
            <a:cxnLst/>
            <a:rect l="l" t="t" r="r" b="b"/>
            <a:pathLst>
              <a:path w="18827971" h="2997441" extrusionOk="0">
                <a:moveTo>
                  <a:pt x="0" y="0"/>
                </a:moveTo>
                <a:lnTo>
                  <a:pt x="18827970" y="0"/>
                </a:lnTo>
                <a:lnTo>
                  <a:pt x="18827970" y="2997441"/>
                </a:lnTo>
                <a:lnTo>
                  <a:pt x="0" y="2997441"/>
                </a:lnTo>
                <a:lnTo>
                  <a:pt x="0" y="0"/>
                </a:lnTo>
                <a:close/>
              </a:path>
            </a:pathLst>
          </a:custGeom>
          <a:blipFill rotWithShape="1">
            <a:blip r:embed="rId4">
              <a:alphaModFix/>
            </a:blip>
            <a:stretch>
              <a:fillRect b="-71948"/>
            </a:stretch>
          </a:blipFill>
          <a:ln>
            <a:noFill/>
          </a:ln>
        </p:spPr>
      </p:sp>
      <p:sp>
        <p:nvSpPr>
          <p:cNvPr id="142" name="Google Shape;142;p3"/>
          <p:cNvSpPr/>
          <p:nvPr/>
        </p:nvSpPr>
        <p:spPr>
          <a:xfrm>
            <a:off x="952500" y="536022"/>
            <a:ext cx="16383000" cy="2482308"/>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000" b="1" i="0" u="none" strike="noStrike" cap="none">
                <a:solidFill>
                  <a:srgbClr val="000000"/>
                </a:solidFill>
                <a:latin typeface="Arial"/>
                <a:ea typeface="Arial"/>
                <a:cs typeface="Arial"/>
                <a:sym typeface="Arial"/>
              </a:rPr>
              <a:t>Câu 1: </a:t>
            </a:r>
            <a:r>
              <a:rPr lang="en-US" sz="4000" b="1" i="0" u="none" strike="noStrike" cap="none">
                <a:solidFill>
                  <a:srgbClr val="000000"/>
                </a:solidFill>
                <a:latin typeface="Calibri"/>
                <a:ea typeface="Calibri"/>
                <a:cs typeface="Calibri"/>
                <a:sym typeface="Calibri"/>
              </a:rPr>
              <a:t>Một hình tròn có thể có bao nhiêu đường kính?</a:t>
            </a:r>
            <a:endParaRPr sz="4000" b="1" i="0" u="none" strike="noStrike" cap="none">
              <a:solidFill>
                <a:srgbClr val="000000"/>
              </a:solidFill>
              <a:latin typeface="Arial"/>
              <a:ea typeface="Arial"/>
              <a:cs typeface="Arial"/>
              <a:sym typeface="Arial"/>
            </a:endParaRPr>
          </a:p>
        </p:txBody>
      </p:sp>
      <p:sp>
        <p:nvSpPr>
          <p:cNvPr id="143" name="Google Shape;143;p3"/>
          <p:cNvSpPr/>
          <p:nvPr/>
        </p:nvSpPr>
        <p:spPr>
          <a:xfrm>
            <a:off x="952500" y="3713972"/>
            <a:ext cx="7962900" cy="2046745"/>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Arial"/>
                <a:ea typeface="Arial"/>
                <a:cs typeface="Arial"/>
                <a:sym typeface="Arial"/>
              </a:rPr>
              <a:t>A. 1</a:t>
            </a:r>
            <a:endParaRPr sz="4000" b="0" i="0" u="none" strike="noStrike" cap="none">
              <a:solidFill>
                <a:srgbClr val="000000"/>
              </a:solidFill>
              <a:latin typeface="Arial"/>
              <a:ea typeface="Arial"/>
              <a:cs typeface="Arial"/>
              <a:sym typeface="Arial"/>
            </a:endParaRPr>
          </a:p>
        </p:txBody>
      </p:sp>
      <p:sp>
        <p:nvSpPr>
          <p:cNvPr id="144" name="Google Shape;144;p3"/>
          <p:cNvSpPr/>
          <p:nvPr/>
        </p:nvSpPr>
        <p:spPr>
          <a:xfrm>
            <a:off x="9372600" y="3712448"/>
            <a:ext cx="7962900" cy="2046745"/>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Arial"/>
                <a:ea typeface="Arial"/>
                <a:cs typeface="Arial"/>
                <a:sym typeface="Arial"/>
              </a:rPr>
              <a:t>B. 2</a:t>
            </a:r>
            <a:endParaRPr sz="4000" b="0" i="0" u="none" strike="noStrike" cap="none">
              <a:solidFill>
                <a:srgbClr val="000000"/>
              </a:solidFill>
              <a:latin typeface="Arial"/>
              <a:ea typeface="Arial"/>
              <a:cs typeface="Arial"/>
              <a:sym typeface="Arial"/>
            </a:endParaRPr>
          </a:p>
        </p:txBody>
      </p:sp>
      <p:sp>
        <p:nvSpPr>
          <p:cNvPr id="145" name="Google Shape;145;p3"/>
          <p:cNvSpPr/>
          <p:nvPr/>
        </p:nvSpPr>
        <p:spPr>
          <a:xfrm>
            <a:off x="952500" y="6539615"/>
            <a:ext cx="7962900" cy="2046745"/>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Arial"/>
                <a:ea typeface="Arial"/>
                <a:cs typeface="Arial"/>
                <a:sym typeface="Arial"/>
              </a:rPr>
              <a:t>C. 3</a:t>
            </a:r>
            <a:endParaRPr sz="4000" b="0" i="0" u="none" strike="noStrike" cap="none">
              <a:solidFill>
                <a:srgbClr val="000000"/>
              </a:solidFill>
              <a:latin typeface="Arial"/>
              <a:ea typeface="Arial"/>
              <a:cs typeface="Arial"/>
              <a:sym typeface="Arial"/>
            </a:endParaRPr>
          </a:p>
        </p:txBody>
      </p:sp>
      <p:sp>
        <p:nvSpPr>
          <p:cNvPr id="146" name="Google Shape;146;p3"/>
          <p:cNvSpPr/>
          <p:nvPr/>
        </p:nvSpPr>
        <p:spPr>
          <a:xfrm>
            <a:off x="9372600" y="6538091"/>
            <a:ext cx="7962900" cy="2046745"/>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Arial"/>
                <a:ea typeface="Arial"/>
                <a:cs typeface="Arial"/>
                <a:sym typeface="Arial"/>
              </a:rPr>
              <a:t>D. Vô số</a:t>
            </a:r>
            <a:endParaRPr sz="4000" b="0" i="0" u="none" strike="noStrike" cap="none">
              <a:solidFill>
                <a:srgbClr val="000000"/>
              </a:solidFill>
              <a:latin typeface="Arial"/>
              <a:ea typeface="Arial"/>
              <a:cs typeface="Arial"/>
              <a:sym typeface="Arial"/>
            </a:endParaRPr>
          </a:p>
        </p:txBody>
      </p:sp>
      <p:sp>
        <p:nvSpPr>
          <p:cNvPr id="147" name="Google Shape;147;p3"/>
          <p:cNvSpPr/>
          <p:nvPr/>
        </p:nvSpPr>
        <p:spPr>
          <a:xfrm>
            <a:off x="9372600" y="6527798"/>
            <a:ext cx="7962900" cy="2054313"/>
          </a:xfrm>
          <a:prstGeom prst="roundRect">
            <a:avLst>
              <a:gd name="adj" fmla="val 16667"/>
            </a:avLst>
          </a:prstGeom>
          <a:solidFill>
            <a:srgbClr val="E1FEB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Arial"/>
                <a:ea typeface="Arial"/>
                <a:cs typeface="Arial"/>
                <a:sym typeface="Arial"/>
              </a:rPr>
              <a:t>D. Vô số</a:t>
            </a:r>
            <a:endParaRPr sz="4000" b="0" i="0" u="none" strike="noStrike" cap="none">
              <a:solidFill>
                <a:srgbClr val="000000"/>
              </a:solidFill>
              <a:latin typeface="Arial"/>
              <a:ea typeface="Arial"/>
              <a:cs typeface="Arial"/>
              <a:sym typeface="Arial"/>
            </a:endParaRPr>
          </a:p>
        </p:txBody>
      </p:sp>
      <p:sp>
        <p:nvSpPr>
          <p:cNvPr id="148" name="Google Shape;148;p3">
            <a:hlinkClick r:id="rId5" action="ppaction://hlinksldjump"/>
          </p:cNvPr>
          <p:cNvSpPr/>
          <p:nvPr/>
        </p:nvSpPr>
        <p:spPr>
          <a:xfrm>
            <a:off x="16751392" y="7163242"/>
            <a:ext cx="1536608" cy="3275715"/>
          </a:xfrm>
          <a:custGeom>
            <a:avLst/>
            <a:gdLst/>
            <a:ahLst/>
            <a:cxnLst/>
            <a:rect l="l" t="t" r="r" b="b"/>
            <a:pathLst>
              <a:path w="1930215" h="4114800" extrusionOk="0">
                <a:moveTo>
                  <a:pt x="0" y="0"/>
                </a:moveTo>
                <a:lnTo>
                  <a:pt x="1930216" y="0"/>
                </a:lnTo>
                <a:lnTo>
                  <a:pt x="1930216" y="4114800"/>
                </a:lnTo>
                <a:lnTo>
                  <a:pt x="0" y="4114800"/>
                </a:lnTo>
                <a:lnTo>
                  <a:pt x="0" y="0"/>
                </a:lnTo>
                <a:close/>
              </a:path>
            </a:pathLst>
          </a:custGeom>
          <a:blipFill rotWithShape="1">
            <a:blip r:embed="rId6">
              <a:alphaModFix/>
            </a:blip>
            <a:stretch>
              <a:fillRect/>
            </a:stretch>
          </a:blipFill>
          <a:ln>
            <a:noFill/>
          </a:ln>
        </p:spPr>
      </p:sp>
      <p:sp>
        <p:nvSpPr>
          <p:cNvPr id="149" name="Google Shape;149;p3">
            <a:hlinkClick r:id="rId5" action="ppaction://hlinksldjump"/>
          </p:cNvPr>
          <p:cNvSpPr/>
          <p:nvPr/>
        </p:nvSpPr>
        <p:spPr>
          <a:xfrm flipH="1">
            <a:off x="0" y="7163241"/>
            <a:ext cx="1536608" cy="3275715"/>
          </a:xfrm>
          <a:custGeom>
            <a:avLst/>
            <a:gdLst/>
            <a:ahLst/>
            <a:cxnLst/>
            <a:rect l="l" t="t" r="r" b="b"/>
            <a:pathLst>
              <a:path w="1930215" h="4114800" extrusionOk="0">
                <a:moveTo>
                  <a:pt x="1930215" y="0"/>
                </a:moveTo>
                <a:lnTo>
                  <a:pt x="0" y="0"/>
                </a:lnTo>
                <a:lnTo>
                  <a:pt x="0" y="4114800"/>
                </a:lnTo>
                <a:lnTo>
                  <a:pt x="1930215" y="4114800"/>
                </a:lnTo>
                <a:lnTo>
                  <a:pt x="1930215" y="0"/>
                </a:lnTo>
                <a:close/>
              </a:path>
            </a:pathLst>
          </a:custGeom>
          <a:blipFill rotWithShape="1">
            <a:blip r:embed="rId6">
              <a:alphaModFix/>
            </a:blip>
            <a:stretch>
              <a:fillRect/>
            </a:stretch>
          </a:blipFill>
          <a:ln>
            <a:noFill/>
          </a:ln>
        </p:spPr>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500"/>
                                        <p:tgtEl>
                                          <p:spTgt spid="143"/>
                                        </p:tgtEl>
                                      </p:cBhvr>
                                    </p:animEffect>
                                  </p:childTnLst>
                                </p:cTn>
                              </p:par>
                              <p:par>
                                <p:cTn id="13" presetID="10" presetClass="entr" presetSubtype="0"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fade">
                                      <p:cBhvr>
                                        <p:cTn id="15" dur="500"/>
                                        <p:tgtEl>
                                          <p:spTgt spid="144"/>
                                        </p:tgtEl>
                                      </p:cBhvr>
                                    </p:animEffect>
                                  </p:childTnLst>
                                </p:cTn>
                              </p:par>
                              <p:par>
                                <p:cTn id="16" presetID="10" presetClass="entr" presetSubtype="0" fill="hold" nodeType="withEffect">
                                  <p:stCondLst>
                                    <p:cond delay="0"/>
                                  </p:stCondLst>
                                  <p:childTnLst>
                                    <p:set>
                                      <p:cBhvr>
                                        <p:cTn id="17" dur="1" fill="hold">
                                          <p:stCondLst>
                                            <p:cond delay="0"/>
                                          </p:stCondLst>
                                        </p:cTn>
                                        <p:tgtEl>
                                          <p:spTgt spid="145"/>
                                        </p:tgtEl>
                                        <p:attrNameLst>
                                          <p:attrName>style.visibility</p:attrName>
                                        </p:attrNameLst>
                                      </p:cBhvr>
                                      <p:to>
                                        <p:strVal val="visible"/>
                                      </p:to>
                                    </p:set>
                                    <p:animEffect transition="in" filter="fade">
                                      <p:cBhvr>
                                        <p:cTn id="18" dur="500"/>
                                        <p:tgtEl>
                                          <p:spTgt spid="145"/>
                                        </p:tgtEl>
                                      </p:cBhvr>
                                    </p:animEffect>
                                  </p:childTnLst>
                                </p:cTn>
                              </p:par>
                              <p:par>
                                <p:cTn id="19" presetID="10" presetClass="entr" presetSubtype="0" fill="hold" nodeType="with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fade">
                                      <p:cBhvr>
                                        <p:cTn id="21" dur="500"/>
                                        <p:tgtEl>
                                          <p:spTgt spid="14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fade">
                                      <p:cBhvr>
                                        <p:cTn id="26"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D9"/>
        </a:solidFill>
        <a:effectLst/>
      </p:bgPr>
    </p:bg>
    <p:spTree>
      <p:nvGrpSpPr>
        <p:cNvPr id="1" name="Shape 154"/>
        <p:cNvGrpSpPr/>
        <p:nvPr/>
      </p:nvGrpSpPr>
      <p:grpSpPr>
        <a:xfrm>
          <a:off x="0" y="0"/>
          <a:ext cx="0" cy="0"/>
          <a:chOff x="0" y="0"/>
          <a:chExt cx="0" cy="0"/>
        </a:xfrm>
      </p:grpSpPr>
      <p:sp>
        <p:nvSpPr>
          <p:cNvPr id="155" name="Google Shape;155;p4"/>
          <p:cNvSpPr/>
          <p:nvPr/>
        </p:nvSpPr>
        <p:spPr>
          <a:xfrm>
            <a:off x="-1587856" y="-245924"/>
            <a:ext cx="10778847" cy="10778847"/>
          </a:xfrm>
          <a:custGeom>
            <a:avLst/>
            <a:gdLst/>
            <a:ahLst/>
            <a:cxnLst/>
            <a:rect l="l" t="t" r="r" b="b"/>
            <a:pathLst>
              <a:path w="10778847" h="10778847" extrusionOk="0">
                <a:moveTo>
                  <a:pt x="0" y="0"/>
                </a:moveTo>
                <a:lnTo>
                  <a:pt x="10778847" y="0"/>
                </a:lnTo>
                <a:lnTo>
                  <a:pt x="10778847" y="10778848"/>
                </a:lnTo>
                <a:lnTo>
                  <a:pt x="0" y="10778848"/>
                </a:lnTo>
                <a:lnTo>
                  <a:pt x="0" y="0"/>
                </a:lnTo>
                <a:close/>
              </a:path>
            </a:pathLst>
          </a:custGeom>
          <a:blipFill rotWithShape="1">
            <a:blip r:embed="rId3">
              <a:alphaModFix/>
            </a:blip>
            <a:stretch>
              <a:fillRect/>
            </a:stretch>
          </a:blipFill>
          <a:ln>
            <a:noFill/>
          </a:ln>
        </p:spPr>
      </p:sp>
      <p:sp>
        <p:nvSpPr>
          <p:cNvPr id="156" name="Google Shape;156;p4"/>
          <p:cNvSpPr/>
          <p:nvPr/>
        </p:nvSpPr>
        <p:spPr>
          <a:xfrm>
            <a:off x="9190991" y="-245924"/>
            <a:ext cx="10684865" cy="10778847"/>
          </a:xfrm>
          <a:custGeom>
            <a:avLst/>
            <a:gdLst/>
            <a:ahLst/>
            <a:cxnLst/>
            <a:rect l="l" t="t" r="r" b="b"/>
            <a:pathLst>
              <a:path w="10684865" h="10778847" extrusionOk="0">
                <a:moveTo>
                  <a:pt x="0" y="0"/>
                </a:moveTo>
                <a:lnTo>
                  <a:pt x="10684865" y="0"/>
                </a:lnTo>
                <a:lnTo>
                  <a:pt x="10684865" y="10778848"/>
                </a:lnTo>
                <a:lnTo>
                  <a:pt x="0" y="10778848"/>
                </a:lnTo>
                <a:lnTo>
                  <a:pt x="0" y="0"/>
                </a:lnTo>
                <a:close/>
              </a:path>
            </a:pathLst>
          </a:custGeom>
          <a:blipFill rotWithShape="1">
            <a:blip r:embed="rId3">
              <a:alphaModFix/>
            </a:blip>
            <a:stretch>
              <a:fillRect l="-878"/>
            </a:stretch>
          </a:blipFill>
          <a:ln>
            <a:noFill/>
          </a:ln>
        </p:spPr>
      </p:sp>
      <p:sp>
        <p:nvSpPr>
          <p:cNvPr id="157" name="Google Shape;157;p4"/>
          <p:cNvSpPr/>
          <p:nvPr/>
        </p:nvSpPr>
        <p:spPr>
          <a:xfrm>
            <a:off x="-269985" y="9105900"/>
            <a:ext cx="18827971" cy="2121141"/>
          </a:xfrm>
          <a:custGeom>
            <a:avLst/>
            <a:gdLst/>
            <a:ahLst/>
            <a:cxnLst/>
            <a:rect l="l" t="t" r="r" b="b"/>
            <a:pathLst>
              <a:path w="18827971" h="2997441" extrusionOk="0">
                <a:moveTo>
                  <a:pt x="0" y="0"/>
                </a:moveTo>
                <a:lnTo>
                  <a:pt x="18827970" y="0"/>
                </a:lnTo>
                <a:lnTo>
                  <a:pt x="18827970" y="2997441"/>
                </a:lnTo>
                <a:lnTo>
                  <a:pt x="0" y="2997441"/>
                </a:lnTo>
                <a:lnTo>
                  <a:pt x="0" y="0"/>
                </a:lnTo>
                <a:close/>
              </a:path>
            </a:pathLst>
          </a:custGeom>
          <a:blipFill rotWithShape="1">
            <a:blip r:embed="rId4">
              <a:alphaModFix/>
            </a:blip>
            <a:stretch>
              <a:fillRect b="-71948"/>
            </a:stretch>
          </a:blipFill>
          <a:ln>
            <a:noFill/>
          </a:ln>
        </p:spPr>
      </p:sp>
      <p:sp>
        <p:nvSpPr>
          <p:cNvPr id="158" name="Google Shape;158;p4"/>
          <p:cNvSpPr/>
          <p:nvPr/>
        </p:nvSpPr>
        <p:spPr>
          <a:xfrm>
            <a:off x="952500" y="5002772"/>
            <a:ext cx="7962900" cy="1606294"/>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00" b="0" i="0" u="none" strike="noStrike" cap="none">
                <a:solidFill>
                  <a:srgbClr val="000000"/>
                </a:solidFill>
                <a:latin typeface="Arial"/>
                <a:ea typeface="Arial"/>
                <a:cs typeface="Arial"/>
                <a:sym typeface="Arial"/>
              </a:rPr>
              <a:t>A. Tâm M</a:t>
            </a:r>
            <a:endParaRPr sz="4200" b="0" i="0" u="none" strike="noStrike" cap="none">
              <a:solidFill>
                <a:srgbClr val="000000"/>
              </a:solidFill>
              <a:latin typeface="Arial"/>
              <a:ea typeface="Arial"/>
              <a:cs typeface="Arial"/>
              <a:sym typeface="Arial"/>
            </a:endParaRPr>
          </a:p>
        </p:txBody>
      </p:sp>
      <p:sp>
        <p:nvSpPr>
          <p:cNvPr id="159" name="Google Shape;159;p4"/>
          <p:cNvSpPr/>
          <p:nvPr/>
        </p:nvSpPr>
        <p:spPr>
          <a:xfrm>
            <a:off x="9372600" y="5001248"/>
            <a:ext cx="7962900" cy="1606294"/>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00" b="0" i="0" u="none" strike="noStrike" cap="none">
                <a:solidFill>
                  <a:srgbClr val="000000"/>
                </a:solidFill>
                <a:latin typeface="Arial"/>
                <a:ea typeface="Arial"/>
                <a:cs typeface="Arial"/>
                <a:sym typeface="Arial"/>
              </a:rPr>
              <a:t>B. Tâm Q</a:t>
            </a:r>
            <a:endParaRPr sz="4200" b="0" i="0" u="none" strike="noStrike" cap="none">
              <a:solidFill>
                <a:srgbClr val="000000"/>
              </a:solidFill>
              <a:latin typeface="Arial"/>
              <a:ea typeface="Arial"/>
              <a:cs typeface="Arial"/>
              <a:sym typeface="Arial"/>
            </a:endParaRPr>
          </a:p>
        </p:txBody>
      </p:sp>
      <p:sp>
        <p:nvSpPr>
          <p:cNvPr id="160" name="Google Shape;160;p4"/>
          <p:cNvSpPr/>
          <p:nvPr/>
        </p:nvSpPr>
        <p:spPr>
          <a:xfrm>
            <a:off x="952500" y="6980067"/>
            <a:ext cx="7962900" cy="1606294"/>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00" b="0" i="0" u="none" strike="noStrike" cap="none">
                <a:solidFill>
                  <a:srgbClr val="000000"/>
                </a:solidFill>
                <a:latin typeface="Arial"/>
                <a:ea typeface="Arial"/>
                <a:cs typeface="Arial"/>
                <a:sym typeface="Arial"/>
              </a:rPr>
              <a:t>C. Tâm A</a:t>
            </a:r>
            <a:endParaRPr sz="4200" b="0" i="0" u="none" strike="noStrike" cap="none">
              <a:solidFill>
                <a:srgbClr val="000000"/>
              </a:solidFill>
              <a:latin typeface="Arial"/>
              <a:ea typeface="Arial"/>
              <a:cs typeface="Arial"/>
              <a:sym typeface="Arial"/>
            </a:endParaRPr>
          </a:p>
        </p:txBody>
      </p:sp>
      <p:sp>
        <p:nvSpPr>
          <p:cNvPr id="161" name="Google Shape;161;p4"/>
          <p:cNvSpPr/>
          <p:nvPr/>
        </p:nvSpPr>
        <p:spPr>
          <a:xfrm>
            <a:off x="9372600" y="6978543"/>
            <a:ext cx="7962900" cy="1606294"/>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00" b="0" i="0" u="none" strike="noStrike" cap="none">
                <a:solidFill>
                  <a:srgbClr val="000000"/>
                </a:solidFill>
                <a:latin typeface="Arial"/>
                <a:ea typeface="Arial"/>
                <a:cs typeface="Arial"/>
                <a:sym typeface="Arial"/>
              </a:rPr>
              <a:t>D. Tâm N</a:t>
            </a:r>
            <a:endParaRPr sz="4200" b="0" i="0" u="none" strike="noStrike" cap="none">
              <a:solidFill>
                <a:srgbClr val="000000"/>
              </a:solidFill>
              <a:latin typeface="Arial"/>
              <a:ea typeface="Arial"/>
              <a:cs typeface="Arial"/>
              <a:sym typeface="Arial"/>
            </a:endParaRPr>
          </a:p>
        </p:txBody>
      </p:sp>
      <p:sp>
        <p:nvSpPr>
          <p:cNvPr id="162" name="Google Shape;162;p4"/>
          <p:cNvSpPr/>
          <p:nvPr/>
        </p:nvSpPr>
        <p:spPr>
          <a:xfrm>
            <a:off x="952500" y="6961225"/>
            <a:ext cx="7962900" cy="1606294"/>
          </a:xfrm>
          <a:prstGeom prst="roundRect">
            <a:avLst>
              <a:gd name="adj" fmla="val 16667"/>
            </a:avLst>
          </a:prstGeom>
          <a:solidFill>
            <a:srgbClr val="E1FEB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00" b="0" i="0" u="none" strike="noStrike" cap="none">
                <a:solidFill>
                  <a:srgbClr val="000000"/>
                </a:solidFill>
                <a:latin typeface="Arial"/>
                <a:ea typeface="Arial"/>
                <a:cs typeface="Arial"/>
                <a:sym typeface="Arial"/>
              </a:rPr>
              <a:t>C. Tâm A</a:t>
            </a:r>
            <a:endParaRPr sz="4200" b="0" i="0" u="none" strike="noStrike" cap="none">
              <a:solidFill>
                <a:srgbClr val="000000"/>
              </a:solidFill>
              <a:latin typeface="Arial"/>
              <a:ea typeface="Arial"/>
              <a:cs typeface="Arial"/>
              <a:sym typeface="Arial"/>
            </a:endParaRPr>
          </a:p>
        </p:txBody>
      </p:sp>
      <p:grpSp>
        <p:nvGrpSpPr>
          <p:cNvPr id="163" name="Google Shape;163;p4"/>
          <p:cNvGrpSpPr/>
          <p:nvPr/>
        </p:nvGrpSpPr>
        <p:grpSpPr>
          <a:xfrm>
            <a:off x="952500" y="536022"/>
            <a:ext cx="16383000" cy="3944163"/>
            <a:chOff x="952500" y="536022"/>
            <a:chExt cx="16383000" cy="3944163"/>
          </a:xfrm>
        </p:grpSpPr>
        <p:sp>
          <p:nvSpPr>
            <p:cNvPr id="164" name="Google Shape;164;p4"/>
            <p:cNvSpPr/>
            <p:nvPr/>
          </p:nvSpPr>
          <p:spPr>
            <a:xfrm>
              <a:off x="952500" y="536022"/>
              <a:ext cx="16383000" cy="3944163"/>
            </a:xfrm>
            <a:prstGeom prst="roundRect">
              <a:avLst>
                <a:gd name="adj" fmla="val 9148"/>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200" b="1" i="0" u="none" strike="noStrike" cap="none">
                  <a:solidFill>
                    <a:srgbClr val="000000"/>
                  </a:solidFill>
                  <a:latin typeface="Arial"/>
                  <a:ea typeface="Arial"/>
                  <a:cs typeface="Arial"/>
                  <a:sym typeface="Arial"/>
                </a:rPr>
                <a:t>			Câu 2: Hình tròn dưới đây </a:t>
              </a:r>
              <a:endParaRPr sz="4200" b="1"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4200" b="1" i="0" u="none" strike="noStrike" cap="none">
                  <a:solidFill>
                    <a:srgbClr val="000000"/>
                  </a:solidFill>
                  <a:latin typeface="Arial"/>
                  <a:ea typeface="Arial"/>
                  <a:cs typeface="Arial"/>
                  <a:sym typeface="Arial"/>
                </a:rPr>
                <a:t>			có tâm gì?</a:t>
              </a:r>
              <a:endParaRPr sz="4200" b="0" i="0" u="none" strike="noStrike" cap="none">
                <a:solidFill>
                  <a:srgbClr val="000000"/>
                </a:solidFill>
                <a:latin typeface="Arial"/>
                <a:ea typeface="Arial"/>
                <a:cs typeface="Arial"/>
                <a:sym typeface="Arial"/>
              </a:endParaRPr>
            </a:p>
          </p:txBody>
        </p:sp>
        <p:pic>
          <p:nvPicPr>
            <p:cNvPr id="165" name="Google Shape;165;p4" descr="Cho hình tròn tâm A, đường kính MN có độ dài 8cm. Tính độ dài bán kính AQ."/>
            <p:cNvPicPr preferRelativeResize="0"/>
            <p:nvPr/>
          </p:nvPicPr>
          <p:blipFill rotWithShape="1">
            <a:blip r:embed="rId5">
              <a:alphaModFix/>
            </a:blip>
            <a:srcRect/>
            <a:stretch/>
          </p:blipFill>
          <p:spPr>
            <a:xfrm>
              <a:off x="10896600" y="833241"/>
              <a:ext cx="4162962" cy="3473889"/>
            </a:xfrm>
            <a:prstGeom prst="rect">
              <a:avLst/>
            </a:prstGeom>
            <a:noFill/>
            <a:ln>
              <a:noFill/>
            </a:ln>
          </p:spPr>
        </p:pic>
      </p:grpSp>
      <p:sp>
        <p:nvSpPr>
          <p:cNvPr id="166" name="Google Shape;166;p4">
            <a:hlinkClick r:id="rId6" action="ppaction://hlinksldjump"/>
          </p:cNvPr>
          <p:cNvSpPr/>
          <p:nvPr/>
        </p:nvSpPr>
        <p:spPr>
          <a:xfrm>
            <a:off x="16751392" y="7163242"/>
            <a:ext cx="1536608" cy="3275715"/>
          </a:xfrm>
          <a:custGeom>
            <a:avLst/>
            <a:gdLst/>
            <a:ahLst/>
            <a:cxnLst/>
            <a:rect l="l" t="t" r="r" b="b"/>
            <a:pathLst>
              <a:path w="1930215" h="4114800" extrusionOk="0">
                <a:moveTo>
                  <a:pt x="0" y="0"/>
                </a:moveTo>
                <a:lnTo>
                  <a:pt x="1930216" y="0"/>
                </a:lnTo>
                <a:lnTo>
                  <a:pt x="1930216" y="4114800"/>
                </a:lnTo>
                <a:lnTo>
                  <a:pt x="0" y="4114800"/>
                </a:lnTo>
                <a:lnTo>
                  <a:pt x="0" y="0"/>
                </a:lnTo>
                <a:close/>
              </a:path>
            </a:pathLst>
          </a:custGeom>
          <a:blipFill rotWithShape="1">
            <a:blip r:embed="rId7">
              <a:alphaModFix/>
            </a:blip>
            <a:stretch>
              <a:fillRect/>
            </a:stretch>
          </a:blipFill>
          <a:ln>
            <a:noFill/>
          </a:ln>
        </p:spPr>
      </p:sp>
      <p:sp>
        <p:nvSpPr>
          <p:cNvPr id="167" name="Google Shape;167;p4">
            <a:hlinkClick r:id="rId6" action="ppaction://hlinksldjump"/>
          </p:cNvPr>
          <p:cNvSpPr/>
          <p:nvPr/>
        </p:nvSpPr>
        <p:spPr>
          <a:xfrm flipH="1">
            <a:off x="0" y="7163241"/>
            <a:ext cx="1536608" cy="3275715"/>
          </a:xfrm>
          <a:custGeom>
            <a:avLst/>
            <a:gdLst/>
            <a:ahLst/>
            <a:cxnLst/>
            <a:rect l="l" t="t" r="r" b="b"/>
            <a:pathLst>
              <a:path w="1930215" h="4114800" extrusionOk="0">
                <a:moveTo>
                  <a:pt x="1930215" y="0"/>
                </a:moveTo>
                <a:lnTo>
                  <a:pt x="0" y="0"/>
                </a:lnTo>
                <a:lnTo>
                  <a:pt x="0" y="4114800"/>
                </a:lnTo>
                <a:lnTo>
                  <a:pt x="1930215" y="4114800"/>
                </a:lnTo>
                <a:lnTo>
                  <a:pt x="1930215" y="0"/>
                </a:lnTo>
                <a:close/>
              </a:path>
            </a:pathLst>
          </a:custGeom>
          <a:blipFill rotWithShape="1">
            <a:blip r:embed="rId7">
              <a:alphaModFix/>
            </a:blip>
            <a:stretch>
              <a:fillRect/>
            </a:stretch>
          </a:blipFill>
          <a:ln>
            <a:noFill/>
          </a:ln>
        </p:spPr>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500"/>
                                        <p:tgtEl>
                                          <p:spTgt spid="158"/>
                                        </p:tgtEl>
                                      </p:cBhvr>
                                    </p:animEffect>
                                  </p:childTnLst>
                                </p:cTn>
                              </p:par>
                              <p:par>
                                <p:cTn id="13" presetID="10" presetClass="entr" presetSubtype="0"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fade">
                                      <p:cBhvr>
                                        <p:cTn id="15" dur="500"/>
                                        <p:tgtEl>
                                          <p:spTgt spid="159"/>
                                        </p:tgtEl>
                                      </p:cBhvr>
                                    </p:animEffect>
                                  </p:childTnLst>
                                </p:cTn>
                              </p:par>
                              <p:par>
                                <p:cTn id="16" presetID="10" presetClass="entr" presetSubtype="0" fill="hold" nodeType="withEffect">
                                  <p:stCondLst>
                                    <p:cond delay="0"/>
                                  </p:stCondLst>
                                  <p:childTnLst>
                                    <p:set>
                                      <p:cBhvr>
                                        <p:cTn id="17" dur="1" fill="hold">
                                          <p:stCondLst>
                                            <p:cond delay="0"/>
                                          </p:stCondLst>
                                        </p:cTn>
                                        <p:tgtEl>
                                          <p:spTgt spid="160"/>
                                        </p:tgtEl>
                                        <p:attrNameLst>
                                          <p:attrName>style.visibility</p:attrName>
                                        </p:attrNameLst>
                                      </p:cBhvr>
                                      <p:to>
                                        <p:strVal val="visible"/>
                                      </p:to>
                                    </p:set>
                                    <p:animEffect transition="in" filter="fade">
                                      <p:cBhvr>
                                        <p:cTn id="18" dur="500"/>
                                        <p:tgtEl>
                                          <p:spTgt spid="160"/>
                                        </p:tgtEl>
                                      </p:cBhvr>
                                    </p:animEffect>
                                  </p:childTnLst>
                                </p:cTn>
                              </p:par>
                              <p:par>
                                <p:cTn id="19" presetID="10" presetClass="entr" presetSubtype="0" fill="hold" nodeType="withEffect">
                                  <p:stCondLst>
                                    <p:cond delay="0"/>
                                  </p:stCondLst>
                                  <p:childTnLst>
                                    <p:set>
                                      <p:cBhvr>
                                        <p:cTn id="20" dur="1" fill="hold">
                                          <p:stCondLst>
                                            <p:cond delay="0"/>
                                          </p:stCondLst>
                                        </p:cTn>
                                        <p:tgtEl>
                                          <p:spTgt spid="161"/>
                                        </p:tgtEl>
                                        <p:attrNameLst>
                                          <p:attrName>style.visibility</p:attrName>
                                        </p:attrNameLst>
                                      </p:cBhvr>
                                      <p:to>
                                        <p:strVal val="visible"/>
                                      </p:to>
                                    </p:set>
                                    <p:animEffect transition="in" filter="fade">
                                      <p:cBhvr>
                                        <p:cTn id="21" dur="500"/>
                                        <p:tgtEl>
                                          <p:spTgt spid="16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2"/>
                                        </p:tgtEl>
                                        <p:attrNameLst>
                                          <p:attrName>style.visibility</p:attrName>
                                        </p:attrNameLst>
                                      </p:cBhvr>
                                      <p:to>
                                        <p:strVal val="visible"/>
                                      </p:to>
                                    </p:set>
                                    <p:animEffect transition="in" filter="fade">
                                      <p:cBhvr>
                                        <p:cTn id="26"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D9"/>
        </a:solidFill>
        <a:effectLst/>
      </p:bgPr>
    </p:bg>
    <p:spTree>
      <p:nvGrpSpPr>
        <p:cNvPr id="1" name="Shape 172"/>
        <p:cNvGrpSpPr/>
        <p:nvPr/>
      </p:nvGrpSpPr>
      <p:grpSpPr>
        <a:xfrm>
          <a:off x="0" y="0"/>
          <a:ext cx="0" cy="0"/>
          <a:chOff x="0" y="0"/>
          <a:chExt cx="0" cy="0"/>
        </a:xfrm>
      </p:grpSpPr>
      <p:sp>
        <p:nvSpPr>
          <p:cNvPr id="173" name="Google Shape;173;p5"/>
          <p:cNvSpPr/>
          <p:nvPr/>
        </p:nvSpPr>
        <p:spPr>
          <a:xfrm>
            <a:off x="-1587856" y="-245924"/>
            <a:ext cx="10778847" cy="10778847"/>
          </a:xfrm>
          <a:custGeom>
            <a:avLst/>
            <a:gdLst/>
            <a:ahLst/>
            <a:cxnLst/>
            <a:rect l="l" t="t" r="r" b="b"/>
            <a:pathLst>
              <a:path w="10778847" h="10778847" extrusionOk="0">
                <a:moveTo>
                  <a:pt x="0" y="0"/>
                </a:moveTo>
                <a:lnTo>
                  <a:pt x="10778847" y="0"/>
                </a:lnTo>
                <a:lnTo>
                  <a:pt x="10778847" y="10778848"/>
                </a:lnTo>
                <a:lnTo>
                  <a:pt x="0" y="10778848"/>
                </a:lnTo>
                <a:lnTo>
                  <a:pt x="0" y="0"/>
                </a:lnTo>
                <a:close/>
              </a:path>
            </a:pathLst>
          </a:custGeom>
          <a:blipFill rotWithShape="1">
            <a:blip r:embed="rId3">
              <a:alphaModFix/>
            </a:blip>
            <a:stretch>
              <a:fillRect/>
            </a:stretch>
          </a:blipFill>
          <a:ln>
            <a:noFill/>
          </a:ln>
        </p:spPr>
      </p:sp>
      <p:sp>
        <p:nvSpPr>
          <p:cNvPr id="174" name="Google Shape;174;p5"/>
          <p:cNvSpPr/>
          <p:nvPr/>
        </p:nvSpPr>
        <p:spPr>
          <a:xfrm>
            <a:off x="9190991" y="-245924"/>
            <a:ext cx="10684865" cy="10778847"/>
          </a:xfrm>
          <a:custGeom>
            <a:avLst/>
            <a:gdLst/>
            <a:ahLst/>
            <a:cxnLst/>
            <a:rect l="l" t="t" r="r" b="b"/>
            <a:pathLst>
              <a:path w="10684865" h="10778847" extrusionOk="0">
                <a:moveTo>
                  <a:pt x="0" y="0"/>
                </a:moveTo>
                <a:lnTo>
                  <a:pt x="10684865" y="0"/>
                </a:lnTo>
                <a:lnTo>
                  <a:pt x="10684865" y="10778848"/>
                </a:lnTo>
                <a:lnTo>
                  <a:pt x="0" y="10778848"/>
                </a:lnTo>
                <a:lnTo>
                  <a:pt x="0" y="0"/>
                </a:lnTo>
                <a:close/>
              </a:path>
            </a:pathLst>
          </a:custGeom>
          <a:blipFill rotWithShape="1">
            <a:blip r:embed="rId3">
              <a:alphaModFix/>
            </a:blip>
            <a:stretch>
              <a:fillRect l="-878"/>
            </a:stretch>
          </a:blipFill>
          <a:ln>
            <a:noFill/>
          </a:ln>
        </p:spPr>
      </p:sp>
      <p:sp>
        <p:nvSpPr>
          <p:cNvPr id="175" name="Google Shape;175;p5"/>
          <p:cNvSpPr/>
          <p:nvPr/>
        </p:nvSpPr>
        <p:spPr>
          <a:xfrm>
            <a:off x="-269985" y="9105900"/>
            <a:ext cx="18827971" cy="2121141"/>
          </a:xfrm>
          <a:custGeom>
            <a:avLst/>
            <a:gdLst/>
            <a:ahLst/>
            <a:cxnLst/>
            <a:rect l="l" t="t" r="r" b="b"/>
            <a:pathLst>
              <a:path w="18827971" h="2997441" extrusionOk="0">
                <a:moveTo>
                  <a:pt x="0" y="0"/>
                </a:moveTo>
                <a:lnTo>
                  <a:pt x="18827970" y="0"/>
                </a:lnTo>
                <a:lnTo>
                  <a:pt x="18827970" y="2997441"/>
                </a:lnTo>
                <a:lnTo>
                  <a:pt x="0" y="2997441"/>
                </a:lnTo>
                <a:lnTo>
                  <a:pt x="0" y="0"/>
                </a:lnTo>
                <a:close/>
              </a:path>
            </a:pathLst>
          </a:custGeom>
          <a:blipFill rotWithShape="1">
            <a:blip r:embed="rId4">
              <a:alphaModFix/>
            </a:blip>
            <a:stretch>
              <a:fillRect b="-71948"/>
            </a:stretch>
          </a:blipFill>
          <a:ln>
            <a:noFill/>
          </a:ln>
        </p:spPr>
      </p:sp>
      <p:sp>
        <p:nvSpPr>
          <p:cNvPr id="176" name="Google Shape;176;p5"/>
          <p:cNvSpPr/>
          <p:nvPr/>
        </p:nvSpPr>
        <p:spPr>
          <a:xfrm>
            <a:off x="952500" y="4814888"/>
            <a:ext cx="7962900" cy="1681487"/>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Arial"/>
                <a:ea typeface="Arial"/>
                <a:cs typeface="Arial"/>
                <a:sym typeface="Arial"/>
              </a:rPr>
              <a:t>A. ME, CV</a:t>
            </a:r>
            <a:endParaRPr sz="4000" b="0" i="0" u="none" strike="noStrike" cap="none">
              <a:solidFill>
                <a:srgbClr val="000000"/>
              </a:solidFill>
              <a:latin typeface="Arial"/>
              <a:ea typeface="Arial"/>
              <a:cs typeface="Arial"/>
              <a:sym typeface="Arial"/>
            </a:endParaRPr>
          </a:p>
        </p:txBody>
      </p:sp>
      <p:sp>
        <p:nvSpPr>
          <p:cNvPr id="177" name="Google Shape;177;p5"/>
          <p:cNvSpPr/>
          <p:nvPr/>
        </p:nvSpPr>
        <p:spPr>
          <a:xfrm>
            <a:off x="9372600" y="4813364"/>
            <a:ext cx="7962900" cy="1681487"/>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Arial"/>
                <a:ea typeface="Arial"/>
                <a:cs typeface="Arial"/>
                <a:sym typeface="Arial"/>
              </a:rPr>
              <a:t>B. ME, OM, VE</a:t>
            </a:r>
            <a:endParaRPr sz="4000" b="0" i="0" u="none" strike="noStrike" cap="none">
              <a:solidFill>
                <a:srgbClr val="000000"/>
              </a:solidFill>
              <a:latin typeface="Arial"/>
              <a:ea typeface="Arial"/>
              <a:cs typeface="Arial"/>
              <a:sym typeface="Arial"/>
            </a:endParaRPr>
          </a:p>
        </p:txBody>
      </p:sp>
      <p:sp>
        <p:nvSpPr>
          <p:cNvPr id="178" name="Google Shape;178;p5"/>
          <p:cNvSpPr/>
          <p:nvPr/>
        </p:nvSpPr>
        <p:spPr>
          <a:xfrm>
            <a:off x="952500" y="6904873"/>
            <a:ext cx="7962900" cy="1681487"/>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Arial"/>
                <a:ea typeface="Arial"/>
                <a:cs typeface="Arial"/>
                <a:sym typeface="Arial"/>
              </a:rPr>
              <a:t>C. MC, EC, EV</a:t>
            </a:r>
            <a:endParaRPr sz="4000" b="0" i="0" u="none" strike="noStrike" cap="none">
              <a:solidFill>
                <a:srgbClr val="000000"/>
              </a:solidFill>
              <a:latin typeface="Arial"/>
              <a:ea typeface="Arial"/>
              <a:cs typeface="Arial"/>
              <a:sym typeface="Arial"/>
            </a:endParaRPr>
          </a:p>
        </p:txBody>
      </p:sp>
      <p:sp>
        <p:nvSpPr>
          <p:cNvPr id="179" name="Google Shape;179;p5"/>
          <p:cNvSpPr/>
          <p:nvPr/>
        </p:nvSpPr>
        <p:spPr>
          <a:xfrm>
            <a:off x="9372600" y="6903349"/>
            <a:ext cx="7962900" cy="1681487"/>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Arial"/>
                <a:ea typeface="Arial"/>
                <a:cs typeface="Arial"/>
                <a:sym typeface="Arial"/>
              </a:rPr>
              <a:t>D. ME, VM</a:t>
            </a:r>
            <a:endParaRPr sz="4000" b="0" i="0" u="none" strike="noStrike" cap="none">
              <a:solidFill>
                <a:srgbClr val="000000"/>
              </a:solidFill>
              <a:latin typeface="Arial"/>
              <a:ea typeface="Arial"/>
              <a:cs typeface="Arial"/>
              <a:sym typeface="Arial"/>
            </a:endParaRPr>
          </a:p>
        </p:txBody>
      </p:sp>
      <p:sp>
        <p:nvSpPr>
          <p:cNvPr id="180" name="Google Shape;180;p5"/>
          <p:cNvSpPr/>
          <p:nvPr/>
        </p:nvSpPr>
        <p:spPr>
          <a:xfrm>
            <a:off x="952500" y="4802699"/>
            <a:ext cx="7962900" cy="1681487"/>
          </a:xfrm>
          <a:prstGeom prst="roundRect">
            <a:avLst>
              <a:gd name="adj" fmla="val 16667"/>
            </a:avLst>
          </a:prstGeom>
          <a:solidFill>
            <a:srgbClr val="E1FEB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Arial"/>
                <a:ea typeface="Arial"/>
                <a:cs typeface="Arial"/>
                <a:sym typeface="Arial"/>
              </a:rPr>
              <a:t>A. ME, CV</a:t>
            </a:r>
            <a:endParaRPr sz="4000" b="0" i="0" u="none" strike="noStrike" cap="none">
              <a:solidFill>
                <a:srgbClr val="000000"/>
              </a:solidFill>
              <a:latin typeface="Arial"/>
              <a:ea typeface="Arial"/>
              <a:cs typeface="Arial"/>
              <a:sym typeface="Arial"/>
            </a:endParaRPr>
          </a:p>
        </p:txBody>
      </p:sp>
      <p:grpSp>
        <p:nvGrpSpPr>
          <p:cNvPr id="181" name="Google Shape;181;p5"/>
          <p:cNvGrpSpPr/>
          <p:nvPr/>
        </p:nvGrpSpPr>
        <p:grpSpPr>
          <a:xfrm>
            <a:off x="952500" y="536022"/>
            <a:ext cx="16383000" cy="3868844"/>
            <a:chOff x="952500" y="536022"/>
            <a:chExt cx="16383000" cy="3868844"/>
          </a:xfrm>
        </p:grpSpPr>
        <p:sp>
          <p:nvSpPr>
            <p:cNvPr id="182" name="Google Shape;182;p5"/>
            <p:cNvSpPr/>
            <p:nvPr/>
          </p:nvSpPr>
          <p:spPr>
            <a:xfrm>
              <a:off x="952500" y="536022"/>
              <a:ext cx="16383000" cy="3868844"/>
            </a:xfrm>
            <a:prstGeom prst="roundRect">
              <a:avLst>
                <a:gd name="adj" fmla="val 9640"/>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b="1" i="0" u="none" strike="noStrike" cap="none">
                  <a:solidFill>
                    <a:srgbClr val="000000"/>
                  </a:solidFill>
                  <a:latin typeface="Arial"/>
                  <a:ea typeface="Arial"/>
                  <a:cs typeface="Arial"/>
                  <a:sym typeface="Arial"/>
                </a:rPr>
                <a:t>		Câu 3: Các đường kính của </a:t>
              </a:r>
              <a:endParaRPr sz="4000" b="1"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4000" b="1" i="0" u="none" strike="noStrike" cap="none">
                  <a:solidFill>
                    <a:srgbClr val="000000"/>
                  </a:solidFill>
                  <a:latin typeface="Arial"/>
                  <a:ea typeface="Arial"/>
                  <a:cs typeface="Arial"/>
                  <a:sym typeface="Arial"/>
                </a:rPr>
                <a:t>		hình tròn dưới là:</a:t>
              </a:r>
              <a:endParaRPr sz="4000" b="0" i="0" u="none" strike="noStrike" cap="none">
                <a:solidFill>
                  <a:srgbClr val="000000"/>
                </a:solidFill>
                <a:latin typeface="Arial"/>
                <a:ea typeface="Arial"/>
                <a:cs typeface="Arial"/>
                <a:sym typeface="Arial"/>
              </a:endParaRPr>
            </a:p>
          </p:txBody>
        </p:sp>
        <p:pic>
          <p:nvPicPr>
            <p:cNvPr id="183" name="Google Shape;183;p5" descr="Hình tròn, tâm, đường kính, bán kính"/>
            <p:cNvPicPr preferRelativeResize="0"/>
            <p:nvPr/>
          </p:nvPicPr>
          <p:blipFill rotWithShape="1">
            <a:blip r:embed="rId5">
              <a:alphaModFix/>
            </a:blip>
            <a:srcRect/>
            <a:stretch/>
          </p:blipFill>
          <p:spPr>
            <a:xfrm>
              <a:off x="11023868" y="822436"/>
              <a:ext cx="3477270" cy="3296810"/>
            </a:xfrm>
            <a:prstGeom prst="rect">
              <a:avLst/>
            </a:prstGeom>
            <a:noFill/>
            <a:ln>
              <a:noFill/>
            </a:ln>
          </p:spPr>
        </p:pic>
      </p:grpSp>
      <p:sp>
        <p:nvSpPr>
          <p:cNvPr id="184" name="Google Shape;184;p5">
            <a:hlinkClick r:id="rId6" action="ppaction://hlinksldjump"/>
          </p:cNvPr>
          <p:cNvSpPr/>
          <p:nvPr/>
        </p:nvSpPr>
        <p:spPr>
          <a:xfrm>
            <a:off x="16751392" y="7163242"/>
            <a:ext cx="1536608" cy="3275715"/>
          </a:xfrm>
          <a:custGeom>
            <a:avLst/>
            <a:gdLst/>
            <a:ahLst/>
            <a:cxnLst/>
            <a:rect l="l" t="t" r="r" b="b"/>
            <a:pathLst>
              <a:path w="1930215" h="4114800" extrusionOk="0">
                <a:moveTo>
                  <a:pt x="0" y="0"/>
                </a:moveTo>
                <a:lnTo>
                  <a:pt x="1930216" y="0"/>
                </a:lnTo>
                <a:lnTo>
                  <a:pt x="1930216" y="4114800"/>
                </a:lnTo>
                <a:lnTo>
                  <a:pt x="0" y="4114800"/>
                </a:lnTo>
                <a:lnTo>
                  <a:pt x="0" y="0"/>
                </a:lnTo>
                <a:close/>
              </a:path>
            </a:pathLst>
          </a:custGeom>
          <a:blipFill rotWithShape="1">
            <a:blip r:embed="rId7">
              <a:alphaModFix/>
            </a:blip>
            <a:stretch>
              <a:fillRect/>
            </a:stretch>
          </a:blipFill>
          <a:ln>
            <a:noFill/>
          </a:ln>
        </p:spPr>
      </p:sp>
      <p:sp>
        <p:nvSpPr>
          <p:cNvPr id="185" name="Google Shape;185;p5">
            <a:hlinkClick r:id="rId6" action="ppaction://hlinksldjump"/>
          </p:cNvPr>
          <p:cNvSpPr/>
          <p:nvPr/>
        </p:nvSpPr>
        <p:spPr>
          <a:xfrm flipH="1">
            <a:off x="0" y="7163241"/>
            <a:ext cx="1536608" cy="3275715"/>
          </a:xfrm>
          <a:custGeom>
            <a:avLst/>
            <a:gdLst/>
            <a:ahLst/>
            <a:cxnLst/>
            <a:rect l="l" t="t" r="r" b="b"/>
            <a:pathLst>
              <a:path w="1930215" h="4114800" extrusionOk="0">
                <a:moveTo>
                  <a:pt x="1930215" y="0"/>
                </a:moveTo>
                <a:lnTo>
                  <a:pt x="0" y="0"/>
                </a:lnTo>
                <a:lnTo>
                  <a:pt x="0" y="4114800"/>
                </a:lnTo>
                <a:lnTo>
                  <a:pt x="1930215" y="4114800"/>
                </a:lnTo>
                <a:lnTo>
                  <a:pt x="1930215" y="0"/>
                </a:lnTo>
                <a:close/>
              </a:path>
            </a:pathLst>
          </a:custGeom>
          <a:blipFill rotWithShape="1">
            <a:blip r:embed="rId7">
              <a:alphaModFix/>
            </a:blip>
            <a:stretch>
              <a:fillRect/>
            </a:stretch>
          </a:blipFill>
          <a:ln>
            <a:noFill/>
          </a:ln>
        </p:spPr>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500"/>
                                        <p:tgtEl>
                                          <p:spTgt spid="176"/>
                                        </p:tgtEl>
                                      </p:cBhvr>
                                    </p:animEffect>
                                  </p:childTnLst>
                                </p:cTn>
                              </p:par>
                              <p:par>
                                <p:cTn id="13" presetID="10" presetClass="entr" presetSubtype="0" fill="hold" nodeType="with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fade">
                                      <p:cBhvr>
                                        <p:cTn id="15" dur="500"/>
                                        <p:tgtEl>
                                          <p:spTgt spid="177"/>
                                        </p:tgtEl>
                                      </p:cBhvr>
                                    </p:animEffect>
                                  </p:childTnLst>
                                </p:cTn>
                              </p:par>
                              <p:par>
                                <p:cTn id="16" presetID="10" presetClass="entr" presetSubtype="0" fill="hold" nodeType="withEffect">
                                  <p:stCondLst>
                                    <p:cond delay="0"/>
                                  </p:stCondLst>
                                  <p:childTnLst>
                                    <p:set>
                                      <p:cBhvr>
                                        <p:cTn id="17" dur="1" fill="hold">
                                          <p:stCondLst>
                                            <p:cond delay="0"/>
                                          </p:stCondLst>
                                        </p:cTn>
                                        <p:tgtEl>
                                          <p:spTgt spid="178"/>
                                        </p:tgtEl>
                                        <p:attrNameLst>
                                          <p:attrName>style.visibility</p:attrName>
                                        </p:attrNameLst>
                                      </p:cBhvr>
                                      <p:to>
                                        <p:strVal val="visible"/>
                                      </p:to>
                                    </p:set>
                                    <p:animEffect transition="in" filter="fade">
                                      <p:cBhvr>
                                        <p:cTn id="18" dur="500"/>
                                        <p:tgtEl>
                                          <p:spTgt spid="178"/>
                                        </p:tgtEl>
                                      </p:cBhvr>
                                    </p:animEffect>
                                  </p:childTnLst>
                                </p:cTn>
                              </p:par>
                              <p:par>
                                <p:cTn id="19" presetID="10" presetClass="entr" presetSubtype="0" fill="hold" nodeType="withEffect">
                                  <p:stCondLst>
                                    <p:cond delay="0"/>
                                  </p:stCondLst>
                                  <p:childTnLst>
                                    <p:set>
                                      <p:cBhvr>
                                        <p:cTn id="20" dur="1" fill="hold">
                                          <p:stCondLst>
                                            <p:cond delay="0"/>
                                          </p:stCondLst>
                                        </p:cTn>
                                        <p:tgtEl>
                                          <p:spTgt spid="179"/>
                                        </p:tgtEl>
                                        <p:attrNameLst>
                                          <p:attrName>style.visibility</p:attrName>
                                        </p:attrNameLst>
                                      </p:cBhvr>
                                      <p:to>
                                        <p:strVal val="visible"/>
                                      </p:to>
                                    </p:set>
                                    <p:animEffect transition="in" filter="fade">
                                      <p:cBhvr>
                                        <p:cTn id="21" dur="500"/>
                                        <p:tgtEl>
                                          <p:spTgt spid="17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0"/>
                                        </p:tgtEl>
                                        <p:attrNameLst>
                                          <p:attrName>style.visibility</p:attrName>
                                        </p:attrNameLst>
                                      </p:cBhvr>
                                      <p:to>
                                        <p:strVal val="visible"/>
                                      </p:to>
                                    </p:set>
                                    <p:animEffect transition="in" filter="fade">
                                      <p:cBhvr>
                                        <p:cTn id="26"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D9"/>
        </a:solidFill>
        <a:effectLst/>
      </p:bgPr>
    </p:bg>
    <p:spTree>
      <p:nvGrpSpPr>
        <p:cNvPr id="1" name="Shape 190"/>
        <p:cNvGrpSpPr/>
        <p:nvPr/>
      </p:nvGrpSpPr>
      <p:grpSpPr>
        <a:xfrm>
          <a:off x="0" y="0"/>
          <a:ext cx="0" cy="0"/>
          <a:chOff x="0" y="0"/>
          <a:chExt cx="0" cy="0"/>
        </a:xfrm>
      </p:grpSpPr>
      <p:sp>
        <p:nvSpPr>
          <p:cNvPr id="191" name="Google Shape;191;p6"/>
          <p:cNvSpPr/>
          <p:nvPr/>
        </p:nvSpPr>
        <p:spPr>
          <a:xfrm>
            <a:off x="-1587856" y="-245924"/>
            <a:ext cx="10778847" cy="10778847"/>
          </a:xfrm>
          <a:custGeom>
            <a:avLst/>
            <a:gdLst/>
            <a:ahLst/>
            <a:cxnLst/>
            <a:rect l="l" t="t" r="r" b="b"/>
            <a:pathLst>
              <a:path w="10778847" h="10778847" extrusionOk="0">
                <a:moveTo>
                  <a:pt x="0" y="0"/>
                </a:moveTo>
                <a:lnTo>
                  <a:pt x="10778847" y="0"/>
                </a:lnTo>
                <a:lnTo>
                  <a:pt x="10778847" y="10778848"/>
                </a:lnTo>
                <a:lnTo>
                  <a:pt x="0" y="10778848"/>
                </a:lnTo>
                <a:lnTo>
                  <a:pt x="0" y="0"/>
                </a:lnTo>
                <a:close/>
              </a:path>
            </a:pathLst>
          </a:custGeom>
          <a:blipFill rotWithShape="1">
            <a:blip r:embed="rId3">
              <a:alphaModFix/>
            </a:blip>
            <a:stretch>
              <a:fillRect/>
            </a:stretch>
          </a:blipFill>
          <a:ln>
            <a:noFill/>
          </a:ln>
        </p:spPr>
      </p:sp>
      <p:sp>
        <p:nvSpPr>
          <p:cNvPr id="192" name="Google Shape;192;p6"/>
          <p:cNvSpPr/>
          <p:nvPr/>
        </p:nvSpPr>
        <p:spPr>
          <a:xfrm>
            <a:off x="9190991" y="-245924"/>
            <a:ext cx="10684865" cy="10778847"/>
          </a:xfrm>
          <a:custGeom>
            <a:avLst/>
            <a:gdLst/>
            <a:ahLst/>
            <a:cxnLst/>
            <a:rect l="l" t="t" r="r" b="b"/>
            <a:pathLst>
              <a:path w="10684865" h="10778847" extrusionOk="0">
                <a:moveTo>
                  <a:pt x="0" y="0"/>
                </a:moveTo>
                <a:lnTo>
                  <a:pt x="10684865" y="0"/>
                </a:lnTo>
                <a:lnTo>
                  <a:pt x="10684865" y="10778848"/>
                </a:lnTo>
                <a:lnTo>
                  <a:pt x="0" y="10778848"/>
                </a:lnTo>
                <a:lnTo>
                  <a:pt x="0" y="0"/>
                </a:lnTo>
                <a:close/>
              </a:path>
            </a:pathLst>
          </a:custGeom>
          <a:blipFill rotWithShape="1">
            <a:blip r:embed="rId3">
              <a:alphaModFix/>
            </a:blip>
            <a:stretch>
              <a:fillRect l="-878"/>
            </a:stretch>
          </a:blipFill>
          <a:ln>
            <a:noFill/>
          </a:ln>
        </p:spPr>
      </p:sp>
      <p:sp>
        <p:nvSpPr>
          <p:cNvPr id="193" name="Google Shape;193;p6"/>
          <p:cNvSpPr/>
          <p:nvPr/>
        </p:nvSpPr>
        <p:spPr>
          <a:xfrm>
            <a:off x="-269985" y="9105900"/>
            <a:ext cx="18827971" cy="2121141"/>
          </a:xfrm>
          <a:custGeom>
            <a:avLst/>
            <a:gdLst/>
            <a:ahLst/>
            <a:cxnLst/>
            <a:rect l="l" t="t" r="r" b="b"/>
            <a:pathLst>
              <a:path w="18827971" h="2997441" extrusionOk="0">
                <a:moveTo>
                  <a:pt x="0" y="0"/>
                </a:moveTo>
                <a:lnTo>
                  <a:pt x="18827970" y="0"/>
                </a:lnTo>
                <a:lnTo>
                  <a:pt x="18827970" y="2997441"/>
                </a:lnTo>
                <a:lnTo>
                  <a:pt x="0" y="2997441"/>
                </a:lnTo>
                <a:lnTo>
                  <a:pt x="0" y="0"/>
                </a:lnTo>
                <a:close/>
              </a:path>
            </a:pathLst>
          </a:custGeom>
          <a:blipFill rotWithShape="1">
            <a:blip r:embed="rId4">
              <a:alphaModFix/>
            </a:blip>
            <a:stretch>
              <a:fillRect b="-71948"/>
            </a:stretch>
          </a:blipFill>
          <a:ln>
            <a:noFill/>
          </a:ln>
        </p:spPr>
      </p:sp>
      <p:sp>
        <p:nvSpPr>
          <p:cNvPr id="194" name="Google Shape;194;p6"/>
          <p:cNvSpPr/>
          <p:nvPr/>
        </p:nvSpPr>
        <p:spPr>
          <a:xfrm>
            <a:off x="952500" y="5435155"/>
            <a:ext cx="7962900" cy="1377917"/>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Calibri"/>
                <a:ea typeface="Calibri"/>
                <a:cs typeface="Calibri"/>
                <a:sym typeface="Calibri"/>
              </a:rPr>
              <a:t>A. 3 đường kính, 6 bán kính.</a:t>
            </a:r>
            <a:endParaRPr sz="4000" b="0" i="0" u="none" strike="noStrike" cap="none">
              <a:solidFill>
                <a:srgbClr val="000000"/>
              </a:solidFill>
              <a:latin typeface="Arial"/>
              <a:ea typeface="Arial"/>
              <a:cs typeface="Arial"/>
              <a:sym typeface="Arial"/>
            </a:endParaRPr>
          </a:p>
        </p:txBody>
      </p:sp>
      <p:sp>
        <p:nvSpPr>
          <p:cNvPr id="195" name="Google Shape;195;p6"/>
          <p:cNvSpPr/>
          <p:nvPr/>
        </p:nvSpPr>
        <p:spPr>
          <a:xfrm>
            <a:off x="9372600" y="5433631"/>
            <a:ext cx="7962900" cy="1377917"/>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Calibri"/>
                <a:ea typeface="Calibri"/>
                <a:cs typeface="Calibri"/>
                <a:sym typeface="Calibri"/>
              </a:rPr>
              <a:t>B. 2 đường kính, 4 bán kính.</a:t>
            </a:r>
            <a:endParaRPr sz="4000" b="0" i="0" u="none" strike="noStrike" cap="none">
              <a:solidFill>
                <a:srgbClr val="000000"/>
              </a:solidFill>
              <a:latin typeface="Arial"/>
              <a:ea typeface="Arial"/>
              <a:cs typeface="Arial"/>
              <a:sym typeface="Arial"/>
            </a:endParaRPr>
          </a:p>
        </p:txBody>
      </p:sp>
      <p:sp>
        <p:nvSpPr>
          <p:cNvPr id="196" name="Google Shape;196;p6"/>
          <p:cNvSpPr/>
          <p:nvPr/>
        </p:nvSpPr>
        <p:spPr>
          <a:xfrm>
            <a:off x="952500" y="7208443"/>
            <a:ext cx="7962900" cy="1377917"/>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Calibri"/>
                <a:ea typeface="Calibri"/>
                <a:cs typeface="Calibri"/>
                <a:sym typeface="Calibri"/>
              </a:rPr>
              <a:t>C. 3 đường kính, 4 bán kính.</a:t>
            </a:r>
            <a:endParaRPr sz="4000" b="0" i="0" u="none" strike="noStrike" cap="none">
              <a:solidFill>
                <a:srgbClr val="000000"/>
              </a:solidFill>
              <a:latin typeface="Arial"/>
              <a:ea typeface="Arial"/>
              <a:cs typeface="Arial"/>
              <a:sym typeface="Arial"/>
            </a:endParaRPr>
          </a:p>
        </p:txBody>
      </p:sp>
      <p:sp>
        <p:nvSpPr>
          <p:cNvPr id="197" name="Google Shape;197;p6"/>
          <p:cNvSpPr/>
          <p:nvPr/>
        </p:nvSpPr>
        <p:spPr>
          <a:xfrm>
            <a:off x="9372600" y="7206919"/>
            <a:ext cx="7962900" cy="1377917"/>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Calibri"/>
                <a:ea typeface="Calibri"/>
                <a:cs typeface="Calibri"/>
                <a:sym typeface="Calibri"/>
              </a:rPr>
              <a:t>D. 2 đường kính, 6 bán kính.</a:t>
            </a:r>
            <a:endParaRPr sz="4000" b="0" i="0" u="none" strike="noStrike" cap="none">
              <a:solidFill>
                <a:srgbClr val="000000"/>
              </a:solidFill>
              <a:latin typeface="Arial"/>
              <a:ea typeface="Arial"/>
              <a:cs typeface="Arial"/>
              <a:sym typeface="Arial"/>
            </a:endParaRPr>
          </a:p>
        </p:txBody>
      </p:sp>
      <p:sp>
        <p:nvSpPr>
          <p:cNvPr id="198" name="Google Shape;198;p6"/>
          <p:cNvSpPr/>
          <p:nvPr/>
        </p:nvSpPr>
        <p:spPr>
          <a:xfrm>
            <a:off x="9372600" y="5432953"/>
            <a:ext cx="7962900" cy="1377917"/>
          </a:xfrm>
          <a:prstGeom prst="roundRect">
            <a:avLst>
              <a:gd name="adj" fmla="val 16667"/>
            </a:avLst>
          </a:prstGeom>
          <a:solidFill>
            <a:srgbClr val="E1FEB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rgbClr val="000000"/>
                </a:solidFill>
                <a:latin typeface="Calibri"/>
                <a:ea typeface="Calibri"/>
                <a:cs typeface="Calibri"/>
                <a:sym typeface="Calibri"/>
              </a:rPr>
              <a:t>B. 2 đường kính, 4 bán kính.</a:t>
            </a:r>
            <a:endParaRPr sz="4000" b="0" i="0" u="none" strike="noStrike" cap="none">
              <a:solidFill>
                <a:srgbClr val="000000"/>
              </a:solidFill>
              <a:latin typeface="Calibri"/>
              <a:ea typeface="Calibri"/>
              <a:cs typeface="Calibri"/>
              <a:sym typeface="Calibri"/>
            </a:endParaRPr>
          </a:p>
        </p:txBody>
      </p:sp>
      <p:grpSp>
        <p:nvGrpSpPr>
          <p:cNvPr id="199" name="Google Shape;199;p6"/>
          <p:cNvGrpSpPr/>
          <p:nvPr/>
        </p:nvGrpSpPr>
        <p:grpSpPr>
          <a:xfrm>
            <a:off x="952500" y="536022"/>
            <a:ext cx="16383000" cy="4501560"/>
            <a:chOff x="952500" y="536022"/>
            <a:chExt cx="16383000" cy="4501560"/>
          </a:xfrm>
        </p:grpSpPr>
        <p:sp>
          <p:nvSpPr>
            <p:cNvPr id="200" name="Google Shape;200;p6"/>
            <p:cNvSpPr/>
            <p:nvPr/>
          </p:nvSpPr>
          <p:spPr>
            <a:xfrm>
              <a:off x="952500" y="536022"/>
              <a:ext cx="16383000" cy="4501560"/>
            </a:xfrm>
            <a:prstGeom prst="roundRect">
              <a:avLst>
                <a:gd name="adj" fmla="val 7334"/>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b="1" i="0" u="none" strike="noStrike" cap="none">
                  <a:solidFill>
                    <a:srgbClr val="000000"/>
                  </a:solidFill>
                  <a:latin typeface="Arial"/>
                  <a:ea typeface="Arial"/>
                  <a:cs typeface="Arial"/>
                  <a:sym typeface="Arial"/>
                </a:rPr>
                <a:t>	Câu 4: Hình tròn bên cạnh có mấy </a:t>
              </a:r>
              <a:endParaRPr sz="4000" b="1"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4000" b="1" i="0" u="none" strike="noStrike" cap="none">
                  <a:solidFill>
                    <a:srgbClr val="000000"/>
                  </a:solidFill>
                  <a:latin typeface="Arial"/>
                  <a:ea typeface="Arial"/>
                  <a:cs typeface="Arial"/>
                  <a:sym typeface="Arial"/>
                </a:rPr>
                <a:t>	đường kính, mấy bán kính?</a:t>
              </a:r>
              <a:endParaRPr sz="4000" b="0" i="0" u="none" strike="noStrike" cap="none">
                <a:solidFill>
                  <a:srgbClr val="000000"/>
                </a:solidFill>
                <a:latin typeface="Arial"/>
                <a:ea typeface="Arial"/>
                <a:cs typeface="Arial"/>
                <a:sym typeface="Arial"/>
              </a:endParaRPr>
            </a:p>
          </p:txBody>
        </p:sp>
        <p:pic>
          <p:nvPicPr>
            <p:cNvPr id="201" name="Google Shape;201;p6" descr="60 Bài tập về hình tròn. tâm, bán kính, đường kính của hình tròn (có đáp án  năm 2024)"/>
            <p:cNvPicPr preferRelativeResize="0"/>
            <p:nvPr/>
          </p:nvPicPr>
          <p:blipFill rotWithShape="1">
            <a:blip r:embed="rId5">
              <a:alphaModFix/>
            </a:blip>
            <a:srcRect/>
            <a:stretch/>
          </p:blipFill>
          <p:spPr>
            <a:xfrm>
              <a:off x="11001561" y="740415"/>
              <a:ext cx="4704977" cy="4199334"/>
            </a:xfrm>
            <a:prstGeom prst="rect">
              <a:avLst/>
            </a:prstGeom>
            <a:noFill/>
            <a:ln>
              <a:noFill/>
            </a:ln>
          </p:spPr>
        </p:pic>
      </p:grpSp>
      <p:sp>
        <p:nvSpPr>
          <p:cNvPr id="202" name="Google Shape;202;p6">
            <a:hlinkClick r:id="rId6" action="ppaction://hlinksldjump"/>
          </p:cNvPr>
          <p:cNvSpPr/>
          <p:nvPr/>
        </p:nvSpPr>
        <p:spPr>
          <a:xfrm>
            <a:off x="16751392" y="7163242"/>
            <a:ext cx="1536608" cy="3275715"/>
          </a:xfrm>
          <a:custGeom>
            <a:avLst/>
            <a:gdLst/>
            <a:ahLst/>
            <a:cxnLst/>
            <a:rect l="l" t="t" r="r" b="b"/>
            <a:pathLst>
              <a:path w="1930215" h="4114800" extrusionOk="0">
                <a:moveTo>
                  <a:pt x="0" y="0"/>
                </a:moveTo>
                <a:lnTo>
                  <a:pt x="1930216" y="0"/>
                </a:lnTo>
                <a:lnTo>
                  <a:pt x="1930216" y="4114800"/>
                </a:lnTo>
                <a:lnTo>
                  <a:pt x="0" y="4114800"/>
                </a:lnTo>
                <a:lnTo>
                  <a:pt x="0" y="0"/>
                </a:lnTo>
                <a:close/>
              </a:path>
            </a:pathLst>
          </a:custGeom>
          <a:blipFill rotWithShape="1">
            <a:blip r:embed="rId7">
              <a:alphaModFix/>
            </a:blip>
            <a:stretch>
              <a:fillRect/>
            </a:stretch>
          </a:blipFill>
          <a:ln>
            <a:noFill/>
          </a:ln>
        </p:spPr>
      </p:sp>
      <p:sp>
        <p:nvSpPr>
          <p:cNvPr id="203" name="Google Shape;203;p6">
            <a:hlinkClick r:id="rId6" action="ppaction://hlinksldjump"/>
          </p:cNvPr>
          <p:cNvSpPr/>
          <p:nvPr/>
        </p:nvSpPr>
        <p:spPr>
          <a:xfrm flipH="1">
            <a:off x="0" y="7163241"/>
            <a:ext cx="1536608" cy="3275715"/>
          </a:xfrm>
          <a:custGeom>
            <a:avLst/>
            <a:gdLst/>
            <a:ahLst/>
            <a:cxnLst/>
            <a:rect l="l" t="t" r="r" b="b"/>
            <a:pathLst>
              <a:path w="1930215" h="4114800" extrusionOk="0">
                <a:moveTo>
                  <a:pt x="1930215" y="0"/>
                </a:moveTo>
                <a:lnTo>
                  <a:pt x="0" y="0"/>
                </a:lnTo>
                <a:lnTo>
                  <a:pt x="0" y="4114800"/>
                </a:lnTo>
                <a:lnTo>
                  <a:pt x="1930215" y="4114800"/>
                </a:lnTo>
                <a:lnTo>
                  <a:pt x="1930215" y="0"/>
                </a:lnTo>
                <a:close/>
              </a:path>
            </a:pathLst>
          </a:custGeom>
          <a:blipFill rotWithShape="1">
            <a:blip r:embed="rId7">
              <a:alphaModFix/>
            </a:blip>
            <a:stretch>
              <a:fillRect/>
            </a:stretch>
          </a:blipFill>
          <a:ln>
            <a:noFill/>
          </a:ln>
        </p:spPr>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500"/>
                                        <p:tgtEl>
                                          <p:spTgt spid="194"/>
                                        </p:tgtEl>
                                      </p:cBhvr>
                                    </p:animEffect>
                                  </p:childTnLst>
                                </p:cTn>
                              </p:par>
                              <p:par>
                                <p:cTn id="13" presetID="10" presetClass="entr" presetSubtype="0" fill="hold" nodeType="withEffect">
                                  <p:stCondLst>
                                    <p:cond delay="0"/>
                                  </p:stCondLst>
                                  <p:childTnLst>
                                    <p:set>
                                      <p:cBhvr>
                                        <p:cTn id="14" dur="1" fill="hold">
                                          <p:stCondLst>
                                            <p:cond delay="0"/>
                                          </p:stCondLst>
                                        </p:cTn>
                                        <p:tgtEl>
                                          <p:spTgt spid="195"/>
                                        </p:tgtEl>
                                        <p:attrNameLst>
                                          <p:attrName>style.visibility</p:attrName>
                                        </p:attrNameLst>
                                      </p:cBhvr>
                                      <p:to>
                                        <p:strVal val="visible"/>
                                      </p:to>
                                    </p:set>
                                    <p:animEffect transition="in" filter="fade">
                                      <p:cBhvr>
                                        <p:cTn id="15" dur="500"/>
                                        <p:tgtEl>
                                          <p:spTgt spid="195"/>
                                        </p:tgtEl>
                                      </p:cBhvr>
                                    </p:animEffect>
                                  </p:childTnLst>
                                </p:cTn>
                              </p:par>
                              <p:par>
                                <p:cTn id="16" presetID="10" presetClass="entr" presetSubtype="0" fill="hold" nodeType="withEffect">
                                  <p:stCondLst>
                                    <p:cond delay="0"/>
                                  </p:stCondLst>
                                  <p:childTnLst>
                                    <p:set>
                                      <p:cBhvr>
                                        <p:cTn id="17" dur="1" fill="hold">
                                          <p:stCondLst>
                                            <p:cond delay="0"/>
                                          </p:stCondLst>
                                        </p:cTn>
                                        <p:tgtEl>
                                          <p:spTgt spid="196"/>
                                        </p:tgtEl>
                                        <p:attrNameLst>
                                          <p:attrName>style.visibility</p:attrName>
                                        </p:attrNameLst>
                                      </p:cBhvr>
                                      <p:to>
                                        <p:strVal val="visible"/>
                                      </p:to>
                                    </p:set>
                                    <p:animEffect transition="in" filter="fade">
                                      <p:cBhvr>
                                        <p:cTn id="18" dur="500"/>
                                        <p:tgtEl>
                                          <p:spTgt spid="196"/>
                                        </p:tgtEl>
                                      </p:cBhvr>
                                    </p:animEffect>
                                  </p:childTnLst>
                                </p:cTn>
                              </p:par>
                              <p:par>
                                <p:cTn id="19" presetID="10" presetClass="entr" presetSubtype="0" fill="hold" nodeType="withEffect">
                                  <p:stCondLst>
                                    <p:cond delay="0"/>
                                  </p:stCondLst>
                                  <p:childTnLst>
                                    <p:set>
                                      <p:cBhvr>
                                        <p:cTn id="20" dur="1" fill="hold">
                                          <p:stCondLst>
                                            <p:cond delay="0"/>
                                          </p:stCondLst>
                                        </p:cTn>
                                        <p:tgtEl>
                                          <p:spTgt spid="197"/>
                                        </p:tgtEl>
                                        <p:attrNameLst>
                                          <p:attrName>style.visibility</p:attrName>
                                        </p:attrNameLst>
                                      </p:cBhvr>
                                      <p:to>
                                        <p:strVal val="visible"/>
                                      </p:to>
                                    </p:set>
                                    <p:animEffect transition="in" filter="fade">
                                      <p:cBhvr>
                                        <p:cTn id="21" dur="500"/>
                                        <p:tgtEl>
                                          <p:spTgt spid="19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8"/>
                                        </p:tgtEl>
                                        <p:attrNameLst>
                                          <p:attrName>style.visibility</p:attrName>
                                        </p:attrNameLst>
                                      </p:cBhvr>
                                      <p:to>
                                        <p:strVal val="visible"/>
                                      </p:to>
                                    </p:set>
                                    <p:animEffect transition="in" filter="fade">
                                      <p:cBhvr>
                                        <p:cTn id="26"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D9"/>
        </a:solidFill>
        <a:effectLst/>
      </p:bgPr>
    </p:bg>
    <p:spTree>
      <p:nvGrpSpPr>
        <p:cNvPr id="1" name="Shape 208"/>
        <p:cNvGrpSpPr/>
        <p:nvPr/>
      </p:nvGrpSpPr>
      <p:grpSpPr>
        <a:xfrm>
          <a:off x="0" y="0"/>
          <a:ext cx="0" cy="0"/>
          <a:chOff x="0" y="0"/>
          <a:chExt cx="0" cy="0"/>
        </a:xfrm>
      </p:grpSpPr>
      <p:sp>
        <p:nvSpPr>
          <p:cNvPr id="209" name="Google Shape;209;p7"/>
          <p:cNvSpPr/>
          <p:nvPr/>
        </p:nvSpPr>
        <p:spPr>
          <a:xfrm>
            <a:off x="-1587856" y="-245924"/>
            <a:ext cx="10778847" cy="10778847"/>
          </a:xfrm>
          <a:custGeom>
            <a:avLst/>
            <a:gdLst/>
            <a:ahLst/>
            <a:cxnLst/>
            <a:rect l="l" t="t" r="r" b="b"/>
            <a:pathLst>
              <a:path w="10778847" h="10778847" extrusionOk="0">
                <a:moveTo>
                  <a:pt x="0" y="0"/>
                </a:moveTo>
                <a:lnTo>
                  <a:pt x="10778847" y="0"/>
                </a:lnTo>
                <a:lnTo>
                  <a:pt x="10778847" y="10778848"/>
                </a:lnTo>
                <a:lnTo>
                  <a:pt x="0" y="10778848"/>
                </a:lnTo>
                <a:lnTo>
                  <a:pt x="0" y="0"/>
                </a:lnTo>
                <a:close/>
              </a:path>
            </a:pathLst>
          </a:custGeom>
          <a:blipFill rotWithShape="1">
            <a:blip r:embed="rId3">
              <a:alphaModFix/>
            </a:blip>
            <a:stretch>
              <a:fillRect/>
            </a:stretch>
          </a:blipFill>
          <a:ln>
            <a:noFill/>
          </a:ln>
        </p:spPr>
      </p:sp>
      <p:sp>
        <p:nvSpPr>
          <p:cNvPr id="210" name="Google Shape;210;p7"/>
          <p:cNvSpPr/>
          <p:nvPr/>
        </p:nvSpPr>
        <p:spPr>
          <a:xfrm>
            <a:off x="9190991" y="-245924"/>
            <a:ext cx="10684865" cy="10778847"/>
          </a:xfrm>
          <a:custGeom>
            <a:avLst/>
            <a:gdLst/>
            <a:ahLst/>
            <a:cxnLst/>
            <a:rect l="l" t="t" r="r" b="b"/>
            <a:pathLst>
              <a:path w="10684865" h="10778847" extrusionOk="0">
                <a:moveTo>
                  <a:pt x="0" y="0"/>
                </a:moveTo>
                <a:lnTo>
                  <a:pt x="10684865" y="0"/>
                </a:lnTo>
                <a:lnTo>
                  <a:pt x="10684865" y="10778848"/>
                </a:lnTo>
                <a:lnTo>
                  <a:pt x="0" y="10778848"/>
                </a:lnTo>
                <a:lnTo>
                  <a:pt x="0" y="0"/>
                </a:lnTo>
                <a:close/>
              </a:path>
            </a:pathLst>
          </a:custGeom>
          <a:blipFill rotWithShape="1">
            <a:blip r:embed="rId3">
              <a:alphaModFix/>
            </a:blip>
            <a:stretch>
              <a:fillRect l="-878"/>
            </a:stretch>
          </a:blipFill>
          <a:ln>
            <a:noFill/>
          </a:ln>
        </p:spPr>
      </p:sp>
      <p:sp>
        <p:nvSpPr>
          <p:cNvPr id="211" name="Google Shape;211;p7"/>
          <p:cNvSpPr/>
          <p:nvPr/>
        </p:nvSpPr>
        <p:spPr>
          <a:xfrm>
            <a:off x="-269985" y="9105900"/>
            <a:ext cx="18827971" cy="2121141"/>
          </a:xfrm>
          <a:custGeom>
            <a:avLst/>
            <a:gdLst/>
            <a:ahLst/>
            <a:cxnLst/>
            <a:rect l="l" t="t" r="r" b="b"/>
            <a:pathLst>
              <a:path w="18827971" h="2997441" extrusionOk="0">
                <a:moveTo>
                  <a:pt x="0" y="0"/>
                </a:moveTo>
                <a:lnTo>
                  <a:pt x="18827970" y="0"/>
                </a:lnTo>
                <a:lnTo>
                  <a:pt x="18827970" y="2997441"/>
                </a:lnTo>
                <a:lnTo>
                  <a:pt x="0" y="2997441"/>
                </a:lnTo>
                <a:lnTo>
                  <a:pt x="0" y="0"/>
                </a:lnTo>
                <a:close/>
              </a:path>
            </a:pathLst>
          </a:custGeom>
          <a:blipFill rotWithShape="1">
            <a:blip r:embed="rId4">
              <a:alphaModFix/>
            </a:blip>
            <a:stretch>
              <a:fillRect b="-71948"/>
            </a:stretch>
          </a:blipFill>
          <a:ln>
            <a:noFill/>
          </a:ln>
        </p:spPr>
      </p:sp>
      <p:sp>
        <p:nvSpPr>
          <p:cNvPr id="212" name="Google Shape;212;p7"/>
          <p:cNvSpPr/>
          <p:nvPr/>
        </p:nvSpPr>
        <p:spPr>
          <a:xfrm>
            <a:off x="952500" y="536022"/>
            <a:ext cx="16383000" cy="2783702"/>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000" b="1" i="0" u="none" strike="noStrike" cap="none">
                <a:solidFill>
                  <a:srgbClr val="000000"/>
                </a:solidFill>
                <a:latin typeface="Arial"/>
                <a:ea typeface="Arial"/>
                <a:cs typeface="Arial"/>
                <a:sym typeface="Arial"/>
              </a:rPr>
              <a:t>Câu 5: Một bánh xe có đường kính là 0,75m. </a:t>
            </a:r>
            <a:endParaRPr sz="4000" b="1"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en-US" sz="4000" b="1" i="0" u="none" strike="noStrike" cap="none">
                <a:solidFill>
                  <a:srgbClr val="000000"/>
                </a:solidFill>
                <a:latin typeface="Arial"/>
                <a:ea typeface="Arial"/>
                <a:cs typeface="Arial"/>
                <a:sym typeface="Arial"/>
              </a:rPr>
              <a:t>Tính bán kính của bánh xe đó.</a:t>
            </a:r>
            <a:endParaRPr sz="4000" b="0" i="0" u="none" strike="noStrike" cap="none">
              <a:solidFill>
                <a:srgbClr val="000000"/>
              </a:solidFill>
              <a:latin typeface="Arial"/>
              <a:ea typeface="Arial"/>
              <a:cs typeface="Arial"/>
              <a:sym typeface="Arial"/>
            </a:endParaRPr>
          </a:p>
        </p:txBody>
      </p:sp>
      <p:sp>
        <p:nvSpPr>
          <p:cNvPr id="213" name="Google Shape;213;p7"/>
          <p:cNvSpPr/>
          <p:nvPr/>
        </p:nvSpPr>
        <p:spPr>
          <a:xfrm>
            <a:off x="952500" y="3865286"/>
            <a:ext cx="7962900" cy="2046745"/>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200" b="0" i="0" u="none" strike="noStrike" cap="none">
                <a:solidFill>
                  <a:srgbClr val="333333"/>
                </a:solidFill>
                <a:latin typeface="Arial"/>
                <a:ea typeface="Arial"/>
                <a:cs typeface="Arial"/>
                <a:sym typeface="Arial"/>
              </a:rPr>
              <a:t>A. 0,375m</a:t>
            </a:r>
            <a:endParaRPr sz="4200" b="0" i="0" u="none" strike="noStrike" cap="none">
              <a:solidFill>
                <a:srgbClr val="333333"/>
              </a:solidFill>
              <a:latin typeface="Arial"/>
              <a:ea typeface="Arial"/>
              <a:cs typeface="Arial"/>
              <a:sym typeface="Arial"/>
            </a:endParaRPr>
          </a:p>
        </p:txBody>
      </p:sp>
      <p:sp>
        <p:nvSpPr>
          <p:cNvPr id="214" name="Google Shape;214;p7"/>
          <p:cNvSpPr/>
          <p:nvPr/>
        </p:nvSpPr>
        <p:spPr>
          <a:xfrm>
            <a:off x="9372600" y="3863762"/>
            <a:ext cx="7962900" cy="2046745"/>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200" b="0" i="0" u="none" strike="noStrike" cap="none">
                <a:solidFill>
                  <a:srgbClr val="333333"/>
                </a:solidFill>
                <a:latin typeface="Arial"/>
                <a:ea typeface="Arial"/>
                <a:cs typeface="Arial"/>
                <a:sym typeface="Arial"/>
              </a:rPr>
              <a:t>B. 1,5m</a:t>
            </a:r>
            <a:endParaRPr sz="4200" b="0" i="0" u="none" strike="noStrike" cap="none">
              <a:solidFill>
                <a:srgbClr val="333333"/>
              </a:solidFill>
              <a:latin typeface="Arial"/>
              <a:ea typeface="Arial"/>
              <a:cs typeface="Arial"/>
              <a:sym typeface="Arial"/>
            </a:endParaRPr>
          </a:p>
        </p:txBody>
      </p:sp>
      <p:sp>
        <p:nvSpPr>
          <p:cNvPr id="215" name="Google Shape;215;p7"/>
          <p:cNvSpPr/>
          <p:nvPr/>
        </p:nvSpPr>
        <p:spPr>
          <a:xfrm>
            <a:off x="952500" y="6539615"/>
            <a:ext cx="7962900" cy="2046745"/>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200" b="0" i="0" u="none" strike="noStrike" cap="none">
                <a:solidFill>
                  <a:srgbClr val="333333"/>
                </a:solidFill>
                <a:latin typeface="Arial"/>
                <a:ea typeface="Arial"/>
                <a:cs typeface="Arial"/>
                <a:sym typeface="Arial"/>
              </a:rPr>
              <a:t>C. 0,089m</a:t>
            </a:r>
            <a:endParaRPr sz="4200" b="0" i="0" u="none" strike="noStrike" cap="none">
              <a:solidFill>
                <a:schemeClr val="lt1"/>
              </a:solidFill>
              <a:latin typeface="Arial"/>
              <a:ea typeface="Arial"/>
              <a:cs typeface="Arial"/>
              <a:sym typeface="Arial"/>
            </a:endParaRPr>
          </a:p>
        </p:txBody>
      </p:sp>
      <p:sp>
        <p:nvSpPr>
          <p:cNvPr id="216" name="Google Shape;216;p7"/>
          <p:cNvSpPr/>
          <p:nvPr/>
        </p:nvSpPr>
        <p:spPr>
          <a:xfrm>
            <a:off x="9372600" y="6538091"/>
            <a:ext cx="7962900" cy="2046745"/>
          </a:xfrm>
          <a:prstGeom prst="roundRect">
            <a:avLst>
              <a:gd name="adj" fmla="val 16667"/>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200" b="0" i="0" u="none" strike="noStrike" cap="none">
                <a:solidFill>
                  <a:srgbClr val="333333"/>
                </a:solidFill>
                <a:latin typeface="Arial"/>
                <a:ea typeface="Arial"/>
                <a:cs typeface="Arial"/>
                <a:sym typeface="Arial"/>
              </a:rPr>
              <a:t>D. 0,548m</a:t>
            </a:r>
            <a:endParaRPr sz="4200" b="0" i="0" u="none" strike="noStrike" cap="none">
              <a:solidFill>
                <a:srgbClr val="333333"/>
              </a:solidFill>
              <a:latin typeface="Arial"/>
              <a:ea typeface="Arial"/>
              <a:cs typeface="Arial"/>
              <a:sym typeface="Arial"/>
            </a:endParaRPr>
          </a:p>
        </p:txBody>
      </p:sp>
      <p:sp>
        <p:nvSpPr>
          <p:cNvPr id="217" name="Google Shape;217;p7"/>
          <p:cNvSpPr/>
          <p:nvPr/>
        </p:nvSpPr>
        <p:spPr>
          <a:xfrm>
            <a:off x="956619" y="3863762"/>
            <a:ext cx="7962900" cy="2058900"/>
          </a:xfrm>
          <a:prstGeom prst="roundRect">
            <a:avLst>
              <a:gd name="adj" fmla="val 16667"/>
            </a:avLst>
          </a:prstGeom>
          <a:solidFill>
            <a:srgbClr val="E1FEB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200" b="0" i="0" u="none" strike="noStrike" cap="none">
                <a:solidFill>
                  <a:srgbClr val="333333"/>
                </a:solidFill>
                <a:latin typeface="Arial"/>
                <a:ea typeface="Arial"/>
                <a:cs typeface="Arial"/>
                <a:sym typeface="Arial"/>
              </a:rPr>
              <a:t>A. 0,375m</a:t>
            </a:r>
            <a:endParaRPr sz="4200" b="0" i="0" u="none" strike="noStrike" cap="none">
              <a:solidFill>
                <a:srgbClr val="333333"/>
              </a:solidFill>
              <a:latin typeface="Arial"/>
              <a:ea typeface="Arial"/>
              <a:cs typeface="Arial"/>
              <a:sym typeface="Arial"/>
            </a:endParaRPr>
          </a:p>
        </p:txBody>
      </p:sp>
      <p:sp>
        <p:nvSpPr>
          <p:cNvPr id="218" name="Google Shape;218;p7">
            <a:hlinkClick r:id="rId5" action="ppaction://hlinksldjump"/>
          </p:cNvPr>
          <p:cNvSpPr/>
          <p:nvPr/>
        </p:nvSpPr>
        <p:spPr>
          <a:xfrm>
            <a:off x="16751392" y="7163242"/>
            <a:ext cx="1536608" cy="3275715"/>
          </a:xfrm>
          <a:custGeom>
            <a:avLst/>
            <a:gdLst/>
            <a:ahLst/>
            <a:cxnLst/>
            <a:rect l="l" t="t" r="r" b="b"/>
            <a:pathLst>
              <a:path w="1930215" h="4114800" extrusionOk="0">
                <a:moveTo>
                  <a:pt x="0" y="0"/>
                </a:moveTo>
                <a:lnTo>
                  <a:pt x="1930216" y="0"/>
                </a:lnTo>
                <a:lnTo>
                  <a:pt x="1930216" y="4114800"/>
                </a:lnTo>
                <a:lnTo>
                  <a:pt x="0" y="4114800"/>
                </a:lnTo>
                <a:lnTo>
                  <a:pt x="0" y="0"/>
                </a:lnTo>
                <a:close/>
              </a:path>
            </a:pathLst>
          </a:custGeom>
          <a:blipFill rotWithShape="1">
            <a:blip r:embed="rId6">
              <a:alphaModFix/>
            </a:blip>
            <a:stretch>
              <a:fillRect/>
            </a:stretch>
          </a:blipFill>
          <a:ln>
            <a:noFill/>
          </a:ln>
        </p:spPr>
      </p:sp>
      <p:sp>
        <p:nvSpPr>
          <p:cNvPr id="219" name="Google Shape;219;p7">
            <a:hlinkClick r:id="rId5" action="ppaction://hlinksldjump"/>
          </p:cNvPr>
          <p:cNvSpPr/>
          <p:nvPr/>
        </p:nvSpPr>
        <p:spPr>
          <a:xfrm flipH="1">
            <a:off x="0" y="7163241"/>
            <a:ext cx="1536608" cy="3275715"/>
          </a:xfrm>
          <a:custGeom>
            <a:avLst/>
            <a:gdLst/>
            <a:ahLst/>
            <a:cxnLst/>
            <a:rect l="l" t="t" r="r" b="b"/>
            <a:pathLst>
              <a:path w="1930215" h="4114800" extrusionOk="0">
                <a:moveTo>
                  <a:pt x="1930215" y="0"/>
                </a:moveTo>
                <a:lnTo>
                  <a:pt x="0" y="0"/>
                </a:lnTo>
                <a:lnTo>
                  <a:pt x="0" y="4114800"/>
                </a:lnTo>
                <a:lnTo>
                  <a:pt x="1930215" y="4114800"/>
                </a:lnTo>
                <a:lnTo>
                  <a:pt x="1930215" y="0"/>
                </a:lnTo>
                <a:close/>
              </a:path>
            </a:pathLst>
          </a:custGeom>
          <a:blipFill rotWithShape="1">
            <a:blip r:embed="rId6">
              <a:alphaModFix/>
            </a:blip>
            <a:stretch>
              <a:fillRect/>
            </a:stretch>
          </a:blipFill>
          <a:ln>
            <a:noFill/>
          </a:ln>
        </p:spPr>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fade">
                                      <p:cBhvr>
                                        <p:cTn id="12" dur="500"/>
                                        <p:tgtEl>
                                          <p:spTgt spid="213"/>
                                        </p:tgtEl>
                                      </p:cBhvr>
                                    </p:animEffect>
                                  </p:childTnLst>
                                </p:cTn>
                              </p:par>
                              <p:par>
                                <p:cTn id="13" presetID="10" presetClass="entr" presetSubtype="0" fill="hold" nodeType="withEffect">
                                  <p:stCondLst>
                                    <p:cond delay="0"/>
                                  </p:stCondLst>
                                  <p:childTnLst>
                                    <p:set>
                                      <p:cBhvr>
                                        <p:cTn id="14" dur="1" fill="hold">
                                          <p:stCondLst>
                                            <p:cond delay="0"/>
                                          </p:stCondLst>
                                        </p:cTn>
                                        <p:tgtEl>
                                          <p:spTgt spid="214"/>
                                        </p:tgtEl>
                                        <p:attrNameLst>
                                          <p:attrName>style.visibility</p:attrName>
                                        </p:attrNameLst>
                                      </p:cBhvr>
                                      <p:to>
                                        <p:strVal val="visible"/>
                                      </p:to>
                                    </p:set>
                                    <p:animEffect transition="in" filter="fade">
                                      <p:cBhvr>
                                        <p:cTn id="15" dur="500"/>
                                        <p:tgtEl>
                                          <p:spTgt spid="214"/>
                                        </p:tgtEl>
                                      </p:cBhvr>
                                    </p:animEffect>
                                  </p:childTnLst>
                                </p:cTn>
                              </p:par>
                              <p:par>
                                <p:cTn id="16" presetID="10" presetClass="entr" presetSubtype="0" fill="hold" nodeType="withEffect">
                                  <p:stCondLst>
                                    <p:cond delay="0"/>
                                  </p:stCondLst>
                                  <p:childTnLst>
                                    <p:set>
                                      <p:cBhvr>
                                        <p:cTn id="17" dur="1" fill="hold">
                                          <p:stCondLst>
                                            <p:cond delay="0"/>
                                          </p:stCondLst>
                                        </p:cTn>
                                        <p:tgtEl>
                                          <p:spTgt spid="215"/>
                                        </p:tgtEl>
                                        <p:attrNameLst>
                                          <p:attrName>style.visibility</p:attrName>
                                        </p:attrNameLst>
                                      </p:cBhvr>
                                      <p:to>
                                        <p:strVal val="visible"/>
                                      </p:to>
                                    </p:set>
                                    <p:animEffect transition="in" filter="fade">
                                      <p:cBhvr>
                                        <p:cTn id="18" dur="500"/>
                                        <p:tgtEl>
                                          <p:spTgt spid="215"/>
                                        </p:tgtEl>
                                      </p:cBhvr>
                                    </p:animEffect>
                                  </p:childTnLst>
                                </p:cTn>
                              </p:par>
                              <p:par>
                                <p:cTn id="19" presetID="10" presetClass="entr" presetSubtype="0" fill="hold" nodeType="withEffect">
                                  <p:stCondLst>
                                    <p:cond delay="0"/>
                                  </p:stCondLst>
                                  <p:childTnLst>
                                    <p:set>
                                      <p:cBhvr>
                                        <p:cTn id="20" dur="1" fill="hold">
                                          <p:stCondLst>
                                            <p:cond delay="0"/>
                                          </p:stCondLst>
                                        </p:cTn>
                                        <p:tgtEl>
                                          <p:spTgt spid="216"/>
                                        </p:tgtEl>
                                        <p:attrNameLst>
                                          <p:attrName>style.visibility</p:attrName>
                                        </p:attrNameLst>
                                      </p:cBhvr>
                                      <p:to>
                                        <p:strVal val="visible"/>
                                      </p:to>
                                    </p:set>
                                    <p:animEffect transition="in" filter="fade">
                                      <p:cBhvr>
                                        <p:cTn id="21" dur="500"/>
                                        <p:tgtEl>
                                          <p:spTgt spid="2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7"/>
                                        </p:tgtEl>
                                        <p:attrNameLst>
                                          <p:attrName>style.visibility</p:attrName>
                                        </p:attrNameLst>
                                      </p:cBhvr>
                                      <p:to>
                                        <p:strVal val="visible"/>
                                      </p:to>
                                    </p:set>
                                    <p:animEffect transition="in" filter="fade">
                                      <p:cBhvr>
                                        <p:cTn id="26"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D9"/>
        </a:solidFill>
        <a:effectLst/>
      </p:bgPr>
    </p:bg>
    <p:spTree>
      <p:nvGrpSpPr>
        <p:cNvPr id="1" name="Shape 223"/>
        <p:cNvGrpSpPr/>
        <p:nvPr/>
      </p:nvGrpSpPr>
      <p:grpSpPr>
        <a:xfrm>
          <a:off x="0" y="0"/>
          <a:ext cx="0" cy="0"/>
          <a:chOff x="0" y="0"/>
          <a:chExt cx="0" cy="0"/>
        </a:xfrm>
      </p:grpSpPr>
      <p:sp>
        <p:nvSpPr>
          <p:cNvPr id="224" name="Google Shape;224;p8"/>
          <p:cNvSpPr/>
          <p:nvPr/>
        </p:nvSpPr>
        <p:spPr>
          <a:xfrm>
            <a:off x="-1587856" y="-245924"/>
            <a:ext cx="10778847" cy="10778847"/>
          </a:xfrm>
          <a:custGeom>
            <a:avLst/>
            <a:gdLst/>
            <a:ahLst/>
            <a:cxnLst/>
            <a:rect l="l" t="t" r="r" b="b"/>
            <a:pathLst>
              <a:path w="10778847" h="10778847" extrusionOk="0">
                <a:moveTo>
                  <a:pt x="0" y="0"/>
                </a:moveTo>
                <a:lnTo>
                  <a:pt x="10778847" y="0"/>
                </a:lnTo>
                <a:lnTo>
                  <a:pt x="10778847" y="10778848"/>
                </a:lnTo>
                <a:lnTo>
                  <a:pt x="0" y="10778848"/>
                </a:lnTo>
                <a:lnTo>
                  <a:pt x="0" y="0"/>
                </a:lnTo>
                <a:close/>
              </a:path>
            </a:pathLst>
          </a:custGeom>
          <a:blipFill rotWithShape="1">
            <a:blip r:embed="rId3">
              <a:alphaModFix/>
            </a:blip>
            <a:stretch>
              <a:fillRect/>
            </a:stretch>
          </a:blipFill>
          <a:ln>
            <a:noFill/>
          </a:ln>
        </p:spPr>
      </p:sp>
      <p:sp>
        <p:nvSpPr>
          <p:cNvPr id="225" name="Google Shape;225;p8"/>
          <p:cNvSpPr/>
          <p:nvPr/>
        </p:nvSpPr>
        <p:spPr>
          <a:xfrm>
            <a:off x="9190991" y="-245924"/>
            <a:ext cx="10684865" cy="10778847"/>
          </a:xfrm>
          <a:custGeom>
            <a:avLst/>
            <a:gdLst/>
            <a:ahLst/>
            <a:cxnLst/>
            <a:rect l="l" t="t" r="r" b="b"/>
            <a:pathLst>
              <a:path w="10684865" h="10778847" extrusionOk="0">
                <a:moveTo>
                  <a:pt x="0" y="0"/>
                </a:moveTo>
                <a:lnTo>
                  <a:pt x="10684865" y="0"/>
                </a:lnTo>
                <a:lnTo>
                  <a:pt x="10684865" y="10778848"/>
                </a:lnTo>
                <a:lnTo>
                  <a:pt x="0" y="10778848"/>
                </a:lnTo>
                <a:lnTo>
                  <a:pt x="0" y="0"/>
                </a:lnTo>
                <a:close/>
              </a:path>
            </a:pathLst>
          </a:custGeom>
          <a:blipFill rotWithShape="1">
            <a:blip r:embed="rId3">
              <a:alphaModFix/>
            </a:blip>
            <a:stretch>
              <a:fillRect l="-878"/>
            </a:stretch>
          </a:blipFill>
          <a:ln>
            <a:noFill/>
          </a:ln>
        </p:spPr>
      </p:sp>
      <p:sp>
        <p:nvSpPr>
          <p:cNvPr id="226" name="Google Shape;226;p8"/>
          <p:cNvSpPr/>
          <p:nvPr/>
        </p:nvSpPr>
        <p:spPr>
          <a:xfrm rot="7680585">
            <a:off x="3335803" y="-1133695"/>
            <a:ext cx="11616393" cy="11088375"/>
          </a:xfrm>
          <a:custGeom>
            <a:avLst/>
            <a:gdLst/>
            <a:ahLst/>
            <a:cxnLst/>
            <a:rect l="l" t="t" r="r" b="b"/>
            <a:pathLst>
              <a:path w="11616393" h="11088375" extrusionOk="0">
                <a:moveTo>
                  <a:pt x="0" y="0"/>
                </a:moveTo>
                <a:lnTo>
                  <a:pt x="11616394" y="0"/>
                </a:lnTo>
                <a:lnTo>
                  <a:pt x="11616394" y="11088375"/>
                </a:lnTo>
                <a:lnTo>
                  <a:pt x="0" y="11088375"/>
                </a:lnTo>
                <a:lnTo>
                  <a:pt x="0" y="0"/>
                </a:lnTo>
                <a:close/>
              </a:path>
            </a:pathLst>
          </a:custGeom>
          <a:blipFill rotWithShape="1">
            <a:blip r:embed="rId4">
              <a:alphaModFix/>
            </a:blip>
            <a:stretch>
              <a:fillRect/>
            </a:stretch>
          </a:blipFill>
          <a:ln>
            <a:noFill/>
          </a:ln>
        </p:spPr>
      </p:sp>
      <p:sp>
        <p:nvSpPr>
          <p:cNvPr id="227" name="Google Shape;227;p8"/>
          <p:cNvSpPr/>
          <p:nvPr/>
        </p:nvSpPr>
        <p:spPr>
          <a:xfrm>
            <a:off x="-1498384" y="7142719"/>
            <a:ext cx="5852184" cy="4030692"/>
          </a:xfrm>
          <a:custGeom>
            <a:avLst/>
            <a:gdLst/>
            <a:ahLst/>
            <a:cxnLst/>
            <a:rect l="l" t="t" r="r" b="b"/>
            <a:pathLst>
              <a:path w="5852184" h="4030692" extrusionOk="0">
                <a:moveTo>
                  <a:pt x="0" y="0"/>
                </a:moveTo>
                <a:lnTo>
                  <a:pt x="5852184" y="0"/>
                </a:lnTo>
                <a:lnTo>
                  <a:pt x="5852184" y="4030692"/>
                </a:lnTo>
                <a:lnTo>
                  <a:pt x="0" y="4030692"/>
                </a:lnTo>
                <a:lnTo>
                  <a:pt x="0" y="0"/>
                </a:lnTo>
                <a:close/>
              </a:path>
            </a:pathLst>
          </a:custGeom>
          <a:blipFill rotWithShape="1">
            <a:blip r:embed="rId5">
              <a:alphaModFix/>
            </a:blip>
            <a:stretch>
              <a:fillRect/>
            </a:stretch>
          </a:blipFill>
          <a:ln>
            <a:noFill/>
          </a:ln>
        </p:spPr>
      </p:sp>
      <p:sp>
        <p:nvSpPr>
          <p:cNvPr id="228" name="Google Shape;228;p8"/>
          <p:cNvSpPr/>
          <p:nvPr/>
        </p:nvSpPr>
        <p:spPr>
          <a:xfrm flipH="1">
            <a:off x="14333208" y="6717407"/>
            <a:ext cx="5852184" cy="4030692"/>
          </a:xfrm>
          <a:custGeom>
            <a:avLst/>
            <a:gdLst/>
            <a:ahLst/>
            <a:cxnLst/>
            <a:rect l="l" t="t" r="r" b="b"/>
            <a:pathLst>
              <a:path w="5852184" h="4030692" extrusionOk="0">
                <a:moveTo>
                  <a:pt x="5852184" y="0"/>
                </a:moveTo>
                <a:lnTo>
                  <a:pt x="0" y="0"/>
                </a:lnTo>
                <a:lnTo>
                  <a:pt x="0" y="4030692"/>
                </a:lnTo>
                <a:lnTo>
                  <a:pt x="5852184" y="4030692"/>
                </a:lnTo>
                <a:lnTo>
                  <a:pt x="5852184" y="0"/>
                </a:lnTo>
                <a:close/>
              </a:path>
            </a:pathLst>
          </a:custGeom>
          <a:blipFill rotWithShape="1">
            <a:blip r:embed="rId5">
              <a:alphaModFix/>
            </a:blip>
            <a:stretch>
              <a:fillRect/>
            </a:stretch>
          </a:blipFill>
          <a:ln>
            <a:noFill/>
          </a:ln>
        </p:spPr>
      </p:sp>
      <p:sp>
        <p:nvSpPr>
          <p:cNvPr id="229" name="Google Shape;229;p8"/>
          <p:cNvSpPr/>
          <p:nvPr/>
        </p:nvSpPr>
        <p:spPr>
          <a:xfrm>
            <a:off x="-362536" y="6423659"/>
            <a:ext cx="1961788" cy="3863341"/>
          </a:xfrm>
          <a:custGeom>
            <a:avLst/>
            <a:gdLst/>
            <a:ahLst/>
            <a:cxnLst/>
            <a:rect l="l" t="t" r="r" b="b"/>
            <a:pathLst>
              <a:path w="1961788" h="3863341" extrusionOk="0">
                <a:moveTo>
                  <a:pt x="0" y="0"/>
                </a:moveTo>
                <a:lnTo>
                  <a:pt x="1961789" y="0"/>
                </a:lnTo>
                <a:lnTo>
                  <a:pt x="1961789" y="3863341"/>
                </a:lnTo>
                <a:lnTo>
                  <a:pt x="0" y="3863341"/>
                </a:lnTo>
                <a:lnTo>
                  <a:pt x="0" y="0"/>
                </a:lnTo>
                <a:close/>
              </a:path>
            </a:pathLst>
          </a:custGeom>
          <a:blipFill rotWithShape="1">
            <a:blip r:embed="rId6">
              <a:alphaModFix/>
            </a:blip>
            <a:stretch>
              <a:fillRect l="-1816" r="-1816"/>
            </a:stretch>
          </a:blipFill>
          <a:ln>
            <a:noFill/>
          </a:ln>
        </p:spPr>
      </p:sp>
      <p:sp>
        <p:nvSpPr>
          <p:cNvPr id="230" name="Google Shape;230;p8"/>
          <p:cNvSpPr/>
          <p:nvPr/>
        </p:nvSpPr>
        <p:spPr>
          <a:xfrm flipH="1">
            <a:off x="16696703" y="6423659"/>
            <a:ext cx="1961788" cy="3863341"/>
          </a:xfrm>
          <a:custGeom>
            <a:avLst/>
            <a:gdLst/>
            <a:ahLst/>
            <a:cxnLst/>
            <a:rect l="l" t="t" r="r" b="b"/>
            <a:pathLst>
              <a:path w="1961788" h="3863341" extrusionOk="0">
                <a:moveTo>
                  <a:pt x="1961788" y="0"/>
                </a:moveTo>
                <a:lnTo>
                  <a:pt x="0" y="0"/>
                </a:lnTo>
                <a:lnTo>
                  <a:pt x="0" y="3863341"/>
                </a:lnTo>
                <a:lnTo>
                  <a:pt x="1961788" y="3863341"/>
                </a:lnTo>
                <a:lnTo>
                  <a:pt x="1961788" y="0"/>
                </a:lnTo>
                <a:close/>
              </a:path>
            </a:pathLst>
          </a:custGeom>
          <a:blipFill rotWithShape="1">
            <a:blip r:embed="rId6">
              <a:alphaModFix/>
            </a:blip>
            <a:stretch>
              <a:fillRect l="-1816" r="-1816"/>
            </a:stretch>
          </a:blipFill>
          <a:ln>
            <a:noFill/>
          </a:ln>
        </p:spPr>
      </p:sp>
      <p:sp>
        <p:nvSpPr>
          <p:cNvPr id="231" name="Google Shape;231;p8"/>
          <p:cNvSpPr/>
          <p:nvPr/>
        </p:nvSpPr>
        <p:spPr>
          <a:xfrm>
            <a:off x="13410578" y="1406858"/>
            <a:ext cx="2505338" cy="2358149"/>
          </a:xfrm>
          <a:custGeom>
            <a:avLst/>
            <a:gdLst/>
            <a:ahLst/>
            <a:cxnLst/>
            <a:rect l="l" t="t" r="r" b="b"/>
            <a:pathLst>
              <a:path w="2505338" h="2358149" extrusionOk="0">
                <a:moveTo>
                  <a:pt x="0" y="0"/>
                </a:moveTo>
                <a:lnTo>
                  <a:pt x="2505337" y="0"/>
                </a:lnTo>
                <a:lnTo>
                  <a:pt x="2505337" y="2358149"/>
                </a:lnTo>
                <a:lnTo>
                  <a:pt x="0" y="2358149"/>
                </a:lnTo>
                <a:lnTo>
                  <a:pt x="0" y="0"/>
                </a:lnTo>
                <a:close/>
              </a:path>
            </a:pathLst>
          </a:custGeom>
          <a:blipFill rotWithShape="1">
            <a:blip r:embed="rId7">
              <a:alphaModFix/>
            </a:blip>
            <a:stretch>
              <a:fillRect/>
            </a:stretch>
          </a:blipFill>
          <a:ln>
            <a:noFill/>
          </a:ln>
        </p:spPr>
      </p:sp>
      <p:sp>
        <p:nvSpPr>
          <p:cNvPr id="232" name="Google Shape;232;p8"/>
          <p:cNvSpPr/>
          <p:nvPr/>
        </p:nvSpPr>
        <p:spPr>
          <a:xfrm>
            <a:off x="2177542" y="1192352"/>
            <a:ext cx="3055225" cy="3174260"/>
          </a:xfrm>
          <a:custGeom>
            <a:avLst/>
            <a:gdLst/>
            <a:ahLst/>
            <a:cxnLst/>
            <a:rect l="l" t="t" r="r" b="b"/>
            <a:pathLst>
              <a:path w="3055225" h="3174260" extrusionOk="0">
                <a:moveTo>
                  <a:pt x="0" y="0"/>
                </a:moveTo>
                <a:lnTo>
                  <a:pt x="3055225" y="0"/>
                </a:lnTo>
                <a:lnTo>
                  <a:pt x="3055225" y="3174260"/>
                </a:lnTo>
                <a:lnTo>
                  <a:pt x="0" y="3174260"/>
                </a:lnTo>
                <a:lnTo>
                  <a:pt x="0" y="0"/>
                </a:lnTo>
                <a:close/>
              </a:path>
            </a:pathLst>
          </a:custGeom>
          <a:blipFill rotWithShape="1">
            <a:blip r:embed="rId8">
              <a:alphaModFix/>
            </a:blip>
            <a:stretch>
              <a:fillRect/>
            </a:stretch>
          </a:blipFill>
          <a:ln>
            <a:noFill/>
          </a:ln>
        </p:spPr>
      </p:sp>
      <p:sp>
        <p:nvSpPr>
          <p:cNvPr id="233" name="Google Shape;233;p8"/>
          <p:cNvSpPr txBox="1"/>
          <p:nvPr/>
        </p:nvSpPr>
        <p:spPr>
          <a:xfrm>
            <a:off x="5613417" y="2779482"/>
            <a:ext cx="7272611" cy="464787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7000" b="1" i="0" u="none" strike="noStrike" cap="none">
                <a:solidFill>
                  <a:srgbClr val="EC7A68"/>
                </a:solidFill>
                <a:latin typeface="Arial"/>
                <a:ea typeface="Arial"/>
                <a:cs typeface="Arial"/>
                <a:sym typeface="Arial"/>
              </a:rPr>
              <a:t>Cảm ơn các em đã tham gia </a:t>
            </a:r>
            <a:endParaRPr/>
          </a:p>
          <a:p>
            <a:pPr marL="0" marR="0" lvl="0" indent="0" algn="ctr" rtl="0">
              <a:lnSpc>
                <a:spcPct val="150000"/>
              </a:lnSpc>
              <a:spcBef>
                <a:spcPts val="0"/>
              </a:spcBef>
              <a:spcAft>
                <a:spcPts val="0"/>
              </a:spcAft>
              <a:buNone/>
            </a:pPr>
            <a:r>
              <a:rPr lang="en-US" sz="7000" b="1" i="0" u="none" strike="noStrike" cap="none">
                <a:solidFill>
                  <a:srgbClr val="EC7A68"/>
                </a:solidFill>
                <a:latin typeface="Arial"/>
                <a:ea typeface="Arial"/>
                <a:cs typeface="Arial"/>
                <a:sym typeface="Arial"/>
              </a:rPr>
              <a:t>trò chơi!</a:t>
            </a:r>
            <a:endParaRPr sz="7000" b="1" i="0" u="none" strike="noStrike" cap="none">
              <a:solidFill>
                <a:srgbClr val="EC7A68"/>
              </a:solidFill>
              <a:latin typeface="Arial"/>
              <a:ea typeface="Arial"/>
              <a:cs typeface="Arial"/>
              <a:sym typeface="Arial"/>
            </a:endParaRPr>
          </a:p>
        </p:txBody>
      </p:sp>
      <p:sp>
        <p:nvSpPr>
          <p:cNvPr id="234" name="Google Shape;234;p8"/>
          <p:cNvSpPr/>
          <p:nvPr/>
        </p:nvSpPr>
        <p:spPr>
          <a:xfrm rot="-10305430">
            <a:off x="14665854" y="38370"/>
            <a:ext cx="4061697" cy="1329283"/>
          </a:xfrm>
          <a:custGeom>
            <a:avLst/>
            <a:gdLst/>
            <a:ahLst/>
            <a:cxnLst/>
            <a:rect l="l" t="t" r="r" b="b"/>
            <a:pathLst>
              <a:path w="4061697" h="1329283" extrusionOk="0">
                <a:moveTo>
                  <a:pt x="0" y="0"/>
                </a:moveTo>
                <a:lnTo>
                  <a:pt x="4061698" y="0"/>
                </a:lnTo>
                <a:lnTo>
                  <a:pt x="4061698" y="1329283"/>
                </a:lnTo>
                <a:lnTo>
                  <a:pt x="0" y="1329283"/>
                </a:lnTo>
                <a:lnTo>
                  <a:pt x="0" y="0"/>
                </a:lnTo>
                <a:close/>
              </a:path>
            </a:pathLst>
          </a:custGeom>
          <a:blipFill rotWithShape="1">
            <a:blip r:embed="rId9">
              <a:alphaModFix/>
            </a:blip>
            <a:stretch>
              <a:fillRect/>
            </a:stretch>
          </a:blipFill>
          <a:ln>
            <a:noFill/>
          </a:ln>
        </p:spPr>
      </p:sp>
      <p:sp>
        <p:nvSpPr>
          <p:cNvPr id="235" name="Google Shape;235;p8"/>
          <p:cNvSpPr/>
          <p:nvPr/>
        </p:nvSpPr>
        <p:spPr>
          <a:xfrm>
            <a:off x="16696703" y="2617001"/>
            <a:ext cx="1961788" cy="1883317"/>
          </a:xfrm>
          <a:custGeom>
            <a:avLst/>
            <a:gdLst/>
            <a:ahLst/>
            <a:cxnLst/>
            <a:rect l="l" t="t" r="r" b="b"/>
            <a:pathLst>
              <a:path w="1961788" h="1883317" extrusionOk="0">
                <a:moveTo>
                  <a:pt x="0" y="0"/>
                </a:moveTo>
                <a:lnTo>
                  <a:pt x="1961788" y="0"/>
                </a:lnTo>
                <a:lnTo>
                  <a:pt x="1961788" y="1883317"/>
                </a:lnTo>
                <a:lnTo>
                  <a:pt x="0" y="1883317"/>
                </a:lnTo>
                <a:lnTo>
                  <a:pt x="0" y="0"/>
                </a:lnTo>
                <a:close/>
              </a:path>
            </a:pathLst>
          </a:custGeom>
          <a:blipFill rotWithShape="1">
            <a:blip r:embed="rId10">
              <a:alphaModFix/>
            </a:blip>
            <a:stretch>
              <a:fillRect/>
            </a:stretch>
          </a:blipFill>
          <a:ln>
            <a:noFill/>
          </a:ln>
        </p:spPr>
      </p:sp>
      <p:sp>
        <p:nvSpPr>
          <p:cNvPr id="236" name="Google Shape;236;p8"/>
          <p:cNvSpPr/>
          <p:nvPr/>
        </p:nvSpPr>
        <p:spPr>
          <a:xfrm>
            <a:off x="-144214" y="2823363"/>
            <a:ext cx="1891170" cy="2109824"/>
          </a:xfrm>
          <a:custGeom>
            <a:avLst/>
            <a:gdLst/>
            <a:ahLst/>
            <a:cxnLst/>
            <a:rect l="l" t="t" r="r" b="b"/>
            <a:pathLst>
              <a:path w="1891170" h="2109824" extrusionOk="0">
                <a:moveTo>
                  <a:pt x="0" y="0"/>
                </a:moveTo>
                <a:lnTo>
                  <a:pt x="1891170" y="0"/>
                </a:lnTo>
                <a:lnTo>
                  <a:pt x="1891170" y="2109824"/>
                </a:lnTo>
                <a:lnTo>
                  <a:pt x="0" y="2109824"/>
                </a:lnTo>
                <a:lnTo>
                  <a:pt x="0" y="0"/>
                </a:lnTo>
                <a:close/>
              </a:path>
            </a:pathLst>
          </a:custGeom>
          <a:blipFill rotWithShape="1">
            <a:blip r:embed="rId11">
              <a:alphaModFix/>
            </a:blip>
            <a:stretch>
              <a:fillRect/>
            </a:stretch>
          </a:blipFill>
          <a:ln>
            <a:noFill/>
          </a:ln>
        </p:spPr>
      </p:sp>
      <p:sp>
        <p:nvSpPr>
          <p:cNvPr id="237" name="Google Shape;237;p8"/>
          <p:cNvSpPr/>
          <p:nvPr/>
        </p:nvSpPr>
        <p:spPr>
          <a:xfrm rot="790093">
            <a:off x="2194803" y="5947261"/>
            <a:ext cx="1343494" cy="625336"/>
          </a:xfrm>
          <a:custGeom>
            <a:avLst/>
            <a:gdLst/>
            <a:ahLst/>
            <a:cxnLst/>
            <a:rect l="l" t="t" r="r" b="b"/>
            <a:pathLst>
              <a:path w="1343494" h="625336" extrusionOk="0">
                <a:moveTo>
                  <a:pt x="0" y="0"/>
                </a:moveTo>
                <a:lnTo>
                  <a:pt x="1343494" y="0"/>
                </a:lnTo>
                <a:lnTo>
                  <a:pt x="1343494" y="625336"/>
                </a:lnTo>
                <a:lnTo>
                  <a:pt x="0" y="625336"/>
                </a:lnTo>
                <a:lnTo>
                  <a:pt x="0" y="0"/>
                </a:lnTo>
                <a:close/>
              </a:path>
            </a:pathLst>
          </a:custGeom>
          <a:blipFill rotWithShape="1">
            <a:blip r:embed="rId12">
              <a:alphaModFix/>
            </a:blip>
            <a:stretch>
              <a:fillRect/>
            </a:stretch>
          </a:blipFill>
          <a:ln>
            <a:noFill/>
          </a:ln>
        </p:spPr>
      </p:sp>
      <p:sp>
        <p:nvSpPr>
          <p:cNvPr id="238" name="Google Shape;238;p8"/>
          <p:cNvSpPr/>
          <p:nvPr/>
        </p:nvSpPr>
        <p:spPr>
          <a:xfrm rot="2302831">
            <a:off x="14064194" y="5654411"/>
            <a:ext cx="1054702" cy="1211036"/>
          </a:xfrm>
          <a:custGeom>
            <a:avLst/>
            <a:gdLst/>
            <a:ahLst/>
            <a:cxnLst/>
            <a:rect l="l" t="t" r="r" b="b"/>
            <a:pathLst>
              <a:path w="1054702" h="1211036" extrusionOk="0">
                <a:moveTo>
                  <a:pt x="0" y="0"/>
                </a:moveTo>
                <a:lnTo>
                  <a:pt x="1054703" y="0"/>
                </a:lnTo>
                <a:lnTo>
                  <a:pt x="1054703" y="1211036"/>
                </a:lnTo>
                <a:lnTo>
                  <a:pt x="0" y="1211036"/>
                </a:lnTo>
                <a:lnTo>
                  <a:pt x="0" y="0"/>
                </a:lnTo>
                <a:close/>
              </a:path>
            </a:pathLst>
          </a:custGeom>
          <a:blipFill rotWithShape="1">
            <a:blip r:embed="rId13">
              <a:alphaModFix/>
            </a:blip>
            <a:stretch>
              <a:fillRect/>
            </a:stretch>
          </a:blipFill>
          <a:ln>
            <a:noFill/>
          </a:ln>
        </p:spPr>
      </p:sp>
      <p:sp>
        <p:nvSpPr>
          <p:cNvPr id="239" name="Google Shape;239;p8"/>
          <p:cNvSpPr/>
          <p:nvPr/>
        </p:nvSpPr>
        <p:spPr>
          <a:xfrm>
            <a:off x="3218487" y="8732753"/>
            <a:ext cx="2960494" cy="2039040"/>
          </a:xfrm>
          <a:custGeom>
            <a:avLst/>
            <a:gdLst/>
            <a:ahLst/>
            <a:cxnLst/>
            <a:rect l="l" t="t" r="r" b="b"/>
            <a:pathLst>
              <a:path w="2960494" h="2039040" extrusionOk="0">
                <a:moveTo>
                  <a:pt x="0" y="0"/>
                </a:moveTo>
                <a:lnTo>
                  <a:pt x="2960494" y="0"/>
                </a:lnTo>
                <a:lnTo>
                  <a:pt x="2960494" y="2039040"/>
                </a:lnTo>
                <a:lnTo>
                  <a:pt x="0" y="2039040"/>
                </a:lnTo>
                <a:lnTo>
                  <a:pt x="0" y="0"/>
                </a:lnTo>
                <a:close/>
              </a:path>
            </a:pathLst>
          </a:custGeom>
          <a:blipFill rotWithShape="1">
            <a:blip r:embed="rId5">
              <a:alphaModFix/>
            </a:blip>
            <a:stretch>
              <a:fillRect/>
            </a:stretch>
          </a:blipFill>
          <a:ln>
            <a:noFill/>
          </a:ln>
        </p:spPr>
      </p:sp>
      <p:sp>
        <p:nvSpPr>
          <p:cNvPr id="240" name="Google Shape;240;p8"/>
          <p:cNvSpPr/>
          <p:nvPr/>
        </p:nvSpPr>
        <p:spPr>
          <a:xfrm flipH="1">
            <a:off x="12321951" y="8709059"/>
            <a:ext cx="2960494" cy="2039040"/>
          </a:xfrm>
          <a:custGeom>
            <a:avLst/>
            <a:gdLst/>
            <a:ahLst/>
            <a:cxnLst/>
            <a:rect l="l" t="t" r="r" b="b"/>
            <a:pathLst>
              <a:path w="2960494" h="2039040" extrusionOk="0">
                <a:moveTo>
                  <a:pt x="2960494" y="0"/>
                </a:moveTo>
                <a:lnTo>
                  <a:pt x="0" y="0"/>
                </a:lnTo>
                <a:lnTo>
                  <a:pt x="0" y="2039040"/>
                </a:lnTo>
                <a:lnTo>
                  <a:pt x="2960494" y="2039040"/>
                </a:lnTo>
                <a:lnTo>
                  <a:pt x="2960494" y="0"/>
                </a:lnTo>
                <a:close/>
              </a:path>
            </a:pathLst>
          </a:custGeom>
          <a:blipFill rotWithShape="1">
            <a:blip r:embed="rId5">
              <a:alphaModFix/>
            </a:blip>
            <a:stretch>
              <a:fillRect/>
            </a:stretch>
          </a:blipFill>
          <a:ln>
            <a:noFill/>
          </a:ln>
        </p:spPr>
      </p:sp>
      <p:pic>
        <p:nvPicPr>
          <p:cNvPr id="241" name="Google Shape;241;p8"/>
          <p:cNvPicPr preferRelativeResize="0"/>
          <p:nvPr/>
        </p:nvPicPr>
        <p:blipFill rotWithShape="1">
          <a:blip r:embed="rId14">
            <a:alphaModFix/>
          </a:blip>
          <a:srcRect/>
          <a:stretch/>
        </p:blipFill>
        <p:spPr>
          <a:xfrm>
            <a:off x="390692" y="-30301"/>
            <a:ext cx="1976909" cy="1222653"/>
          </a:xfrm>
          <a:prstGeom prst="rect">
            <a:avLst/>
          </a:prstGeom>
          <a:noFill/>
          <a:ln>
            <a:noFill/>
          </a:ln>
        </p:spPr>
      </p:pic>
    </p:spTree>
  </p:cSld>
  <p:clrMapOvr>
    <a:masterClrMapping/>
  </p:clrMapOvr>
  <p:transition spd="med">
    <p:wheel spokes="1"/>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383</Words>
  <Application>Microsoft Office PowerPoint</Application>
  <PresentationFormat>Custom</PresentationFormat>
  <Paragraphs>54</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Acer</dc:creator>
  <cp:lastModifiedBy>Cúc Đỗ thị xuân</cp:lastModifiedBy>
  <cp:revision>1</cp:revision>
  <dcterms:created xsi:type="dcterms:W3CDTF">2006-08-16T00:00:00Z</dcterms:created>
  <dcterms:modified xsi:type="dcterms:W3CDTF">2025-12-22T07:56:57Z</dcterms:modified>
</cp:coreProperties>
</file>