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9" r:id="rId4"/>
    <p:sldId id="260" r:id="rId5"/>
    <p:sldId id="262" r:id="rId6"/>
    <p:sldId id="263" r:id="rId7"/>
    <p:sldId id="261" r:id="rId8"/>
    <p:sldId id="264" r:id="rId9"/>
    <p:sldId id="267" r:id="rId10"/>
  </p:sldIdLst>
  <p:sldSz cx="18288000" cy="10287000"/>
  <p:notesSz cx="6858000" cy="9144000"/>
  <p:embeddedFontLst>
    <p:embeddedFont>
      <p:font typeface="Cambria Math" panose="02040503050406030204" pitchFamily="18"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35" autoAdjust="0"/>
    <p:restoredTop sz="94648" autoAdjust="0"/>
  </p:normalViewPr>
  <p:slideViewPr>
    <p:cSldViewPr>
      <p:cViewPr varScale="1">
        <p:scale>
          <a:sx n="36" d="100"/>
          <a:sy n="36" d="100"/>
        </p:scale>
        <p:origin x="74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B89D8-B32E-4579-954B-4DC158EA7842}" type="datetimeFigureOut">
              <a:rPr lang="en-US" smtClean="0"/>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F6AFB2-D40A-4697-B68D-29F396EEE586}" type="slidenum">
              <a:rPr lang="en-US" smtClean="0"/>
              <a:t>‹#›</a:t>
            </a:fld>
            <a:endParaRPr lang="en-US"/>
          </a:p>
        </p:txBody>
      </p:sp>
    </p:spTree>
    <p:extLst>
      <p:ext uri="{BB962C8B-B14F-4D97-AF65-F5344CB8AC3E}">
        <p14:creationId xmlns:p14="http://schemas.microsoft.com/office/powerpoint/2010/main" val="8149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AFB2-D40A-4697-B68D-29F396EEE586}" type="slidenum">
              <a:rPr lang="en-US" smtClean="0"/>
              <a:t>4</a:t>
            </a:fld>
            <a:endParaRPr lang="en-US"/>
          </a:p>
        </p:txBody>
      </p:sp>
    </p:spTree>
    <p:extLst>
      <p:ext uri="{BB962C8B-B14F-4D97-AF65-F5344CB8AC3E}">
        <p14:creationId xmlns:p14="http://schemas.microsoft.com/office/powerpoint/2010/main" val="336503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6.xml"/><Relationship Id="rId12"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slide" Target="slide8.xml"/><Relationship Id="rId5" Type="http://schemas.openxmlformats.org/officeDocument/2006/relationships/slide" Target="slide5.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jpeg"/><Relationship Id="rId7" Type="http://schemas.openxmlformats.org/officeDocument/2006/relationships/image" Target="../media/image17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3.xml"/><Relationship Id="rId10" Type="http://schemas.openxmlformats.org/officeDocument/2006/relationships/image" Target="../media/image20.svg"/><Relationship Id="rId4" Type="http://schemas.openxmlformats.org/officeDocument/2006/relationships/image" Target="../media/image18.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5.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7.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685" b="-157147"/>
            </a:stretch>
          </a:blipFill>
        </p:spPr>
      </p:sp>
      <p:sp>
        <p:nvSpPr>
          <p:cNvPr id="3" name="Freeform 3"/>
          <p:cNvSpPr/>
          <p:nvPr/>
        </p:nvSpPr>
        <p:spPr>
          <a:xfrm>
            <a:off x="-853845" y="6379375"/>
            <a:ext cx="21585882" cy="9672935"/>
          </a:xfrm>
          <a:custGeom>
            <a:avLst/>
            <a:gdLst/>
            <a:ahLst/>
            <a:cxnLst/>
            <a:rect l="l" t="t" r="r" b="b"/>
            <a:pathLst>
              <a:path w="21585882" h="9672935">
                <a:moveTo>
                  <a:pt x="0" y="0"/>
                </a:moveTo>
                <a:lnTo>
                  <a:pt x="21585882" y="0"/>
                </a:lnTo>
                <a:lnTo>
                  <a:pt x="21585882" y="9672936"/>
                </a:lnTo>
                <a:lnTo>
                  <a:pt x="0" y="9672936"/>
                </a:lnTo>
                <a:lnTo>
                  <a:pt x="0" y="0"/>
                </a:lnTo>
                <a:close/>
              </a:path>
            </a:pathLst>
          </a:custGeom>
          <a:blipFill>
            <a:blip r:embed="rId3"/>
            <a:stretch>
              <a:fillRect l="-2043" r="-2043" b="-26010"/>
            </a:stretch>
          </a:blipFill>
        </p:spPr>
      </p:sp>
      <p:sp>
        <p:nvSpPr>
          <p:cNvPr id="4" name="Freeform 4"/>
          <p:cNvSpPr/>
          <p:nvPr/>
        </p:nvSpPr>
        <p:spPr>
          <a:xfrm>
            <a:off x="2180492" y="1028700"/>
            <a:ext cx="13927015" cy="8229600"/>
          </a:xfrm>
          <a:custGeom>
            <a:avLst/>
            <a:gdLst/>
            <a:ahLst/>
            <a:cxnLst/>
            <a:rect l="l" t="t" r="r" b="b"/>
            <a:pathLst>
              <a:path w="13927015" h="8229600">
                <a:moveTo>
                  <a:pt x="0" y="0"/>
                </a:moveTo>
                <a:lnTo>
                  <a:pt x="13927016" y="0"/>
                </a:lnTo>
                <a:lnTo>
                  <a:pt x="13927016"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588129" y="6846228"/>
            <a:ext cx="2044128" cy="3225448"/>
          </a:xfrm>
          <a:custGeom>
            <a:avLst/>
            <a:gdLst/>
            <a:ahLst/>
            <a:cxnLst/>
            <a:rect l="l" t="t" r="r" b="b"/>
            <a:pathLst>
              <a:path w="2044128" h="3225448">
                <a:moveTo>
                  <a:pt x="0" y="0"/>
                </a:moveTo>
                <a:lnTo>
                  <a:pt x="2044128" y="0"/>
                </a:lnTo>
                <a:lnTo>
                  <a:pt x="2044128" y="3225448"/>
                </a:lnTo>
                <a:lnTo>
                  <a:pt x="0" y="3225448"/>
                </a:lnTo>
                <a:lnTo>
                  <a:pt x="0" y="0"/>
                </a:lnTo>
                <a:close/>
              </a:path>
            </a:pathLst>
          </a:custGeom>
          <a:blipFill>
            <a:blip r:embed="rId6"/>
            <a:stretch>
              <a:fillRect/>
            </a:stretch>
          </a:blipFill>
        </p:spPr>
      </p:sp>
      <p:sp>
        <p:nvSpPr>
          <p:cNvPr id="6" name="Freeform 6"/>
          <p:cNvSpPr/>
          <p:nvPr/>
        </p:nvSpPr>
        <p:spPr>
          <a:xfrm>
            <a:off x="14092866" y="4164594"/>
            <a:ext cx="2842907" cy="5629518"/>
          </a:xfrm>
          <a:custGeom>
            <a:avLst/>
            <a:gdLst/>
            <a:ahLst/>
            <a:cxnLst/>
            <a:rect l="l" t="t" r="r" b="b"/>
            <a:pathLst>
              <a:path w="2842907" h="5629518">
                <a:moveTo>
                  <a:pt x="0" y="0"/>
                </a:moveTo>
                <a:lnTo>
                  <a:pt x="2842907" y="0"/>
                </a:lnTo>
                <a:lnTo>
                  <a:pt x="2842907" y="5629518"/>
                </a:lnTo>
                <a:lnTo>
                  <a:pt x="0" y="5629518"/>
                </a:lnTo>
                <a:lnTo>
                  <a:pt x="0" y="0"/>
                </a:lnTo>
                <a:close/>
              </a:path>
            </a:pathLst>
          </a:custGeom>
          <a:blipFill>
            <a:blip r:embed="rId7"/>
            <a:stretch>
              <a:fillRect/>
            </a:stretch>
          </a:blipFill>
        </p:spPr>
      </p:sp>
      <p:sp>
        <p:nvSpPr>
          <p:cNvPr id="7" name="Freeform 7"/>
          <p:cNvSpPr/>
          <p:nvPr/>
        </p:nvSpPr>
        <p:spPr>
          <a:xfrm rot="1500396">
            <a:off x="1846668" y="1728841"/>
            <a:ext cx="2394038" cy="1649710"/>
          </a:xfrm>
          <a:custGeom>
            <a:avLst/>
            <a:gdLst/>
            <a:ahLst/>
            <a:cxnLst/>
            <a:rect l="l" t="t" r="r" b="b"/>
            <a:pathLst>
              <a:path w="2394038" h="1649710">
                <a:moveTo>
                  <a:pt x="0" y="0"/>
                </a:moveTo>
                <a:lnTo>
                  <a:pt x="2394039" y="0"/>
                </a:lnTo>
                <a:lnTo>
                  <a:pt x="2394039" y="1649710"/>
                </a:lnTo>
                <a:lnTo>
                  <a:pt x="0" y="16497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6107508" y="799926"/>
            <a:ext cx="1688004" cy="1753771"/>
          </a:xfrm>
          <a:custGeom>
            <a:avLst/>
            <a:gdLst/>
            <a:ahLst/>
            <a:cxnLst/>
            <a:rect l="l" t="t" r="r" b="b"/>
            <a:pathLst>
              <a:path w="1688004" h="1753771">
                <a:moveTo>
                  <a:pt x="0" y="0"/>
                </a:moveTo>
                <a:lnTo>
                  <a:pt x="1688004" y="0"/>
                </a:lnTo>
                <a:lnTo>
                  <a:pt x="1688004" y="1753770"/>
                </a:lnTo>
                <a:lnTo>
                  <a:pt x="0" y="1753770"/>
                </a:lnTo>
                <a:lnTo>
                  <a:pt x="0" y="0"/>
                </a:lnTo>
                <a:close/>
              </a:path>
            </a:pathLst>
          </a:custGeom>
          <a:blipFill>
            <a:blip r:embed="rId10"/>
            <a:stretch>
              <a:fillRect/>
            </a:stretch>
          </a:blipFill>
        </p:spPr>
      </p:sp>
      <p:sp>
        <p:nvSpPr>
          <p:cNvPr id="9" name="TextBox 9"/>
          <p:cNvSpPr txBox="1"/>
          <p:nvPr/>
        </p:nvSpPr>
        <p:spPr>
          <a:xfrm>
            <a:off x="4277073" y="3413215"/>
            <a:ext cx="10067449" cy="3031984"/>
          </a:xfrm>
          <a:prstGeom prst="rect">
            <a:avLst/>
          </a:prstGeom>
        </p:spPr>
        <p:txBody>
          <a:bodyPr wrap="square" lIns="0" tIns="0" rIns="0" bIns="0" rtlCol="0" anchor="t">
            <a:spAutoFit/>
          </a:bodyPr>
          <a:lstStyle/>
          <a:p>
            <a:pPr algn="ctr">
              <a:lnSpc>
                <a:spcPct val="150000"/>
              </a:lnSpc>
            </a:pPr>
            <a:r>
              <a:rPr lang="en-US" sz="7000" b="1" dirty="0">
                <a:latin typeface="Arial" panose="020B0604020202020204" pitchFamily="34" charset="0"/>
                <a:ea typeface="Alice Bold"/>
                <a:cs typeface="Arial" panose="020B0604020202020204" pitchFamily="34" charset="0"/>
                <a:sym typeface="Alice Bold"/>
              </a:rPr>
              <a:t>TRÒ CHƠI</a:t>
            </a:r>
          </a:p>
          <a:p>
            <a:pPr algn="ctr">
              <a:lnSpc>
                <a:spcPct val="150000"/>
              </a:lnSpc>
            </a:pPr>
            <a:r>
              <a:rPr lang="en-US" sz="7000" b="1" dirty="0">
                <a:solidFill>
                  <a:srgbClr val="C87E86"/>
                </a:solidFill>
                <a:latin typeface="Arial" panose="020B0604020202020204" pitchFamily="34" charset="0"/>
                <a:ea typeface="Alice Bold"/>
                <a:cs typeface="Arial" panose="020B0604020202020204" pitchFamily="34" charset="0"/>
                <a:sym typeface="Alice Bold"/>
              </a:rPr>
              <a:t>HÀNH TINH ÁNH SÁNG</a:t>
            </a:r>
          </a:p>
        </p:txBody>
      </p:sp>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685" b="-157147"/>
            </a:stretch>
          </a:blipFill>
        </p:spPr>
      </p:sp>
      <p:sp>
        <p:nvSpPr>
          <p:cNvPr id="3" name="Freeform 3"/>
          <p:cNvSpPr/>
          <p:nvPr/>
        </p:nvSpPr>
        <p:spPr>
          <a:xfrm>
            <a:off x="-853845" y="6379375"/>
            <a:ext cx="21585882" cy="9672935"/>
          </a:xfrm>
          <a:custGeom>
            <a:avLst/>
            <a:gdLst/>
            <a:ahLst/>
            <a:cxnLst/>
            <a:rect l="l" t="t" r="r" b="b"/>
            <a:pathLst>
              <a:path w="21585882" h="9672935">
                <a:moveTo>
                  <a:pt x="0" y="0"/>
                </a:moveTo>
                <a:lnTo>
                  <a:pt x="21585882" y="0"/>
                </a:lnTo>
                <a:lnTo>
                  <a:pt x="21585882" y="9672936"/>
                </a:lnTo>
                <a:lnTo>
                  <a:pt x="0" y="9672936"/>
                </a:lnTo>
                <a:lnTo>
                  <a:pt x="0" y="0"/>
                </a:lnTo>
                <a:close/>
              </a:path>
            </a:pathLst>
          </a:custGeom>
          <a:blipFill>
            <a:blip r:embed="rId3"/>
            <a:stretch>
              <a:fillRect l="-2043" r="-2043" b="-26010"/>
            </a:stretch>
          </a:blipFill>
        </p:spPr>
      </p:sp>
      <p:sp>
        <p:nvSpPr>
          <p:cNvPr id="4" name="Freeform 4"/>
          <p:cNvSpPr/>
          <p:nvPr/>
        </p:nvSpPr>
        <p:spPr>
          <a:xfrm>
            <a:off x="2229278" y="903289"/>
            <a:ext cx="13829444" cy="9383711"/>
          </a:xfrm>
          <a:custGeom>
            <a:avLst/>
            <a:gdLst/>
            <a:ahLst/>
            <a:cxnLst/>
            <a:rect l="l" t="t" r="r" b="b"/>
            <a:pathLst>
              <a:path w="9299272" h="7456325">
                <a:moveTo>
                  <a:pt x="0" y="0"/>
                </a:moveTo>
                <a:lnTo>
                  <a:pt x="9299272" y="0"/>
                </a:lnTo>
                <a:lnTo>
                  <a:pt x="9299272" y="7456325"/>
                </a:lnTo>
                <a:lnTo>
                  <a:pt x="0" y="74563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433842" y="6823368"/>
            <a:ext cx="2068847" cy="3264453"/>
          </a:xfrm>
          <a:custGeom>
            <a:avLst/>
            <a:gdLst/>
            <a:ahLst/>
            <a:cxnLst/>
            <a:rect l="l" t="t" r="r" b="b"/>
            <a:pathLst>
              <a:path w="2068847" h="3264453">
                <a:moveTo>
                  <a:pt x="0" y="0"/>
                </a:moveTo>
                <a:lnTo>
                  <a:pt x="2068847" y="0"/>
                </a:lnTo>
                <a:lnTo>
                  <a:pt x="2068847" y="3264454"/>
                </a:lnTo>
                <a:lnTo>
                  <a:pt x="0" y="3264454"/>
                </a:lnTo>
                <a:lnTo>
                  <a:pt x="0" y="0"/>
                </a:lnTo>
                <a:close/>
              </a:path>
            </a:pathLst>
          </a:custGeom>
          <a:blipFill>
            <a:blip r:embed="rId6"/>
            <a:stretch>
              <a:fillRect/>
            </a:stretch>
          </a:blipFill>
        </p:spPr>
      </p:sp>
      <p:sp>
        <p:nvSpPr>
          <p:cNvPr id="8" name="TextBox 8"/>
          <p:cNvSpPr txBox="1"/>
          <p:nvPr/>
        </p:nvSpPr>
        <p:spPr>
          <a:xfrm>
            <a:off x="5155943" y="2816105"/>
            <a:ext cx="9045843" cy="6349239"/>
          </a:xfrm>
          <a:prstGeom prst="rect">
            <a:avLst/>
          </a:prstGeom>
        </p:spPr>
        <p:txBody>
          <a:bodyPr wrap="square" lIns="0" tIns="0" rIns="0" bIns="0" rtlCol="0" anchor="t">
            <a:spAutoFit/>
          </a:bodyPr>
          <a:lstStyle/>
          <a:p>
            <a:pPr algn="just">
              <a:lnSpc>
                <a:spcPct val="150000"/>
              </a:lnSpc>
            </a:pPr>
            <a:r>
              <a:rPr lang="vi-VN" sz="4000" noProof="1">
                <a:solidFill>
                  <a:schemeClr val="tx1"/>
                </a:solidFill>
                <a:latin typeface="Arial" panose="020B0604020202020204" pitchFamily="34" charset="0"/>
                <a:cs typeface="Arial" panose="020B0604020202020204" pitchFamily="34" charset="0"/>
              </a:rPr>
              <a:t>Các hành tinh trong hệ Mặt Trời </a:t>
            </a:r>
            <a:r>
              <a:rPr lang="en-US" sz="4000" noProof="1">
                <a:solidFill>
                  <a:schemeClr val="tx1"/>
                </a:solidFill>
                <a:latin typeface="Arial" panose="020B0604020202020204" pitchFamily="34" charset="0"/>
                <a:cs typeface="Arial" panose="020B0604020202020204" pitchFamily="34" charset="0"/>
              </a:rPr>
              <a:t>của chúng mình </a:t>
            </a:r>
            <a:r>
              <a:rPr lang="vi-VN" sz="4000" noProof="1">
                <a:solidFill>
                  <a:schemeClr val="tx1"/>
                </a:solidFill>
                <a:latin typeface="Arial" panose="020B0604020202020204" pitchFamily="34" charset="0"/>
                <a:cs typeface="Arial" panose="020B0604020202020204" pitchFamily="34" charset="0"/>
              </a:rPr>
              <a:t>đang bị một thế lực bóng tối hút mất năng lượng và ánh sáng. </a:t>
            </a:r>
            <a:r>
              <a:rPr lang="en-US" sz="4000" noProof="1">
                <a:solidFill>
                  <a:schemeClr val="tx1"/>
                </a:solidFill>
                <a:latin typeface="Arial" panose="020B0604020202020204" pitchFamily="34" charset="0"/>
                <a:cs typeface="Arial" panose="020B0604020202020204" pitchFamily="34" charset="0"/>
              </a:rPr>
              <a:t>Các bạn</a:t>
            </a:r>
            <a:r>
              <a:rPr lang="vi-VN" sz="4000" noProof="1">
                <a:solidFill>
                  <a:schemeClr val="tx1"/>
                </a:solidFill>
                <a:latin typeface="Arial" panose="020B0604020202020204" pitchFamily="34" charset="0"/>
                <a:cs typeface="Arial" panose="020B0604020202020204" pitchFamily="34" charset="0"/>
              </a:rPr>
              <a:t> hãy giúp </a:t>
            </a:r>
            <a:r>
              <a:rPr lang="en-US" sz="4000" noProof="1">
                <a:solidFill>
                  <a:schemeClr val="tx1"/>
                </a:solidFill>
                <a:latin typeface="Arial" panose="020B0604020202020204" pitchFamily="34" charset="0"/>
                <a:cs typeface="Arial" panose="020B0604020202020204" pitchFamily="34" charset="0"/>
              </a:rPr>
              <a:t>chúng mình </a:t>
            </a:r>
            <a:r>
              <a:rPr lang="vi-VN" sz="4000" noProof="1">
                <a:solidFill>
                  <a:schemeClr val="tx1"/>
                </a:solidFill>
                <a:latin typeface="Arial" panose="020B0604020202020204" pitchFamily="34" charset="0"/>
                <a:cs typeface="Arial" panose="020B0604020202020204" pitchFamily="34" charset="0"/>
              </a:rPr>
              <a:t>tìm lại năng lượng và ánh sáng bằng cách trả lời đúng các câu hỏi đang ấn giấu trong mỗi hành tinh</a:t>
            </a:r>
            <a:r>
              <a:rPr lang="en-US" sz="4000" noProof="1">
                <a:solidFill>
                  <a:schemeClr val="tx1"/>
                </a:solidFill>
                <a:latin typeface="Arial" panose="020B0604020202020204" pitchFamily="34" charset="0"/>
                <a:cs typeface="Arial" panose="020B0604020202020204" pitchFamily="34" charset="0"/>
              </a:rPr>
              <a:t> nhé!!!</a:t>
            </a:r>
            <a:endParaRPr lang="vi-VN" sz="4000" noProof="1">
              <a:solidFill>
                <a:schemeClr val="tx1"/>
              </a:solidFill>
              <a:latin typeface="Arial" panose="020B0604020202020204" pitchFamily="34" charset="0"/>
              <a:cs typeface="Arial" panose="020B0604020202020204" pitchFamily="34" charset="0"/>
            </a:endParaRPr>
          </a:p>
        </p:txBody>
      </p:sp>
      <p:pic>
        <p:nvPicPr>
          <p:cNvPr id="11" name="Picture 8">
            <a:extLst>
              <a:ext uri="{FF2B5EF4-FFF2-40B4-BE49-F238E27FC236}">
                <a16:creationId xmlns:a16="http://schemas.microsoft.com/office/drawing/2014/main" id="{627F7A7A-B0C8-FA4C-8E76-9F12649C57C9}"/>
              </a:ext>
            </a:extLst>
          </p:cNvPr>
          <p:cNvPicPr>
            <a:picLocks noChangeAspect="1"/>
          </p:cNvPicPr>
          <p:nvPr/>
        </p:nvPicPr>
        <p:blipFill>
          <a:blip r:embed="rId7"/>
          <a:srcRect/>
          <a:stretch>
            <a:fillRect/>
          </a:stretch>
        </p:blipFill>
        <p:spPr>
          <a:xfrm flipH="1">
            <a:off x="686738" y="4813572"/>
            <a:ext cx="4050336" cy="5473428"/>
          </a:xfrm>
          <a:prstGeom prst="rect">
            <a:avLst/>
          </a:prstGeom>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685" b="-157147"/>
            </a:stretch>
          </a:blipFill>
        </p:spPr>
      </p:sp>
      <p:pic>
        <p:nvPicPr>
          <p:cNvPr id="13" name="Picture 12">
            <a:hlinkClick r:id="rId3" action="ppaction://hlinksldjump"/>
            <a:extLst>
              <a:ext uri="{FF2B5EF4-FFF2-40B4-BE49-F238E27FC236}">
                <a16:creationId xmlns:a16="http://schemas.microsoft.com/office/drawing/2014/main" id="{2EED7928-32DE-7040-BDDC-7FF365F460D8}"/>
              </a:ext>
            </a:extLst>
          </p:cNvPr>
          <p:cNvPicPr>
            <a:picLocks noChangeAspect="1"/>
          </p:cNvPicPr>
          <p:nvPr/>
        </p:nvPicPr>
        <p:blipFill>
          <a:blip r:embed="rId4"/>
          <a:stretch>
            <a:fillRect/>
          </a:stretch>
        </p:blipFill>
        <p:spPr>
          <a:xfrm>
            <a:off x="1764800" y="534326"/>
            <a:ext cx="4676343" cy="4331769"/>
          </a:xfrm>
          <a:prstGeom prst="rect">
            <a:avLst/>
          </a:prstGeom>
        </p:spPr>
      </p:pic>
      <p:pic>
        <p:nvPicPr>
          <p:cNvPr id="14" name="Picture 13">
            <a:hlinkClick r:id="rId5" action="ppaction://hlinksldjump"/>
            <a:extLst>
              <a:ext uri="{FF2B5EF4-FFF2-40B4-BE49-F238E27FC236}">
                <a16:creationId xmlns:a16="http://schemas.microsoft.com/office/drawing/2014/main" id="{39A66C1E-2AA4-4544-A49B-5CE557152FBB}"/>
              </a:ext>
            </a:extLst>
          </p:cNvPr>
          <p:cNvPicPr>
            <a:picLocks noChangeAspect="1"/>
          </p:cNvPicPr>
          <p:nvPr/>
        </p:nvPicPr>
        <p:blipFill>
          <a:blip r:embed="rId6"/>
          <a:stretch>
            <a:fillRect/>
          </a:stretch>
        </p:blipFill>
        <p:spPr>
          <a:xfrm>
            <a:off x="7069741" y="571500"/>
            <a:ext cx="4676343" cy="4257420"/>
          </a:xfrm>
          <a:prstGeom prst="rect">
            <a:avLst/>
          </a:prstGeom>
        </p:spPr>
      </p:pic>
      <p:pic>
        <p:nvPicPr>
          <p:cNvPr id="15" name="Picture 14">
            <a:hlinkClick r:id="rId7" action="ppaction://hlinksldjump"/>
            <a:extLst>
              <a:ext uri="{FF2B5EF4-FFF2-40B4-BE49-F238E27FC236}">
                <a16:creationId xmlns:a16="http://schemas.microsoft.com/office/drawing/2014/main" id="{4235CC73-FB89-E548-A8A6-7AF5C48D3E10}"/>
              </a:ext>
            </a:extLst>
          </p:cNvPr>
          <p:cNvPicPr>
            <a:picLocks noChangeAspect="1"/>
          </p:cNvPicPr>
          <p:nvPr/>
        </p:nvPicPr>
        <p:blipFill>
          <a:blip r:embed="rId8"/>
          <a:stretch>
            <a:fillRect/>
          </a:stretch>
        </p:blipFill>
        <p:spPr>
          <a:xfrm>
            <a:off x="12773507" y="571500"/>
            <a:ext cx="4221643" cy="4193562"/>
          </a:xfrm>
          <a:prstGeom prst="rect">
            <a:avLst/>
          </a:prstGeom>
        </p:spPr>
      </p:pic>
      <p:pic>
        <p:nvPicPr>
          <p:cNvPr id="16" name="Picture 15">
            <a:hlinkClick r:id="rId9" action="ppaction://hlinksldjump"/>
            <a:extLst>
              <a:ext uri="{FF2B5EF4-FFF2-40B4-BE49-F238E27FC236}">
                <a16:creationId xmlns:a16="http://schemas.microsoft.com/office/drawing/2014/main" id="{3704455C-8AB9-8849-8231-0107C155BD5F}"/>
              </a:ext>
            </a:extLst>
          </p:cNvPr>
          <p:cNvPicPr>
            <a:picLocks noChangeAspect="1"/>
          </p:cNvPicPr>
          <p:nvPr/>
        </p:nvPicPr>
        <p:blipFill>
          <a:blip r:embed="rId10"/>
          <a:stretch>
            <a:fillRect/>
          </a:stretch>
        </p:blipFill>
        <p:spPr>
          <a:xfrm>
            <a:off x="4064564" y="4866095"/>
            <a:ext cx="4495800" cy="4193561"/>
          </a:xfrm>
          <a:prstGeom prst="rect">
            <a:avLst/>
          </a:prstGeom>
        </p:spPr>
      </p:pic>
      <p:pic>
        <p:nvPicPr>
          <p:cNvPr id="17" name="Picture 16">
            <a:hlinkClick r:id="rId11" action="ppaction://hlinksldjump"/>
            <a:extLst>
              <a:ext uri="{FF2B5EF4-FFF2-40B4-BE49-F238E27FC236}">
                <a16:creationId xmlns:a16="http://schemas.microsoft.com/office/drawing/2014/main" id="{8613281C-2ADC-5541-BDF3-9A5C43EDFCDB}"/>
              </a:ext>
            </a:extLst>
          </p:cNvPr>
          <p:cNvPicPr>
            <a:picLocks noChangeAspect="1"/>
          </p:cNvPicPr>
          <p:nvPr/>
        </p:nvPicPr>
        <p:blipFill>
          <a:blip r:embed="rId12"/>
          <a:stretch>
            <a:fillRect/>
          </a:stretch>
        </p:blipFill>
        <p:spPr>
          <a:xfrm>
            <a:off x="10421291" y="5551216"/>
            <a:ext cx="4463037" cy="4331770"/>
          </a:xfrm>
          <a:prstGeom prst="rect">
            <a:avLst/>
          </a:prstGeom>
        </p:spPr>
      </p:pic>
      <p:sp>
        <p:nvSpPr>
          <p:cNvPr id="3" name="Multiply 2">
            <a:hlinkClick r:id="rId13" action="ppaction://hlinksldjump"/>
            <a:extLst>
              <a:ext uri="{FF2B5EF4-FFF2-40B4-BE49-F238E27FC236}">
                <a16:creationId xmlns:a16="http://schemas.microsoft.com/office/drawing/2014/main" id="{7D1B998F-3B45-F14E-B864-CB1D47BA4B0D}"/>
              </a:ext>
            </a:extLst>
          </p:cNvPr>
          <p:cNvSpPr/>
          <p:nvPr/>
        </p:nvSpPr>
        <p:spPr>
          <a:xfrm>
            <a:off x="174050" y="8368145"/>
            <a:ext cx="1858232" cy="1811776"/>
          </a:xfrm>
          <a:prstGeom prst="mathMultiply">
            <a:avLst/>
          </a:prstGeom>
          <a:solidFill>
            <a:srgbClr val="FFFF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VN"/>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3"/>
                                        </p:tgtEl>
                                        <p:attrNameLst>
                                          <p:attrName>r</p:attrName>
                                        </p:attrNameLst>
                                      </p:cBhvr>
                                    </p:animRot>
                                    <p:animRot by="-240000">
                                      <p:cBhvr>
                                        <p:cTn id="7" dur="400" fill="hold">
                                          <p:stCondLst>
                                            <p:cond delay="400"/>
                                          </p:stCondLst>
                                        </p:cTn>
                                        <p:tgtEl>
                                          <p:spTgt spid="13"/>
                                        </p:tgtEl>
                                        <p:attrNameLst>
                                          <p:attrName>r</p:attrName>
                                        </p:attrNameLst>
                                      </p:cBhvr>
                                    </p:animRot>
                                    <p:animRot by="240000">
                                      <p:cBhvr>
                                        <p:cTn id="8" dur="400" fill="hold">
                                          <p:stCondLst>
                                            <p:cond delay="800"/>
                                          </p:stCondLst>
                                        </p:cTn>
                                        <p:tgtEl>
                                          <p:spTgt spid="13"/>
                                        </p:tgtEl>
                                        <p:attrNameLst>
                                          <p:attrName>r</p:attrName>
                                        </p:attrNameLst>
                                      </p:cBhvr>
                                    </p:animRot>
                                    <p:animRot by="-240000">
                                      <p:cBhvr>
                                        <p:cTn id="9" dur="400" fill="hold">
                                          <p:stCondLst>
                                            <p:cond delay="1200"/>
                                          </p:stCondLst>
                                        </p:cTn>
                                        <p:tgtEl>
                                          <p:spTgt spid="13"/>
                                        </p:tgtEl>
                                        <p:attrNameLst>
                                          <p:attrName>r</p:attrName>
                                        </p:attrNameLst>
                                      </p:cBhvr>
                                    </p:animRot>
                                    <p:animRot by="120000">
                                      <p:cBhvr>
                                        <p:cTn id="10" dur="400" fill="hold">
                                          <p:stCondLst>
                                            <p:cond delay="1600"/>
                                          </p:stCondLst>
                                        </p:cTn>
                                        <p:tgtEl>
                                          <p:spTgt spid="1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4"/>
                                        </p:tgtEl>
                                        <p:attrNameLst>
                                          <p:attrName>r</p:attrName>
                                        </p:attrNameLst>
                                      </p:cBhvr>
                                    </p:animRot>
                                    <p:animRot by="-240000">
                                      <p:cBhvr>
                                        <p:cTn id="13" dur="400" fill="hold">
                                          <p:stCondLst>
                                            <p:cond delay="400"/>
                                          </p:stCondLst>
                                        </p:cTn>
                                        <p:tgtEl>
                                          <p:spTgt spid="14"/>
                                        </p:tgtEl>
                                        <p:attrNameLst>
                                          <p:attrName>r</p:attrName>
                                        </p:attrNameLst>
                                      </p:cBhvr>
                                    </p:animRot>
                                    <p:animRot by="240000">
                                      <p:cBhvr>
                                        <p:cTn id="14" dur="400" fill="hold">
                                          <p:stCondLst>
                                            <p:cond delay="800"/>
                                          </p:stCondLst>
                                        </p:cTn>
                                        <p:tgtEl>
                                          <p:spTgt spid="14"/>
                                        </p:tgtEl>
                                        <p:attrNameLst>
                                          <p:attrName>r</p:attrName>
                                        </p:attrNameLst>
                                      </p:cBhvr>
                                    </p:animRot>
                                    <p:animRot by="-240000">
                                      <p:cBhvr>
                                        <p:cTn id="15" dur="400" fill="hold">
                                          <p:stCondLst>
                                            <p:cond delay="1200"/>
                                          </p:stCondLst>
                                        </p:cTn>
                                        <p:tgtEl>
                                          <p:spTgt spid="14"/>
                                        </p:tgtEl>
                                        <p:attrNameLst>
                                          <p:attrName>r</p:attrName>
                                        </p:attrNameLst>
                                      </p:cBhvr>
                                    </p:animRot>
                                    <p:animRot by="120000">
                                      <p:cBhvr>
                                        <p:cTn id="16" dur="400" fill="hold">
                                          <p:stCondLst>
                                            <p:cond delay="16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15"/>
                                        </p:tgtEl>
                                        <p:attrNameLst>
                                          <p:attrName>r</p:attrName>
                                        </p:attrNameLst>
                                      </p:cBhvr>
                                    </p:animRot>
                                    <p:animRot by="-240000">
                                      <p:cBhvr>
                                        <p:cTn id="19" dur="400" fill="hold">
                                          <p:stCondLst>
                                            <p:cond delay="400"/>
                                          </p:stCondLst>
                                        </p:cTn>
                                        <p:tgtEl>
                                          <p:spTgt spid="15"/>
                                        </p:tgtEl>
                                        <p:attrNameLst>
                                          <p:attrName>r</p:attrName>
                                        </p:attrNameLst>
                                      </p:cBhvr>
                                    </p:animRot>
                                    <p:animRot by="240000">
                                      <p:cBhvr>
                                        <p:cTn id="20" dur="400" fill="hold">
                                          <p:stCondLst>
                                            <p:cond delay="800"/>
                                          </p:stCondLst>
                                        </p:cTn>
                                        <p:tgtEl>
                                          <p:spTgt spid="15"/>
                                        </p:tgtEl>
                                        <p:attrNameLst>
                                          <p:attrName>r</p:attrName>
                                        </p:attrNameLst>
                                      </p:cBhvr>
                                    </p:animRot>
                                    <p:animRot by="-240000">
                                      <p:cBhvr>
                                        <p:cTn id="21" dur="400" fill="hold">
                                          <p:stCondLst>
                                            <p:cond delay="1200"/>
                                          </p:stCondLst>
                                        </p:cTn>
                                        <p:tgtEl>
                                          <p:spTgt spid="15"/>
                                        </p:tgtEl>
                                        <p:attrNameLst>
                                          <p:attrName>r</p:attrName>
                                        </p:attrNameLst>
                                      </p:cBhvr>
                                    </p:animRot>
                                    <p:animRot by="120000">
                                      <p:cBhvr>
                                        <p:cTn id="22" dur="400" fill="hold">
                                          <p:stCondLst>
                                            <p:cond delay="16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16"/>
                                        </p:tgtEl>
                                        <p:attrNameLst>
                                          <p:attrName>r</p:attrName>
                                        </p:attrNameLst>
                                      </p:cBhvr>
                                    </p:animRot>
                                    <p:animRot by="-240000">
                                      <p:cBhvr>
                                        <p:cTn id="25" dur="400" fill="hold">
                                          <p:stCondLst>
                                            <p:cond delay="400"/>
                                          </p:stCondLst>
                                        </p:cTn>
                                        <p:tgtEl>
                                          <p:spTgt spid="16"/>
                                        </p:tgtEl>
                                        <p:attrNameLst>
                                          <p:attrName>r</p:attrName>
                                        </p:attrNameLst>
                                      </p:cBhvr>
                                    </p:animRot>
                                    <p:animRot by="240000">
                                      <p:cBhvr>
                                        <p:cTn id="26" dur="400" fill="hold">
                                          <p:stCondLst>
                                            <p:cond delay="800"/>
                                          </p:stCondLst>
                                        </p:cTn>
                                        <p:tgtEl>
                                          <p:spTgt spid="16"/>
                                        </p:tgtEl>
                                        <p:attrNameLst>
                                          <p:attrName>r</p:attrName>
                                        </p:attrNameLst>
                                      </p:cBhvr>
                                    </p:animRot>
                                    <p:animRot by="-240000">
                                      <p:cBhvr>
                                        <p:cTn id="27" dur="400" fill="hold">
                                          <p:stCondLst>
                                            <p:cond delay="1200"/>
                                          </p:stCondLst>
                                        </p:cTn>
                                        <p:tgtEl>
                                          <p:spTgt spid="16"/>
                                        </p:tgtEl>
                                        <p:attrNameLst>
                                          <p:attrName>r</p:attrName>
                                        </p:attrNameLst>
                                      </p:cBhvr>
                                    </p:animRot>
                                    <p:animRot by="120000">
                                      <p:cBhvr>
                                        <p:cTn id="28" dur="400" fill="hold">
                                          <p:stCondLst>
                                            <p:cond delay="1600"/>
                                          </p:stCondLst>
                                        </p:cTn>
                                        <p:tgtEl>
                                          <p:spTgt spid="1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 fill="hold">
                                          <p:stCondLst>
                                            <p:cond delay="0"/>
                                          </p:stCondLst>
                                        </p:cTn>
                                        <p:tgtEl>
                                          <p:spTgt spid="17"/>
                                        </p:tgtEl>
                                        <p:attrNameLst>
                                          <p:attrName>r</p:attrName>
                                        </p:attrNameLst>
                                      </p:cBhvr>
                                    </p:animRot>
                                    <p:animRot by="-240000">
                                      <p:cBhvr>
                                        <p:cTn id="31" dur="400" fill="hold">
                                          <p:stCondLst>
                                            <p:cond delay="400"/>
                                          </p:stCondLst>
                                        </p:cTn>
                                        <p:tgtEl>
                                          <p:spTgt spid="17"/>
                                        </p:tgtEl>
                                        <p:attrNameLst>
                                          <p:attrName>r</p:attrName>
                                        </p:attrNameLst>
                                      </p:cBhvr>
                                    </p:animRot>
                                    <p:animRot by="240000">
                                      <p:cBhvr>
                                        <p:cTn id="32" dur="400" fill="hold">
                                          <p:stCondLst>
                                            <p:cond delay="800"/>
                                          </p:stCondLst>
                                        </p:cTn>
                                        <p:tgtEl>
                                          <p:spTgt spid="17"/>
                                        </p:tgtEl>
                                        <p:attrNameLst>
                                          <p:attrName>r</p:attrName>
                                        </p:attrNameLst>
                                      </p:cBhvr>
                                    </p:animRot>
                                    <p:animRot by="-240000">
                                      <p:cBhvr>
                                        <p:cTn id="33" dur="400" fill="hold">
                                          <p:stCondLst>
                                            <p:cond delay="1200"/>
                                          </p:stCondLst>
                                        </p:cTn>
                                        <p:tgtEl>
                                          <p:spTgt spid="17"/>
                                        </p:tgtEl>
                                        <p:attrNameLst>
                                          <p:attrName>r</p:attrName>
                                        </p:attrNameLst>
                                      </p:cBhvr>
                                    </p:animRot>
                                    <p:animRot by="120000">
                                      <p:cBhvr>
                                        <p:cTn id="34" dur="400" fill="hold">
                                          <p:stCondLst>
                                            <p:cond delay="16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1" restart="whenNotActive" fill="hold" evtFilter="cancelBubble" nodeType="interactiveSeq">
                <p:stCondLst>
                  <p:cond evt="onClick" delay="0">
                    <p:tgtEl>
                      <p:spTgt spid="1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9" restart="whenNotActive" fill="hold" evtFilter="cancelBubble" nodeType="interactiveSeq">
                <p:stCondLst>
                  <p:cond evt="onClick" delay="0">
                    <p:tgtEl>
                      <p:spTgt spid="17"/>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685" b="-157147"/>
            </a:stretch>
          </a:blipFill>
        </p:spPr>
      </p:sp>
      <p:pic>
        <p:nvPicPr>
          <p:cNvPr id="20" name="Picture 9">
            <a:extLst>
              <a:ext uri="{FF2B5EF4-FFF2-40B4-BE49-F238E27FC236}">
                <a16:creationId xmlns:a16="http://schemas.microsoft.com/office/drawing/2014/main" id="{9938079E-F53E-F942-A9B8-6AAE7F9FADF2}"/>
              </a:ext>
            </a:extLst>
          </p:cNvPr>
          <p:cNvPicPr>
            <a:picLocks noChangeAspect="1"/>
          </p:cNvPicPr>
          <p:nvPr/>
        </p:nvPicPr>
        <p:blipFill>
          <a:blip r:embed="rId4"/>
          <a:srcRect/>
          <a:stretch>
            <a:fillRect/>
          </a:stretch>
        </p:blipFill>
        <p:spPr>
          <a:xfrm>
            <a:off x="647812" y="876300"/>
            <a:ext cx="2899082" cy="2954475"/>
          </a:xfrm>
          <a:prstGeom prst="rect">
            <a:avLst/>
          </a:prstGeom>
        </p:spPr>
      </p:pic>
      <p:sp>
        <p:nvSpPr>
          <p:cNvPr id="19" name="Speech Bubble: Rectangle with Corners Rounded 26">
            <a:extLst>
              <a:ext uri="{FF2B5EF4-FFF2-40B4-BE49-F238E27FC236}">
                <a16:creationId xmlns:a16="http://schemas.microsoft.com/office/drawing/2014/main" id="{FAD0FEA2-C1C4-D640-B981-8B59FF29455F}"/>
              </a:ext>
            </a:extLst>
          </p:cNvPr>
          <p:cNvSpPr/>
          <p:nvPr/>
        </p:nvSpPr>
        <p:spPr>
          <a:xfrm>
            <a:off x="4591361" y="647700"/>
            <a:ext cx="12638317" cy="2512828"/>
          </a:xfrm>
          <a:prstGeom prst="wedgeRoundRectCallout">
            <a:avLst>
              <a:gd name="adj1" fmla="val -57355"/>
              <a:gd name="adj2" fmla="val -9037"/>
              <a:gd name="adj3" fmla="val 16667"/>
            </a:avLst>
          </a:prstGeom>
          <a:solidFill>
            <a:schemeClr val="bg1"/>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50000"/>
              </a:lnSpc>
            </a:pPr>
            <a:r>
              <a:rPr lang="en-US" sz="4000" b="1" noProof="1">
                <a:solidFill>
                  <a:schemeClr val="tx1"/>
                </a:solidFill>
                <a:latin typeface="Arial (Body)"/>
                <a:cs typeface="Arial" panose="020B0604020202020204" pitchFamily="34" charset="0"/>
              </a:rPr>
              <a:t>Câu 1: Bán kính của hình tròn có </a:t>
            </a:r>
          </a:p>
          <a:p>
            <a:pPr algn="ctr">
              <a:lnSpc>
                <a:spcPct val="150000"/>
              </a:lnSpc>
            </a:pPr>
            <a:r>
              <a:rPr lang="en-US" sz="4000" b="1" noProof="1">
                <a:solidFill>
                  <a:schemeClr val="tx1"/>
                </a:solidFill>
                <a:latin typeface="Arial (Body)"/>
                <a:cs typeface="Arial" panose="020B0604020202020204" pitchFamily="34" charset="0"/>
              </a:rPr>
              <a:t>chu vi 0,314cm là:</a:t>
            </a:r>
            <a:endParaRPr lang="vi-VN" sz="4000" b="1" noProof="1">
              <a:solidFill>
                <a:schemeClr val="tx1"/>
              </a:solidFill>
              <a:latin typeface="Arial (Body)"/>
              <a:cs typeface="Arial" panose="020B0604020202020204" pitchFamily="34" charset="0"/>
            </a:endParaRPr>
          </a:p>
        </p:txBody>
      </p:sp>
      <p:grpSp>
        <p:nvGrpSpPr>
          <p:cNvPr id="12" name="Group 11">
            <a:extLst>
              <a:ext uri="{FF2B5EF4-FFF2-40B4-BE49-F238E27FC236}">
                <a16:creationId xmlns:a16="http://schemas.microsoft.com/office/drawing/2014/main" id="{88B1C8E5-0EF1-9BF5-707B-1CD1C157E42D}"/>
              </a:ext>
            </a:extLst>
          </p:cNvPr>
          <p:cNvGrpSpPr/>
          <p:nvPr/>
        </p:nvGrpSpPr>
        <p:grpSpPr>
          <a:xfrm>
            <a:off x="996862" y="5038533"/>
            <a:ext cx="7188997" cy="1283076"/>
            <a:chOff x="1324448" y="1536492"/>
            <a:chExt cx="7188997" cy="1283076"/>
          </a:xfrm>
        </p:grpSpPr>
        <p:grpSp>
          <p:nvGrpSpPr>
            <p:cNvPr id="13" name="Group 12">
              <a:extLst>
                <a:ext uri="{FF2B5EF4-FFF2-40B4-BE49-F238E27FC236}">
                  <a16:creationId xmlns:a16="http://schemas.microsoft.com/office/drawing/2014/main" id="{563931B6-0C37-C7D0-CBBD-C7B9D89A342E}"/>
                </a:ext>
              </a:extLst>
            </p:cNvPr>
            <p:cNvGrpSpPr/>
            <p:nvPr/>
          </p:nvGrpSpPr>
          <p:grpSpPr>
            <a:xfrm>
              <a:off x="1716374" y="1536492"/>
              <a:ext cx="6797071" cy="1283076"/>
              <a:chOff x="1401581" y="1416570"/>
              <a:chExt cx="6797071" cy="1283076"/>
            </a:xfrm>
          </p:grpSpPr>
          <p:sp>
            <p:nvSpPr>
              <p:cNvPr id="15" name="Rectangle 14">
                <a:extLst>
                  <a:ext uri="{FF2B5EF4-FFF2-40B4-BE49-F238E27FC236}">
                    <a16:creationId xmlns:a16="http://schemas.microsoft.com/office/drawing/2014/main" id="{BB328E50-9BC3-4B9D-A3AF-587B6C75AD11}"/>
                  </a:ext>
                </a:extLst>
              </p:cNvPr>
              <p:cNvSpPr/>
              <p:nvPr/>
            </p:nvSpPr>
            <p:spPr>
              <a:xfrm>
                <a:off x="1401581" y="1416570"/>
                <a:ext cx="6797071"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16" name="TextBox 3914">
                <a:extLst>
                  <a:ext uri="{FF2B5EF4-FFF2-40B4-BE49-F238E27FC236}">
                    <a16:creationId xmlns:a16="http://schemas.microsoft.com/office/drawing/2014/main" id="{19E415CB-D983-6351-E98B-A6DF75A38EA2}"/>
                  </a:ext>
                </a:extLst>
              </p:cNvPr>
              <p:cNvSpPr txBox="1"/>
              <p:nvPr/>
            </p:nvSpPr>
            <p:spPr>
              <a:xfrm>
                <a:off x="1951851" y="1698931"/>
                <a:ext cx="5942001"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A. </a:t>
                </a:r>
                <a:r>
                  <a:rPr lang="en-US" sz="4000">
                    <a:latin typeface="Arial" panose="020B0604020202020204" pitchFamily="34" charset="0"/>
                    <a:ea typeface="Calibri" panose="020F0502020204030204" pitchFamily="34" charset="0"/>
                    <a:cs typeface="Arial" panose="020B0604020202020204" pitchFamily="34" charset="0"/>
                  </a:rPr>
                  <a:t>0,4cm</a:t>
                </a:r>
                <a:endParaRPr lang="vi-VN" sz="4000" dirty="0">
                  <a:effectLst/>
                  <a:latin typeface="Arial" panose="020B0604020202020204" pitchFamily="34" charset="0"/>
                  <a:cs typeface="Arial" panose="020B0604020202020204" pitchFamily="34" charset="0"/>
                </a:endParaRPr>
              </a:p>
            </p:txBody>
          </p:sp>
        </p:grpSp>
        <p:sp>
          <p:nvSpPr>
            <p:cNvPr id="14" name="Flowchart: Connector 13">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sp>
        <p:nvSpPr>
          <p:cNvPr id="8" name="Freeform 7">
            <a:hlinkClick r:id="rId5" action="ppaction://hlinksldjump"/>
            <a:extLst>
              <a:ext uri="{FF2B5EF4-FFF2-40B4-BE49-F238E27FC236}">
                <a16:creationId xmlns:a16="http://schemas.microsoft.com/office/drawing/2014/main" id="{64215514-D9A2-5449-9135-E43741296F7C}"/>
              </a:ext>
            </a:extLst>
          </p:cNvPr>
          <p:cNvSpPr/>
          <p:nvPr/>
        </p:nvSpPr>
        <p:spPr>
          <a:xfrm>
            <a:off x="16437204" y="7798794"/>
            <a:ext cx="1584948" cy="2500906"/>
          </a:xfrm>
          <a:custGeom>
            <a:avLst/>
            <a:gdLst/>
            <a:ahLst/>
            <a:cxnLst/>
            <a:rect l="l" t="t" r="r" b="b"/>
            <a:pathLst>
              <a:path w="1798784" h="2838319">
                <a:moveTo>
                  <a:pt x="0" y="0"/>
                </a:moveTo>
                <a:lnTo>
                  <a:pt x="1798784" y="0"/>
                </a:lnTo>
                <a:lnTo>
                  <a:pt x="1798784" y="2838319"/>
                </a:lnTo>
                <a:lnTo>
                  <a:pt x="0" y="2838319"/>
                </a:lnTo>
                <a:lnTo>
                  <a:pt x="0" y="0"/>
                </a:lnTo>
                <a:close/>
              </a:path>
            </a:pathLst>
          </a:custGeom>
          <a:blipFill>
            <a:blip r:embed="rId6"/>
            <a:stretch>
              <a:fillRect/>
            </a:stretch>
          </a:blipFill>
        </p:spPr>
      </p:sp>
      <p:grpSp>
        <p:nvGrpSpPr>
          <p:cNvPr id="47" name="Group 46">
            <a:extLst>
              <a:ext uri="{FF2B5EF4-FFF2-40B4-BE49-F238E27FC236}">
                <a16:creationId xmlns:a16="http://schemas.microsoft.com/office/drawing/2014/main" id="{88B1C8E5-0EF1-9BF5-707B-1CD1C157E42D}"/>
              </a:ext>
            </a:extLst>
          </p:cNvPr>
          <p:cNvGrpSpPr/>
          <p:nvPr/>
        </p:nvGrpSpPr>
        <p:grpSpPr>
          <a:xfrm>
            <a:off x="991782" y="7250948"/>
            <a:ext cx="7188997" cy="1283076"/>
            <a:chOff x="1324448" y="1536492"/>
            <a:chExt cx="7188997" cy="1283076"/>
          </a:xfrm>
        </p:grpSpPr>
        <p:grpSp>
          <p:nvGrpSpPr>
            <p:cNvPr id="48" name="Group 47">
              <a:extLst>
                <a:ext uri="{FF2B5EF4-FFF2-40B4-BE49-F238E27FC236}">
                  <a16:creationId xmlns:a16="http://schemas.microsoft.com/office/drawing/2014/main" id="{563931B6-0C37-C7D0-CBBD-C7B9D89A342E}"/>
                </a:ext>
              </a:extLst>
            </p:cNvPr>
            <p:cNvGrpSpPr/>
            <p:nvPr/>
          </p:nvGrpSpPr>
          <p:grpSpPr>
            <a:xfrm>
              <a:off x="1716374" y="1536492"/>
              <a:ext cx="6797071" cy="1283076"/>
              <a:chOff x="1401581" y="1416570"/>
              <a:chExt cx="6797071" cy="1283076"/>
            </a:xfrm>
          </p:grpSpPr>
          <p:sp>
            <p:nvSpPr>
              <p:cNvPr id="50" name="Rectangle 49">
                <a:extLst>
                  <a:ext uri="{FF2B5EF4-FFF2-40B4-BE49-F238E27FC236}">
                    <a16:creationId xmlns:a16="http://schemas.microsoft.com/office/drawing/2014/main" id="{BB328E50-9BC3-4B9D-A3AF-587B6C75AD11}"/>
                  </a:ext>
                </a:extLst>
              </p:cNvPr>
              <p:cNvSpPr/>
              <p:nvPr/>
            </p:nvSpPr>
            <p:spPr>
              <a:xfrm>
                <a:off x="1401581" y="1416570"/>
                <a:ext cx="6797071"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mc:AlternateContent xmlns:mc="http://schemas.openxmlformats.org/markup-compatibility/2006" xmlns:a14="http://schemas.microsoft.com/office/drawing/2010/main">
            <mc:Choice Requires="a14">
              <p:sp>
                <p:nvSpPr>
                  <p:cNvPr id="51" name="TextBox 3914">
                    <a:extLst>
                      <a:ext uri="{FF2B5EF4-FFF2-40B4-BE49-F238E27FC236}">
                        <a16:creationId xmlns:a16="http://schemas.microsoft.com/office/drawing/2014/main" id="{19E415CB-D983-6351-E98B-A6DF75A38EA2}"/>
                      </a:ext>
                    </a:extLst>
                  </p:cNvPr>
                  <p:cNvSpPr txBox="1"/>
                  <p:nvPr/>
                </p:nvSpPr>
                <p:spPr>
                  <a:xfrm>
                    <a:off x="1951643" y="1572100"/>
                    <a:ext cx="5942001" cy="96154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vi-VN"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20</m:t>
                            </m:r>
                          </m:den>
                        </m:f>
                      </m:oMath>
                    </a14:m>
                    <a:r>
                      <a:rPr lang="en-US" sz="4000" dirty="0">
                        <a:effectLst/>
                        <a:latin typeface="Arial" panose="020B0604020202020204" pitchFamily="34" charset="0"/>
                        <a:cs typeface="Arial" panose="020B0604020202020204" pitchFamily="34" charset="0"/>
                      </a:rPr>
                      <a:t>cm</a:t>
                    </a:r>
                    <a:endParaRPr lang="vi-VN" sz="4000" dirty="0">
                      <a:effectLst/>
                      <a:latin typeface="Arial" panose="020B0604020202020204" pitchFamily="34" charset="0"/>
                      <a:cs typeface="Arial" panose="020B0604020202020204" pitchFamily="34" charset="0"/>
                    </a:endParaRPr>
                  </a:p>
                </p:txBody>
              </p:sp>
            </mc:Choice>
            <mc:Fallback xmlns="">
              <p:sp>
                <p:nvSpPr>
                  <p:cNvPr id="51" name="TextBox 3914">
                    <a:extLst>
                      <a:ext uri="{FF2B5EF4-FFF2-40B4-BE49-F238E27FC236}">
                        <a16:creationId xmlns:a16="http://schemas.microsoft.com/office/drawing/2014/main" id="{19E415CB-D983-6351-E98B-A6DF75A38EA2}"/>
                      </a:ext>
                    </a:extLst>
                  </p:cNvPr>
                  <p:cNvSpPr txBox="1">
                    <a:spLocks noRot="1" noChangeAspect="1" noMove="1" noResize="1" noEditPoints="1" noAdjustHandles="1" noChangeArrowheads="1" noChangeShapeType="1" noTextEdit="1"/>
                  </p:cNvSpPr>
                  <p:nvPr/>
                </p:nvSpPr>
                <p:spPr>
                  <a:xfrm>
                    <a:off x="1951643" y="1572100"/>
                    <a:ext cx="5942001" cy="961545"/>
                  </a:xfrm>
                  <a:prstGeom prst="rect">
                    <a:avLst/>
                  </a:prstGeom>
                  <a:blipFill>
                    <a:blip r:embed="rId7"/>
                    <a:stretch>
                      <a:fillRect b="-11392"/>
                    </a:stretch>
                  </a:blipFill>
                </p:spPr>
                <p:txBody>
                  <a:bodyPr/>
                  <a:lstStyle/>
                  <a:p>
                    <a:r>
                      <a:rPr lang="en-US">
                        <a:noFill/>
                      </a:rPr>
                      <a:t> </a:t>
                    </a:r>
                  </a:p>
                </p:txBody>
              </p:sp>
            </mc:Fallback>
          </mc:AlternateContent>
        </p:grpSp>
        <p:sp>
          <p:nvSpPr>
            <p:cNvPr id="49" name="Flowchart: Connector 48">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88B1C8E5-0EF1-9BF5-707B-1CD1C157E42D}"/>
              </a:ext>
            </a:extLst>
          </p:cNvPr>
          <p:cNvGrpSpPr/>
          <p:nvPr/>
        </p:nvGrpSpPr>
        <p:grpSpPr>
          <a:xfrm>
            <a:off x="8577207" y="5038533"/>
            <a:ext cx="7188997" cy="1283076"/>
            <a:chOff x="1324448" y="1536492"/>
            <a:chExt cx="7188997" cy="1283076"/>
          </a:xfrm>
        </p:grpSpPr>
        <p:grpSp>
          <p:nvGrpSpPr>
            <p:cNvPr id="53" name="Group 52">
              <a:extLst>
                <a:ext uri="{FF2B5EF4-FFF2-40B4-BE49-F238E27FC236}">
                  <a16:creationId xmlns:a16="http://schemas.microsoft.com/office/drawing/2014/main" id="{563931B6-0C37-C7D0-CBBD-C7B9D89A342E}"/>
                </a:ext>
              </a:extLst>
            </p:cNvPr>
            <p:cNvGrpSpPr/>
            <p:nvPr/>
          </p:nvGrpSpPr>
          <p:grpSpPr>
            <a:xfrm>
              <a:off x="1716374" y="1536492"/>
              <a:ext cx="6797071" cy="1283076"/>
              <a:chOff x="1401581" y="1416570"/>
              <a:chExt cx="6797071" cy="1283076"/>
            </a:xfrm>
          </p:grpSpPr>
          <p:sp>
            <p:nvSpPr>
              <p:cNvPr id="55" name="Rectangle 54">
                <a:extLst>
                  <a:ext uri="{FF2B5EF4-FFF2-40B4-BE49-F238E27FC236}">
                    <a16:creationId xmlns:a16="http://schemas.microsoft.com/office/drawing/2014/main" id="{BB328E50-9BC3-4B9D-A3AF-587B6C75AD11}"/>
                  </a:ext>
                </a:extLst>
              </p:cNvPr>
              <p:cNvSpPr/>
              <p:nvPr/>
            </p:nvSpPr>
            <p:spPr>
              <a:xfrm>
                <a:off x="1401581" y="1416570"/>
                <a:ext cx="6797071"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56" name="TextBox 3914">
                <a:extLst>
                  <a:ext uri="{FF2B5EF4-FFF2-40B4-BE49-F238E27FC236}">
                    <a16:creationId xmlns:a16="http://schemas.microsoft.com/office/drawing/2014/main" id="{19E415CB-D983-6351-E98B-A6DF75A38EA2}"/>
                  </a:ext>
                </a:extLst>
              </p:cNvPr>
              <p:cNvSpPr txBox="1"/>
              <p:nvPr/>
            </p:nvSpPr>
            <p:spPr>
              <a:xfrm>
                <a:off x="1951851" y="1698931"/>
                <a:ext cx="5942001"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B. </a:t>
                </a:r>
                <a:r>
                  <a:rPr lang="en-US" sz="4000">
                    <a:latin typeface="Arial" panose="020B0604020202020204" pitchFamily="34" charset="0"/>
                    <a:ea typeface="Calibri" panose="020F0502020204030204" pitchFamily="34" charset="0"/>
                    <a:cs typeface="Arial" panose="020B0604020202020204" pitchFamily="34" charset="0"/>
                  </a:rPr>
                  <a:t>1,325m</a:t>
                </a:r>
                <a:endParaRPr lang="vi-VN" sz="4000" dirty="0">
                  <a:effectLst/>
                  <a:latin typeface="Arial" panose="020B0604020202020204" pitchFamily="34" charset="0"/>
                  <a:cs typeface="Arial" panose="020B0604020202020204" pitchFamily="34" charset="0"/>
                </a:endParaRPr>
              </a:p>
            </p:txBody>
          </p:sp>
        </p:grpSp>
        <p:sp>
          <p:nvSpPr>
            <p:cNvPr id="54" name="Flowchart: Connector 53">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grpSp>
        <p:nvGrpSpPr>
          <p:cNvPr id="57" name="Group 56">
            <a:extLst>
              <a:ext uri="{FF2B5EF4-FFF2-40B4-BE49-F238E27FC236}">
                <a16:creationId xmlns:a16="http://schemas.microsoft.com/office/drawing/2014/main" id="{88B1C8E5-0EF1-9BF5-707B-1CD1C157E42D}"/>
              </a:ext>
            </a:extLst>
          </p:cNvPr>
          <p:cNvGrpSpPr/>
          <p:nvPr/>
        </p:nvGrpSpPr>
        <p:grpSpPr>
          <a:xfrm>
            <a:off x="8572127" y="7250948"/>
            <a:ext cx="7188997" cy="1283076"/>
            <a:chOff x="1324448" y="1536492"/>
            <a:chExt cx="7188997" cy="1283076"/>
          </a:xfrm>
        </p:grpSpPr>
        <p:grpSp>
          <p:nvGrpSpPr>
            <p:cNvPr id="58" name="Group 57">
              <a:extLst>
                <a:ext uri="{FF2B5EF4-FFF2-40B4-BE49-F238E27FC236}">
                  <a16:creationId xmlns:a16="http://schemas.microsoft.com/office/drawing/2014/main" id="{563931B6-0C37-C7D0-CBBD-C7B9D89A342E}"/>
                </a:ext>
              </a:extLst>
            </p:cNvPr>
            <p:cNvGrpSpPr/>
            <p:nvPr/>
          </p:nvGrpSpPr>
          <p:grpSpPr>
            <a:xfrm>
              <a:off x="1716374" y="1536492"/>
              <a:ext cx="6797071" cy="1283076"/>
              <a:chOff x="1401581" y="1416570"/>
              <a:chExt cx="6797071" cy="1283076"/>
            </a:xfrm>
          </p:grpSpPr>
          <p:sp>
            <p:nvSpPr>
              <p:cNvPr id="60" name="Rectangle 59">
                <a:extLst>
                  <a:ext uri="{FF2B5EF4-FFF2-40B4-BE49-F238E27FC236}">
                    <a16:creationId xmlns:a16="http://schemas.microsoft.com/office/drawing/2014/main" id="{BB328E50-9BC3-4B9D-A3AF-587B6C75AD11}"/>
                  </a:ext>
                </a:extLst>
              </p:cNvPr>
              <p:cNvSpPr/>
              <p:nvPr/>
            </p:nvSpPr>
            <p:spPr>
              <a:xfrm>
                <a:off x="1401581" y="1416570"/>
                <a:ext cx="6797071"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mc:AlternateContent xmlns:mc="http://schemas.openxmlformats.org/markup-compatibility/2006" xmlns:a14="http://schemas.microsoft.com/office/drawing/2010/main">
            <mc:Choice Requires="a14">
              <p:sp>
                <p:nvSpPr>
                  <p:cNvPr id="61" name="TextBox 3914">
                    <a:extLst>
                      <a:ext uri="{FF2B5EF4-FFF2-40B4-BE49-F238E27FC236}">
                        <a16:creationId xmlns:a16="http://schemas.microsoft.com/office/drawing/2014/main" id="{19E415CB-D983-6351-E98B-A6DF75A38EA2}"/>
                      </a:ext>
                    </a:extLst>
                  </p:cNvPr>
                  <p:cNvSpPr txBox="1"/>
                  <p:nvPr/>
                </p:nvSpPr>
                <p:spPr>
                  <a:xfrm>
                    <a:off x="1956930" y="1572100"/>
                    <a:ext cx="5942001" cy="96154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vi-VN"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10</m:t>
                            </m:r>
                          </m:den>
                        </m:f>
                      </m:oMath>
                    </a14:m>
                    <a:r>
                      <a:rPr lang="en-US" sz="4000" dirty="0">
                        <a:effectLst/>
                        <a:latin typeface="Arial" panose="020B0604020202020204" pitchFamily="34" charset="0"/>
                        <a:cs typeface="Arial" panose="020B0604020202020204" pitchFamily="34" charset="0"/>
                      </a:rPr>
                      <a:t>cm</a:t>
                    </a:r>
                    <a:endParaRPr lang="vi-VN" sz="4000" dirty="0">
                      <a:effectLst/>
                      <a:latin typeface="Arial" panose="020B0604020202020204" pitchFamily="34" charset="0"/>
                      <a:cs typeface="Arial" panose="020B0604020202020204" pitchFamily="34" charset="0"/>
                    </a:endParaRPr>
                  </a:p>
                </p:txBody>
              </p:sp>
            </mc:Choice>
            <mc:Fallback xmlns="">
              <p:sp>
                <p:nvSpPr>
                  <p:cNvPr id="61" name="TextBox 3914">
                    <a:extLst>
                      <a:ext uri="{FF2B5EF4-FFF2-40B4-BE49-F238E27FC236}">
                        <a16:creationId xmlns:a16="http://schemas.microsoft.com/office/drawing/2014/main" id="{19E415CB-D983-6351-E98B-A6DF75A38EA2}"/>
                      </a:ext>
                    </a:extLst>
                  </p:cNvPr>
                  <p:cNvSpPr txBox="1">
                    <a:spLocks noRot="1" noChangeAspect="1" noMove="1" noResize="1" noEditPoints="1" noAdjustHandles="1" noChangeArrowheads="1" noChangeShapeType="1" noTextEdit="1"/>
                  </p:cNvSpPr>
                  <p:nvPr/>
                </p:nvSpPr>
                <p:spPr>
                  <a:xfrm>
                    <a:off x="1956930" y="1572100"/>
                    <a:ext cx="5942001" cy="961545"/>
                  </a:xfrm>
                  <a:prstGeom prst="rect">
                    <a:avLst/>
                  </a:prstGeom>
                  <a:blipFill>
                    <a:blip r:embed="rId8"/>
                    <a:stretch>
                      <a:fillRect b="-11392"/>
                    </a:stretch>
                  </a:blipFill>
                </p:spPr>
                <p:txBody>
                  <a:bodyPr/>
                  <a:lstStyle/>
                  <a:p>
                    <a:r>
                      <a:rPr lang="en-US">
                        <a:noFill/>
                      </a:rPr>
                      <a:t> </a:t>
                    </a:r>
                  </a:p>
                </p:txBody>
              </p:sp>
            </mc:Fallback>
          </mc:AlternateContent>
        </p:grpSp>
        <p:sp>
          <p:nvSpPr>
            <p:cNvPr id="59" name="Flowchart: Connector 58">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pic>
        <p:nvPicPr>
          <p:cNvPr id="36"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607371" y="7082763"/>
            <a:ext cx="1848542" cy="1608977"/>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500"/>
                                        <p:tgtEl>
                                          <p:spTgt spid="47"/>
                                        </p:tgtEl>
                                      </p:cBhvr>
                                    </p:animEffect>
                                  </p:childTnLst>
                                </p:cTn>
                              </p:par>
                              <p:par>
                                <p:cTn id="21" presetID="22" presetClass="entr" presetSubtype="8"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par>
                                <p:cTn id="24" presetID="22" presetClass="entr" presetSubtype="8"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left)">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685" b="-157147"/>
            </a:stretch>
          </a:blipFill>
        </p:spPr>
      </p:sp>
      <p:sp>
        <p:nvSpPr>
          <p:cNvPr id="18" name="Speech Bubble: Rectangle with Corners Rounded 26">
            <a:extLst>
              <a:ext uri="{FF2B5EF4-FFF2-40B4-BE49-F238E27FC236}">
                <a16:creationId xmlns:a16="http://schemas.microsoft.com/office/drawing/2014/main" id="{EB81FAB7-9B47-0E46-B812-85CCB3A21E5D}"/>
              </a:ext>
            </a:extLst>
          </p:cNvPr>
          <p:cNvSpPr/>
          <p:nvPr/>
        </p:nvSpPr>
        <p:spPr>
          <a:xfrm>
            <a:off x="3714942" y="926581"/>
            <a:ext cx="13913689" cy="2485013"/>
          </a:xfrm>
          <a:prstGeom prst="wedgeRoundRectCallout">
            <a:avLst>
              <a:gd name="adj1" fmla="val -55737"/>
              <a:gd name="adj2" fmla="val -14597"/>
              <a:gd name="adj3" fmla="val 16667"/>
            </a:avLst>
          </a:prstGeom>
          <a:solidFill>
            <a:schemeClr val="bg1"/>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50000"/>
              </a:lnSpc>
            </a:pPr>
            <a:r>
              <a:rPr lang="vi-VN" sz="4000" b="1" noProof="1">
                <a:solidFill>
                  <a:schemeClr val="tx1"/>
                </a:solidFill>
                <a:latin typeface="Arial (Body)"/>
                <a:cs typeface="Arial" panose="020B0604020202020204" pitchFamily="34" charset="0"/>
              </a:rPr>
              <a:t>Câu </a:t>
            </a:r>
            <a:r>
              <a:rPr lang="en-US" sz="4000" b="1" noProof="1">
                <a:solidFill>
                  <a:schemeClr val="tx1"/>
                </a:solidFill>
                <a:latin typeface="Arial (Body)"/>
                <a:cs typeface="Arial" panose="020B0604020202020204" pitchFamily="34" charset="0"/>
              </a:rPr>
              <a:t>2</a:t>
            </a:r>
            <a:r>
              <a:rPr lang="vi-VN" sz="4000" b="1" noProof="1">
                <a:solidFill>
                  <a:schemeClr val="tx1"/>
                </a:solidFill>
                <a:latin typeface="Arial (Body)"/>
                <a:cs typeface="Arial" panose="020B0604020202020204" pitchFamily="34" charset="0"/>
              </a:rPr>
              <a:t>: Một bánh xe có đường kính là 0,75m. </a:t>
            </a:r>
            <a:endParaRPr lang="en-US" sz="4000" b="1" noProof="1">
              <a:solidFill>
                <a:schemeClr val="tx1"/>
              </a:solidFill>
              <a:latin typeface="Arial (Body)"/>
              <a:cs typeface="Arial" panose="020B0604020202020204" pitchFamily="34" charset="0"/>
            </a:endParaRPr>
          </a:p>
          <a:p>
            <a:pPr algn="ctr">
              <a:lnSpc>
                <a:spcPct val="150000"/>
              </a:lnSpc>
            </a:pPr>
            <a:r>
              <a:rPr lang="vi-VN" sz="4000" b="1" noProof="1">
                <a:solidFill>
                  <a:schemeClr val="tx1"/>
                </a:solidFill>
                <a:latin typeface="Arial (Body)"/>
                <a:cs typeface="Arial" panose="020B0604020202020204" pitchFamily="34" charset="0"/>
              </a:rPr>
              <a:t>Tính bán kính của bánh xe đó.</a:t>
            </a:r>
          </a:p>
        </p:txBody>
      </p:sp>
      <p:pic>
        <p:nvPicPr>
          <p:cNvPr id="19" name="Picture 2">
            <a:extLst>
              <a:ext uri="{FF2B5EF4-FFF2-40B4-BE49-F238E27FC236}">
                <a16:creationId xmlns:a16="http://schemas.microsoft.com/office/drawing/2014/main" id="{69D3F1AE-14AF-1D48-AC70-4EF83166C5D0}"/>
              </a:ext>
            </a:extLst>
          </p:cNvPr>
          <p:cNvPicPr>
            <a:picLocks noChangeAspect="1"/>
          </p:cNvPicPr>
          <p:nvPr/>
        </p:nvPicPr>
        <p:blipFill>
          <a:blip r:embed="rId3"/>
          <a:srcRect/>
          <a:stretch>
            <a:fillRect/>
          </a:stretch>
        </p:blipFill>
        <p:spPr>
          <a:xfrm>
            <a:off x="616005" y="952391"/>
            <a:ext cx="2736795" cy="2836058"/>
          </a:xfrm>
          <a:prstGeom prst="rect">
            <a:avLst/>
          </a:prstGeom>
        </p:spPr>
      </p:pic>
      <p:grpSp>
        <p:nvGrpSpPr>
          <p:cNvPr id="12" name="Group 11">
            <a:extLst>
              <a:ext uri="{FF2B5EF4-FFF2-40B4-BE49-F238E27FC236}">
                <a16:creationId xmlns:a16="http://schemas.microsoft.com/office/drawing/2014/main" id="{88B1C8E5-0EF1-9BF5-707B-1CD1C157E42D}"/>
              </a:ext>
            </a:extLst>
          </p:cNvPr>
          <p:cNvGrpSpPr/>
          <p:nvPr/>
        </p:nvGrpSpPr>
        <p:grpSpPr>
          <a:xfrm>
            <a:off x="996862" y="5038533"/>
            <a:ext cx="7188997" cy="1283076"/>
            <a:chOff x="1324448" y="1536492"/>
            <a:chExt cx="7188997" cy="1283076"/>
          </a:xfrm>
        </p:grpSpPr>
        <p:grpSp>
          <p:nvGrpSpPr>
            <p:cNvPr id="14" name="Group 13">
              <a:extLst>
                <a:ext uri="{FF2B5EF4-FFF2-40B4-BE49-F238E27FC236}">
                  <a16:creationId xmlns:a16="http://schemas.microsoft.com/office/drawing/2014/main" id="{563931B6-0C37-C7D0-CBBD-C7B9D89A342E}"/>
                </a:ext>
              </a:extLst>
            </p:cNvPr>
            <p:cNvGrpSpPr/>
            <p:nvPr/>
          </p:nvGrpSpPr>
          <p:grpSpPr>
            <a:xfrm>
              <a:off x="1716374" y="1536492"/>
              <a:ext cx="6797071" cy="1283076"/>
              <a:chOff x="1401581" y="1416570"/>
              <a:chExt cx="6797071" cy="1283076"/>
            </a:xfrm>
          </p:grpSpPr>
          <p:sp>
            <p:nvSpPr>
              <p:cNvPr id="16" name="Rectangle 15">
                <a:extLst>
                  <a:ext uri="{FF2B5EF4-FFF2-40B4-BE49-F238E27FC236}">
                    <a16:creationId xmlns:a16="http://schemas.microsoft.com/office/drawing/2014/main" id="{BB328E50-9BC3-4B9D-A3AF-587B6C75AD11}"/>
                  </a:ext>
                </a:extLst>
              </p:cNvPr>
              <p:cNvSpPr/>
              <p:nvPr/>
            </p:nvSpPr>
            <p:spPr>
              <a:xfrm>
                <a:off x="1401581" y="1416570"/>
                <a:ext cx="6797071"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17" name="TextBox 3914">
                <a:extLst>
                  <a:ext uri="{FF2B5EF4-FFF2-40B4-BE49-F238E27FC236}">
                    <a16:creationId xmlns:a16="http://schemas.microsoft.com/office/drawing/2014/main" id="{19E415CB-D983-6351-E98B-A6DF75A38EA2}"/>
                  </a:ext>
                </a:extLst>
              </p:cNvPr>
              <p:cNvSpPr txBox="1"/>
              <p:nvPr/>
            </p:nvSpPr>
            <p:spPr>
              <a:xfrm>
                <a:off x="1951851" y="1698931"/>
                <a:ext cx="5942001"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A. </a:t>
                </a:r>
                <a:r>
                  <a:rPr lang="en-US" sz="4000">
                    <a:latin typeface="Arial" panose="020B0604020202020204" pitchFamily="34" charset="0"/>
                    <a:ea typeface="Calibri" panose="020F0502020204030204" pitchFamily="34" charset="0"/>
                    <a:cs typeface="Arial" panose="020B0604020202020204" pitchFamily="34" charset="0"/>
                  </a:rPr>
                  <a:t>0,375m</a:t>
                </a:r>
                <a:endParaRPr lang="vi-VN" sz="4000" dirty="0">
                  <a:effectLst/>
                  <a:latin typeface="Arial" panose="020B0604020202020204" pitchFamily="34" charset="0"/>
                  <a:cs typeface="Arial" panose="020B0604020202020204" pitchFamily="34" charset="0"/>
                </a:endParaRPr>
              </a:p>
            </p:txBody>
          </p:sp>
        </p:grpSp>
        <p:sp>
          <p:nvSpPr>
            <p:cNvPr id="15" name="Flowchart: Connector 14">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sp>
        <p:nvSpPr>
          <p:cNvPr id="20" name="Freeform 19">
            <a:hlinkClick r:id="rId4" action="ppaction://hlinksldjump"/>
            <a:extLst>
              <a:ext uri="{FF2B5EF4-FFF2-40B4-BE49-F238E27FC236}">
                <a16:creationId xmlns:a16="http://schemas.microsoft.com/office/drawing/2014/main" id="{64215514-D9A2-5449-9135-E43741296F7C}"/>
              </a:ext>
            </a:extLst>
          </p:cNvPr>
          <p:cNvSpPr/>
          <p:nvPr/>
        </p:nvSpPr>
        <p:spPr>
          <a:xfrm>
            <a:off x="16437204" y="7798794"/>
            <a:ext cx="1584948" cy="2500906"/>
          </a:xfrm>
          <a:custGeom>
            <a:avLst/>
            <a:gdLst/>
            <a:ahLst/>
            <a:cxnLst/>
            <a:rect l="l" t="t" r="r" b="b"/>
            <a:pathLst>
              <a:path w="1798784" h="2838319">
                <a:moveTo>
                  <a:pt x="0" y="0"/>
                </a:moveTo>
                <a:lnTo>
                  <a:pt x="1798784" y="0"/>
                </a:lnTo>
                <a:lnTo>
                  <a:pt x="1798784" y="2838319"/>
                </a:lnTo>
                <a:lnTo>
                  <a:pt x="0" y="2838319"/>
                </a:lnTo>
                <a:lnTo>
                  <a:pt x="0" y="0"/>
                </a:lnTo>
                <a:close/>
              </a:path>
            </a:pathLst>
          </a:custGeom>
          <a:blipFill>
            <a:blip r:embed="rId5"/>
            <a:stretch>
              <a:fillRect/>
            </a:stretch>
          </a:blipFill>
        </p:spPr>
      </p:sp>
      <p:grpSp>
        <p:nvGrpSpPr>
          <p:cNvPr id="21" name="Group 20">
            <a:extLst>
              <a:ext uri="{FF2B5EF4-FFF2-40B4-BE49-F238E27FC236}">
                <a16:creationId xmlns:a16="http://schemas.microsoft.com/office/drawing/2014/main" id="{88B1C8E5-0EF1-9BF5-707B-1CD1C157E42D}"/>
              </a:ext>
            </a:extLst>
          </p:cNvPr>
          <p:cNvGrpSpPr/>
          <p:nvPr/>
        </p:nvGrpSpPr>
        <p:grpSpPr>
          <a:xfrm>
            <a:off x="991782" y="7250948"/>
            <a:ext cx="7188997" cy="1283076"/>
            <a:chOff x="1324448" y="1536492"/>
            <a:chExt cx="7188997" cy="1283076"/>
          </a:xfrm>
        </p:grpSpPr>
        <p:grpSp>
          <p:nvGrpSpPr>
            <p:cNvPr id="22" name="Group 21">
              <a:extLst>
                <a:ext uri="{FF2B5EF4-FFF2-40B4-BE49-F238E27FC236}">
                  <a16:creationId xmlns:a16="http://schemas.microsoft.com/office/drawing/2014/main" id="{563931B6-0C37-C7D0-CBBD-C7B9D89A342E}"/>
                </a:ext>
              </a:extLst>
            </p:cNvPr>
            <p:cNvGrpSpPr/>
            <p:nvPr/>
          </p:nvGrpSpPr>
          <p:grpSpPr>
            <a:xfrm>
              <a:off x="1716374" y="1536492"/>
              <a:ext cx="6797071" cy="1283076"/>
              <a:chOff x="1401581" y="1416570"/>
              <a:chExt cx="6797071" cy="1283076"/>
            </a:xfrm>
          </p:grpSpPr>
          <p:sp>
            <p:nvSpPr>
              <p:cNvPr id="24" name="Rectangle 23">
                <a:extLst>
                  <a:ext uri="{FF2B5EF4-FFF2-40B4-BE49-F238E27FC236}">
                    <a16:creationId xmlns:a16="http://schemas.microsoft.com/office/drawing/2014/main" id="{BB328E50-9BC3-4B9D-A3AF-587B6C75AD11}"/>
                  </a:ext>
                </a:extLst>
              </p:cNvPr>
              <p:cNvSpPr/>
              <p:nvPr/>
            </p:nvSpPr>
            <p:spPr>
              <a:xfrm>
                <a:off x="1401581" y="1416570"/>
                <a:ext cx="6797071"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25" name="TextBox 3914">
                <a:extLst>
                  <a:ext uri="{FF2B5EF4-FFF2-40B4-BE49-F238E27FC236}">
                    <a16:creationId xmlns:a16="http://schemas.microsoft.com/office/drawing/2014/main" id="{19E415CB-D983-6351-E98B-A6DF75A38EA2}"/>
                  </a:ext>
                </a:extLst>
              </p:cNvPr>
              <p:cNvSpPr txBox="1"/>
              <p:nvPr/>
            </p:nvSpPr>
            <p:spPr>
              <a:xfrm>
                <a:off x="1951851" y="1698931"/>
                <a:ext cx="5942001"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C. </a:t>
                </a:r>
                <a:r>
                  <a:rPr lang="en-US" sz="4000">
                    <a:latin typeface="Arial" panose="020B0604020202020204" pitchFamily="34" charset="0"/>
                    <a:ea typeface="Calibri" panose="020F0502020204030204" pitchFamily="34" charset="0"/>
                    <a:cs typeface="Arial" panose="020B0604020202020204" pitchFamily="34" charset="0"/>
                  </a:rPr>
                  <a:t>0,089m</a:t>
                </a:r>
                <a:endParaRPr lang="vi-VN" sz="4000" dirty="0">
                  <a:effectLst/>
                  <a:latin typeface="Arial" panose="020B0604020202020204" pitchFamily="34" charset="0"/>
                  <a:cs typeface="Arial" panose="020B0604020202020204" pitchFamily="34" charset="0"/>
                </a:endParaRPr>
              </a:p>
            </p:txBody>
          </p:sp>
        </p:grpSp>
        <p:sp>
          <p:nvSpPr>
            <p:cNvPr id="23" name="Flowchart: Connector 22">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88B1C8E5-0EF1-9BF5-707B-1CD1C157E42D}"/>
              </a:ext>
            </a:extLst>
          </p:cNvPr>
          <p:cNvGrpSpPr/>
          <p:nvPr/>
        </p:nvGrpSpPr>
        <p:grpSpPr>
          <a:xfrm>
            <a:off x="8577207" y="5038533"/>
            <a:ext cx="7188997" cy="1283076"/>
            <a:chOff x="1324448" y="1536492"/>
            <a:chExt cx="7188997" cy="1283076"/>
          </a:xfrm>
        </p:grpSpPr>
        <p:grpSp>
          <p:nvGrpSpPr>
            <p:cNvPr id="27" name="Group 26">
              <a:extLst>
                <a:ext uri="{FF2B5EF4-FFF2-40B4-BE49-F238E27FC236}">
                  <a16:creationId xmlns:a16="http://schemas.microsoft.com/office/drawing/2014/main" id="{563931B6-0C37-C7D0-CBBD-C7B9D89A342E}"/>
                </a:ext>
              </a:extLst>
            </p:cNvPr>
            <p:cNvGrpSpPr/>
            <p:nvPr/>
          </p:nvGrpSpPr>
          <p:grpSpPr>
            <a:xfrm>
              <a:off x="1716374" y="1536492"/>
              <a:ext cx="6797071" cy="1283076"/>
              <a:chOff x="1401581" y="1416570"/>
              <a:chExt cx="6797071" cy="1283076"/>
            </a:xfrm>
          </p:grpSpPr>
          <p:sp>
            <p:nvSpPr>
              <p:cNvPr id="29" name="Rectangle 28">
                <a:extLst>
                  <a:ext uri="{FF2B5EF4-FFF2-40B4-BE49-F238E27FC236}">
                    <a16:creationId xmlns:a16="http://schemas.microsoft.com/office/drawing/2014/main" id="{BB328E50-9BC3-4B9D-A3AF-587B6C75AD11}"/>
                  </a:ext>
                </a:extLst>
              </p:cNvPr>
              <p:cNvSpPr/>
              <p:nvPr/>
            </p:nvSpPr>
            <p:spPr>
              <a:xfrm>
                <a:off x="1401581" y="1416570"/>
                <a:ext cx="6797071"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30" name="TextBox 3914">
                <a:extLst>
                  <a:ext uri="{FF2B5EF4-FFF2-40B4-BE49-F238E27FC236}">
                    <a16:creationId xmlns:a16="http://schemas.microsoft.com/office/drawing/2014/main" id="{19E415CB-D983-6351-E98B-A6DF75A38EA2}"/>
                  </a:ext>
                </a:extLst>
              </p:cNvPr>
              <p:cNvSpPr txBox="1"/>
              <p:nvPr/>
            </p:nvSpPr>
            <p:spPr>
              <a:xfrm>
                <a:off x="1951851" y="1698931"/>
                <a:ext cx="5942001"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B. </a:t>
                </a:r>
                <a:r>
                  <a:rPr lang="en-US" sz="4000">
                    <a:latin typeface="Arial" panose="020B0604020202020204" pitchFamily="34" charset="0"/>
                    <a:ea typeface="Calibri" panose="020F0502020204030204" pitchFamily="34" charset="0"/>
                    <a:cs typeface="Arial" panose="020B0604020202020204" pitchFamily="34" charset="0"/>
                  </a:rPr>
                  <a:t>1,5m</a:t>
                </a:r>
                <a:endParaRPr lang="vi-VN" sz="4000" dirty="0">
                  <a:effectLst/>
                  <a:latin typeface="Arial" panose="020B0604020202020204" pitchFamily="34" charset="0"/>
                  <a:cs typeface="Arial" panose="020B0604020202020204" pitchFamily="34" charset="0"/>
                </a:endParaRPr>
              </a:p>
            </p:txBody>
          </p:sp>
        </p:grpSp>
        <p:sp>
          <p:nvSpPr>
            <p:cNvPr id="28" name="Flowchart: Connector 27">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8B1C8E5-0EF1-9BF5-707B-1CD1C157E42D}"/>
              </a:ext>
            </a:extLst>
          </p:cNvPr>
          <p:cNvGrpSpPr/>
          <p:nvPr/>
        </p:nvGrpSpPr>
        <p:grpSpPr>
          <a:xfrm>
            <a:off x="8572127" y="7250948"/>
            <a:ext cx="7188997" cy="1283076"/>
            <a:chOff x="1324448" y="1536492"/>
            <a:chExt cx="7188997" cy="1283076"/>
          </a:xfrm>
        </p:grpSpPr>
        <p:grpSp>
          <p:nvGrpSpPr>
            <p:cNvPr id="32" name="Group 31">
              <a:extLst>
                <a:ext uri="{FF2B5EF4-FFF2-40B4-BE49-F238E27FC236}">
                  <a16:creationId xmlns:a16="http://schemas.microsoft.com/office/drawing/2014/main" id="{563931B6-0C37-C7D0-CBBD-C7B9D89A342E}"/>
                </a:ext>
              </a:extLst>
            </p:cNvPr>
            <p:cNvGrpSpPr/>
            <p:nvPr/>
          </p:nvGrpSpPr>
          <p:grpSpPr>
            <a:xfrm>
              <a:off x="1716374" y="1536492"/>
              <a:ext cx="6797071" cy="1283076"/>
              <a:chOff x="1401581" y="1416570"/>
              <a:chExt cx="6797071" cy="1283076"/>
            </a:xfrm>
          </p:grpSpPr>
          <p:sp>
            <p:nvSpPr>
              <p:cNvPr id="34" name="Rectangle 33">
                <a:extLst>
                  <a:ext uri="{FF2B5EF4-FFF2-40B4-BE49-F238E27FC236}">
                    <a16:creationId xmlns:a16="http://schemas.microsoft.com/office/drawing/2014/main" id="{BB328E50-9BC3-4B9D-A3AF-587B6C75AD11}"/>
                  </a:ext>
                </a:extLst>
              </p:cNvPr>
              <p:cNvSpPr/>
              <p:nvPr/>
            </p:nvSpPr>
            <p:spPr>
              <a:xfrm>
                <a:off x="1401581" y="1416570"/>
                <a:ext cx="6797071"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35" name="TextBox 3914">
                <a:extLst>
                  <a:ext uri="{FF2B5EF4-FFF2-40B4-BE49-F238E27FC236}">
                    <a16:creationId xmlns:a16="http://schemas.microsoft.com/office/drawing/2014/main" id="{19E415CB-D983-6351-E98B-A6DF75A38EA2}"/>
                  </a:ext>
                </a:extLst>
              </p:cNvPr>
              <p:cNvSpPr txBox="1"/>
              <p:nvPr/>
            </p:nvSpPr>
            <p:spPr>
              <a:xfrm>
                <a:off x="1951851" y="1698931"/>
                <a:ext cx="5942001"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D. </a:t>
                </a:r>
                <a:r>
                  <a:rPr lang="en-US" sz="4000">
                    <a:latin typeface="Arial" panose="020B0604020202020204" pitchFamily="34" charset="0"/>
                    <a:ea typeface="Calibri" panose="020F0502020204030204" pitchFamily="34" charset="0"/>
                    <a:cs typeface="Arial" panose="020B0604020202020204" pitchFamily="34" charset="0"/>
                  </a:rPr>
                  <a:t>0,548m</a:t>
                </a:r>
                <a:endParaRPr lang="vi-VN" sz="4000" dirty="0">
                  <a:effectLst/>
                  <a:latin typeface="Arial" panose="020B0604020202020204" pitchFamily="34" charset="0"/>
                  <a:cs typeface="Arial" panose="020B0604020202020204" pitchFamily="34" charset="0"/>
                </a:endParaRPr>
              </a:p>
            </p:txBody>
          </p:sp>
        </p:grpSp>
        <p:sp>
          <p:nvSpPr>
            <p:cNvPr id="33" name="Flowchart: Connector 32">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pic>
        <p:nvPicPr>
          <p:cNvPr id="36"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82787" y="4978663"/>
            <a:ext cx="1848542" cy="1608977"/>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685" b="-157147"/>
            </a:stretch>
          </a:blipFill>
        </p:spPr>
      </p:sp>
      <p:sp>
        <p:nvSpPr>
          <p:cNvPr id="16" name="Speech Bubble: Rectangle with Corners Rounded 26">
            <a:extLst>
              <a:ext uri="{FF2B5EF4-FFF2-40B4-BE49-F238E27FC236}">
                <a16:creationId xmlns:a16="http://schemas.microsoft.com/office/drawing/2014/main" id="{8D8EB256-D5A3-DC4E-82E2-A073BC2A4550}"/>
              </a:ext>
            </a:extLst>
          </p:cNvPr>
          <p:cNvSpPr/>
          <p:nvPr/>
        </p:nvSpPr>
        <p:spPr>
          <a:xfrm>
            <a:off x="5494751" y="748333"/>
            <a:ext cx="11712804" cy="3329981"/>
          </a:xfrm>
          <a:prstGeom prst="wedgeRoundRectCallout">
            <a:avLst>
              <a:gd name="adj1" fmla="val -63178"/>
              <a:gd name="adj2" fmla="val -31766"/>
              <a:gd name="adj3" fmla="val 16667"/>
            </a:avLst>
          </a:prstGeom>
          <a:solidFill>
            <a:schemeClr val="bg1"/>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50000"/>
              </a:lnSpc>
            </a:pPr>
            <a:r>
              <a:rPr lang="en-US" sz="4000" b="1" noProof="1">
                <a:solidFill>
                  <a:schemeClr val="tx1"/>
                </a:solidFill>
                <a:latin typeface="Arial (Body)"/>
                <a:cs typeface="Arial" panose="020B0604020202020204" pitchFamily="34" charset="0"/>
              </a:rPr>
              <a:t>Câu 3: Một chiếc bánh có đế hình tròn có </a:t>
            </a:r>
          </a:p>
          <a:p>
            <a:pPr algn="ctr">
              <a:lnSpc>
                <a:spcPct val="150000"/>
              </a:lnSpc>
            </a:pPr>
            <a:r>
              <a:rPr lang="en-US" sz="4000" b="1" noProof="1">
                <a:solidFill>
                  <a:schemeClr val="tx1"/>
                </a:solidFill>
                <a:latin typeface="Arial (Body)"/>
                <a:cs typeface="Arial" panose="020B0604020202020204" pitchFamily="34" charset="0"/>
              </a:rPr>
              <a:t>chu vi là 87,92cm. Hỏi bán kính của </a:t>
            </a:r>
          </a:p>
          <a:p>
            <a:pPr algn="ctr">
              <a:lnSpc>
                <a:spcPct val="150000"/>
              </a:lnSpc>
            </a:pPr>
            <a:r>
              <a:rPr lang="en-US" sz="4000" b="1" noProof="1">
                <a:solidFill>
                  <a:schemeClr val="tx1"/>
                </a:solidFill>
                <a:latin typeface="Arial (Body)"/>
                <a:cs typeface="Arial" panose="020B0604020202020204" pitchFamily="34" charset="0"/>
              </a:rPr>
              <a:t>chiếc bánh là bao nhiêu?</a:t>
            </a:r>
            <a:endParaRPr lang="vi-VN" sz="4000" b="1" noProof="1">
              <a:solidFill>
                <a:schemeClr val="tx1"/>
              </a:solidFill>
              <a:latin typeface="Arial (Body)"/>
              <a:cs typeface="Arial" panose="020B0604020202020204" pitchFamily="34" charset="0"/>
            </a:endParaRPr>
          </a:p>
        </p:txBody>
      </p:sp>
      <p:pic>
        <p:nvPicPr>
          <p:cNvPr id="18" name="Picture 8">
            <a:extLst>
              <a:ext uri="{FF2B5EF4-FFF2-40B4-BE49-F238E27FC236}">
                <a16:creationId xmlns:a16="http://schemas.microsoft.com/office/drawing/2014/main" id="{D9A0159E-350F-784C-894C-9BF140B27582}"/>
              </a:ext>
            </a:extLst>
          </p:cNvPr>
          <p:cNvPicPr>
            <a:picLocks noChangeAspect="1"/>
          </p:cNvPicPr>
          <p:nvPr/>
        </p:nvPicPr>
        <p:blipFill>
          <a:blip r:embed="rId3"/>
          <a:srcRect/>
          <a:stretch>
            <a:fillRect/>
          </a:stretch>
        </p:blipFill>
        <p:spPr>
          <a:xfrm>
            <a:off x="609234" y="567427"/>
            <a:ext cx="3077990" cy="3156913"/>
          </a:xfrm>
          <a:prstGeom prst="rect">
            <a:avLst/>
          </a:prstGeom>
        </p:spPr>
      </p:pic>
      <p:grpSp>
        <p:nvGrpSpPr>
          <p:cNvPr id="33" name="Group 32">
            <a:extLst>
              <a:ext uri="{FF2B5EF4-FFF2-40B4-BE49-F238E27FC236}">
                <a16:creationId xmlns:a16="http://schemas.microsoft.com/office/drawing/2014/main" id="{88B1C8E5-0EF1-9BF5-707B-1CD1C157E42D}"/>
              </a:ext>
            </a:extLst>
          </p:cNvPr>
          <p:cNvGrpSpPr/>
          <p:nvPr/>
        </p:nvGrpSpPr>
        <p:grpSpPr>
          <a:xfrm>
            <a:off x="996862" y="5038533"/>
            <a:ext cx="7188997" cy="1283076"/>
            <a:chOff x="1324448" y="1536492"/>
            <a:chExt cx="7188997" cy="1283076"/>
          </a:xfrm>
        </p:grpSpPr>
        <p:grpSp>
          <p:nvGrpSpPr>
            <p:cNvPr id="34" name="Group 33">
              <a:extLst>
                <a:ext uri="{FF2B5EF4-FFF2-40B4-BE49-F238E27FC236}">
                  <a16:creationId xmlns:a16="http://schemas.microsoft.com/office/drawing/2014/main" id="{563931B6-0C37-C7D0-CBBD-C7B9D89A342E}"/>
                </a:ext>
              </a:extLst>
            </p:cNvPr>
            <p:cNvGrpSpPr/>
            <p:nvPr/>
          </p:nvGrpSpPr>
          <p:grpSpPr>
            <a:xfrm>
              <a:off x="1716374" y="1536492"/>
              <a:ext cx="6797071" cy="1283076"/>
              <a:chOff x="1401581" y="1416570"/>
              <a:chExt cx="6797071" cy="1283076"/>
            </a:xfrm>
          </p:grpSpPr>
          <p:sp>
            <p:nvSpPr>
              <p:cNvPr id="36" name="Rectangle 35">
                <a:extLst>
                  <a:ext uri="{FF2B5EF4-FFF2-40B4-BE49-F238E27FC236}">
                    <a16:creationId xmlns:a16="http://schemas.microsoft.com/office/drawing/2014/main" id="{BB328E50-9BC3-4B9D-A3AF-587B6C75AD11}"/>
                  </a:ext>
                </a:extLst>
              </p:cNvPr>
              <p:cNvSpPr/>
              <p:nvPr/>
            </p:nvSpPr>
            <p:spPr>
              <a:xfrm>
                <a:off x="1401581" y="1416570"/>
                <a:ext cx="6797071"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37" name="TextBox 3914">
                <a:extLst>
                  <a:ext uri="{FF2B5EF4-FFF2-40B4-BE49-F238E27FC236}">
                    <a16:creationId xmlns:a16="http://schemas.microsoft.com/office/drawing/2014/main" id="{19E415CB-D983-6351-E98B-A6DF75A38EA2}"/>
                  </a:ext>
                </a:extLst>
              </p:cNvPr>
              <p:cNvSpPr txBox="1"/>
              <p:nvPr/>
            </p:nvSpPr>
            <p:spPr>
              <a:xfrm>
                <a:off x="1951851" y="1698931"/>
                <a:ext cx="5942001"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A. </a:t>
                </a:r>
                <a:r>
                  <a:rPr lang="en-US" sz="4000">
                    <a:latin typeface="Arial" panose="020B0604020202020204" pitchFamily="34" charset="0"/>
                    <a:ea typeface="Calibri" panose="020F0502020204030204" pitchFamily="34" charset="0"/>
                    <a:cs typeface="Arial" panose="020B0604020202020204" pitchFamily="34" charset="0"/>
                  </a:rPr>
                  <a:t>14 cm</a:t>
                </a:r>
                <a:endParaRPr lang="vi-VN" sz="4000" dirty="0">
                  <a:effectLst/>
                  <a:latin typeface="Arial" panose="020B0604020202020204" pitchFamily="34" charset="0"/>
                  <a:cs typeface="Arial" panose="020B0604020202020204" pitchFamily="34" charset="0"/>
                </a:endParaRPr>
              </a:p>
            </p:txBody>
          </p:sp>
        </p:grpSp>
        <p:sp>
          <p:nvSpPr>
            <p:cNvPr id="35" name="Flowchart: Connector 34">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sp>
        <p:nvSpPr>
          <p:cNvPr id="38" name="Freeform 37">
            <a:hlinkClick r:id="rId4" action="ppaction://hlinksldjump"/>
            <a:extLst>
              <a:ext uri="{FF2B5EF4-FFF2-40B4-BE49-F238E27FC236}">
                <a16:creationId xmlns:a16="http://schemas.microsoft.com/office/drawing/2014/main" id="{64215514-D9A2-5449-9135-E43741296F7C}"/>
              </a:ext>
            </a:extLst>
          </p:cNvPr>
          <p:cNvSpPr/>
          <p:nvPr/>
        </p:nvSpPr>
        <p:spPr>
          <a:xfrm>
            <a:off x="16437204" y="7798794"/>
            <a:ext cx="1584948" cy="2500906"/>
          </a:xfrm>
          <a:custGeom>
            <a:avLst/>
            <a:gdLst/>
            <a:ahLst/>
            <a:cxnLst/>
            <a:rect l="l" t="t" r="r" b="b"/>
            <a:pathLst>
              <a:path w="1798784" h="2838319">
                <a:moveTo>
                  <a:pt x="0" y="0"/>
                </a:moveTo>
                <a:lnTo>
                  <a:pt x="1798784" y="0"/>
                </a:lnTo>
                <a:lnTo>
                  <a:pt x="1798784" y="2838319"/>
                </a:lnTo>
                <a:lnTo>
                  <a:pt x="0" y="2838319"/>
                </a:lnTo>
                <a:lnTo>
                  <a:pt x="0" y="0"/>
                </a:lnTo>
                <a:close/>
              </a:path>
            </a:pathLst>
          </a:custGeom>
          <a:blipFill>
            <a:blip r:embed="rId5"/>
            <a:stretch>
              <a:fillRect/>
            </a:stretch>
          </a:blipFill>
        </p:spPr>
      </p:sp>
      <p:grpSp>
        <p:nvGrpSpPr>
          <p:cNvPr id="39" name="Group 38">
            <a:extLst>
              <a:ext uri="{FF2B5EF4-FFF2-40B4-BE49-F238E27FC236}">
                <a16:creationId xmlns:a16="http://schemas.microsoft.com/office/drawing/2014/main" id="{88B1C8E5-0EF1-9BF5-707B-1CD1C157E42D}"/>
              </a:ext>
            </a:extLst>
          </p:cNvPr>
          <p:cNvGrpSpPr/>
          <p:nvPr/>
        </p:nvGrpSpPr>
        <p:grpSpPr>
          <a:xfrm>
            <a:off x="991782" y="7250948"/>
            <a:ext cx="7188997" cy="1283076"/>
            <a:chOff x="1324448" y="1536492"/>
            <a:chExt cx="7188997" cy="1283076"/>
          </a:xfrm>
        </p:grpSpPr>
        <p:grpSp>
          <p:nvGrpSpPr>
            <p:cNvPr id="40" name="Group 39">
              <a:extLst>
                <a:ext uri="{FF2B5EF4-FFF2-40B4-BE49-F238E27FC236}">
                  <a16:creationId xmlns:a16="http://schemas.microsoft.com/office/drawing/2014/main" id="{563931B6-0C37-C7D0-CBBD-C7B9D89A342E}"/>
                </a:ext>
              </a:extLst>
            </p:cNvPr>
            <p:cNvGrpSpPr/>
            <p:nvPr/>
          </p:nvGrpSpPr>
          <p:grpSpPr>
            <a:xfrm>
              <a:off x="1716374" y="1536492"/>
              <a:ext cx="6797071" cy="1283076"/>
              <a:chOff x="1401581" y="1416570"/>
              <a:chExt cx="6797071" cy="1283076"/>
            </a:xfrm>
          </p:grpSpPr>
          <p:sp>
            <p:nvSpPr>
              <p:cNvPr id="42" name="Rectangle 41">
                <a:extLst>
                  <a:ext uri="{FF2B5EF4-FFF2-40B4-BE49-F238E27FC236}">
                    <a16:creationId xmlns:a16="http://schemas.microsoft.com/office/drawing/2014/main" id="{BB328E50-9BC3-4B9D-A3AF-587B6C75AD11}"/>
                  </a:ext>
                </a:extLst>
              </p:cNvPr>
              <p:cNvSpPr/>
              <p:nvPr/>
            </p:nvSpPr>
            <p:spPr>
              <a:xfrm>
                <a:off x="1401581" y="1416570"/>
                <a:ext cx="6797071"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43" name="TextBox 3914">
                <a:extLst>
                  <a:ext uri="{FF2B5EF4-FFF2-40B4-BE49-F238E27FC236}">
                    <a16:creationId xmlns:a16="http://schemas.microsoft.com/office/drawing/2014/main" id="{19E415CB-D983-6351-E98B-A6DF75A38EA2}"/>
                  </a:ext>
                </a:extLst>
              </p:cNvPr>
              <p:cNvSpPr txBox="1"/>
              <p:nvPr/>
            </p:nvSpPr>
            <p:spPr>
              <a:xfrm>
                <a:off x="1951851" y="1698931"/>
                <a:ext cx="5942001"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C. </a:t>
                </a:r>
                <a:r>
                  <a:rPr lang="en-US" sz="4000">
                    <a:latin typeface="Arial" panose="020B0604020202020204" pitchFamily="34" charset="0"/>
                    <a:ea typeface="Calibri" panose="020F0502020204030204" pitchFamily="34" charset="0"/>
                    <a:cs typeface="Arial" panose="020B0604020202020204" pitchFamily="34" charset="0"/>
                  </a:rPr>
                  <a:t>27 cm</a:t>
                </a:r>
                <a:endParaRPr lang="vi-VN" sz="4000" dirty="0">
                  <a:effectLst/>
                  <a:latin typeface="Arial" panose="020B0604020202020204" pitchFamily="34" charset="0"/>
                  <a:cs typeface="Arial" panose="020B0604020202020204" pitchFamily="34" charset="0"/>
                </a:endParaRPr>
              </a:p>
            </p:txBody>
          </p:sp>
        </p:grpSp>
        <p:sp>
          <p:nvSpPr>
            <p:cNvPr id="41" name="Flowchart: Connector 40">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88B1C8E5-0EF1-9BF5-707B-1CD1C157E42D}"/>
              </a:ext>
            </a:extLst>
          </p:cNvPr>
          <p:cNvGrpSpPr/>
          <p:nvPr/>
        </p:nvGrpSpPr>
        <p:grpSpPr>
          <a:xfrm>
            <a:off x="8577207" y="5038533"/>
            <a:ext cx="7188997" cy="1283076"/>
            <a:chOff x="1324448" y="1536492"/>
            <a:chExt cx="7188997" cy="1283076"/>
          </a:xfrm>
        </p:grpSpPr>
        <p:grpSp>
          <p:nvGrpSpPr>
            <p:cNvPr id="45" name="Group 44">
              <a:extLst>
                <a:ext uri="{FF2B5EF4-FFF2-40B4-BE49-F238E27FC236}">
                  <a16:creationId xmlns:a16="http://schemas.microsoft.com/office/drawing/2014/main" id="{563931B6-0C37-C7D0-CBBD-C7B9D89A342E}"/>
                </a:ext>
              </a:extLst>
            </p:cNvPr>
            <p:cNvGrpSpPr/>
            <p:nvPr/>
          </p:nvGrpSpPr>
          <p:grpSpPr>
            <a:xfrm>
              <a:off x="1716374" y="1536492"/>
              <a:ext cx="6797071" cy="1283076"/>
              <a:chOff x="1401581" y="1416570"/>
              <a:chExt cx="6797071" cy="1283076"/>
            </a:xfrm>
          </p:grpSpPr>
          <p:sp>
            <p:nvSpPr>
              <p:cNvPr id="47" name="Rectangle 46">
                <a:extLst>
                  <a:ext uri="{FF2B5EF4-FFF2-40B4-BE49-F238E27FC236}">
                    <a16:creationId xmlns:a16="http://schemas.microsoft.com/office/drawing/2014/main" id="{BB328E50-9BC3-4B9D-A3AF-587B6C75AD11}"/>
                  </a:ext>
                </a:extLst>
              </p:cNvPr>
              <p:cNvSpPr/>
              <p:nvPr/>
            </p:nvSpPr>
            <p:spPr>
              <a:xfrm>
                <a:off x="1401581" y="1416570"/>
                <a:ext cx="6797071"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48" name="TextBox 3914">
                <a:extLst>
                  <a:ext uri="{FF2B5EF4-FFF2-40B4-BE49-F238E27FC236}">
                    <a16:creationId xmlns:a16="http://schemas.microsoft.com/office/drawing/2014/main" id="{19E415CB-D983-6351-E98B-A6DF75A38EA2}"/>
                  </a:ext>
                </a:extLst>
              </p:cNvPr>
              <p:cNvSpPr txBox="1"/>
              <p:nvPr/>
            </p:nvSpPr>
            <p:spPr>
              <a:xfrm>
                <a:off x="1951851" y="1698931"/>
                <a:ext cx="5942001"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B. </a:t>
                </a:r>
                <a:r>
                  <a:rPr lang="en-US" sz="4000">
                    <a:latin typeface="Arial" panose="020B0604020202020204" pitchFamily="34" charset="0"/>
                    <a:ea typeface="Calibri" panose="020F0502020204030204" pitchFamily="34" charset="0"/>
                    <a:cs typeface="Arial" panose="020B0604020202020204" pitchFamily="34" charset="0"/>
                  </a:rPr>
                  <a:t>15 cm</a:t>
                </a:r>
                <a:endParaRPr lang="vi-VN" sz="4000" dirty="0">
                  <a:effectLst/>
                  <a:latin typeface="Arial" panose="020B0604020202020204" pitchFamily="34" charset="0"/>
                  <a:cs typeface="Arial" panose="020B0604020202020204" pitchFamily="34" charset="0"/>
                </a:endParaRPr>
              </a:p>
            </p:txBody>
          </p:sp>
        </p:grpSp>
        <p:sp>
          <p:nvSpPr>
            <p:cNvPr id="46" name="Flowchart: Connector 45">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88B1C8E5-0EF1-9BF5-707B-1CD1C157E42D}"/>
              </a:ext>
            </a:extLst>
          </p:cNvPr>
          <p:cNvGrpSpPr/>
          <p:nvPr/>
        </p:nvGrpSpPr>
        <p:grpSpPr>
          <a:xfrm>
            <a:off x="8572127" y="7250948"/>
            <a:ext cx="7188997" cy="1283076"/>
            <a:chOff x="1324448" y="1536492"/>
            <a:chExt cx="7188997" cy="1283076"/>
          </a:xfrm>
        </p:grpSpPr>
        <p:grpSp>
          <p:nvGrpSpPr>
            <p:cNvPr id="50" name="Group 49">
              <a:extLst>
                <a:ext uri="{FF2B5EF4-FFF2-40B4-BE49-F238E27FC236}">
                  <a16:creationId xmlns:a16="http://schemas.microsoft.com/office/drawing/2014/main" id="{563931B6-0C37-C7D0-CBBD-C7B9D89A342E}"/>
                </a:ext>
              </a:extLst>
            </p:cNvPr>
            <p:cNvGrpSpPr/>
            <p:nvPr/>
          </p:nvGrpSpPr>
          <p:grpSpPr>
            <a:xfrm>
              <a:off x="1716374" y="1536492"/>
              <a:ext cx="6797071" cy="1283076"/>
              <a:chOff x="1401581" y="1416570"/>
              <a:chExt cx="6797071" cy="1283076"/>
            </a:xfrm>
          </p:grpSpPr>
          <p:sp>
            <p:nvSpPr>
              <p:cNvPr id="52" name="Rectangle 51">
                <a:extLst>
                  <a:ext uri="{FF2B5EF4-FFF2-40B4-BE49-F238E27FC236}">
                    <a16:creationId xmlns:a16="http://schemas.microsoft.com/office/drawing/2014/main" id="{BB328E50-9BC3-4B9D-A3AF-587B6C75AD11}"/>
                  </a:ext>
                </a:extLst>
              </p:cNvPr>
              <p:cNvSpPr/>
              <p:nvPr/>
            </p:nvSpPr>
            <p:spPr>
              <a:xfrm>
                <a:off x="1401581" y="1416570"/>
                <a:ext cx="6797071"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53" name="TextBox 3914">
                <a:extLst>
                  <a:ext uri="{FF2B5EF4-FFF2-40B4-BE49-F238E27FC236}">
                    <a16:creationId xmlns:a16="http://schemas.microsoft.com/office/drawing/2014/main" id="{19E415CB-D983-6351-E98B-A6DF75A38EA2}"/>
                  </a:ext>
                </a:extLst>
              </p:cNvPr>
              <p:cNvSpPr txBox="1"/>
              <p:nvPr/>
            </p:nvSpPr>
            <p:spPr>
              <a:xfrm>
                <a:off x="1951851" y="1698931"/>
                <a:ext cx="5942001"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D. </a:t>
                </a:r>
                <a:r>
                  <a:rPr lang="en-US" sz="4000">
                    <a:latin typeface="Arial" panose="020B0604020202020204" pitchFamily="34" charset="0"/>
                    <a:ea typeface="Calibri" panose="020F0502020204030204" pitchFamily="34" charset="0"/>
                    <a:cs typeface="Arial" panose="020B0604020202020204" pitchFamily="34" charset="0"/>
                  </a:rPr>
                  <a:t>43,96 cm</a:t>
                </a:r>
                <a:endParaRPr lang="vi-VN" sz="4000" dirty="0">
                  <a:effectLst/>
                  <a:latin typeface="Arial" panose="020B0604020202020204" pitchFamily="34" charset="0"/>
                  <a:cs typeface="Arial" panose="020B0604020202020204" pitchFamily="34" charset="0"/>
                </a:endParaRPr>
              </a:p>
            </p:txBody>
          </p:sp>
        </p:grpSp>
        <p:sp>
          <p:nvSpPr>
            <p:cNvPr id="51" name="Flowchart: Connector 50">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pic>
        <p:nvPicPr>
          <p:cNvPr id="54"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82787" y="4870348"/>
            <a:ext cx="1848542" cy="1608977"/>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par>
                                <p:cTn id="24" presetID="22" presetClass="entr" presetSubtype="8"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Effect transition="in" filter="fade">
                                      <p:cBhvr>
                                        <p:cTn id="3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685" b="-157147"/>
            </a:stretch>
          </a:blipFill>
        </p:spPr>
      </p:sp>
      <p:sp>
        <p:nvSpPr>
          <p:cNvPr id="13" name="Speech Bubble: Rectangle with Corners Rounded 26">
            <a:extLst>
              <a:ext uri="{FF2B5EF4-FFF2-40B4-BE49-F238E27FC236}">
                <a16:creationId xmlns:a16="http://schemas.microsoft.com/office/drawing/2014/main" id="{EBB97064-AD5B-714F-A292-8CE7A39A5A83}"/>
              </a:ext>
            </a:extLst>
          </p:cNvPr>
          <p:cNvSpPr/>
          <p:nvPr/>
        </p:nvSpPr>
        <p:spPr>
          <a:xfrm>
            <a:off x="5410200" y="673301"/>
            <a:ext cx="11963400" cy="3613766"/>
          </a:xfrm>
          <a:prstGeom prst="wedgeRoundRectCallout">
            <a:avLst>
              <a:gd name="adj1" fmla="val -57910"/>
              <a:gd name="adj2" fmla="val -23808"/>
              <a:gd name="adj3" fmla="val 16667"/>
            </a:avLst>
          </a:prstGeom>
          <a:solidFill>
            <a:schemeClr val="bg1"/>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50000"/>
              </a:lnSpc>
            </a:pPr>
            <a:r>
              <a:rPr lang="en-US" sz="4500" b="1" noProof="1">
                <a:solidFill>
                  <a:schemeClr val="tx1"/>
                </a:solidFill>
                <a:latin typeface="Arial" panose="020B0604020202020204" pitchFamily="34" charset="0"/>
                <a:cs typeface="Arial" panose="020B0604020202020204" pitchFamily="34" charset="0"/>
              </a:rPr>
              <a:t>Câu 4: </a:t>
            </a:r>
            <a:r>
              <a:rPr lang="vi-VN" sz="4500" b="1" noProof="1">
                <a:solidFill>
                  <a:schemeClr val="tx1"/>
                </a:solidFill>
                <a:latin typeface="Arial" panose="020B0604020202020204" pitchFamily="34" charset="0"/>
                <a:cs typeface="Arial" panose="020B0604020202020204" pitchFamily="34" charset="0"/>
              </a:rPr>
              <a:t>Nếu có hai chiếc pizza </a:t>
            </a:r>
            <a:endParaRPr lang="en-US" sz="4500" b="1" noProof="1">
              <a:solidFill>
                <a:schemeClr val="tx1"/>
              </a:solidFill>
              <a:latin typeface="Arial" panose="020B0604020202020204" pitchFamily="34" charset="0"/>
              <a:cs typeface="Arial" panose="020B0604020202020204" pitchFamily="34" charset="0"/>
            </a:endParaRPr>
          </a:p>
          <a:p>
            <a:pPr algn="ctr">
              <a:lnSpc>
                <a:spcPct val="150000"/>
              </a:lnSpc>
            </a:pPr>
            <a:r>
              <a:rPr lang="vi-VN" sz="4500" b="1" noProof="1">
                <a:solidFill>
                  <a:schemeClr val="tx1"/>
                </a:solidFill>
                <a:latin typeface="Arial" panose="020B0604020202020204" pitchFamily="34" charset="0"/>
                <a:cs typeface="Arial" panose="020B0604020202020204" pitchFamily="34" charset="0"/>
              </a:rPr>
              <a:t>cùng chu vi, </a:t>
            </a:r>
            <a:r>
              <a:rPr lang="en-US" sz="4500" b="1" noProof="1">
                <a:solidFill>
                  <a:schemeClr val="tx1"/>
                </a:solidFill>
                <a:latin typeface="Arial" panose="020B0604020202020204" pitchFamily="34" charset="0"/>
                <a:cs typeface="Arial" panose="020B0604020202020204" pitchFamily="34" charset="0"/>
              </a:rPr>
              <a:t>làm thế nào để biết </a:t>
            </a:r>
          </a:p>
          <a:p>
            <a:pPr algn="ctr">
              <a:lnSpc>
                <a:spcPct val="150000"/>
              </a:lnSpc>
            </a:pPr>
            <a:r>
              <a:rPr lang="en-US" sz="4500" b="1" noProof="1">
                <a:solidFill>
                  <a:schemeClr val="tx1"/>
                </a:solidFill>
                <a:latin typeface="Arial" panose="020B0604020202020204" pitchFamily="34" charset="0"/>
                <a:cs typeface="Arial" panose="020B0604020202020204" pitchFamily="34" charset="0"/>
              </a:rPr>
              <a:t>chiếc nào có </a:t>
            </a:r>
            <a:r>
              <a:rPr lang="vi-VN" sz="4500" b="1" noProof="1">
                <a:solidFill>
                  <a:schemeClr val="tx1"/>
                </a:solidFill>
                <a:latin typeface="Arial" panose="020B0604020202020204" pitchFamily="34" charset="0"/>
                <a:cs typeface="Arial" panose="020B0604020202020204" pitchFamily="34" charset="0"/>
              </a:rPr>
              <a:t>nhiều topping hơn?</a:t>
            </a:r>
          </a:p>
        </p:txBody>
      </p:sp>
      <p:pic>
        <p:nvPicPr>
          <p:cNvPr id="14" name="Picture 6">
            <a:extLst>
              <a:ext uri="{FF2B5EF4-FFF2-40B4-BE49-F238E27FC236}">
                <a16:creationId xmlns:a16="http://schemas.microsoft.com/office/drawing/2014/main" id="{F17FBA10-0453-274F-A2BD-37DE4FB7FCA4}"/>
              </a:ext>
            </a:extLst>
          </p:cNvPr>
          <p:cNvPicPr>
            <a:picLocks noChangeAspect="1"/>
          </p:cNvPicPr>
          <p:nvPr/>
        </p:nvPicPr>
        <p:blipFill>
          <a:blip r:embed="rId3"/>
          <a:srcRect/>
          <a:stretch>
            <a:fillRect/>
          </a:stretch>
        </p:blipFill>
        <p:spPr>
          <a:xfrm>
            <a:off x="1134823" y="1028700"/>
            <a:ext cx="3140555" cy="3221082"/>
          </a:xfrm>
          <a:prstGeom prst="rect">
            <a:avLst/>
          </a:prstGeom>
        </p:spPr>
      </p:pic>
      <p:grpSp>
        <p:nvGrpSpPr>
          <p:cNvPr id="25" name="Group 24">
            <a:extLst>
              <a:ext uri="{FF2B5EF4-FFF2-40B4-BE49-F238E27FC236}">
                <a16:creationId xmlns:a16="http://schemas.microsoft.com/office/drawing/2014/main" id="{88B1C8E5-0EF1-9BF5-707B-1CD1C157E42D}"/>
              </a:ext>
            </a:extLst>
          </p:cNvPr>
          <p:cNvGrpSpPr/>
          <p:nvPr/>
        </p:nvGrpSpPr>
        <p:grpSpPr>
          <a:xfrm>
            <a:off x="8241585" y="5503152"/>
            <a:ext cx="6300629" cy="3866816"/>
            <a:chOff x="1247218" y="1536492"/>
            <a:chExt cx="6300629" cy="3866816"/>
          </a:xfrm>
        </p:grpSpPr>
        <p:grpSp>
          <p:nvGrpSpPr>
            <p:cNvPr id="26" name="Group 25">
              <a:extLst>
                <a:ext uri="{FF2B5EF4-FFF2-40B4-BE49-F238E27FC236}">
                  <a16:creationId xmlns:a16="http://schemas.microsoft.com/office/drawing/2014/main" id="{563931B6-0C37-C7D0-CBBD-C7B9D89A342E}"/>
                </a:ext>
              </a:extLst>
            </p:cNvPr>
            <p:cNvGrpSpPr/>
            <p:nvPr/>
          </p:nvGrpSpPr>
          <p:grpSpPr>
            <a:xfrm>
              <a:off x="1716374" y="1536492"/>
              <a:ext cx="5831473" cy="3866816"/>
              <a:chOff x="1401581" y="1416570"/>
              <a:chExt cx="5831473" cy="3866816"/>
            </a:xfrm>
          </p:grpSpPr>
          <p:sp>
            <p:nvSpPr>
              <p:cNvPr id="28" name="Rectangle 27">
                <a:extLst>
                  <a:ext uri="{FF2B5EF4-FFF2-40B4-BE49-F238E27FC236}">
                    <a16:creationId xmlns:a16="http://schemas.microsoft.com/office/drawing/2014/main" id="{BB328E50-9BC3-4B9D-A3AF-587B6C75AD11}"/>
                  </a:ext>
                </a:extLst>
              </p:cNvPr>
              <p:cNvSpPr/>
              <p:nvPr/>
            </p:nvSpPr>
            <p:spPr>
              <a:xfrm>
                <a:off x="1401581" y="1416570"/>
                <a:ext cx="5831473" cy="386681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29" name="TextBox 3914">
                <a:extLst>
                  <a:ext uri="{FF2B5EF4-FFF2-40B4-BE49-F238E27FC236}">
                    <a16:creationId xmlns:a16="http://schemas.microsoft.com/office/drawing/2014/main" id="{19E415CB-D983-6351-E98B-A6DF75A38EA2}"/>
                  </a:ext>
                </a:extLst>
              </p:cNvPr>
              <p:cNvSpPr txBox="1"/>
              <p:nvPr/>
            </p:nvSpPr>
            <p:spPr>
              <a:xfrm>
                <a:off x="2271484" y="1745692"/>
                <a:ext cx="4366803" cy="320857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500">
                    <a:latin typeface="Arial" panose="020B0604020202020204" pitchFamily="34" charset="0"/>
                    <a:ea typeface="Calibri" panose="020F0502020204030204" pitchFamily="34" charset="0"/>
                    <a:cs typeface="Arial" panose="020B0604020202020204" pitchFamily="34" charset="0"/>
                  </a:rPr>
                  <a:t>Tính diện tích hai chiếc bánh và so sánh.</a:t>
                </a:r>
                <a:endParaRPr lang="vi-VN" sz="4500" dirty="0">
                  <a:effectLst/>
                  <a:latin typeface="Arial" panose="020B0604020202020204" pitchFamily="34" charset="0"/>
                  <a:cs typeface="Arial" panose="020B0604020202020204" pitchFamily="34" charset="0"/>
                </a:endParaRPr>
              </a:p>
            </p:txBody>
          </p:sp>
        </p:grpSp>
        <p:sp>
          <p:nvSpPr>
            <p:cNvPr id="27" name="Flowchart: Connector 26">
              <a:extLst>
                <a:ext uri="{FF2B5EF4-FFF2-40B4-BE49-F238E27FC236}">
                  <a16:creationId xmlns:a16="http://schemas.microsoft.com/office/drawing/2014/main" id="{A9948742-BCC6-2C3D-6CD6-51D2E755B111}"/>
                </a:ext>
              </a:extLst>
            </p:cNvPr>
            <p:cNvSpPr/>
            <p:nvPr/>
          </p:nvSpPr>
          <p:spPr>
            <a:xfrm>
              <a:off x="1247218" y="2971467"/>
              <a:ext cx="996863" cy="996863"/>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sp>
        <p:nvSpPr>
          <p:cNvPr id="30" name="Freeform 29">
            <a:hlinkClick r:id="rId4" action="ppaction://hlinksldjump"/>
            <a:extLst>
              <a:ext uri="{FF2B5EF4-FFF2-40B4-BE49-F238E27FC236}">
                <a16:creationId xmlns:a16="http://schemas.microsoft.com/office/drawing/2014/main" id="{64215514-D9A2-5449-9135-E43741296F7C}"/>
              </a:ext>
            </a:extLst>
          </p:cNvPr>
          <p:cNvSpPr/>
          <p:nvPr/>
        </p:nvSpPr>
        <p:spPr>
          <a:xfrm>
            <a:off x="16437204" y="7798794"/>
            <a:ext cx="1584948" cy="2500906"/>
          </a:xfrm>
          <a:custGeom>
            <a:avLst/>
            <a:gdLst/>
            <a:ahLst/>
            <a:cxnLst/>
            <a:rect l="l" t="t" r="r" b="b"/>
            <a:pathLst>
              <a:path w="1798784" h="2838319">
                <a:moveTo>
                  <a:pt x="0" y="0"/>
                </a:moveTo>
                <a:lnTo>
                  <a:pt x="1798784" y="0"/>
                </a:lnTo>
                <a:lnTo>
                  <a:pt x="1798784" y="2838319"/>
                </a:lnTo>
                <a:lnTo>
                  <a:pt x="0" y="2838319"/>
                </a:lnTo>
                <a:lnTo>
                  <a:pt x="0" y="0"/>
                </a:lnTo>
                <a:close/>
              </a:path>
            </a:pathLst>
          </a:custGeom>
          <a:blipFill>
            <a:blip r:embed="rId5"/>
            <a:stretch>
              <a:fillRect/>
            </a:stretch>
          </a:blipFill>
        </p:spPr>
      </p:sp>
      <p:pic>
        <p:nvPicPr>
          <p:cNvPr id="1026" name="Picture 2" descr="https://img.freepik.com/free-vector/colorful-round-tasty-pizza_1284-10219.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6739" y="4323534"/>
            <a:ext cx="5962650" cy="596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685" b="-157147"/>
            </a:stretch>
          </a:blipFill>
        </p:spPr>
      </p:sp>
      <p:sp>
        <p:nvSpPr>
          <p:cNvPr id="15" name="Speech Bubble: Rectangle with Corners Rounded 26">
            <a:extLst>
              <a:ext uri="{FF2B5EF4-FFF2-40B4-BE49-F238E27FC236}">
                <a16:creationId xmlns:a16="http://schemas.microsoft.com/office/drawing/2014/main" id="{B974DA48-08A3-5D43-AE09-0E51BB33C89B}"/>
              </a:ext>
            </a:extLst>
          </p:cNvPr>
          <p:cNvSpPr/>
          <p:nvPr/>
        </p:nvSpPr>
        <p:spPr>
          <a:xfrm>
            <a:off x="4745372" y="884400"/>
            <a:ext cx="12531278" cy="3378541"/>
          </a:xfrm>
          <a:prstGeom prst="wedgeRoundRectCallout">
            <a:avLst>
              <a:gd name="adj1" fmla="val -58680"/>
              <a:gd name="adj2" fmla="val -29690"/>
              <a:gd name="adj3" fmla="val 16667"/>
            </a:avLst>
          </a:prstGeom>
          <a:solidFill>
            <a:schemeClr val="bg1"/>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vi-VN" sz="4700" b="1" noProof="1">
                <a:solidFill>
                  <a:schemeClr val="tx1"/>
                </a:solidFill>
                <a:latin typeface="Arial (Body)"/>
                <a:cs typeface="Arial" panose="020B0604020202020204" pitchFamily="34" charset="0"/>
              </a:rPr>
              <a:t>Câu </a:t>
            </a:r>
            <a:r>
              <a:rPr lang="en-US" sz="4700" b="1" noProof="1">
                <a:solidFill>
                  <a:schemeClr val="tx1"/>
                </a:solidFill>
                <a:latin typeface="Arial (Body)"/>
                <a:cs typeface="Arial" panose="020B0604020202020204" pitchFamily="34" charset="0"/>
              </a:rPr>
              <a:t>5</a:t>
            </a:r>
            <a:r>
              <a:rPr lang="vi-VN" sz="4700" b="1" noProof="1">
                <a:solidFill>
                  <a:schemeClr val="tx1"/>
                </a:solidFill>
                <a:latin typeface="Arial (Body)"/>
                <a:cs typeface="Arial" panose="020B0604020202020204" pitchFamily="34" charset="0"/>
              </a:rPr>
              <a:t>: </a:t>
            </a:r>
            <a:r>
              <a:rPr lang="en-US" sz="4700" b="1" noProof="1">
                <a:solidFill>
                  <a:schemeClr val="tx1"/>
                </a:solidFill>
                <a:latin typeface="Arial (Body)"/>
                <a:cs typeface="Arial" panose="020B0604020202020204" pitchFamily="34" charset="0"/>
              </a:rPr>
              <a:t>Theo em, m</a:t>
            </a:r>
            <a:r>
              <a:rPr lang="vi-VN" sz="4700" b="1" noProof="1">
                <a:solidFill>
                  <a:schemeClr val="tx1"/>
                </a:solidFill>
                <a:latin typeface="Arial (Body)"/>
                <a:cs typeface="Arial" panose="020B0604020202020204" pitchFamily="34" charset="0"/>
              </a:rPr>
              <a:t>uốn tính diện tích </a:t>
            </a:r>
            <a:endParaRPr lang="en-US" sz="4700" b="1" noProof="1">
              <a:solidFill>
                <a:schemeClr val="tx1"/>
              </a:solidFill>
              <a:latin typeface="Arial (Body)"/>
              <a:cs typeface="Arial" panose="020B0604020202020204" pitchFamily="34" charset="0"/>
            </a:endParaRPr>
          </a:p>
          <a:p>
            <a:pPr algn="ctr">
              <a:lnSpc>
                <a:spcPct val="150000"/>
              </a:lnSpc>
            </a:pPr>
            <a:r>
              <a:rPr lang="vi-VN" sz="4700" b="1" noProof="1">
                <a:solidFill>
                  <a:schemeClr val="tx1"/>
                </a:solidFill>
                <a:latin typeface="Arial (Body)"/>
                <a:cs typeface="Arial" panose="020B0604020202020204" pitchFamily="34" charset="0"/>
              </a:rPr>
              <a:t>hình tròn ta cần biết đại lượng nào?</a:t>
            </a:r>
          </a:p>
        </p:txBody>
      </p:sp>
      <p:pic>
        <p:nvPicPr>
          <p:cNvPr id="16" name="Picture 7">
            <a:extLst>
              <a:ext uri="{FF2B5EF4-FFF2-40B4-BE49-F238E27FC236}">
                <a16:creationId xmlns:a16="http://schemas.microsoft.com/office/drawing/2014/main" id="{5DFD0B3B-74C3-AF47-88ED-67BC0EAF3ED9}"/>
              </a:ext>
            </a:extLst>
          </p:cNvPr>
          <p:cNvPicPr>
            <a:picLocks noChangeAspect="1"/>
          </p:cNvPicPr>
          <p:nvPr/>
        </p:nvPicPr>
        <p:blipFill>
          <a:blip r:embed="rId3"/>
          <a:srcRect/>
          <a:stretch>
            <a:fillRect/>
          </a:stretch>
        </p:blipFill>
        <p:spPr>
          <a:xfrm>
            <a:off x="785623" y="1008547"/>
            <a:ext cx="2661477" cy="2715793"/>
          </a:xfrm>
          <a:prstGeom prst="rect">
            <a:avLst/>
          </a:prstGeom>
        </p:spPr>
      </p:pic>
      <p:grpSp>
        <p:nvGrpSpPr>
          <p:cNvPr id="14" name="Group 13">
            <a:extLst>
              <a:ext uri="{FF2B5EF4-FFF2-40B4-BE49-F238E27FC236}">
                <a16:creationId xmlns:a16="http://schemas.microsoft.com/office/drawing/2014/main" id="{88B1C8E5-0EF1-9BF5-707B-1CD1C157E42D}"/>
              </a:ext>
            </a:extLst>
          </p:cNvPr>
          <p:cNvGrpSpPr/>
          <p:nvPr/>
        </p:nvGrpSpPr>
        <p:grpSpPr>
          <a:xfrm>
            <a:off x="1339385" y="5271488"/>
            <a:ext cx="6013539" cy="1283076"/>
            <a:chOff x="1324448" y="1536492"/>
            <a:chExt cx="6013539" cy="1283076"/>
          </a:xfrm>
        </p:grpSpPr>
        <p:grpSp>
          <p:nvGrpSpPr>
            <p:cNvPr id="17" name="Group 16">
              <a:extLst>
                <a:ext uri="{FF2B5EF4-FFF2-40B4-BE49-F238E27FC236}">
                  <a16:creationId xmlns:a16="http://schemas.microsoft.com/office/drawing/2014/main" id="{563931B6-0C37-C7D0-CBBD-C7B9D89A342E}"/>
                </a:ext>
              </a:extLst>
            </p:cNvPr>
            <p:cNvGrpSpPr/>
            <p:nvPr/>
          </p:nvGrpSpPr>
          <p:grpSpPr>
            <a:xfrm>
              <a:off x="1716374" y="1536492"/>
              <a:ext cx="5621613" cy="1283076"/>
              <a:chOff x="1401581" y="1416570"/>
              <a:chExt cx="5621613" cy="1283076"/>
            </a:xfrm>
          </p:grpSpPr>
          <p:sp>
            <p:nvSpPr>
              <p:cNvPr id="19" name="Rectangle 18">
                <a:extLst>
                  <a:ext uri="{FF2B5EF4-FFF2-40B4-BE49-F238E27FC236}">
                    <a16:creationId xmlns:a16="http://schemas.microsoft.com/office/drawing/2014/main" id="{BB328E50-9BC3-4B9D-A3AF-587B6C75AD11}"/>
                  </a:ext>
                </a:extLst>
              </p:cNvPr>
              <p:cNvSpPr/>
              <p:nvPr/>
            </p:nvSpPr>
            <p:spPr>
              <a:xfrm>
                <a:off x="1401581" y="1416570"/>
                <a:ext cx="5621613"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20" name="TextBox 3914">
                <a:extLst>
                  <a:ext uri="{FF2B5EF4-FFF2-40B4-BE49-F238E27FC236}">
                    <a16:creationId xmlns:a16="http://schemas.microsoft.com/office/drawing/2014/main" id="{19E415CB-D983-6351-E98B-A6DF75A38EA2}"/>
                  </a:ext>
                </a:extLst>
              </p:cNvPr>
              <p:cNvSpPr txBox="1"/>
              <p:nvPr/>
            </p:nvSpPr>
            <p:spPr>
              <a:xfrm>
                <a:off x="1951852" y="1698931"/>
                <a:ext cx="4766542"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A. </a:t>
                </a:r>
                <a:r>
                  <a:rPr lang="en-US" sz="4000">
                    <a:latin typeface="Arial" panose="020B0604020202020204" pitchFamily="34" charset="0"/>
                    <a:ea typeface="Calibri" panose="020F0502020204030204" pitchFamily="34" charset="0"/>
                    <a:cs typeface="Arial" panose="020B0604020202020204" pitchFamily="34" charset="0"/>
                  </a:rPr>
                  <a:t>Đường kính</a:t>
                </a:r>
                <a:endParaRPr lang="vi-VN" sz="4000" dirty="0">
                  <a:effectLst/>
                  <a:latin typeface="Arial" panose="020B0604020202020204" pitchFamily="34" charset="0"/>
                  <a:cs typeface="Arial" panose="020B0604020202020204" pitchFamily="34" charset="0"/>
                </a:endParaRPr>
              </a:p>
            </p:txBody>
          </p:sp>
        </p:grpSp>
        <p:sp>
          <p:nvSpPr>
            <p:cNvPr id="18" name="Flowchart: Connector 17">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sp>
        <p:nvSpPr>
          <p:cNvPr id="21" name="Freeform 20">
            <a:hlinkClick r:id="rId4" action="ppaction://hlinksldjump"/>
            <a:extLst>
              <a:ext uri="{FF2B5EF4-FFF2-40B4-BE49-F238E27FC236}">
                <a16:creationId xmlns:a16="http://schemas.microsoft.com/office/drawing/2014/main" id="{64215514-D9A2-5449-9135-E43741296F7C}"/>
              </a:ext>
            </a:extLst>
          </p:cNvPr>
          <p:cNvSpPr/>
          <p:nvPr/>
        </p:nvSpPr>
        <p:spPr>
          <a:xfrm>
            <a:off x="16437204" y="7798794"/>
            <a:ext cx="1584948" cy="2500906"/>
          </a:xfrm>
          <a:custGeom>
            <a:avLst/>
            <a:gdLst/>
            <a:ahLst/>
            <a:cxnLst/>
            <a:rect l="l" t="t" r="r" b="b"/>
            <a:pathLst>
              <a:path w="1798784" h="2838319">
                <a:moveTo>
                  <a:pt x="0" y="0"/>
                </a:moveTo>
                <a:lnTo>
                  <a:pt x="1798784" y="0"/>
                </a:lnTo>
                <a:lnTo>
                  <a:pt x="1798784" y="2838319"/>
                </a:lnTo>
                <a:lnTo>
                  <a:pt x="0" y="2838319"/>
                </a:lnTo>
                <a:lnTo>
                  <a:pt x="0" y="0"/>
                </a:lnTo>
                <a:close/>
              </a:path>
            </a:pathLst>
          </a:custGeom>
          <a:blipFill>
            <a:blip r:embed="rId5"/>
            <a:stretch>
              <a:fillRect/>
            </a:stretch>
          </a:blipFill>
        </p:spPr>
      </p:sp>
      <p:grpSp>
        <p:nvGrpSpPr>
          <p:cNvPr id="22" name="Group 21">
            <a:extLst>
              <a:ext uri="{FF2B5EF4-FFF2-40B4-BE49-F238E27FC236}">
                <a16:creationId xmlns:a16="http://schemas.microsoft.com/office/drawing/2014/main" id="{88B1C8E5-0EF1-9BF5-707B-1CD1C157E42D}"/>
              </a:ext>
            </a:extLst>
          </p:cNvPr>
          <p:cNvGrpSpPr/>
          <p:nvPr/>
        </p:nvGrpSpPr>
        <p:grpSpPr>
          <a:xfrm>
            <a:off x="1334305" y="7483903"/>
            <a:ext cx="6018619" cy="1283076"/>
            <a:chOff x="1324448" y="1536492"/>
            <a:chExt cx="6018619" cy="1283076"/>
          </a:xfrm>
        </p:grpSpPr>
        <p:grpSp>
          <p:nvGrpSpPr>
            <p:cNvPr id="23" name="Group 22">
              <a:extLst>
                <a:ext uri="{FF2B5EF4-FFF2-40B4-BE49-F238E27FC236}">
                  <a16:creationId xmlns:a16="http://schemas.microsoft.com/office/drawing/2014/main" id="{563931B6-0C37-C7D0-CBBD-C7B9D89A342E}"/>
                </a:ext>
              </a:extLst>
            </p:cNvPr>
            <p:cNvGrpSpPr/>
            <p:nvPr/>
          </p:nvGrpSpPr>
          <p:grpSpPr>
            <a:xfrm>
              <a:off x="1716375" y="1536492"/>
              <a:ext cx="5626692" cy="1283076"/>
              <a:chOff x="1401582" y="1416570"/>
              <a:chExt cx="5626692" cy="1283076"/>
            </a:xfrm>
          </p:grpSpPr>
          <p:sp>
            <p:nvSpPr>
              <p:cNvPr id="25" name="Rectangle 24">
                <a:extLst>
                  <a:ext uri="{FF2B5EF4-FFF2-40B4-BE49-F238E27FC236}">
                    <a16:creationId xmlns:a16="http://schemas.microsoft.com/office/drawing/2014/main" id="{BB328E50-9BC3-4B9D-A3AF-587B6C75AD11}"/>
                  </a:ext>
                </a:extLst>
              </p:cNvPr>
              <p:cNvSpPr/>
              <p:nvPr/>
            </p:nvSpPr>
            <p:spPr>
              <a:xfrm>
                <a:off x="1401582" y="1416570"/>
                <a:ext cx="5626692"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26" name="TextBox 3914">
                <a:extLst>
                  <a:ext uri="{FF2B5EF4-FFF2-40B4-BE49-F238E27FC236}">
                    <a16:creationId xmlns:a16="http://schemas.microsoft.com/office/drawing/2014/main" id="{19E415CB-D983-6351-E98B-A6DF75A38EA2}"/>
                  </a:ext>
                </a:extLst>
              </p:cNvPr>
              <p:cNvSpPr txBox="1"/>
              <p:nvPr/>
            </p:nvSpPr>
            <p:spPr>
              <a:xfrm>
                <a:off x="1951852" y="1698931"/>
                <a:ext cx="4771621"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C. </a:t>
                </a:r>
                <a:r>
                  <a:rPr lang="en-US" sz="4000">
                    <a:latin typeface="Arial" panose="020B0604020202020204" pitchFamily="34" charset="0"/>
                    <a:ea typeface="Calibri" panose="020F0502020204030204" pitchFamily="34" charset="0"/>
                    <a:cs typeface="Arial" panose="020B0604020202020204" pitchFamily="34" charset="0"/>
                  </a:rPr>
                  <a:t>Chu vi</a:t>
                </a:r>
                <a:endParaRPr lang="vi-VN" sz="4000" dirty="0">
                  <a:effectLst/>
                  <a:latin typeface="Arial" panose="020B0604020202020204" pitchFamily="34" charset="0"/>
                  <a:cs typeface="Arial" panose="020B0604020202020204" pitchFamily="34" charset="0"/>
                </a:endParaRPr>
              </a:p>
            </p:txBody>
          </p:sp>
        </p:grpSp>
        <p:sp>
          <p:nvSpPr>
            <p:cNvPr id="24" name="Flowchart: Connector 23">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88B1C8E5-0EF1-9BF5-707B-1CD1C157E42D}"/>
              </a:ext>
            </a:extLst>
          </p:cNvPr>
          <p:cNvGrpSpPr/>
          <p:nvPr/>
        </p:nvGrpSpPr>
        <p:grpSpPr>
          <a:xfrm>
            <a:off x="7986695" y="5271488"/>
            <a:ext cx="7859997" cy="1283076"/>
            <a:chOff x="1324448" y="1536492"/>
            <a:chExt cx="7859997" cy="1283076"/>
          </a:xfrm>
        </p:grpSpPr>
        <p:grpSp>
          <p:nvGrpSpPr>
            <p:cNvPr id="28" name="Group 27">
              <a:extLst>
                <a:ext uri="{FF2B5EF4-FFF2-40B4-BE49-F238E27FC236}">
                  <a16:creationId xmlns:a16="http://schemas.microsoft.com/office/drawing/2014/main" id="{563931B6-0C37-C7D0-CBBD-C7B9D89A342E}"/>
                </a:ext>
              </a:extLst>
            </p:cNvPr>
            <p:cNvGrpSpPr/>
            <p:nvPr/>
          </p:nvGrpSpPr>
          <p:grpSpPr>
            <a:xfrm>
              <a:off x="1716374" y="1536492"/>
              <a:ext cx="7468071" cy="1283076"/>
              <a:chOff x="1401581" y="1416570"/>
              <a:chExt cx="7468071" cy="1283076"/>
            </a:xfrm>
          </p:grpSpPr>
          <p:sp>
            <p:nvSpPr>
              <p:cNvPr id="30" name="Rectangle 29">
                <a:extLst>
                  <a:ext uri="{FF2B5EF4-FFF2-40B4-BE49-F238E27FC236}">
                    <a16:creationId xmlns:a16="http://schemas.microsoft.com/office/drawing/2014/main" id="{BB328E50-9BC3-4B9D-A3AF-587B6C75AD11}"/>
                  </a:ext>
                </a:extLst>
              </p:cNvPr>
              <p:cNvSpPr/>
              <p:nvPr/>
            </p:nvSpPr>
            <p:spPr>
              <a:xfrm>
                <a:off x="1401581" y="1416570"/>
                <a:ext cx="7468071"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31" name="TextBox 3914">
                <a:extLst>
                  <a:ext uri="{FF2B5EF4-FFF2-40B4-BE49-F238E27FC236}">
                    <a16:creationId xmlns:a16="http://schemas.microsoft.com/office/drawing/2014/main" id="{19E415CB-D983-6351-E98B-A6DF75A38EA2}"/>
                  </a:ext>
                </a:extLst>
              </p:cNvPr>
              <p:cNvSpPr txBox="1"/>
              <p:nvPr/>
            </p:nvSpPr>
            <p:spPr>
              <a:xfrm>
                <a:off x="1951851" y="1698931"/>
                <a:ext cx="6613000"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B. </a:t>
                </a:r>
                <a:r>
                  <a:rPr lang="en-US" sz="4000">
                    <a:latin typeface="Arial" panose="020B0604020202020204" pitchFamily="34" charset="0"/>
                    <a:ea typeface="Calibri" panose="020F0502020204030204" pitchFamily="34" charset="0"/>
                    <a:cs typeface="Arial" panose="020B0604020202020204" pitchFamily="34" charset="0"/>
                  </a:rPr>
                  <a:t>Bán kính</a:t>
                </a:r>
                <a:endParaRPr lang="vi-VN" sz="4000" dirty="0">
                  <a:effectLst/>
                  <a:latin typeface="Arial" panose="020B0604020202020204" pitchFamily="34" charset="0"/>
                  <a:cs typeface="Arial" panose="020B0604020202020204" pitchFamily="34" charset="0"/>
                </a:endParaRPr>
              </a:p>
            </p:txBody>
          </p:sp>
        </p:grpSp>
        <p:sp>
          <p:nvSpPr>
            <p:cNvPr id="29" name="Flowchart: Connector 28">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88B1C8E5-0EF1-9BF5-707B-1CD1C157E42D}"/>
              </a:ext>
            </a:extLst>
          </p:cNvPr>
          <p:cNvGrpSpPr/>
          <p:nvPr/>
        </p:nvGrpSpPr>
        <p:grpSpPr>
          <a:xfrm>
            <a:off x="7981615" y="7483903"/>
            <a:ext cx="7865077" cy="1283076"/>
            <a:chOff x="1324448" y="1536492"/>
            <a:chExt cx="7865077" cy="1283076"/>
          </a:xfrm>
        </p:grpSpPr>
        <p:grpSp>
          <p:nvGrpSpPr>
            <p:cNvPr id="33" name="Group 32">
              <a:extLst>
                <a:ext uri="{FF2B5EF4-FFF2-40B4-BE49-F238E27FC236}">
                  <a16:creationId xmlns:a16="http://schemas.microsoft.com/office/drawing/2014/main" id="{563931B6-0C37-C7D0-CBBD-C7B9D89A342E}"/>
                </a:ext>
              </a:extLst>
            </p:cNvPr>
            <p:cNvGrpSpPr/>
            <p:nvPr/>
          </p:nvGrpSpPr>
          <p:grpSpPr>
            <a:xfrm>
              <a:off x="1716374" y="1536492"/>
              <a:ext cx="7473151" cy="1283076"/>
              <a:chOff x="1401581" y="1416570"/>
              <a:chExt cx="7473151" cy="1283076"/>
            </a:xfrm>
          </p:grpSpPr>
          <p:sp>
            <p:nvSpPr>
              <p:cNvPr id="35" name="Rectangle 34">
                <a:extLst>
                  <a:ext uri="{FF2B5EF4-FFF2-40B4-BE49-F238E27FC236}">
                    <a16:creationId xmlns:a16="http://schemas.microsoft.com/office/drawing/2014/main" id="{BB328E50-9BC3-4B9D-A3AF-587B6C75AD11}"/>
                  </a:ext>
                </a:extLst>
              </p:cNvPr>
              <p:cNvSpPr/>
              <p:nvPr/>
            </p:nvSpPr>
            <p:spPr>
              <a:xfrm>
                <a:off x="1401581" y="1416570"/>
                <a:ext cx="7473151" cy="1283076"/>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a:p>
            </p:txBody>
          </p:sp>
          <p:sp>
            <p:nvSpPr>
              <p:cNvPr id="36" name="TextBox 3914">
                <a:extLst>
                  <a:ext uri="{FF2B5EF4-FFF2-40B4-BE49-F238E27FC236}">
                    <a16:creationId xmlns:a16="http://schemas.microsoft.com/office/drawing/2014/main" id="{19E415CB-D983-6351-E98B-A6DF75A38EA2}"/>
                  </a:ext>
                </a:extLst>
              </p:cNvPr>
              <p:cNvSpPr txBox="1"/>
              <p:nvPr/>
            </p:nvSpPr>
            <p:spPr>
              <a:xfrm>
                <a:off x="1951851" y="1698931"/>
                <a:ext cx="6618080"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a:latin typeface="Arial" panose="020B0604020202020204" pitchFamily="34" charset="0"/>
                    <a:ea typeface="Calibri" panose="020F0502020204030204" pitchFamily="34" charset="0"/>
                    <a:cs typeface="Arial" panose="020B0604020202020204" pitchFamily="34" charset="0"/>
                  </a:rPr>
                  <a:t>D. </a:t>
                </a:r>
                <a:r>
                  <a:rPr lang="en-US" sz="4000">
                    <a:latin typeface="Arial" panose="020B0604020202020204" pitchFamily="34" charset="0"/>
                    <a:ea typeface="Calibri" panose="020F0502020204030204" pitchFamily="34" charset="0"/>
                    <a:cs typeface="Arial" panose="020B0604020202020204" pitchFamily="34" charset="0"/>
                  </a:rPr>
                  <a:t>Đường kính và bán kính</a:t>
                </a:r>
                <a:endParaRPr lang="vi-VN" sz="4000" dirty="0">
                  <a:effectLst/>
                  <a:latin typeface="Arial" panose="020B0604020202020204" pitchFamily="34" charset="0"/>
                  <a:cs typeface="Arial" panose="020B0604020202020204" pitchFamily="34" charset="0"/>
                </a:endParaRPr>
              </a:p>
            </p:txBody>
          </p:sp>
        </p:grpSp>
        <p:sp>
          <p:nvSpPr>
            <p:cNvPr id="34" name="Flowchart: Connector 33">
              <a:extLst>
                <a:ext uri="{FF2B5EF4-FFF2-40B4-BE49-F238E27FC236}">
                  <a16:creationId xmlns:a16="http://schemas.microsoft.com/office/drawing/2014/main" id="{A9948742-BCC6-2C3D-6CD6-51D2E755B111}"/>
                </a:ext>
              </a:extLst>
            </p:cNvPr>
            <p:cNvSpPr/>
            <p:nvPr/>
          </p:nvSpPr>
          <p:spPr>
            <a:xfrm>
              <a:off x="1324448" y="1839265"/>
              <a:ext cx="667062" cy="667062"/>
            </a:xfrm>
            <a:prstGeom prst="flowChartConnector">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1"/>
                </a:solidFill>
                <a:latin typeface="Arial" panose="020B0604020202020204" pitchFamily="34" charset="0"/>
                <a:cs typeface="Arial" panose="020B0604020202020204" pitchFamily="34" charset="0"/>
              </a:endParaRPr>
            </a:p>
          </p:txBody>
        </p:sp>
      </p:grpSp>
      <p:pic>
        <p:nvPicPr>
          <p:cNvPr id="37"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292334" y="5157771"/>
            <a:ext cx="1848542" cy="1608977"/>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par>
                                <p:cTn id="19" presetID="22" presetClass="entr" presetSubtype="8"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par>
                                <p:cTn id="22" presetID="22" presetClass="entr" presetSubtype="8"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685" b="-157147"/>
            </a:stretch>
          </a:blipFill>
        </p:spPr>
      </p:sp>
      <p:sp>
        <p:nvSpPr>
          <p:cNvPr id="4" name="Freeform 4"/>
          <p:cNvSpPr/>
          <p:nvPr/>
        </p:nvSpPr>
        <p:spPr>
          <a:xfrm>
            <a:off x="2180492" y="1028700"/>
            <a:ext cx="13927015" cy="8229600"/>
          </a:xfrm>
          <a:custGeom>
            <a:avLst/>
            <a:gdLst/>
            <a:ahLst/>
            <a:cxnLst/>
            <a:rect l="l" t="t" r="r" b="b"/>
            <a:pathLst>
              <a:path w="13927015" h="8229600">
                <a:moveTo>
                  <a:pt x="0" y="0"/>
                </a:moveTo>
                <a:lnTo>
                  <a:pt x="13927016" y="0"/>
                </a:lnTo>
                <a:lnTo>
                  <a:pt x="13927016"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588129" y="6846228"/>
            <a:ext cx="2044128" cy="3225448"/>
          </a:xfrm>
          <a:custGeom>
            <a:avLst/>
            <a:gdLst/>
            <a:ahLst/>
            <a:cxnLst/>
            <a:rect l="l" t="t" r="r" b="b"/>
            <a:pathLst>
              <a:path w="2044128" h="3225448">
                <a:moveTo>
                  <a:pt x="0" y="0"/>
                </a:moveTo>
                <a:lnTo>
                  <a:pt x="2044128" y="0"/>
                </a:lnTo>
                <a:lnTo>
                  <a:pt x="2044128" y="3225448"/>
                </a:lnTo>
                <a:lnTo>
                  <a:pt x="0" y="3225448"/>
                </a:lnTo>
                <a:lnTo>
                  <a:pt x="0" y="0"/>
                </a:lnTo>
                <a:close/>
              </a:path>
            </a:pathLst>
          </a:custGeom>
          <a:blipFill>
            <a:blip r:embed="rId5"/>
            <a:stretch>
              <a:fillRect/>
            </a:stretch>
          </a:blipFill>
        </p:spPr>
      </p:sp>
      <p:sp>
        <p:nvSpPr>
          <p:cNvPr id="7" name="Freeform 7"/>
          <p:cNvSpPr/>
          <p:nvPr/>
        </p:nvSpPr>
        <p:spPr>
          <a:xfrm rot="1500396">
            <a:off x="1846668" y="1728841"/>
            <a:ext cx="2394038" cy="1649710"/>
          </a:xfrm>
          <a:custGeom>
            <a:avLst/>
            <a:gdLst/>
            <a:ahLst/>
            <a:cxnLst/>
            <a:rect l="l" t="t" r="r" b="b"/>
            <a:pathLst>
              <a:path w="2394038" h="1649710">
                <a:moveTo>
                  <a:pt x="0" y="0"/>
                </a:moveTo>
                <a:lnTo>
                  <a:pt x="2394039" y="0"/>
                </a:lnTo>
                <a:lnTo>
                  <a:pt x="2394039" y="1649710"/>
                </a:lnTo>
                <a:lnTo>
                  <a:pt x="0" y="16497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5014881" y="2610819"/>
            <a:ext cx="8258236" cy="5065361"/>
          </a:xfrm>
          <a:prstGeom prst="rect">
            <a:avLst/>
          </a:prstGeom>
        </p:spPr>
        <p:txBody>
          <a:bodyPr wrap="square" lIns="0" tIns="0" rIns="0" bIns="0" rtlCol="0" anchor="t">
            <a:spAutoFit/>
          </a:bodyPr>
          <a:lstStyle/>
          <a:p>
            <a:pPr algn="just">
              <a:lnSpc>
                <a:spcPct val="150000"/>
              </a:lnSpc>
            </a:pPr>
            <a:r>
              <a:rPr lang="en-US" sz="4500" noProof="1">
                <a:solidFill>
                  <a:schemeClr val="tx1"/>
                </a:solidFill>
                <a:latin typeface="Arial" panose="020B0604020202020204" pitchFamily="34" charset="0"/>
                <a:cs typeface="Arial" panose="020B0604020202020204" pitchFamily="34" charset="0"/>
              </a:rPr>
              <a:t>Cảm ơn các bạn đã giúp chúng mình lấy lại năng lượng và ánh sáng! Chúng mình sẽ tặng cho bạn một ngôi sao may mắn thay cho lời cảm ơn nhé!!!</a:t>
            </a:r>
            <a:endParaRPr lang="vi-VN" sz="4500" noProof="1">
              <a:solidFill>
                <a:schemeClr val="tx1"/>
              </a:solidFill>
              <a:cs typeface="Arial" panose="020B0604020202020204" pitchFamily="34" charset="0"/>
            </a:endParaRPr>
          </a:p>
        </p:txBody>
      </p:sp>
      <p:pic>
        <p:nvPicPr>
          <p:cNvPr id="11" name="Picture 10">
            <a:extLst>
              <a:ext uri="{FF2B5EF4-FFF2-40B4-BE49-F238E27FC236}">
                <a16:creationId xmlns:a16="http://schemas.microsoft.com/office/drawing/2014/main" id="{ADBD3C13-3B58-CA48-9BDF-FE5394B62963}"/>
              </a:ext>
            </a:extLst>
          </p:cNvPr>
          <p:cNvPicPr>
            <a:picLocks noChangeAspect="1"/>
          </p:cNvPicPr>
          <p:nvPr/>
        </p:nvPicPr>
        <p:blipFill>
          <a:blip r:embed="rId8"/>
          <a:srcRect/>
          <a:stretch>
            <a:fillRect/>
          </a:stretch>
        </p:blipFill>
        <p:spPr>
          <a:xfrm>
            <a:off x="13637139" y="382299"/>
            <a:ext cx="3827405" cy="3945777"/>
          </a:xfrm>
          <a:prstGeom prst="rect">
            <a:avLst/>
          </a:prstGeom>
        </p:spPr>
      </p:pic>
      <p:pic>
        <p:nvPicPr>
          <p:cNvPr id="12" name="Picture 12">
            <a:extLst>
              <a:ext uri="{FF2B5EF4-FFF2-40B4-BE49-F238E27FC236}">
                <a16:creationId xmlns:a16="http://schemas.microsoft.com/office/drawing/2014/main" id="{F3324219-557D-AF43-9EF9-AA80DF714220}"/>
              </a:ext>
            </a:extLst>
          </p:cNvPr>
          <p:cNvPicPr>
            <a:picLocks noChangeAspect="1"/>
          </p:cNvPicPr>
          <p:nvPr/>
        </p:nvPicPr>
        <p:blipFill>
          <a:blip r:embed="rId9"/>
          <a:srcRect/>
          <a:stretch>
            <a:fillRect/>
          </a:stretch>
        </p:blipFill>
        <p:spPr>
          <a:xfrm>
            <a:off x="12294481" y="7008356"/>
            <a:ext cx="2747907" cy="2896345"/>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12"/>
                                        </p:tgtEl>
                                      </p:cBhvr>
                                    </p:animEffect>
                                    <p:animScale>
                                      <p:cBhvr>
                                        <p:cTn id="7"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271</Words>
  <Application>Microsoft Office PowerPoint</Application>
  <PresentationFormat>Custom</PresentationFormat>
  <Paragraphs>34</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 (Body)</vt:lpstr>
      <vt:lpstr>Calibri</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Acer</dc:creator>
  <cp:lastModifiedBy>Cúc Đỗ thị xuân</cp:lastModifiedBy>
  <cp:revision>17</cp:revision>
  <dcterms:created xsi:type="dcterms:W3CDTF">2006-08-16T00:00:00Z</dcterms:created>
  <dcterms:modified xsi:type="dcterms:W3CDTF">2025-12-22T07:59:19Z</dcterms:modified>
  <dc:identifier>DAGYYKqjQdU</dc:identifier>
</cp:coreProperties>
</file>