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0" r:id="rId2"/>
    <p:sldId id="354" r:id="rId3"/>
    <p:sldId id="385" r:id="rId4"/>
    <p:sldId id="292" r:id="rId5"/>
    <p:sldId id="386" r:id="rId6"/>
    <p:sldId id="360" r:id="rId7"/>
    <p:sldId id="390" r:id="rId8"/>
    <p:sldId id="398" r:id="rId9"/>
    <p:sldId id="334" r:id="rId10"/>
    <p:sldId id="365" r:id="rId11"/>
    <p:sldId id="368" r:id="rId12"/>
    <p:sldId id="366" r:id="rId13"/>
    <p:sldId id="371" r:id="rId14"/>
    <p:sldId id="381" r:id="rId15"/>
    <p:sldId id="382" r:id="rId16"/>
    <p:sldId id="383" r:id="rId17"/>
    <p:sldId id="384" r:id="rId18"/>
    <p:sldId id="418" r:id="rId19"/>
    <p:sldId id="278" r:id="rId20"/>
    <p:sldId id="408" r:id="rId21"/>
    <p:sldId id="411" r:id="rId22"/>
    <p:sldId id="413" r:id="rId23"/>
    <p:sldId id="412" r:id="rId24"/>
    <p:sldId id="414" r:id="rId25"/>
    <p:sldId id="416" r:id="rId26"/>
    <p:sldId id="410" r:id="rId27"/>
    <p:sldId id="417" r:id="rId28"/>
    <p:sldId id="415" r:id="rId29"/>
    <p:sldId id="315" r:id="rId30"/>
    <p:sldId id="367" r:id="rId31"/>
    <p:sldId id="389" r:id="rId32"/>
    <p:sldId id="387" r:id="rId33"/>
    <p:sldId id="388" r:id="rId34"/>
    <p:sldId id="369" r:id="rId35"/>
    <p:sldId id="370" r:id="rId36"/>
    <p:sldId id="331" r:id="rId37"/>
    <p:sldId id="419" r:id="rId38"/>
    <p:sldId id="329" r:id="rId39"/>
    <p:sldId id="342" r:id="rId40"/>
    <p:sldId id="343" r:id="rId41"/>
    <p:sldId id="33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4"/>
    <p:restoredTop sz="94629"/>
  </p:normalViewPr>
  <p:slideViewPr>
    <p:cSldViewPr snapToGrid="0">
      <p:cViewPr varScale="1">
        <p:scale>
          <a:sx n="71" d="100"/>
          <a:sy n="71" d="100"/>
        </p:scale>
        <p:origin x="7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6F3B-6FDE-4F7B-B573-3AB2EC594192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7418-20BA-42F6-A73B-C08FA44B4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2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einfach.org/tag/barrierefrei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iresparkle1997.deviantart.com/art/Cutie-mark-of-Fire-Sparkle-v1-1-35439736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iresparkle1997.deviantart.com/art/Cutie-mark-of-Fire-Sparkle-v1-1-35439736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51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EA32E49-9BDA-EC6B-4D8B-0A45A0E675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8" y="403762"/>
            <a:ext cx="5097585" cy="831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colorful, parking, several&#10;&#10;Description automatically generated">
            <a:extLst>
              <a:ext uri="{FF2B5EF4-FFF2-40B4-BE49-F238E27FC236}">
                <a16:creationId xmlns:a16="http://schemas.microsoft.com/office/drawing/2014/main" id="{C82458E0-1838-8910-6D67-1F2667249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403" y="403762"/>
            <a:ext cx="5973288" cy="5973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288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17BA1E-839D-893F-D5A7-BEF65DCABE74}"/>
              </a:ext>
            </a:extLst>
          </p:cNvPr>
          <p:cNvSpPr txBox="1"/>
          <p:nvPr/>
        </p:nvSpPr>
        <p:spPr>
          <a:xfrm>
            <a:off x="1864426" y="510639"/>
            <a:ext cx="241399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How to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75FE3-B231-A025-C2EA-44A57B549654}"/>
              </a:ext>
            </a:extLst>
          </p:cNvPr>
          <p:cNvSpPr txBox="1"/>
          <p:nvPr/>
        </p:nvSpPr>
        <p:spPr>
          <a:xfrm>
            <a:off x="614615" y="5290829"/>
            <a:ext cx="10453187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The pair that gets three spaces in a horizontal, vertical, or diagonal line wins the game.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9913C-6A7F-A2B3-BC91-EE83C8BD2391}"/>
              </a:ext>
            </a:extLst>
          </p:cNvPr>
          <p:cNvSpPr txBox="1"/>
          <p:nvPr/>
        </p:nvSpPr>
        <p:spPr>
          <a:xfrm>
            <a:off x="593766" y="1512020"/>
            <a:ext cx="962763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Divide the class into groups of four with two pairs in each group.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15394-E4B7-9C07-D2B5-F2C45E290791}"/>
              </a:ext>
            </a:extLst>
          </p:cNvPr>
          <p:cNvSpPr txBox="1"/>
          <p:nvPr/>
        </p:nvSpPr>
        <p:spPr>
          <a:xfrm>
            <a:off x="593766" y="2245476"/>
            <a:ext cx="967861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Have pairs play rock, paper, scissors to see which pair goes first.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A2E89-F8FB-9689-D631-E764065E732D}"/>
              </a:ext>
            </a:extLst>
          </p:cNvPr>
          <p:cNvSpPr txBox="1"/>
          <p:nvPr/>
        </p:nvSpPr>
        <p:spPr>
          <a:xfrm>
            <a:off x="614616" y="2978932"/>
            <a:ext cx="10263753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Have the winning pair choose a space, match the symbol to the useful language, then ask and answer.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ABED5-EC37-F693-716A-FA0869FAB39B}"/>
              </a:ext>
            </a:extLst>
          </p:cNvPr>
          <p:cNvSpPr txBox="1"/>
          <p:nvPr/>
        </p:nvSpPr>
        <p:spPr>
          <a:xfrm>
            <a:off x="614616" y="4143275"/>
            <a:ext cx="10453187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Have the pair mark that space as theirs if they use the useful language correctly. </a:t>
            </a:r>
          </a:p>
        </p:txBody>
      </p:sp>
    </p:spTree>
    <p:extLst>
      <p:ext uri="{BB962C8B-B14F-4D97-AF65-F5344CB8AC3E}">
        <p14:creationId xmlns:p14="http://schemas.microsoft.com/office/powerpoint/2010/main" val="310520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lorful, parking, several&#10;&#10;Description automatically generated">
            <a:extLst>
              <a:ext uri="{FF2B5EF4-FFF2-40B4-BE49-F238E27FC236}">
                <a16:creationId xmlns:a16="http://schemas.microsoft.com/office/drawing/2014/main" id="{18BC1A9E-F1AF-CB0A-5270-BEAFB75A20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6" y="416296"/>
            <a:ext cx="5978814" cy="5978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0E908-2FF1-03B7-6A7B-8339D9B149CF}"/>
              </a:ext>
            </a:extLst>
          </p:cNvPr>
          <p:cNvSpPr txBox="1"/>
          <p:nvPr/>
        </p:nvSpPr>
        <p:spPr>
          <a:xfrm>
            <a:off x="6662057" y="641268"/>
            <a:ext cx="1893147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Example: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9F99FB9-B6B8-514F-A30B-21D398313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863" y="1695697"/>
            <a:ext cx="5793951" cy="1047503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08EE72C-9DB2-3C5F-C29D-8A6962803F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863" y="2743200"/>
            <a:ext cx="3325648" cy="1047503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693B905-382C-52A6-D903-787E1B13DA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863" y="3959680"/>
            <a:ext cx="3325648" cy="8785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50CAFD-417E-88AB-3B02-247CFE2CC594}"/>
              </a:ext>
            </a:extLst>
          </p:cNvPr>
          <p:cNvSpPr/>
          <p:nvPr/>
        </p:nvSpPr>
        <p:spPr>
          <a:xfrm>
            <a:off x="3187700" y="462890"/>
            <a:ext cx="1265404" cy="1399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78261C-0ABC-A618-DD6C-CB7AA399BBD9}"/>
              </a:ext>
            </a:extLst>
          </p:cNvPr>
          <p:cNvSpPr/>
          <p:nvPr/>
        </p:nvSpPr>
        <p:spPr>
          <a:xfrm>
            <a:off x="1737433" y="462890"/>
            <a:ext cx="1265404" cy="1399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AD5BCC-1DEB-5517-CEAA-7B234648FF6C}"/>
              </a:ext>
            </a:extLst>
          </p:cNvPr>
          <p:cNvSpPr/>
          <p:nvPr/>
        </p:nvSpPr>
        <p:spPr>
          <a:xfrm>
            <a:off x="4732431" y="587697"/>
            <a:ext cx="1265404" cy="1399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22294-1A15-35BD-3AA4-A6F798C41816}"/>
              </a:ext>
            </a:extLst>
          </p:cNvPr>
          <p:cNvCxnSpPr/>
          <p:nvPr/>
        </p:nvCxnSpPr>
        <p:spPr>
          <a:xfrm>
            <a:off x="2078182" y="1287599"/>
            <a:ext cx="3645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8ABB86-834C-22D3-FEF0-1EFA45059DD2}"/>
              </a:ext>
            </a:extLst>
          </p:cNvPr>
          <p:cNvCxnSpPr>
            <a:cxnSpLocks/>
          </p:cNvCxnSpPr>
          <p:nvPr/>
        </p:nvCxnSpPr>
        <p:spPr>
          <a:xfrm>
            <a:off x="841169" y="2473152"/>
            <a:ext cx="85106" cy="3298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8C7631-5AA8-0CFC-6817-F33D5AC17FC5}"/>
              </a:ext>
            </a:extLst>
          </p:cNvPr>
          <p:cNvCxnSpPr>
            <a:cxnSpLocks/>
          </p:cNvCxnSpPr>
          <p:nvPr/>
        </p:nvCxnSpPr>
        <p:spPr>
          <a:xfrm>
            <a:off x="2206832" y="2639407"/>
            <a:ext cx="3158301" cy="31320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1.mp3" descr="TRACK 21.mp3">
            <a:hlinkClick r:id="" action="ppaction://media"/>
            <a:extLst>
              <a:ext uri="{FF2B5EF4-FFF2-40B4-BE49-F238E27FC236}">
                <a16:creationId xmlns:a16="http://schemas.microsoft.com/office/drawing/2014/main" id="{8D1BEEE0-22A7-B6B6-060F-12F26F419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6203" y="400313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CFDFE2-62EA-3036-4375-B154915E4B99}"/>
              </a:ext>
            </a:extLst>
          </p:cNvPr>
          <p:cNvSpPr/>
          <p:nvPr/>
        </p:nvSpPr>
        <p:spPr>
          <a:xfrm>
            <a:off x="83127" y="374536"/>
            <a:ext cx="1282889" cy="86435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37</a:t>
            </a: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5C31367E-075D-7998-7545-EC378879FA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3" y="510774"/>
            <a:ext cx="4521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31DAD6C-F6BF-F9E4-AAA0-9BBBD23A12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9" y="1615044"/>
            <a:ext cx="12057042" cy="44635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BD63C07-EFC5-992D-0DD4-43BE7D19A281}"/>
              </a:ext>
            </a:extLst>
          </p:cNvPr>
          <p:cNvSpPr/>
          <p:nvPr/>
        </p:nvSpPr>
        <p:spPr>
          <a:xfrm>
            <a:off x="3681349" y="3930731"/>
            <a:ext cx="1824853" cy="6361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6D2B0A-2A1B-2141-0A60-6135AE5931D9}"/>
              </a:ext>
            </a:extLst>
          </p:cNvPr>
          <p:cNvSpPr/>
          <p:nvPr/>
        </p:nvSpPr>
        <p:spPr>
          <a:xfrm>
            <a:off x="7148945" y="5242956"/>
            <a:ext cx="1341912" cy="700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441657-0710-9584-8D70-7777CC4B91F6}"/>
              </a:ext>
            </a:extLst>
          </p:cNvPr>
          <p:cNvSpPr/>
          <p:nvPr/>
        </p:nvSpPr>
        <p:spPr>
          <a:xfrm>
            <a:off x="10200903" y="3997613"/>
            <a:ext cx="1626919" cy="6361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4875F8-6038-8DA7-2250-9866A87D7D18}"/>
              </a:ext>
            </a:extLst>
          </p:cNvPr>
          <p:cNvSpPr/>
          <p:nvPr/>
        </p:nvSpPr>
        <p:spPr>
          <a:xfrm>
            <a:off x="10200902" y="5242956"/>
            <a:ext cx="1626919" cy="700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67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D1C15E7A-FA99-846E-628A-0763A976B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375"/>
            <a:ext cx="38481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25782C1-43E1-9D2F-0901-9E3BFA6EED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310" y="0"/>
            <a:ext cx="8113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3C658D-3DD6-2DEA-6CEA-8FB7ECA72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3363817"/>
            <a:ext cx="11644551" cy="2735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A08F4-446D-FAC4-56F4-4AE7FDC41DB8}"/>
              </a:ext>
            </a:extLst>
          </p:cNvPr>
          <p:cNvSpPr txBox="1"/>
          <p:nvPr/>
        </p:nvSpPr>
        <p:spPr>
          <a:xfrm>
            <a:off x="130629" y="522514"/>
            <a:ext cx="2370970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Let’s check!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29FBC-A36E-9D46-D122-9A29531E47C0}"/>
              </a:ext>
            </a:extLst>
          </p:cNvPr>
          <p:cNvSpPr txBox="1"/>
          <p:nvPr/>
        </p:nvSpPr>
        <p:spPr>
          <a:xfrm>
            <a:off x="4526145" y="3546338"/>
            <a:ext cx="2498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</a:t>
            </a:r>
            <a:r>
              <a:rPr lang="en-VN" sz="3600" dirty="0">
                <a:solidFill>
                  <a:srgbClr val="FF0000"/>
                </a:solidFill>
              </a:rPr>
              <a:t>ave English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D1679-804A-BA99-4EE2-533B9BCDA7FC}"/>
              </a:ext>
            </a:extLst>
          </p:cNvPr>
          <p:cNvSpPr txBox="1"/>
          <p:nvPr/>
        </p:nvSpPr>
        <p:spPr>
          <a:xfrm>
            <a:off x="2249049" y="4479751"/>
            <a:ext cx="384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 English on Monday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9DD90F-2F8F-8863-864E-ACEC582124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411" y="335259"/>
            <a:ext cx="2606297" cy="2595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CE17A-51A9-EF0D-F0B6-E2D34203BB56}"/>
              </a:ext>
            </a:extLst>
          </p:cNvPr>
          <p:cNvSpPr txBox="1"/>
          <p:nvPr/>
        </p:nvSpPr>
        <p:spPr>
          <a:xfrm>
            <a:off x="7444510" y="4479751"/>
            <a:ext cx="1325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Friday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3C658D-3DD6-2DEA-6CEA-8FB7ECA72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4414"/>
            <a:ext cx="12104328" cy="2553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A08F4-446D-FAC4-56F4-4AE7FDC41DB8}"/>
              </a:ext>
            </a:extLst>
          </p:cNvPr>
          <p:cNvSpPr txBox="1"/>
          <p:nvPr/>
        </p:nvSpPr>
        <p:spPr>
          <a:xfrm>
            <a:off x="130629" y="522514"/>
            <a:ext cx="2370970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Let’s check!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29FBC-A36E-9D46-D122-9A29531E47C0}"/>
              </a:ext>
            </a:extLst>
          </p:cNvPr>
          <p:cNvSpPr txBox="1"/>
          <p:nvPr/>
        </p:nvSpPr>
        <p:spPr>
          <a:xfrm>
            <a:off x="6790047" y="2114680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art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D1679-804A-BA99-4EE2-533B9BCDA7FC}"/>
              </a:ext>
            </a:extLst>
          </p:cNvPr>
          <p:cNvSpPr txBox="1"/>
          <p:nvPr/>
        </p:nvSpPr>
        <p:spPr>
          <a:xfrm>
            <a:off x="5114437" y="2761011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 I do</a:t>
            </a:r>
          </a:p>
        </p:txBody>
      </p:sp>
    </p:spTree>
    <p:extLst>
      <p:ext uri="{BB962C8B-B14F-4D97-AF65-F5344CB8AC3E}">
        <p14:creationId xmlns:p14="http://schemas.microsoft.com/office/powerpoint/2010/main" val="15652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3C658D-3DD6-2DEA-6CEA-8FB7ECA72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3450"/>
            <a:ext cx="12164764" cy="2500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A08F4-446D-FAC4-56F4-4AE7FDC41DB8}"/>
              </a:ext>
            </a:extLst>
          </p:cNvPr>
          <p:cNvSpPr txBox="1"/>
          <p:nvPr/>
        </p:nvSpPr>
        <p:spPr>
          <a:xfrm>
            <a:off x="130629" y="522514"/>
            <a:ext cx="2370970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Let’s check!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29FBC-A36E-9D46-D122-9A29531E47C0}"/>
              </a:ext>
            </a:extLst>
          </p:cNvPr>
          <p:cNvSpPr txBox="1"/>
          <p:nvPr/>
        </p:nvSpPr>
        <p:spPr>
          <a:xfrm>
            <a:off x="6096000" y="2189842"/>
            <a:ext cx="311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your notebooks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D1679-804A-BA99-4EE2-533B9BCDA7FC}"/>
              </a:ext>
            </a:extLst>
          </p:cNvPr>
          <p:cNvSpPr txBox="1"/>
          <p:nvPr/>
        </p:nvSpPr>
        <p:spPr>
          <a:xfrm>
            <a:off x="5201393" y="2844753"/>
            <a:ext cx="2339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 they aren’t</a:t>
            </a:r>
          </a:p>
        </p:txBody>
      </p:sp>
    </p:spTree>
    <p:extLst>
      <p:ext uri="{BB962C8B-B14F-4D97-AF65-F5344CB8AC3E}">
        <p14:creationId xmlns:p14="http://schemas.microsoft.com/office/powerpoint/2010/main" val="371699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0E5BAA-3E1A-113B-6047-2F80977D91E3}"/>
              </a:ext>
            </a:extLst>
          </p:cNvPr>
          <p:cNvSpPr/>
          <p:nvPr/>
        </p:nvSpPr>
        <p:spPr>
          <a:xfrm>
            <a:off x="4549803" y="1525317"/>
            <a:ext cx="4249812" cy="2096658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72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5545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0D19A3-72C8-1AF9-E07E-EFFCBB059973}"/>
              </a:ext>
            </a:extLst>
          </p:cNvPr>
          <p:cNvSpPr/>
          <p:nvPr/>
        </p:nvSpPr>
        <p:spPr>
          <a:xfrm>
            <a:off x="2971800" y="533400"/>
            <a:ext cx="280974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/>
                <a:solidFill>
                  <a:srgbClr val="00B0F0"/>
                </a:solidFill>
              </a:rPr>
              <a:t>Top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819C6D-2C68-1045-3576-2E12A088C6BD}"/>
              </a:ext>
            </a:extLst>
          </p:cNvPr>
          <p:cNvSpPr/>
          <p:nvPr/>
        </p:nvSpPr>
        <p:spPr>
          <a:xfrm>
            <a:off x="6248400" y="4267200"/>
            <a:ext cx="387157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/>
                <a:solidFill>
                  <a:srgbClr val="00B0F0"/>
                </a:solidFill>
              </a:rPr>
              <a:t>QUIZ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E5B18-4DB6-E619-51ED-60A0C81F67B2}"/>
              </a:ext>
            </a:extLst>
          </p:cNvPr>
          <p:cNvSpPr/>
          <p:nvPr/>
        </p:nvSpPr>
        <p:spPr>
          <a:xfrm rot="21013077">
            <a:off x="4815743" y="1505769"/>
            <a:ext cx="2941512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647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80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56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1CD9A2-0BD7-65C6-D56F-14D70A0A7D81}"/>
              </a:ext>
            </a:extLst>
          </p:cNvPr>
          <p:cNvSpPr txBox="1">
            <a:spLocks/>
          </p:cNvSpPr>
          <p:nvPr/>
        </p:nvSpPr>
        <p:spPr>
          <a:xfrm>
            <a:off x="480951" y="630898"/>
            <a:ext cx="3048000" cy="1143000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/>
              <a:t>HOW TO PLAY</a:t>
            </a:r>
            <a:endParaRPr lang="en-V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91A485-A0D5-731D-6A42-A4B8499C390A}"/>
              </a:ext>
            </a:extLst>
          </p:cNvPr>
          <p:cNvSpPr txBox="1">
            <a:spLocks/>
          </p:cNvSpPr>
          <p:nvPr/>
        </p:nvSpPr>
        <p:spPr>
          <a:xfrm>
            <a:off x="2452255" y="233203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/>
              <a:t>Ask students to read the questions.</a:t>
            </a:r>
          </a:p>
          <a:p>
            <a:r>
              <a:rPr lang="en-VN" sz="4000"/>
              <a:t>They write down </a:t>
            </a:r>
            <a:r>
              <a:rPr lang="en-VN" sz="4000">
                <a:solidFill>
                  <a:schemeClr val="accent6">
                    <a:lumMod val="75000"/>
                  </a:schemeClr>
                </a:solidFill>
              </a:rPr>
              <a:t>ONE</a:t>
            </a:r>
            <a:r>
              <a:rPr lang="en-VN" sz="4000"/>
              <a:t> answer.</a:t>
            </a:r>
          </a:p>
          <a:p>
            <a:r>
              <a:rPr lang="en-VN" sz="4000"/>
              <a:t>Students get points if their answer in “top 5”.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192924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# 1</a:t>
            </a:r>
          </a:p>
        </p:txBody>
      </p:sp>
    </p:spTree>
    <p:extLst>
      <p:ext uri="{BB962C8B-B14F-4D97-AF65-F5344CB8AC3E}">
        <p14:creationId xmlns:p14="http://schemas.microsoft.com/office/powerpoint/2010/main" val="3698683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Name a school thing.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book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pencil case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467100" y="345598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ruler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notebook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eraser</a:t>
            </a:r>
          </a:p>
        </p:txBody>
      </p:sp>
    </p:spTree>
    <p:extLst>
      <p:ext uri="{BB962C8B-B14F-4D97-AF65-F5344CB8AC3E}">
        <p14:creationId xmlns:p14="http://schemas.microsoft.com/office/powerpoint/2010/main" val="25551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dirty="0">
                <a:ln w="12700" cmpd="sng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# 2</a:t>
            </a:r>
          </a:p>
        </p:txBody>
      </p:sp>
    </p:spTree>
    <p:extLst>
      <p:ext uri="{BB962C8B-B14F-4D97-AF65-F5344CB8AC3E}">
        <p14:creationId xmlns:p14="http://schemas.microsoft.com/office/powerpoint/2010/main" val="1233706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6000" b="1" dirty="0"/>
              <a:t>Name a color.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purple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467100" y="345598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orange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2427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cap="none" spc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# 3</a:t>
            </a:r>
          </a:p>
        </p:txBody>
      </p:sp>
    </p:spTree>
    <p:extLst>
      <p:ext uri="{BB962C8B-B14F-4D97-AF65-F5344CB8AC3E}">
        <p14:creationId xmlns:p14="http://schemas.microsoft.com/office/powerpoint/2010/main" val="2969989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Name a 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Monday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Thursday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550227" y="35444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Friday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Tuesday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5953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cap="none" spc="0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# 4</a:t>
            </a:r>
          </a:p>
        </p:txBody>
      </p:sp>
    </p:spTree>
    <p:extLst>
      <p:ext uri="{BB962C8B-B14F-4D97-AF65-F5344CB8AC3E}">
        <p14:creationId xmlns:p14="http://schemas.microsoft.com/office/powerpoint/2010/main" val="2044600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Name a school subject.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P.E.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467100" y="345598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music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English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Math</a:t>
            </a:r>
          </a:p>
        </p:txBody>
      </p:sp>
    </p:spTree>
    <p:extLst>
      <p:ext uri="{BB962C8B-B14F-4D97-AF65-F5344CB8AC3E}">
        <p14:creationId xmlns:p14="http://schemas.microsoft.com/office/powerpoint/2010/main" val="26018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678355"/>
            <a:ext cx="10832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review asking who owns different school supplies, asking what subjects people like, and talking about their school timetables.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5111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A3A26A-132F-CE9B-E6A3-386F8477675E}"/>
              </a:ext>
            </a:extLst>
          </p:cNvPr>
          <p:cNvSpPr txBox="1"/>
          <p:nvPr/>
        </p:nvSpPr>
        <p:spPr>
          <a:xfrm>
            <a:off x="3608119" y="2413337"/>
            <a:ext cx="4975761" cy="10156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6000" dirty="0"/>
              <a:t>     Let’s play!</a:t>
            </a:r>
          </a:p>
        </p:txBody>
      </p:sp>
    </p:spTree>
    <p:extLst>
      <p:ext uri="{BB962C8B-B14F-4D97-AF65-F5344CB8AC3E}">
        <p14:creationId xmlns:p14="http://schemas.microsoft.com/office/powerpoint/2010/main" val="2018437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18AB31-15F5-D63D-A6D0-E707FB2836A0}"/>
              </a:ext>
            </a:extLst>
          </p:cNvPr>
          <p:cNvSpPr/>
          <p:nvPr/>
        </p:nvSpPr>
        <p:spPr>
          <a:xfrm>
            <a:off x="1861008" y="1102498"/>
            <a:ext cx="374992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>
                <a:ln/>
                <a:solidFill>
                  <a:schemeClr val="accent4"/>
                </a:solidFill>
              </a:rPr>
              <a:t>Word Jumble Race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9F604-87CC-B935-6894-F1862820B9C2}"/>
              </a:ext>
            </a:extLst>
          </p:cNvPr>
          <p:cNvSpPr txBox="1"/>
          <p:nvPr/>
        </p:nvSpPr>
        <p:spPr>
          <a:xfrm>
            <a:off x="339299" y="456167"/>
            <a:ext cx="1213217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game</a:t>
            </a:r>
          </a:p>
        </p:txBody>
      </p:sp>
      <p:pic>
        <p:nvPicPr>
          <p:cNvPr id="5" name="Picture 4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4EF970E0-A650-2337-1083-9D39A9278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477979">
            <a:off x="6114592" y="2056466"/>
            <a:ext cx="4216400" cy="30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73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973978-DE61-B68C-FFC6-84B75B18ECAD}"/>
              </a:ext>
            </a:extLst>
          </p:cNvPr>
          <p:cNvSpPr/>
          <p:nvPr/>
        </p:nvSpPr>
        <p:spPr>
          <a:xfrm>
            <a:off x="3037765" y="363835"/>
            <a:ext cx="61003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000" b="1" dirty="0">
                <a:ln/>
                <a:solidFill>
                  <a:schemeClr val="accent4"/>
                </a:solidFill>
              </a:rPr>
              <a:t>Word Jumble Race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BA44F-52CA-4994-7AE7-FA4AA55C2A26}"/>
              </a:ext>
            </a:extLst>
          </p:cNvPr>
          <p:cNvSpPr txBox="1"/>
          <p:nvPr/>
        </p:nvSpPr>
        <p:spPr>
          <a:xfrm>
            <a:off x="1444696" y="1979052"/>
            <a:ext cx="104425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3F434A"/>
                </a:solidFill>
                <a:effectLst/>
                <a:latin typeface="+mj-lt"/>
              </a:rPr>
              <a:t>Write out 3 sentences, using different colors for each sentence.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3F434A"/>
                </a:solidFill>
                <a:effectLst/>
                <a:latin typeface="+mj-lt"/>
              </a:rPr>
              <a:t>Cut up the sentences so you have a handful of words.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3F434A"/>
                </a:solidFill>
                <a:effectLst/>
                <a:latin typeface="+mj-lt"/>
              </a:rPr>
              <a:t>Put each sentence into hats, cups or bags, keeping each separate.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3F434A"/>
                </a:solidFill>
                <a:effectLst/>
                <a:latin typeface="+mj-lt"/>
              </a:rPr>
              <a:t>Split your class into teams of 4.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3F434A"/>
                </a:solidFill>
                <a:effectLst/>
                <a:latin typeface="+mj-lt"/>
              </a:rPr>
              <a:t>Teams must now put their sentences in the correct order.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3F434A"/>
                </a:solidFill>
                <a:effectLst/>
                <a:latin typeface="+mj-lt"/>
              </a:rPr>
              <a:t>The winning team is the first team to have all sentences correctly ordered.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D0761-8F05-E565-999C-CAC3503397CF}"/>
              </a:ext>
            </a:extLst>
          </p:cNvPr>
          <p:cNvSpPr txBox="1"/>
          <p:nvPr/>
        </p:nvSpPr>
        <p:spPr>
          <a:xfrm>
            <a:off x="339299" y="456167"/>
            <a:ext cx="241399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2195341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973978-DE61-B68C-FFC6-84B75B18ECAD}"/>
              </a:ext>
            </a:extLst>
          </p:cNvPr>
          <p:cNvSpPr/>
          <p:nvPr/>
        </p:nvSpPr>
        <p:spPr>
          <a:xfrm>
            <a:off x="3319611" y="440792"/>
            <a:ext cx="4912435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chemeClr val="accent4"/>
                </a:solidFill>
              </a:rPr>
              <a:t>Word Jumble Race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05E7B-25B3-80A9-6FE9-BF8C8442F478}"/>
              </a:ext>
            </a:extLst>
          </p:cNvPr>
          <p:cNvSpPr/>
          <p:nvPr/>
        </p:nvSpPr>
        <p:spPr>
          <a:xfrm>
            <a:off x="2494111" y="1884317"/>
            <a:ext cx="7544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When do you have math?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4A9A9-69DF-5621-2D32-DFECDEC31545}"/>
              </a:ext>
            </a:extLst>
          </p:cNvPr>
          <p:cNvSpPr/>
          <p:nvPr/>
        </p:nvSpPr>
        <p:spPr>
          <a:xfrm>
            <a:off x="3095799" y="2889944"/>
            <a:ext cx="5360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you like math?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8729A1-2C30-6EB8-B01E-7B62C3F7DB42}"/>
              </a:ext>
            </a:extLst>
          </p:cNvPr>
          <p:cNvSpPr/>
          <p:nvPr/>
        </p:nvSpPr>
        <p:spPr>
          <a:xfrm>
            <a:off x="2657783" y="4050354"/>
            <a:ext cx="6876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Are these your pencils?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517B0-B6BA-C6E1-4F5E-CE0A87B4FAEF}"/>
              </a:ext>
            </a:extLst>
          </p:cNvPr>
          <p:cNvSpPr txBox="1"/>
          <p:nvPr/>
        </p:nvSpPr>
        <p:spPr>
          <a:xfrm>
            <a:off x="339299" y="456167"/>
            <a:ext cx="1762277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521351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74961C-5793-EE29-EDBB-FA08827A54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74" y="551955"/>
            <a:ext cx="4639031" cy="920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8CDAF-E1BC-71F6-D9B4-1DC520AE58ED}"/>
              </a:ext>
            </a:extLst>
          </p:cNvPr>
          <p:cNvSpPr txBox="1"/>
          <p:nvPr/>
        </p:nvSpPr>
        <p:spPr>
          <a:xfrm>
            <a:off x="384639" y="1777109"/>
            <a:ext cx="971503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Read the statements and give an example for each.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8BC99-932E-518C-C259-607D576BFCE9}"/>
              </a:ext>
            </a:extLst>
          </p:cNvPr>
          <p:cNvSpPr txBox="1"/>
          <p:nvPr/>
        </p:nvSpPr>
        <p:spPr>
          <a:xfrm>
            <a:off x="306805" y="2696572"/>
            <a:ext cx="11823814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In pairs, have students give a few more examples of each aim, </a:t>
            </a:r>
          </a:p>
          <a:p>
            <a:r>
              <a:rPr lang="en-US" sz="3600" dirty="0"/>
              <a:t>then briefly practice.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442C8-E341-B31C-E3CE-71A719344759}"/>
              </a:ext>
            </a:extLst>
          </p:cNvPr>
          <p:cNvSpPr txBox="1"/>
          <p:nvPr/>
        </p:nvSpPr>
        <p:spPr>
          <a:xfrm>
            <a:off x="306805" y="4031547"/>
            <a:ext cx="11823814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Ask students to circle the happy or sad face to show if they can </a:t>
            </a:r>
          </a:p>
          <a:p>
            <a:r>
              <a:rPr lang="en-US" sz="3600" dirty="0"/>
              <a:t>perform the tasks. </a:t>
            </a:r>
          </a:p>
          <a:p>
            <a:r>
              <a:rPr lang="en-US" sz="3600" dirty="0"/>
              <a:t>     = Yes, I can. </a:t>
            </a:r>
          </a:p>
          <a:p>
            <a:r>
              <a:rPr lang="en-US" sz="3600" dirty="0"/>
              <a:t>     = No, I can't. </a:t>
            </a:r>
          </a:p>
        </p:txBody>
      </p:sp>
      <p:pic>
        <p:nvPicPr>
          <p:cNvPr id="10" name="Picture 9" descr="A couple yellow smiley faces&#10;&#10;Description automatically generated with medium confidence">
            <a:extLst>
              <a:ext uri="{FF2B5EF4-FFF2-40B4-BE49-F238E27FC236}">
                <a16:creationId xmlns:a16="http://schemas.microsoft.com/office/drawing/2014/main" id="{E6F15A4A-57F0-1D1A-340B-03B4C50C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2" b="88889" l="9639" r="8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598"/>
          <a:stretch/>
        </p:blipFill>
        <p:spPr>
          <a:xfrm>
            <a:off x="306805" y="5139629"/>
            <a:ext cx="723099" cy="643559"/>
          </a:xfrm>
          <a:prstGeom prst="rect">
            <a:avLst/>
          </a:prstGeom>
        </p:spPr>
      </p:pic>
      <p:pic>
        <p:nvPicPr>
          <p:cNvPr id="11" name="Picture 10" descr="A couple yellow smiley faces&#10;&#10;Description automatically generated with medium confidence">
            <a:extLst>
              <a:ext uri="{FF2B5EF4-FFF2-40B4-BE49-F238E27FC236}">
                <a16:creationId xmlns:a16="http://schemas.microsoft.com/office/drawing/2014/main" id="{44D4A2D5-319D-98E8-C6CF-7E4B0E6F75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31" b="89231" l="9639" r="8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925"/>
          <a:stretch/>
        </p:blipFill>
        <p:spPr>
          <a:xfrm>
            <a:off x="306805" y="5715853"/>
            <a:ext cx="723100" cy="56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1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74961C-5793-EE29-EDBB-FA08827A54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74" y="551955"/>
            <a:ext cx="4639031" cy="920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5654318-1082-DCFD-7A01-5C50D7AF6E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63" y="2054431"/>
            <a:ext cx="11948999" cy="27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63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04" y="1642579"/>
            <a:ext cx="526355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Monday, Tuesday, Wednesday, Thursday, Friday, Saturday, Sunday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math, art, English, music, P.E.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pencil, ruler, notebook, eraser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8886" y="1818408"/>
            <a:ext cx="57537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When do you have </a:t>
            </a:r>
            <a:r>
              <a:rPr lang="en-US" sz="3600" i="1" dirty="0">
                <a:solidFill>
                  <a:srgbClr val="FF0000"/>
                </a:solidFill>
              </a:rPr>
              <a:t>math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have </a:t>
            </a:r>
            <a:r>
              <a:rPr lang="en-US" sz="3600" i="1" dirty="0">
                <a:solidFill>
                  <a:srgbClr val="FF0000"/>
                </a:solidFill>
              </a:rPr>
              <a:t>math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FF0000"/>
                </a:solidFill>
              </a:rPr>
              <a:t>Monday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128387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vocabularies and structures.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37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52 SB)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98010F-15BD-899E-B41D-4EBB013F1DDC}"/>
              </a:ext>
            </a:extLst>
          </p:cNvPr>
          <p:cNvSpPr txBox="1"/>
          <p:nvPr/>
        </p:nvSpPr>
        <p:spPr>
          <a:xfrm>
            <a:off x="850900" y="465435"/>
            <a:ext cx="2067425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L</a:t>
            </a:r>
            <a:r>
              <a:rPr lang="en-VN" sz="3600" dirty="0"/>
              <a:t>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1CA11D-5210-02DA-C333-240EA999474D}"/>
              </a:ext>
            </a:extLst>
          </p:cNvPr>
          <p:cNvSpPr/>
          <p:nvPr/>
        </p:nvSpPr>
        <p:spPr>
          <a:xfrm>
            <a:off x="2969630" y="1873098"/>
            <a:ext cx="49297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Hot seat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EC1AA67-9429-C4D1-D892-B18030DF2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92924" y="222099"/>
            <a:ext cx="4252976" cy="58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6EE6E0-8743-E36D-BD12-B43BE4786E74}"/>
              </a:ext>
            </a:extLst>
          </p:cNvPr>
          <p:cNvSpPr/>
          <p:nvPr/>
        </p:nvSpPr>
        <p:spPr>
          <a:xfrm>
            <a:off x="4360794" y="222099"/>
            <a:ext cx="31263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Hot seat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73526-870C-8079-50C4-F292C1205A97}"/>
              </a:ext>
            </a:extLst>
          </p:cNvPr>
          <p:cNvSpPr txBox="1"/>
          <p:nvPr/>
        </p:nvSpPr>
        <p:spPr>
          <a:xfrm>
            <a:off x="850900" y="465435"/>
            <a:ext cx="2537426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How to</a:t>
            </a:r>
            <a:r>
              <a:rPr lang="en-VN" sz="3600" dirty="0"/>
              <a:t> play: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5B8195-3A98-0B17-D4C8-870765E68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94106" y="222099"/>
            <a:ext cx="1335527" cy="1822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0ABC7-7ADA-2795-62B3-7ACC4266D6B7}"/>
              </a:ext>
            </a:extLst>
          </p:cNvPr>
          <p:cNvSpPr txBox="1"/>
          <p:nvPr/>
        </p:nvSpPr>
        <p:spPr>
          <a:xfrm>
            <a:off x="405346" y="1306096"/>
            <a:ext cx="5627566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Divide the class into 4 teams.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0E01F-E1C7-B77D-E5DC-1CAB58D825AD}"/>
              </a:ext>
            </a:extLst>
          </p:cNvPr>
          <p:cNvSpPr txBox="1"/>
          <p:nvPr/>
        </p:nvSpPr>
        <p:spPr>
          <a:xfrm>
            <a:off x="405346" y="2159501"/>
            <a:ext cx="10427663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Elect one person from each team to sit in the Hot Seat,</a:t>
            </a:r>
          </a:p>
          <a:p>
            <a:r>
              <a:rPr lang="en-US" sz="3600" dirty="0"/>
              <a:t>facing the classroom with the board behind them.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69404-9B05-B3AF-5C79-5641010E4C1D}"/>
              </a:ext>
            </a:extLst>
          </p:cNvPr>
          <p:cNvSpPr txBox="1"/>
          <p:nvPr/>
        </p:nvSpPr>
        <p:spPr>
          <a:xfrm>
            <a:off x="405346" y="3561989"/>
            <a:ext cx="109214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Write a word on the board (days, school things, subjects).</a:t>
            </a:r>
            <a:endParaRPr lang="en-VN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3816A-5138-2792-12C1-884D5FB5B20E}"/>
              </a:ext>
            </a:extLst>
          </p:cNvPr>
          <p:cNvSpPr txBox="1"/>
          <p:nvPr/>
        </p:nvSpPr>
        <p:spPr>
          <a:xfrm>
            <a:off x="405346" y="4410479"/>
            <a:ext cx="10665461" cy="17543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One of the team members of the student in the hot seat </a:t>
            </a:r>
          </a:p>
          <a:p>
            <a:r>
              <a:rPr lang="en-US" sz="3600" dirty="0"/>
              <a:t>must help the student guess the word by describing it (but he/she cannot say, spell or draw the word).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F293BB0E-A06D-F2FA-CF49-4DAF38BC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6461</TotalTime>
  <Words>645</Words>
  <Application>Microsoft Office PowerPoint</Application>
  <PresentationFormat>Màn hình rộng</PresentationFormat>
  <Paragraphs>125</Paragraphs>
  <Slides>41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125</cp:revision>
  <dcterms:created xsi:type="dcterms:W3CDTF">2020-12-08T03:17:05Z</dcterms:created>
  <dcterms:modified xsi:type="dcterms:W3CDTF">2022-08-02T01:43:57Z</dcterms:modified>
</cp:coreProperties>
</file>