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7"/>
  </p:notesMasterIdLst>
  <p:sldIdLst>
    <p:sldId id="266" r:id="rId3"/>
    <p:sldId id="295" r:id="rId4"/>
    <p:sldId id="296" r:id="rId5"/>
    <p:sldId id="268" r:id="rId6"/>
    <p:sldId id="297" r:id="rId7"/>
    <p:sldId id="282" r:id="rId8"/>
    <p:sldId id="283" r:id="rId9"/>
    <p:sldId id="269" r:id="rId10"/>
    <p:sldId id="271" r:id="rId11"/>
    <p:sldId id="298" r:id="rId12"/>
    <p:sldId id="286" r:id="rId13"/>
    <p:sldId id="288" r:id="rId14"/>
    <p:sldId id="287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2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2A43E-28E1-454E-AE2F-3177B930E22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4DC2-863F-4E5E-A452-D355F685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9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72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10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7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66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0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79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6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42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1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8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02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3059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4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tiff"/><Relationship Id="rId4" Type="http://schemas.openxmlformats.org/officeDocument/2006/relationships/image" Target="../media/image3.tiff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7447"/>
            <a:ext cx="12192000" cy="2611085"/>
          </a:xfrm>
          <a:prstGeom prst="rect">
            <a:avLst/>
          </a:prstGeom>
        </p:spPr>
      </p:pic>
      <p:pic>
        <p:nvPicPr>
          <p:cNvPr id="1026" name="Picture 2" descr="C:\Users\admin\Desktop\50771ca663c16137d191661867128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88720" y="1179613"/>
            <a:ext cx="9814560" cy="857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138F962-AB9F-A337-054C-120BBE72F0AF}"/>
              </a:ext>
            </a:extLst>
          </p:cNvPr>
          <p:cNvSpPr txBox="1"/>
          <p:nvPr/>
        </p:nvSpPr>
        <p:spPr>
          <a:xfrm>
            <a:off x="1683026" y="4874138"/>
            <a:ext cx="932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THỊ HOÀI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9DCC12D-13C4-E059-BC77-D0C3171A4FBC}"/>
              </a:ext>
            </a:extLst>
          </p:cNvPr>
          <p:cNvSpPr txBox="1"/>
          <p:nvPr/>
        </p:nvSpPr>
        <p:spPr>
          <a:xfrm>
            <a:off x="1478072" y="2765405"/>
            <a:ext cx="98454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4400" b="1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7447"/>
            <a:ext cx="12192000" cy="261108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31477" y="0"/>
            <a:ext cx="4673600" cy="2555461"/>
            <a:chOff x="3931477" y="0"/>
            <a:chExt cx="4673600" cy="255546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C5DD155-CFFC-BD4D-AF73-0034445D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8090" y="0"/>
              <a:ext cx="4520374" cy="255546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931477" y="1617371"/>
              <a:ext cx="4673600" cy="697944"/>
              <a:chOff x="3931477" y="2929038"/>
              <a:chExt cx="4673600" cy="697944"/>
            </a:xfrm>
          </p:grpSpPr>
          <p:pic>
            <p:nvPicPr>
              <p:cNvPr id="9" name="图片 2">
                <a:extLst>
                  <a:ext uri="{FF2B5EF4-FFF2-40B4-BE49-F238E27FC236}">
                    <a16:creationId xmlns:a16="http://schemas.microsoft.com/office/drawing/2014/main" id="{4989BAE8-DE98-1F47-AD4A-F570083AB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31477" y="2953882"/>
                <a:ext cx="4673600" cy="673100"/>
              </a:xfrm>
              <a:prstGeom prst="rect">
                <a:avLst/>
              </a:prstGeom>
            </p:spPr>
          </p:pic>
          <p:sp>
            <p:nvSpPr>
              <p:cNvPr id="10" name="文本框 3">
                <a:extLst>
                  <a:ext uri="{FF2B5EF4-FFF2-40B4-BE49-F238E27FC236}">
                    <a16:creationId xmlns:a16="http://schemas.microsoft.com/office/drawing/2014/main" id="{DF1F6976-4074-4E48-BB5A-AF72DA08692B}"/>
                  </a:ext>
                </a:extLst>
              </p:cNvPr>
              <p:cNvSpPr txBox="1"/>
              <p:nvPr/>
            </p:nvSpPr>
            <p:spPr>
              <a:xfrm>
                <a:off x="5868167" y="2929038"/>
                <a:ext cx="8002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/>
                    <a:cs typeface="+mn-cs"/>
                  </a:rPr>
                  <a:t>02</a:t>
                </a:r>
                <a:endParaRPr kumimoji="1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cs typeface="+mn-cs"/>
                </a:endParaRPr>
              </a:p>
            </p:txBody>
          </p:sp>
        </p:grpSp>
      </p:grpSp>
      <p:sp>
        <p:nvSpPr>
          <p:cNvPr id="12" name="文本框 17"/>
          <p:cNvSpPr txBox="1"/>
          <p:nvPr/>
        </p:nvSpPr>
        <p:spPr>
          <a:xfrm>
            <a:off x="1456690" y="2268967"/>
            <a:ext cx="927862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err="1"/>
              <a:t>Bài</a:t>
            </a:r>
            <a:r>
              <a:rPr lang="en-US" sz="2800" dirty="0"/>
              <a:t> 1: </a:t>
            </a:r>
            <a:r>
              <a:rPr lang="vi-VN" sz="2800" dirty="0"/>
              <a:t>Tìm từ ngữ chưa đúng chính tả và viết lại vào </a:t>
            </a:r>
            <a:r>
              <a:rPr lang="en-US" sz="2800" dirty="0" err="1" smtClean="0"/>
              <a:t>bảng</a:t>
            </a:r>
            <a:r>
              <a:rPr lang="vi-VN" sz="2800" dirty="0" smtClean="0"/>
              <a:t> </a:t>
            </a:r>
            <a:r>
              <a:rPr lang="vi-VN" sz="2800" dirty="0"/>
              <a:t>cho đúng:</a:t>
            </a:r>
            <a:endParaRPr lang="zh-CN" altLang="en-US" sz="280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244" y="3600101"/>
            <a:ext cx="6768833" cy="2384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0490" y="3384645"/>
            <a:ext cx="1727896" cy="1187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HP001 4 hang 1 ô ly" panose="020B0603050302020204" pitchFamily="34" charset="0"/>
              </a:rPr>
              <a:t>bán</a:t>
            </a:r>
            <a:r>
              <a:rPr lang="en-US" sz="3600" dirty="0" smtClean="0">
                <a:latin typeface="HP001 4 hang 1 ô ly" panose="020B0603050302020204" pitchFamily="34" charset="0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0"/>
              </a:rPr>
              <a:t>trú</a:t>
            </a:r>
            <a:endParaRPr lang="en-US" sz="3600" dirty="0">
              <a:latin typeface="HP001 4 hang 1 ô ly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0688" y="4685754"/>
            <a:ext cx="2661312" cy="1187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HP001 4 hang 1 ô ly" panose="020B0603050302020204" pitchFamily="34" charset="0"/>
              </a:rPr>
              <a:t>Câu</a:t>
            </a:r>
            <a:r>
              <a:rPr lang="en-US" sz="3600" dirty="0" smtClean="0">
                <a:latin typeface="HP001 4 hang 1 ô ly" panose="020B0603050302020204" pitchFamily="34" charset="0"/>
              </a:rPr>
              <a:t> </a:t>
            </a:r>
            <a:r>
              <a:rPr lang="en-US" sz="3600" dirty="0" err="1" smtClean="0">
                <a:latin typeface="HP001 4 hang 1 ô ly" panose="020B0603050302020204" pitchFamily="34" charset="0"/>
              </a:rPr>
              <a:t>chuyện</a:t>
            </a:r>
            <a:endParaRPr lang="en-US" sz="36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5760" y="546312"/>
            <a:ext cx="11260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3600" kern="0">
                <a:cs typeface="Calibri" panose="020F0502020204030204" pitchFamily="34" charset="0"/>
              </a:rPr>
              <a:t>Bài 3: Chọn </a:t>
            </a:r>
            <a:r>
              <a:rPr lang="en-US" sz="3600"/>
              <a:t>chữ hoặc vần thích hợp với mỗi chỗ trống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19" y="1489294"/>
            <a:ext cx="8017214" cy="3557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50" y="4229908"/>
            <a:ext cx="2631593" cy="185295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378175" y="2917767"/>
            <a:ext cx="2114510" cy="1076649"/>
          </a:xfrm>
          <a:prstGeom prst="wedgeRoundRectCallout">
            <a:avLst>
              <a:gd name="adj1" fmla="val -755"/>
              <a:gd name="adj2" fmla="val 91721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đôi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058" y="5137153"/>
            <a:ext cx="3125204" cy="8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1886" y="611331"/>
            <a:ext cx="11260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>
                <a:solidFill>
                  <a:srgbClr val="000000"/>
                </a:solidFill>
              </a:rPr>
              <a:t>a. Em điền </a:t>
            </a:r>
            <a:r>
              <a:rPr lang="vi-VN" sz="3600" b="1" i="1">
                <a:solidFill>
                  <a:srgbClr val="FF0000"/>
                </a:solidFill>
              </a:rPr>
              <a:t>r,</a:t>
            </a:r>
            <a:r>
              <a:rPr lang="vi-VN" sz="3600" b="1" i="1">
                <a:solidFill>
                  <a:srgbClr val="000000"/>
                </a:solidFill>
              </a:rPr>
              <a:t> </a:t>
            </a:r>
            <a:r>
              <a:rPr lang="vi-VN" sz="3600">
                <a:solidFill>
                  <a:srgbClr val="000000"/>
                </a:solidFill>
              </a:rPr>
              <a:t>chữ </a:t>
            </a:r>
            <a:r>
              <a:rPr lang="vi-VN" sz="3600" b="1" i="1">
                <a:solidFill>
                  <a:srgbClr val="FF0000"/>
                </a:solidFill>
              </a:rPr>
              <a:t>d</a:t>
            </a:r>
            <a:r>
              <a:rPr lang="vi-VN" sz="3600" b="1" i="1">
                <a:solidFill>
                  <a:srgbClr val="000000"/>
                </a:solidFill>
              </a:rPr>
              <a:t> </a:t>
            </a:r>
            <a:r>
              <a:rPr lang="vi-VN" sz="3600">
                <a:solidFill>
                  <a:srgbClr val="000000"/>
                </a:solidFill>
              </a:rPr>
              <a:t>hoặc </a:t>
            </a:r>
            <a:r>
              <a:rPr lang="vi-VN" sz="3600" b="1" i="1">
                <a:solidFill>
                  <a:srgbClr val="FF0000"/>
                </a:solidFill>
              </a:rPr>
              <a:t>gi </a:t>
            </a:r>
            <a:r>
              <a:rPr lang="vi-VN" sz="3600">
                <a:solidFill>
                  <a:srgbClr val="000000"/>
                </a:solidFill>
              </a:rPr>
              <a:t>vào từng chỗ trống cho đúng chính tả.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5774" y="2679442"/>
            <a:ext cx="6568225" cy="30469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000000"/>
                </a:solidFill>
              </a:rPr>
              <a:t>Cánh </a:t>
            </a:r>
            <a:r>
              <a:rPr lang="vi-VN" sz="3200" dirty="0">
                <a:solidFill>
                  <a:srgbClr val="000000"/>
                </a:solidFill>
              </a:rPr>
              <a:t>đồng mới gặt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</a:rPr>
              <a:t>Lúa thoảng mùi thơm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</a:rPr>
              <a:t>Ủa vàng cọng </a:t>
            </a:r>
            <a:r>
              <a:rPr lang="vi-VN" sz="3200" b="1" i="1" dirty="0">
                <a:solidFill>
                  <a:srgbClr val="FF0000"/>
                </a:solidFill>
              </a:rPr>
              <a:t>r</a:t>
            </a:r>
            <a:r>
              <a:rPr lang="vi-VN" sz="3200" dirty="0">
                <a:solidFill>
                  <a:srgbClr val="000000"/>
                </a:solidFill>
              </a:rPr>
              <a:t>ơm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</a:rPr>
              <a:t>Cùng </a:t>
            </a:r>
            <a:r>
              <a:rPr lang="vi-VN" sz="3200" b="1" i="1" dirty="0">
                <a:solidFill>
                  <a:srgbClr val="FF0000"/>
                </a:solidFill>
              </a:rPr>
              <a:t>d</a:t>
            </a:r>
            <a:r>
              <a:rPr lang="vi-VN" sz="3200" dirty="0">
                <a:solidFill>
                  <a:srgbClr val="000000"/>
                </a:solidFill>
              </a:rPr>
              <a:t>iều theo </a:t>
            </a:r>
            <a:r>
              <a:rPr lang="vi-VN" sz="3200" b="1" i="1" dirty="0">
                <a:solidFill>
                  <a:srgbClr val="FF0000"/>
                </a:solidFill>
              </a:rPr>
              <a:t>gi</a:t>
            </a:r>
            <a:r>
              <a:rPr lang="vi-VN" sz="3200" dirty="0">
                <a:solidFill>
                  <a:srgbClr val="000000"/>
                </a:solidFill>
              </a:rPr>
              <a:t>ó.</a:t>
            </a:r>
          </a:p>
          <a:p>
            <a:pPr algn="just"/>
            <a:r>
              <a:rPr lang="en-US" sz="3200" i="1" dirty="0">
                <a:solidFill>
                  <a:srgbClr val="000000"/>
                </a:solidFill>
              </a:rPr>
              <a:t>              </a:t>
            </a:r>
          </a:p>
          <a:p>
            <a:pPr algn="just"/>
            <a:r>
              <a:rPr lang="en-US" sz="3200" i="1" dirty="0">
                <a:solidFill>
                  <a:srgbClr val="000000"/>
                </a:solidFill>
              </a:rPr>
              <a:t>                   </a:t>
            </a:r>
            <a:r>
              <a:rPr lang="vi-VN" sz="3200" i="1" dirty="0">
                <a:solidFill>
                  <a:srgbClr val="000000"/>
                </a:solidFill>
              </a:rPr>
              <a:t>Theo </a:t>
            </a:r>
            <a:r>
              <a:rPr lang="vi-VN" sz="3200" dirty="0">
                <a:solidFill>
                  <a:srgbClr val="000000"/>
                </a:solidFill>
              </a:rPr>
              <a:t>Nguyễn Thế Minh</a:t>
            </a:r>
          </a:p>
        </p:txBody>
      </p:sp>
    </p:spTree>
    <p:extLst>
      <p:ext uri="{BB962C8B-B14F-4D97-AF65-F5344CB8AC3E}">
        <p14:creationId xmlns:p14="http://schemas.microsoft.com/office/powerpoint/2010/main" val="29356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98" y="832513"/>
            <a:ext cx="6168788" cy="52463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7" y="777922"/>
            <a:ext cx="4571999" cy="53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A1AF0D9-A648-004E-9DEB-9E7DD16CA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322"/>
          <a:stretch/>
        </p:blipFill>
        <p:spPr>
          <a:xfrm>
            <a:off x="-91440" y="4246915"/>
            <a:ext cx="8739051" cy="26110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4EF0D07-8E81-BD45-89E0-11CA9B2635BB}"/>
              </a:ext>
            </a:extLst>
          </p:cNvPr>
          <p:cNvSpPr txBox="1"/>
          <p:nvPr/>
        </p:nvSpPr>
        <p:spPr>
          <a:xfrm>
            <a:off x="3312584" y="109468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86B2A"/>
              </a:solidFill>
              <a:effectLst/>
              <a:uLnTx/>
              <a:uFillTx/>
              <a:latin typeface="Coiny" panose="02000903060500060000" pitchFamily="2" charset="0"/>
              <a:ea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43BAE5-8D9C-1A44-B914-41C5D769E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0259">
            <a:off x="9355526" y="1524671"/>
            <a:ext cx="1508815" cy="15756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DBACC5-6D1A-894C-9B94-9E212B93D9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91157" y="277181"/>
            <a:ext cx="2244622" cy="3173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347" y="2064027"/>
            <a:ext cx="6096528" cy="6096528"/>
          </a:xfrm>
          <a:prstGeom prst="rect">
            <a:avLst/>
          </a:prstGeom>
        </p:spPr>
      </p:pic>
      <p:pic>
        <p:nvPicPr>
          <p:cNvPr id="3074" name="Picture 2" descr="C:\Users\admin\Desktop\50771ca663c16137d19166186712807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8292" y="2378088"/>
            <a:ext cx="76267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132"/>
            <a:ext cx="12192000" cy="2611085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2770"/>
            <a:ext cx="3165230" cy="31652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4147" y="-566407"/>
            <a:ext cx="4673600" cy="2555461"/>
            <a:chOff x="4556352" y="-194514"/>
            <a:chExt cx="4673600" cy="2555461"/>
          </a:xfrm>
        </p:grpSpPr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id="{FC5DD155-CFFC-BD4D-AF73-0034445D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352" y="-194514"/>
              <a:ext cx="4520374" cy="255546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556352" y="1308443"/>
              <a:ext cx="4673600" cy="718704"/>
              <a:chOff x="4556352" y="1308443"/>
              <a:chExt cx="4673600" cy="718704"/>
            </a:xfrm>
          </p:grpSpPr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4989BAE8-DE98-1F47-AD4A-F570083AB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6352" y="1354047"/>
                <a:ext cx="4673600" cy="673100"/>
              </a:xfrm>
              <a:prstGeom prst="rect">
                <a:avLst/>
              </a:prstGeom>
            </p:spPr>
          </p:pic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DF1F6976-4074-4E48-BB5A-AF72DA08692B}"/>
                  </a:ext>
                </a:extLst>
              </p:cNvPr>
              <p:cNvSpPr txBox="1"/>
              <p:nvPr/>
            </p:nvSpPr>
            <p:spPr>
              <a:xfrm>
                <a:off x="6490167" y="130844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  <a:endParaRPr kumimoji="1" lang="zh-CN" alt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31360" y="117029"/>
            <a:ext cx="3865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002060"/>
                </a:solidFill>
                <a:cs typeface="Calibri" panose="020F0502020204030204" pitchFamily="34" charset="0"/>
              </a:rPr>
              <a:t>Khởi động</a:t>
            </a:r>
            <a:endParaRPr lang="en-US" sz="48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4705" y="2710080"/>
            <a:ext cx="10753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4800" b="1" spc="-300" dirty="0" err="1" smtClean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4800" b="1" spc="-300" dirty="0" smtClean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thực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hiện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được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ước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mơ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đó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,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cần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gì</a:t>
            </a:r>
            <a:r>
              <a:rPr lang="en-US" altLang="zh-CN" sz="4800" b="1" spc="-300" dirty="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?</a:t>
            </a:r>
            <a:endParaRPr lang="zh-CN" altLang="en-US" sz="4800" b="1" spc="-300" dirty="0">
              <a:solidFill>
                <a:srgbClr val="0070C0"/>
              </a:solidFill>
              <a:latin typeface="Arial" panose="020B0604020202020204" pitchFamily="34" charset="0"/>
              <a:ea typeface="字魂189号-星岩乐黑体" panose="000005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71" y="1931759"/>
            <a:ext cx="10753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4800" b="1" spc="-300" dirty="0" err="1" smtClean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Hãy</a:t>
            </a:r>
            <a:r>
              <a:rPr lang="en-US" altLang="zh-CN" sz="4800" b="1" spc="-300" dirty="0" smtClean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 smtClean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nêu</a:t>
            </a:r>
            <a:r>
              <a:rPr lang="en-US" altLang="zh-CN" sz="4800" b="1" spc="-300" dirty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 smtClean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ước</a:t>
            </a:r>
            <a:r>
              <a:rPr lang="en-US" altLang="zh-CN" sz="4800" b="1" spc="-300" dirty="0" smtClean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mơ</a:t>
            </a:r>
            <a:r>
              <a:rPr lang="en-US" altLang="zh-CN" sz="4800" b="1" spc="-300" dirty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4800" b="1" spc="-300" dirty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em</a:t>
            </a:r>
            <a:endParaRPr lang="en-US" altLang="zh-CN" sz="4800" b="1" spc="-300" dirty="0">
              <a:solidFill>
                <a:srgbClr val="FF0000"/>
              </a:solidFill>
              <a:latin typeface="Arial" panose="020B0604020202020204" pitchFamily="34" charset="0"/>
              <a:ea typeface="字魂189号-星岩乐黑体" panose="00000500000000000000" charset="-122"/>
              <a:cs typeface="Arial" panose="020B0604020202020204" pitchFamily="34" charset="0"/>
              <a:sym typeface="+mn-lt"/>
            </a:endParaRPr>
          </a:p>
          <a:p>
            <a:pPr algn="ctr" fontAlgn="auto">
              <a:defRPr/>
            </a:pPr>
            <a:endParaRPr lang="zh-CN" altLang="en-US" sz="4800" b="1" spc="-300" dirty="0">
              <a:solidFill>
                <a:srgbClr val="FF0000"/>
              </a:solidFill>
              <a:latin typeface="Arial" panose="020B0604020202020204" pitchFamily="34" charset="0"/>
              <a:ea typeface="字魂189号-星岩乐黑体" panose="00000500000000000000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-thich-hien-tuong-cau-von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 Văn bản 4">
            <a:extLst>
              <a:ext uri="{FF2B5EF4-FFF2-40B4-BE49-F238E27FC236}">
                <a16:creationId xmlns:a16="http://schemas.microsoft.com/office/drawing/2014/main" id="{E9DCC12D-13C4-E059-BC77-D0C3171A4FBC}"/>
              </a:ext>
            </a:extLst>
          </p:cNvPr>
          <p:cNvSpPr txBox="1"/>
          <p:nvPr/>
        </p:nvSpPr>
        <p:spPr>
          <a:xfrm>
            <a:off x="1478072" y="2765405"/>
            <a:ext cx="98454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23A36BD-0F35-7A42-B244-A42CAD67D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14" y="416229"/>
            <a:ext cx="787400" cy="78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4658" y="210522"/>
            <a:ext cx="676405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Xén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tóc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thuê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cây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ổi</a:t>
            </a:r>
            <a:endParaRPr lang="en-US" sz="3000" dirty="0">
              <a:latin typeface="HP001 4 hàng" panose="020B0603050302020204" pitchFamily="34" charset="0"/>
            </a:endParaRP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Mở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cửa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hiệu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thời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trang</a:t>
            </a:r>
            <a:endParaRPr lang="en-US" sz="3000" dirty="0">
              <a:latin typeface="HP001 4 hàng" panose="020B0603050302020204" pitchFamily="34" charset="0"/>
            </a:endParaRP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Bác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bọ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ngựa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luyện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kiếm</a:t>
            </a:r>
            <a:endParaRPr lang="en-US" sz="3000" dirty="0">
              <a:latin typeface="HP001 4 hàng" panose="020B0603050302020204" pitchFamily="34" charset="0"/>
            </a:endParaRP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Vun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vút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trên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cành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xoan</a:t>
            </a:r>
            <a:r>
              <a:rPr lang="en-US" sz="3000" dirty="0">
                <a:latin typeface="HP001 4 hàng" panose="020B0603050302020204" pitchFamily="34" charset="0"/>
              </a:rPr>
              <a:t>.</a:t>
            </a:r>
          </a:p>
          <a:p>
            <a:pPr fontAlgn="t"/>
            <a:r>
              <a:rPr lang="en-US" sz="3000" dirty="0">
                <a:latin typeface="HP001 4 hàng" panose="020B0603050302020204" pitchFamily="34" charset="0"/>
              </a:rPr>
              <a:t> </a:t>
            </a: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Riêng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mấy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bạn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đom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đóm</a:t>
            </a:r>
            <a:endParaRPr lang="en-US" sz="3000" dirty="0">
              <a:latin typeface="HP001 4 hàng" panose="020B0603050302020204" pitchFamily="34" charset="0"/>
            </a:endParaRP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Thích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làm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nhà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gần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ao</a:t>
            </a:r>
            <a:endParaRPr lang="en-US" sz="3000" dirty="0">
              <a:latin typeface="HP001 4 hàng" panose="020B0603050302020204" pitchFamily="34" charset="0"/>
            </a:endParaRP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Đêm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giăng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đèn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mở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hội</a:t>
            </a:r>
            <a:endParaRPr lang="en-US" sz="3000" dirty="0">
              <a:latin typeface="HP001 4 hàng" panose="020B0603050302020204" pitchFamily="34" charset="0"/>
            </a:endParaRP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Thắp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lên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ngàn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ánh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sao</a:t>
            </a:r>
            <a:r>
              <a:rPr lang="en-US" sz="3000" dirty="0">
                <a:latin typeface="HP001 4 hàng" panose="020B0603050302020204" pitchFamily="34" charset="0"/>
              </a:rPr>
              <a:t>.</a:t>
            </a:r>
          </a:p>
          <a:p>
            <a:pPr fontAlgn="t"/>
            <a:r>
              <a:rPr lang="en-US" sz="3000" dirty="0">
                <a:latin typeface="HP001 4 hàng" panose="020B0603050302020204" pitchFamily="34" charset="0"/>
              </a:rPr>
              <a:t> </a:t>
            </a: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Mặt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đất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gieo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sự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sống</a:t>
            </a:r>
            <a:endParaRPr lang="en-US" sz="3000" dirty="0">
              <a:latin typeface="HP001 4 hàng" panose="020B0603050302020204" pitchFamily="34" charset="0"/>
            </a:endParaRP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Bầu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trời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nâng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cánh</a:t>
            </a:r>
            <a:r>
              <a:rPr lang="en-US" sz="3000" dirty="0">
                <a:latin typeface="HP001 4 hàng" panose="020B0603050302020204" pitchFamily="34" charset="0"/>
              </a:rPr>
              <a:t> bay</a:t>
            </a: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Mắt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tớ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nhìn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xa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tít</a:t>
            </a:r>
            <a:endParaRPr lang="en-US" sz="3000" dirty="0">
              <a:latin typeface="HP001 4 hàng" panose="020B0603050302020204" pitchFamily="34" charset="0"/>
            </a:endParaRPr>
          </a:p>
          <a:p>
            <a:pPr fontAlgn="t"/>
            <a:r>
              <a:rPr lang="en-US" sz="3000" dirty="0" err="1">
                <a:latin typeface="HP001 4 hàng" panose="020B0603050302020204" pitchFamily="34" charset="0"/>
              </a:rPr>
              <a:t>Tớ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xây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nhà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trên</a:t>
            </a:r>
            <a:r>
              <a:rPr lang="en-US" sz="3000" dirty="0">
                <a:latin typeface="HP001 4 hàng" panose="020B0603050302020204" pitchFamily="34" charset="0"/>
              </a:rPr>
              <a:t> </a:t>
            </a:r>
            <a:r>
              <a:rPr lang="en-US" sz="3000" dirty="0" err="1">
                <a:latin typeface="HP001 4 hàng" panose="020B0603050302020204" pitchFamily="34" charset="0"/>
              </a:rPr>
              <a:t>mây</a:t>
            </a:r>
            <a:r>
              <a:rPr lang="en-US" sz="3000" dirty="0" smtClean="0">
                <a:latin typeface="HP001 4 hàng" panose="020B0603050302020204" pitchFamily="34" charset="0"/>
              </a:rPr>
              <a:t>!    ( </a:t>
            </a:r>
            <a:r>
              <a:rPr lang="en-US" sz="3000" dirty="0" err="1" smtClean="0">
                <a:latin typeface="HP001 4 hàng" panose="020B0603050302020204" pitchFamily="34" charset="0"/>
              </a:rPr>
              <a:t>Bảo</a:t>
            </a:r>
            <a:r>
              <a:rPr lang="en-US" sz="3000" dirty="0" smtClean="0">
                <a:latin typeface="HP001 4 hàng" panose="020B0603050302020204" pitchFamily="34" charset="0"/>
              </a:rPr>
              <a:t> </a:t>
            </a:r>
            <a:r>
              <a:rPr lang="en-US" sz="3000" dirty="0" err="1" smtClean="0">
                <a:latin typeface="HP001 4 hàng" panose="020B0603050302020204" pitchFamily="34" charset="0"/>
              </a:rPr>
              <a:t>Ngọc</a:t>
            </a:r>
            <a:r>
              <a:rPr lang="en-US" sz="3000" dirty="0" smtClean="0">
                <a:latin typeface="HP001 4 hàng" panose="020B0603050302020204" pitchFamily="34" charset="0"/>
              </a:rPr>
              <a:t>)</a:t>
            </a:r>
            <a:endParaRPr lang="en-US" sz="3000" dirty="0">
              <a:latin typeface="HP001 4 hàng" panose="020B0603050302020204" pitchFamily="34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61" y="-364075"/>
            <a:ext cx="3165230" cy="3165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7" r="98333">
                        <a14:foregroundMark x1="28833" y1="42960" x2="29667" y2="48707"/>
                        <a14:foregroundMark x1="27833" y1="41810" x2="19833" y2="51437"/>
                        <a14:foregroundMark x1="19833" y1="51868" x2="29333" y2="58908"/>
                        <a14:foregroundMark x1="19500" y1="52874" x2="21667" y2="61925"/>
                        <a14:foregroundMark x1="54167" y1="38075" x2="43000" y2="501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614" y="3005932"/>
            <a:ext cx="3241578" cy="37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23A36BD-0F35-7A42-B244-A42CAD67D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502149"/>
            <a:ext cx="787400" cy="787400"/>
          </a:xfrm>
          <a:prstGeom prst="rect">
            <a:avLst/>
          </a:prstGeom>
        </p:spPr>
      </p:pic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Google Shape;5317;p41"/>
          <p:cNvSpPr txBox="1">
            <a:spLocks/>
          </p:cNvSpPr>
          <p:nvPr/>
        </p:nvSpPr>
        <p:spPr>
          <a:xfrm>
            <a:off x="2603869" y="502149"/>
            <a:ext cx="6609805" cy="90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khó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3410" y="4026088"/>
            <a:ext cx="2684686" cy="90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HP001 4 hang 1 ô ly" panose="020B0603050302020204" pitchFamily="34" charset="0"/>
              </a:rPr>
              <a:t>Vun</a:t>
            </a:r>
            <a:r>
              <a:rPr lang="en-US" sz="4400" dirty="0" smtClean="0">
                <a:latin typeface="HP001 4 hang 1 ô ly" panose="020B0603050302020204" pitchFamily="34" charset="0"/>
              </a:rPr>
              <a:t> </a:t>
            </a:r>
            <a:r>
              <a:rPr lang="en-US" sz="4400" dirty="0" err="1" smtClean="0">
                <a:latin typeface="HP001 4 hang 1 ô ly" panose="020B0603050302020204" pitchFamily="34" charset="0"/>
              </a:rPr>
              <a:t>vút</a:t>
            </a:r>
            <a:endParaRPr lang="en-US" sz="4400" dirty="0">
              <a:latin typeface="HP001 4 hang 1 ô ly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3869" y="1830888"/>
            <a:ext cx="2196170" cy="90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HP001 4 hang 1 ô ly" panose="020B0603050302020204" pitchFamily="34" charset="0"/>
              </a:rPr>
              <a:t>Xén</a:t>
            </a:r>
            <a:r>
              <a:rPr lang="en-US" sz="4400" dirty="0" smtClean="0">
                <a:latin typeface="HP001 4 hang 1 ô ly" panose="020B0603050302020204" pitchFamily="34" charset="0"/>
              </a:rPr>
              <a:t> </a:t>
            </a:r>
            <a:r>
              <a:rPr lang="en-US" sz="4400" dirty="0" err="1" smtClean="0">
                <a:latin typeface="HP001 4 hang 1 ô ly" panose="020B0603050302020204" pitchFamily="34" charset="0"/>
              </a:rPr>
              <a:t>tóc</a:t>
            </a:r>
            <a:endParaRPr lang="en-US" sz="4400" dirty="0">
              <a:latin typeface="HP001 4 hang 1 ô ly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3420" y="1839500"/>
            <a:ext cx="3642083" cy="90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HP001 4 hang 1 ô ly" panose="020B0603050302020204" pitchFamily="34" charset="0"/>
              </a:rPr>
              <a:t>cành</a:t>
            </a:r>
            <a:r>
              <a:rPr lang="en-US" sz="4400" dirty="0" smtClean="0">
                <a:latin typeface="HP001 4 hang 1 ô ly" panose="020B0603050302020204" pitchFamily="34" charset="0"/>
              </a:rPr>
              <a:t> </a:t>
            </a:r>
            <a:r>
              <a:rPr lang="en-US" sz="4400" dirty="0" err="1" smtClean="0">
                <a:latin typeface="HP001 4 hang 1 ô ly" panose="020B0603050302020204" pitchFamily="34" charset="0"/>
              </a:rPr>
              <a:t>xoan</a:t>
            </a:r>
            <a:endParaRPr lang="en-US" sz="4400" dirty="0">
              <a:latin typeface="HP001 4 hang 1 ô ly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8371" y="2846664"/>
            <a:ext cx="3291965" cy="90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HP001 4 hang 1 ô ly" panose="020B0603050302020204" pitchFamily="34" charset="0"/>
              </a:rPr>
              <a:t>giăng</a:t>
            </a:r>
            <a:r>
              <a:rPr lang="en-US" sz="4400" dirty="0" smtClean="0">
                <a:latin typeface="HP001 4 hang 1 ô ly" panose="020B0603050302020204" pitchFamily="34" charset="0"/>
              </a:rPr>
              <a:t> </a:t>
            </a:r>
            <a:r>
              <a:rPr lang="en-US" sz="4400" dirty="0" err="1" smtClean="0">
                <a:latin typeface="HP001 4 hang 1 ô ly" panose="020B0603050302020204" pitchFamily="34" charset="0"/>
              </a:rPr>
              <a:t>đèn</a:t>
            </a:r>
            <a:endParaRPr lang="en-US" sz="4400" dirty="0">
              <a:latin typeface="HP001 4 hang 1 ô ly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2118" y="2867665"/>
            <a:ext cx="2684686" cy="90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HP001 4 hang 1 ô ly" panose="020B0603050302020204" pitchFamily="34" charset="0"/>
              </a:rPr>
              <a:t>á</a:t>
            </a:r>
            <a:r>
              <a:rPr lang="en-US" sz="4400" dirty="0" err="1" smtClean="0">
                <a:latin typeface="HP001 4 hang 1 ô ly" panose="020B0603050302020204" pitchFamily="34" charset="0"/>
              </a:rPr>
              <a:t>nh</a:t>
            </a:r>
            <a:r>
              <a:rPr lang="en-US" sz="4400" dirty="0" smtClean="0">
                <a:latin typeface="HP001 4 hang 1 ô ly" panose="020B0603050302020204" pitchFamily="34" charset="0"/>
              </a:rPr>
              <a:t> </a:t>
            </a:r>
            <a:r>
              <a:rPr lang="en-US" sz="4400" dirty="0" err="1" smtClean="0">
                <a:latin typeface="HP001 4 hang 1 ô ly" panose="020B0603050302020204" pitchFamily="34" charset="0"/>
              </a:rPr>
              <a:t>sao</a:t>
            </a:r>
            <a:endParaRPr lang="en-US" sz="4400" dirty="0">
              <a:latin typeface="HP001 4 hang 1 ô ly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62118" y="3940454"/>
            <a:ext cx="2684686" cy="90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HP001 4 hang 1 ô ly" panose="020B0603050302020204" pitchFamily="34" charset="0"/>
              </a:rPr>
              <a:t>xa</a:t>
            </a:r>
            <a:r>
              <a:rPr lang="en-US" sz="4400" dirty="0" smtClean="0">
                <a:latin typeface="HP001 4 hang 1 ô ly" panose="020B0603050302020204" pitchFamily="34" charset="0"/>
              </a:rPr>
              <a:t> </a:t>
            </a:r>
            <a:r>
              <a:rPr lang="en-US" sz="4400" dirty="0" err="1" smtClean="0">
                <a:latin typeface="HP001 4 hang 1 ô ly" panose="020B0603050302020204" pitchFamily="34" charset="0"/>
              </a:rPr>
              <a:t>tít</a:t>
            </a:r>
            <a:endParaRPr lang="en-US" sz="44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3117526" y="1193045"/>
            <a:ext cx="7842212" cy="49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86571" y="1769997"/>
            <a:ext cx="598816" cy="5486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9696" y="1813484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78619" y="266962"/>
            <a:ext cx="5477811" cy="787400"/>
            <a:chOff x="665720" y="502910"/>
            <a:chExt cx="5477811" cy="787400"/>
          </a:xfrm>
        </p:grpSpPr>
        <p:pic>
          <p:nvPicPr>
            <p:cNvPr id="26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27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Lưu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ý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khi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trình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bày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728697" y="1879556"/>
            <a:ext cx="620999" cy="264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81" l="0" r="100000">
                        <a14:foregroundMark x1="41000" y1="40454" x2="53222" y2="50774"/>
                        <a14:foregroundMark x1="49444" y1="37668" x2="51778" y2="44169"/>
                        <a14:foregroundMark x1="41000" y1="37358" x2="41333" y2="45717"/>
                        <a14:foregroundMark x1="40333" y1="37977" x2="36333" y2="486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473" y="3409407"/>
            <a:ext cx="2541008" cy="2931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4592" y="20532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85387" y="1757101"/>
            <a:ext cx="598816" cy="5486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3155" y="1744484"/>
            <a:ext cx="598816" cy="5486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3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78619" y="266962"/>
            <a:ext cx="7223964" cy="787400"/>
            <a:chOff x="665720" y="502910"/>
            <a:chExt cx="5477811" cy="787400"/>
          </a:xfrm>
        </p:grpSpPr>
        <p:pic>
          <p:nvPicPr>
            <p:cNvPr id="26" name="图片 19">
              <a:extLst>
                <a:ext uri="{FF2B5EF4-FFF2-40B4-BE49-F238E27FC236}">
                  <a16:creationId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27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Lưu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ý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về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tư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thế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ngồi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viết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31036" y="2770239"/>
            <a:ext cx="4682597" cy="1191816"/>
          </a:xfrm>
          <a:prstGeom prst="wedgeRoundRectCallout">
            <a:avLst>
              <a:gd name="adj1" fmla="val 75132"/>
              <a:gd name="adj2" fmla="val 28523"/>
              <a:gd name="adj3" fmla="val 16667"/>
            </a:avLst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0999" y="5174550"/>
            <a:ext cx="4703820" cy="1191816"/>
          </a:xfrm>
          <a:prstGeom prst="wedgeRoundRectCallout">
            <a:avLst>
              <a:gd name="adj1" fmla="val 81918"/>
              <a:gd name="adj2" fmla="val -66833"/>
              <a:gd name="adj3" fmla="val 16667"/>
            </a:avLst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Thẳng lưng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Chân đặt đúng vị trí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204185" y="1188176"/>
            <a:ext cx="4703820" cy="1177017"/>
          </a:xfrm>
          <a:prstGeom prst="wedgeRoundRectCallout">
            <a:avLst>
              <a:gd name="adj1" fmla="val 29987"/>
              <a:gd name="adj2" fmla="val 81368"/>
              <a:gd name="adj3" fmla="val 16667"/>
            </a:avLst>
          </a:prstGeom>
          <a:solidFill>
            <a:srgbClr val="FFCF0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25 – 30cm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22450" y="2614624"/>
            <a:ext cx="4201410" cy="2469535"/>
            <a:chOff x="6834621" y="2484743"/>
            <a:chExt cx="4201410" cy="2469535"/>
          </a:xfrm>
        </p:grpSpPr>
        <p:pic>
          <p:nvPicPr>
            <p:cNvPr id="16" name="Picture 2" descr="https://khotunhua.com/upload/tiny/day-tre-ngoi-dung-tu-th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5"/>
            <a:stretch/>
          </p:blipFill>
          <p:spPr bwMode="auto">
            <a:xfrm>
              <a:off x="7412062" y="2484743"/>
              <a:ext cx="3623969" cy="2469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834621" y="369365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83398" y="3236266"/>
              <a:ext cx="972000" cy="7386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90000" l="4200" r="90000">
                        <a14:foregroundMark x1="44900" y1="37037" x2="46900" y2="47778"/>
                        <a14:foregroundMark x1="59800" y1="29259" x2="55000" y2="42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5" y="3699344"/>
            <a:ext cx="2924682" cy="31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>
          <a:xfrm>
            <a:off x="7912499" y="2463603"/>
            <a:ext cx="3666562" cy="1345152"/>
          </a:xfrm>
          <a:prstGeom prst="wedgeRoundRectCallout">
            <a:avLst>
              <a:gd name="adj1" fmla="val 10797"/>
              <a:gd name="adj2" fmla="val 111152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trao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soát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819206" y="2463603"/>
            <a:ext cx="5322817" cy="2009061"/>
          </a:xfrm>
          <a:prstGeom prst="wedgeRoundRectCallout">
            <a:avLst>
              <a:gd name="adj1" fmla="val -44392"/>
              <a:gd name="adj2" fmla="val 813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Tiêu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đánh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giá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fi-FI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 Sai không quá </a:t>
            </a: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 lỗi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rõ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đẹp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thức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84" y="4512876"/>
            <a:ext cx="2631593" cy="1852952"/>
          </a:xfrm>
          <a:prstGeom prst="rect">
            <a:avLst/>
          </a:prstGeom>
        </p:spPr>
      </p:pic>
      <p:pic>
        <p:nvPicPr>
          <p:cNvPr id="3074" name="Picture 2" descr="Yellow cartoon pencil with in graduation cap Vec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>
                        <a14:foregroundMark x1="52700" y1="34815" x2="55700" y2="47593"/>
                        <a14:foregroundMark x1="67600" y1="30741" x2="67600" y2="39352"/>
                        <a14:foregroundMark x1="59100" y1="33148" x2="50100" y2="41759"/>
                        <a14:foregroundMark x1="53900" y1="33796" x2="55700" y2="41759"/>
                        <a14:foregroundMark x1="59100" y1="32778" x2="49000" y2="36204"/>
                        <a14:foregroundMark x1="65700" y1="30370" x2="67200" y2="38611"/>
                        <a14:foregroundMark x1="62400" y1="44167" x2="60900" y2="5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81404"/>
            <a:ext cx="2547257" cy="27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8047" y="697730"/>
            <a:ext cx="9039030" cy="1091159"/>
            <a:chOff x="728047" y="697730"/>
            <a:chExt cx="9039030" cy="1091159"/>
          </a:xfrm>
        </p:grpSpPr>
        <p:sp>
          <p:nvSpPr>
            <p:cNvPr id="20" name="Rectangle 19"/>
            <p:cNvSpPr/>
            <p:nvPr/>
          </p:nvSpPr>
          <p:spPr>
            <a:xfrm>
              <a:off x="2715146" y="889367"/>
              <a:ext cx="70519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Nghe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-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: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Chuyện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xây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nhà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endParaRPr>
            </a:p>
          </p:txBody>
        </p:sp>
        <p:pic>
          <p:nvPicPr>
            <p:cNvPr id="3076" name="Picture 4" descr="Green edit 9 icon - Free green edit ic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47" y="697730"/>
              <a:ext cx="1091159" cy="109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8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7447"/>
            <a:ext cx="12192000" cy="261108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31477" y="0"/>
            <a:ext cx="4673600" cy="2555461"/>
            <a:chOff x="3931477" y="0"/>
            <a:chExt cx="4673600" cy="255546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C5DD155-CFFC-BD4D-AF73-0034445D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8090" y="0"/>
              <a:ext cx="4520374" cy="255546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931477" y="1617371"/>
              <a:ext cx="4673600" cy="697944"/>
              <a:chOff x="3931477" y="2929038"/>
              <a:chExt cx="4673600" cy="697944"/>
            </a:xfrm>
          </p:grpSpPr>
          <p:pic>
            <p:nvPicPr>
              <p:cNvPr id="9" name="图片 2">
                <a:extLst>
                  <a:ext uri="{FF2B5EF4-FFF2-40B4-BE49-F238E27FC236}">
                    <a16:creationId xmlns:a16="http://schemas.microsoft.com/office/drawing/2014/main" id="{4989BAE8-DE98-1F47-AD4A-F570083AB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31477" y="2953882"/>
                <a:ext cx="4673600" cy="673100"/>
              </a:xfrm>
              <a:prstGeom prst="rect">
                <a:avLst/>
              </a:prstGeom>
            </p:spPr>
          </p:pic>
          <p:sp>
            <p:nvSpPr>
              <p:cNvPr id="10" name="文本框 3">
                <a:extLst>
                  <a:ext uri="{FF2B5EF4-FFF2-40B4-BE49-F238E27FC236}">
                    <a16:creationId xmlns:a16="http://schemas.microsoft.com/office/drawing/2014/main" id="{DF1F6976-4074-4E48-BB5A-AF72DA08692B}"/>
                  </a:ext>
                </a:extLst>
              </p:cNvPr>
              <p:cNvSpPr txBox="1"/>
              <p:nvPr/>
            </p:nvSpPr>
            <p:spPr>
              <a:xfrm>
                <a:off x="5868167" y="2929038"/>
                <a:ext cx="8002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/>
                    <a:cs typeface="+mn-cs"/>
                  </a:rPr>
                  <a:t>02</a:t>
                </a:r>
                <a:endParaRPr kumimoji="1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cs typeface="+mn-cs"/>
                </a:endParaRPr>
              </a:p>
            </p:txBody>
          </p:sp>
        </p:grpSp>
      </p:grpSp>
      <p:sp>
        <p:nvSpPr>
          <p:cNvPr id="12" name="文本框 17"/>
          <p:cNvSpPr txBox="1"/>
          <p:nvPr/>
        </p:nvSpPr>
        <p:spPr>
          <a:xfrm>
            <a:off x="1456690" y="2268967"/>
            <a:ext cx="927862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err="1"/>
              <a:t>Bài</a:t>
            </a:r>
            <a:r>
              <a:rPr lang="en-US" sz="2800" dirty="0"/>
              <a:t> 1: </a:t>
            </a:r>
            <a:r>
              <a:rPr lang="vi-VN" sz="2800" dirty="0"/>
              <a:t>Tìm từ ngữ chưa đúng chính tả và viết lại vào </a:t>
            </a:r>
            <a:r>
              <a:rPr lang="en-US" sz="2800" dirty="0" err="1" smtClean="0"/>
              <a:t>bảng</a:t>
            </a:r>
            <a:r>
              <a:rPr lang="vi-VN" sz="2800" dirty="0" smtClean="0"/>
              <a:t> </a:t>
            </a:r>
            <a:r>
              <a:rPr lang="vi-VN" sz="2800" dirty="0"/>
              <a:t>cho đúng:</a:t>
            </a:r>
            <a:endParaRPr lang="zh-CN" altLang="en-US" sz="280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657" y="3600101"/>
            <a:ext cx="6768833" cy="23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280</Words>
  <Application>Microsoft Office PowerPoint</Application>
  <PresentationFormat>Widescreen</PresentationFormat>
  <Paragraphs>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宋体</vt:lpstr>
      <vt:lpstr>Arial</vt:lpstr>
      <vt:lpstr>Arial Black</vt:lpstr>
      <vt:lpstr>Calibri</vt:lpstr>
      <vt:lpstr>Calibri Light</vt:lpstr>
      <vt:lpstr>Cambria</vt:lpstr>
      <vt:lpstr>Coiny</vt:lpstr>
      <vt:lpstr>DengXian</vt:lpstr>
      <vt:lpstr>DengXian</vt:lpstr>
      <vt:lpstr>Gloria Hallelujah</vt:lpstr>
      <vt:lpstr>HP001 4 hàng</vt:lpstr>
      <vt:lpstr>HP001 4 hang 1 ô ly</vt:lpstr>
      <vt:lpstr>Times New Roman</vt:lpstr>
      <vt:lpstr>仓耳今楷05-6763 W05</vt:lpstr>
      <vt:lpstr>字魂189号-星岩乐黑体</vt:lpstr>
      <vt:lpstr>思源黑体 CN Bold</vt:lpstr>
      <vt:lpstr>思源黑体 CN Light</vt:lpstr>
      <vt:lpstr>思源黑体 CN Regular</vt:lpstr>
      <vt:lpstr>1_自定义设计方案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LOAN</dc:creator>
  <cp:lastModifiedBy>MyPC</cp:lastModifiedBy>
  <cp:revision>23</cp:revision>
  <dcterms:created xsi:type="dcterms:W3CDTF">2021-09-02T12:40:00Z</dcterms:created>
  <dcterms:modified xsi:type="dcterms:W3CDTF">2025-11-23T15:10:06Z</dcterms:modified>
</cp:coreProperties>
</file>