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8"/>
  </p:notesMasterIdLst>
  <p:sldIdLst>
    <p:sldId id="266" r:id="rId3"/>
    <p:sldId id="295" r:id="rId4"/>
    <p:sldId id="268" r:id="rId5"/>
    <p:sldId id="272" r:id="rId6"/>
    <p:sldId id="274" r:id="rId7"/>
    <p:sldId id="275" r:id="rId8"/>
    <p:sldId id="276" r:id="rId9"/>
    <p:sldId id="282" r:id="rId10"/>
    <p:sldId id="283" r:id="rId11"/>
    <p:sldId id="269" r:id="rId12"/>
    <p:sldId id="271" r:id="rId13"/>
    <p:sldId id="286" r:id="rId14"/>
    <p:sldId id="288" r:id="rId15"/>
    <p:sldId id="287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1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2A43E-28E1-454E-AE2F-3177B930E22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4DC2-863F-4E5E-A452-D355F685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9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02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34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41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78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66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0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6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5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7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84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4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1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8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1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305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4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7447"/>
            <a:ext cx="12192000" cy="261108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88720" y="1179613"/>
            <a:ext cx="9814560" cy="857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ba</a:t>
            </a:r>
            <a:r>
              <a:rPr lang="en-US" altLang="zh-CN" sz="3600" dirty="0" smtClean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3600" dirty="0" smtClean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18 tháng11năm 2025</a:t>
            </a:r>
            <a:endParaRPr lang="zh-CN" altLang="en-US" sz="3600" dirty="0">
              <a:solidFill>
                <a:srgbClr val="C0000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3498" y="2326023"/>
            <a:ext cx="8487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TIẾNG VIỆT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Chuyện</a:t>
            </a:r>
            <a:r>
              <a:rPr lang="en-US" sz="4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xây</a:t>
            </a:r>
            <a:r>
              <a:rPr lang="en-US" sz="4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nhà</a:t>
            </a:r>
            <a:r>
              <a:rPr lang="en-US" sz="4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( </a:t>
            </a:r>
            <a:r>
              <a:rPr lang="en-US" sz="4800" b="1" dirty="0" err="1" smtClean="0">
                <a:solidFill>
                  <a:srgbClr val="002060"/>
                </a:solidFill>
                <a:cs typeface="Calibri" panose="020F0502020204030204" pitchFamily="34" charset="0"/>
              </a:rPr>
              <a:t>tiết</a:t>
            </a:r>
            <a:r>
              <a:rPr lang="en-US" sz="4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3)</a:t>
            </a:r>
            <a:endParaRPr lang="en-US" sz="4800" b="1" dirty="0" smtClean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/>
          <p:cNvSpPr/>
          <p:nvPr/>
        </p:nvSpPr>
        <p:spPr>
          <a:xfrm>
            <a:off x="7912499" y="2463603"/>
            <a:ext cx="3666562" cy="1345152"/>
          </a:xfrm>
          <a:prstGeom prst="wedgeRoundRectCallout">
            <a:avLst>
              <a:gd name="adj1" fmla="val 10797"/>
              <a:gd name="adj2" fmla="val 111152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705213" y="2034220"/>
            <a:ext cx="5322817" cy="2009061"/>
          </a:xfrm>
          <a:prstGeom prst="wedgeRoundRectCallout">
            <a:avLst>
              <a:gd name="adj1" fmla="val -44392"/>
              <a:gd name="adj2" fmla="val 813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Tiêu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chí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đánh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giá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fi-FI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 Sai </a:t>
            </a:r>
            <a:r>
              <a:rPr kumimoji="0" lang="fi-FI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không quá </a:t>
            </a: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 lỗi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rõ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đẹp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Trình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thức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84" y="4512876"/>
            <a:ext cx="2631593" cy="1852952"/>
          </a:xfrm>
          <a:prstGeom prst="rect">
            <a:avLst/>
          </a:prstGeom>
        </p:spPr>
      </p:pic>
      <p:pic>
        <p:nvPicPr>
          <p:cNvPr id="3074" name="Picture 2" descr="Yellow cartoon pencil with in graduation cap Vec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>
                        <a14:foregroundMark x1="52700" y1="34815" x2="55700" y2="47593"/>
                        <a14:foregroundMark x1="67600" y1="30741" x2="67600" y2="39352"/>
                        <a14:foregroundMark x1="59100" y1="33148" x2="50100" y2="41759"/>
                        <a14:foregroundMark x1="53900" y1="33796" x2="55700" y2="41759"/>
                        <a14:foregroundMark x1="59100" y1="32778" x2="49000" y2="36204"/>
                        <a14:foregroundMark x1="65700" y1="30370" x2="67200" y2="38611"/>
                        <a14:foregroundMark x1="62400" y1="44167" x2="60900" y2="5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81404"/>
            <a:ext cx="2547257" cy="27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8047" y="697730"/>
            <a:ext cx="9095936" cy="1091159"/>
            <a:chOff x="728047" y="697730"/>
            <a:chExt cx="9095936" cy="1091159"/>
          </a:xfrm>
        </p:grpSpPr>
        <p:sp>
          <p:nvSpPr>
            <p:cNvPr id="20" name="Rectangle 19"/>
            <p:cNvSpPr/>
            <p:nvPr/>
          </p:nvSpPr>
          <p:spPr>
            <a:xfrm>
              <a:off x="2658239" y="889367"/>
              <a:ext cx="71657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Nghe</a:t>
              </a: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– </a:t>
              </a: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viết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:</a:t>
              </a:r>
              <a:r>
                <a:rPr kumimoji="0" lang="en-US" sz="4000" b="1" i="0" u="none" strike="noStrike" kern="0" cap="none" spc="0" normalizeH="0" noProof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Chuyện xây nhà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endParaRPr>
            </a:p>
          </p:txBody>
        </p:sp>
        <p:pic>
          <p:nvPicPr>
            <p:cNvPr id="3076" name="Picture 4" descr="Green edit 9 icon - Free green edit ic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47" y="697730"/>
              <a:ext cx="1091159" cy="109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28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7447"/>
            <a:ext cx="12192000" cy="261108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31477" y="0"/>
            <a:ext cx="4673600" cy="2555461"/>
            <a:chOff x="3931477" y="0"/>
            <a:chExt cx="4673600" cy="2555461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FC5DD155-CFFC-BD4D-AF73-0034445D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8090" y="0"/>
              <a:ext cx="4520374" cy="2555461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931477" y="1617371"/>
              <a:ext cx="4673600" cy="697944"/>
              <a:chOff x="3931477" y="2929038"/>
              <a:chExt cx="4673600" cy="697944"/>
            </a:xfrm>
          </p:grpSpPr>
          <p:pic>
            <p:nvPicPr>
              <p:cNvPr id="9" name="图片 2">
                <a:extLst>
                  <a:ext uri="{FF2B5EF4-FFF2-40B4-BE49-F238E27FC236}">
                    <a16:creationId xmlns="" xmlns:a16="http://schemas.microsoft.com/office/drawing/2014/main" id="{4989BAE8-DE98-1F47-AD4A-F570083AB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31477" y="2953882"/>
                <a:ext cx="4673600" cy="673100"/>
              </a:xfrm>
              <a:prstGeom prst="rect">
                <a:avLst/>
              </a:prstGeom>
            </p:spPr>
          </p:pic>
          <p:sp>
            <p:nvSpPr>
              <p:cNvPr id="10" name="文本框 3">
                <a:extLst>
                  <a:ext uri="{FF2B5EF4-FFF2-40B4-BE49-F238E27FC236}">
                    <a16:creationId xmlns="" xmlns:a16="http://schemas.microsoft.com/office/drawing/2014/main" id="{DF1F6976-4074-4E48-BB5A-AF72DA08692B}"/>
                  </a:ext>
                </a:extLst>
              </p:cNvPr>
              <p:cNvSpPr txBox="1"/>
              <p:nvPr/>
            </p:nvSpPr>
            <p:spPr>
              <a:xfrm>
                <a:off x="5868167" y="2929038"/>
                <a:ext cx="8002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/>
                    <a:cs typeface="+mn-cs"/>
                  </a:rPr>
                  <a:t>02</a:t>
                </a:r>
                <a:endParaRPr kumimoji="1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cs typeface="+mn-cs"/>
                </a:endParaRPr>
              </a:p>
            </p:txBody>
          </p:sp>
        </p:grpSp>
      </p:grpSp>
      <p:sp>
        <p:nvSpPr>
          <p:cNvPr id="12" name="文本框 17"/>
          <p:cNvSpPr txBox="1"/>
          <p:nvPr/>
        </p:nvSpPr>
        <p:spPr>
          <a:xfrm>
            <a:off x="1456690" y="2268967"/>
            <a:ext cx="927862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smtClean="0"/>
              <a:t>Bài 1: </a:t>
            </a:r>
            <a:r>
              <a:rPr lang="vi-VN" sz="2800" smtClean="0"/>
              <a:t>Tìm </a:t>
            </a:r>
            <a:r>
              <a:rPr lang="vi-VN" sz="2800"/>
              <a:t>từ ngữ chưa đúng chính tả và viết lại vào vở cho đúng</a:t>
            </a:r>
            <a:r>
              <a:rPr lang="vi-VN" sz="2800" smtClean="0"/>
              <a:t>:</a:t>
            </a:r>
            <a:endParaRPr lang="zh-CN" altLang="en-US" sz="280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953" y="3600101"/>
            <a:ext cx="6768833" cy="23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5760" y="546312"/>
            <a:ext cx="11260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3600" kern="0" smtClean="0">
                <a:cs typeface="Calibri" panose="020F0502020204030204" pitchFamily="34" charset="0"/>
              </a:rPr>
              <a:t>Bài 3: Chọn </a:t>
            </a:r>
            <a:r>
              <a:rPr lang="en-US" sz="3600" smtClean="0"/>
              <a:t>chữ </a:t>
            </a:r>
            <a:r>
              <a:rPr lang="en-US" sz="3600"/>
              <a:t>hoặc vần thích hợp với mỗi chỗ trống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19" y="1489294"/>
            <a:ext cx="8017214" cy="3557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50" y="4229908"/>
            <a:ext cx="2631593" cy="185295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9378175" y="2917767"/>
            <a:ext cx="2114510" cy="1076649"/>
          </a:xfrm>
          <a:prstGeom prst="wedgeRoundRectCallout">
            <a:avLst>
              <a:gd name="adj1" fmla="val -755"/>
              <a:gd name="adj2" fmla="val 91721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đôi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058" y="5137153"/>
            <a:ext cx="3125204" cy="84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1886" y="611331"/>
            <a:ext cx="11260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>
                <a:solidFill>
                  <a:srgbClr val="000000"/>
                </a:solidFill>
              </a:rPr>
              <a:t>a. Em điền </a:t>
            </a:r>
            <a:r>
              <a:rPr lang="vi-VN" sz="3600" b="1" i="1">
                <a:solidFill>
                  <a:srgbClr val="FF0000"/>
                </a:solidFill>
              </a:rPr>
              <a:t>r,</a:t>
            </a:r>
            <a:r>
              <a:rPr lang="vi-VN" sz="3600" b="1" i="1">
                <a:solidFill>
                  <a:srgbClr val="000000"/>
                </a:solidFill>
              </a:rPr>
              <a:t> </a:t>
            </a:r>
            <a:r>
              <a:rPr lang="vi-VN" sz="3600">
                <a:solidFill>
                  <a:srgbClr val="000000"/>
                </a:solidFill>
              </a:rPr>
              <a:t>chữ </a:t>
            </a:r>
            <a:r>
              <a:rPr lang="vi-VN" sz="3600" b="1" i="1">
                <a:solidFill>
                  <a:srgbClr val="FF0000"/>
                </a:solidFill>
              </a:rPr>
              <a:t>d</a:t>
            </a:r>
            <a:r>
              <a:rPr lang="vi-VN" sz="3600" b="1" i="1">
                <a:solidFill>
                  <a:srgbClr val="000000"/>
                </a:solidFill>
              </a:rPr>
              <a:t> </a:t>
            </a:r>
            <a:r>
              <a:rPr lang="vi-VN" sz="3600">
                <a:solidFill>
                  <a:srgbClr val="000000"/>
                </a:solidFill>
              </a:rPr>
              <a:t>hoặc </a:t>
            </a:r>
            <a:r>
              <a:rPr lang="vi-VN" sz="3600" b="1" i="1">
                <a:solidFill>
                  <a:srgbClr val="FF0000"/>
                </a:solidFill>
              </a:rPr>
              <a:t>gi </a:t>
            </a:r>
            <a:r>
              <a:rPr lang="vi-VN" sz="3600">
                <a:solidFill>
                  <a:srgbClr val="000000"/>
                </a:solidFill>
              </a:rPr>
              <a:t>vào từng chỗ trống cho đúng chính tả.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5775" y="1841242"/>
            <a:ext cx="65682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smtClean="0">
                <a:solidFill>
                  <a:srgbClr val="000000"/>
                </a:solidFill>
              </a:rPr>
              <a:t>Đáp án</a:t>
            </a:r>
            <a:r>
              <a:rPr lang="en-US" sz="3200" smtClean="0">
                <a:solidFill>
                  <a:srgbClr val="000000"/>
                </a:solidFill>
              </a:rPr>
              <a:t>: </a:t>
            </a:r>
            <a:endParaRPr lang="vi-VN" sz="3200">
              <a:solidFill>
                <a:srgbClr val="000000"/>
              </a:solidFill>
            </a:endParaRPr>
          </a:p>
          <a:p>
            <a:pPr algn="just"/>
            <a:r>
              <a:rPr lang="vi-VN" sz="3200">
                <a:solidFill>
                  <a:srgbClr val="000000"/>
                </a:solidFill>
              </a:rPr>
              <a:t>Cánh đồng mới gặt</a:t>
            </a:r>
          </a:p>
          <a:p>
            <a:pPr algn="just"/>
            <a:r>
              <a:rPr lang="vi-VN" sz="3200">
                <a:solidFill>
                  <a:srgbClr val="000000"/>
                </a:solidFill>
              </a:rPr>
              <a:t>Lúa thoảng mùi thơm</a:t>
            </a:r>
          </a:p>
          <a:p>
            <a:pPr algn="just"/>
            <a:r>
              <a:rPr lang="vi-VN" sz="3200">
                <a:solidFill>
                  <a:srgbClr val="000000"/>
                </a:solidFill>
              </a:rPr>
              <a:t>Ủa vàng cọng </a:t>
            </a:r>
            <a:r>
              <a:rPr lang="vi-VN" sz="3200" b="1" i="1">
                <a:solidFill>
                  <a:srgbClr val="000000"/>
                </a:solidFill>
              </a:rPr>
              <a:t>r</a:t>
            </a:r>
            <a:r>
              <a:rPr lang="vi-VN" sz="3200">
                <a:solidFill>
                  <a:srgbClr val="000000"/>
                </a:solidFill>
              </a:rPr>
              <a:t>ơm</a:t>
            </a:r>
          </a:p>
          <a:p>
            <a:pPr algn="just"/>
            <a:r>
              <a:rPr lang="vi-VN" sz="3200">
                <a:solidFill>
                  <a:srgbClr val="000000"/>
                </a:solidFill>
              </a:rPr>
              <a:t>Cùng </a:t>
            </a:r>
            <a:r>
              <a:rPr lang="vi-VN" sz="3200" b="1" i="1">
                <a:solidFill>
                  <a:srgbClr val="FF0000"/>
                </a:solidFill>
              </a:rPr>
              <a:t>d</a:t>
            </a:r>
            <a:r>
              <a:rPr lang="vi-VN" sz="3200">
                <a:solidFill>
                  <a:srgbClr val="000000"/>
                </a:solidFill>
              </a:rPr>
              <a:t>iều theo </a:t>
            </a:r>
            <a:r>
              <a:rPr lang="vi-VN" sz="3200" b="1" i="1">
                <a:solidFill>
                  <a:srgbClr val="FF0000"/>
                </a:solidFill>
              </a:rPr>
              <a:t>gi</a:t>
            </a:r>
            <a:r>
              <a:rPr lang="vi-VN" sz="3200">
                <a:solidFill>
                  <a:srgbClr val="000000"/>
                </a:solidFill>
              </a:rPr>
              <a:t>ó.</a:t>
            </a:r>
          </a:p>
          <a:p>
            <a:pPr algn="just"/>
            <a:r>
              <a:rPr lang="en-US" sz="3200" i="1" smtClean="0">
                <a:solidFill>
                  <a:srgbClr val="000000"/>
                </a:solidFill>
              </a:rPr>
              <a:t>              </a:t>
            </a:r>
          </a:p>
          <a:p>
            <a:pPr algn="just"/>
            <a:r>
              <a:rPr lang="en-US" sz="3200" i="1">
                <a:solidFill>
                  <a:srgbClr val="000000"/>
                </a:solidFill>
              </a:rPr>
              <a:t> </a:t>
            </a:r>
            <a:r>
              <a:rPr lang="en-US" sz="3200" i="1" smtClean="0">
                <a:solidFill>
                  <a:srgbClr val="000000"/>
                </a:solidFill>
              </a:rPr>
              <a:t>                  </a:t>
            </a:r>
            <a:r>
              <a:rPr lang="vi-VN" sz="3200" i="1" smtClean="0">
                <a:solidFill>
                  <a:srgbClr val="000000"/>
                </a:solidFill>
              </a:rPr>
              <a:t>Theo</a:t>
            </a:r>
            <a:r>
              <a:rPr lang="vi-VN" sz="3200" i="1">
                <a:solidFill>
                  <a:srgbClr val="000000"/>
                </a:solidFill>
              </a:rPr>
              <a:t> </a:t>
            </a:r>
            <a:r>
              <a:rPr lang="vi-VN" sz="3200">
                <a:solidFill>
                  <a:srgbClr val="000000"/>
                </a:solidFill>
              </a:rPr>
              <a:t>Nguyễn Thế </a:t>
            </a:r>
            <a:r>
              <a:rPr lang="vi-VN" sz="3200" smtClean="0">
                <a:solidFill>
                  <a:srgbClr val="000000"/>
                </a:solidFill>
              </a:rPr>
              <a:t>Minh</a:t>
            </a:r>
            <a:endParaRPr lang="vi-VN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98" y="832513"/>
            <a:ext cx="6168788" cy="52463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7" y="777922"/>
            <a:ext cx="4571999" cy="53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A1AF0D9-A648-004E-9DEB-9E7DD16CA1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322"/>
          <a:stretch/>
        </p:blipFill>
        <p:spPr>
          <a:xfrm>
            <a:off x="-91440" y="4246915"/>
            <a:ext cx="8739051" cy="261108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4EF0D07-8E81-BD45-89E0-11CA9B2635BB}"/>
              </a:ext>
            </a:extLst>
          </p:cNvPr>
          <p:cNvSpPr txBox="1"/>
          <p:nvPr/>
        </p:nvSpPr>
        <p:spPr>
          <a:xfrm>
            <a:off x="3312584" y="109468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86B2A"/>
              </a:solidFill>
              <a:effectLst/>
              <a:uLnTx/>
              <a:uFillTx/>
              <a:latin typeface="Coiny" panose="02000903060500060000" pitchFamily="2" charset="0"/>
              <a:ea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643BAE5-8D9C-1A44-B914-41C5D769E0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0259">
            <a:off x="9355526" y="1524671"/>
            <a:ext cx="1508815" cy="15756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ADBACC5-6D1A-894C-9B94-9E212B93D9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91157" y="277181"/>
            <a:ext cx="2244622" cy="3173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9347" y="2064027"/>
            <a:ext cx="6096528" cy="6096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292" y="2378088"/>
            <a:ext cx="76267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307361F-2B30-4349-A4B4-7B3EB2F3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132"/>
            <a:ext cx="12192000" cy="2611085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2770"/>
            <a:ext cx="3165230" cy="31652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4147" y="-566407"/>
            <a:ext cx="4673600" cy="2555461"/>
            <a:chOff x="4556352" y="-194514"/>
            <a:chExt cx="4673600" cy="2555461"/>
          </a:xfrm>
        </p:grpSpPr>
        <p:pic>
          <p:nvPicPr>
            <p:cNvPr id="11" name="图片 6">
              <a:extLst>
                <a:ext uri="{FF2B5EF4-FFF2-40B4-BE49-F238E27FC236}">
                  <a16:creationId xmlns="" xmlns:a16="http://schemas.microsoft.com/office/drawing/2014/main" id="{FC5DD155-CFFC-BD4D-AF73-0034445D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352" y="-194514"/>
              <a:ext cx="4520374" cy="255546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556352" y="1308443"/>
              <a:ext cx="4673600" cy="718704"/>
              <a:chOff x="4556352" y="1308443"/>
              <a:chExt cx="4673600" cy="718704"/>
            </a:xfrm>
          </p:grpSpPr>
          <p:pic>
            <p:nvPicPr>
              <p:cNvPr id="12" name="图片 2">
                <a:extLst>
                  <a:ext uri="{FF2B5EF4-FFF2-40B4-BE49-F238E27FC236}">
                    <a16:creationId xmlns="" xmlns:a16="http://schemas.microsoft.com/office/drawing/2014/main" id="{4989BAE8-DE98-1F47-AD4A-F570083AB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56352" y="1354047"/>
                <a:ext cx="4673600" cy="673100"/>
              </a:xfrm>
              <a:prstGeom prst="rect">
                <a:avLst/>
              </a:prstGeom>
            </p:spPr>
          </p:pic>
          <p:sp>
            <p:nvSpPr>
              <p:cNvPr id="13" name="文本框 3">
                <a:extLst>
                  <a:ext uri="{FF2B5EF4-FFF2-40B4-BE49-F238E27FC236}">
                    <a16:creationId xmlns="" xmlns:a16="http://schemas.microsoft.com/office/drawing/2014/main" id="{DF1F6976-4074-4E48-BB5A-AF72DA08692B}"/>
                  </a:ext>
                </a:extLst>
              </p:cNvPr>
              <p:cNvSpPr txBox="1"/>
              <p:nvPr/>
            </p:nvSpPr>
            <p:spPr>
              <a:xfrm>
                <a:off x="6490167" y="130844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  <a:endParaRPr kumimoji="1" lang="zh-CN" alt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31360" y="117029"/>
            <a:ext cx="3865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002060"/>
                </a:solidFill>
                <a:cs typeface="Calibri" panose="020F0502020204030204" pitchFamily="34" charset="0"/>
              </a:rPr>
              <a:t>Khởi động</a:t>
            </a:r>
            <a:endParaRPr lang="en-US" sz="48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4705" y="2710080"/>
            <a:ext cx="10753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sz="4800" b="1" spc="-30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Em có ước mơ gì qua bài em vừa đọc?</a:t>
            </a:r>
          </a:p>
          <a:p>
            <a:pPr algn="ctr" fontAlgn="auto">
              <a:defRPr/>
            </a:pPr>
            <a:r>
              <a:rPr lang="en-US" altLang="zh-CN" sz="4800" b="1" spc="-300">
                <a:solidFill>
                  <a:srgbClr val="0070C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Để thực hiện được ước mơ đó , em cần làm gì?</a:t>
            </a:r>
            <a:endParaRPr lang="zh-CN" altLang="en-US" sz="4800" b="1" spc="-300">
              <a:solidFill>
                <a:srgbClr val="0070C0"/>
              </a:solidFill>
              <a:latin typeface="Arial" panose="020B0604020202020204" pitchFamily="34" charset="0"/>
              <a:ea typeface="字魂189号-星岩乐黑体" panose="000005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71" y="1931759"/>
            <a:ext cx="10753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en-US" altLang="zh-CN" sz="4800" b="1" spc="-300" smtClean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GV cho HS đọc bài:  Ước </a:t>
            </a:r>
            <a:r>
              <a:rPr lang="en-US" altLang="zh-CN" sz="4800" b="1" spc="-30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mơ </a:t>
            </a:r>
            <a:r>
              <a:rPr lang="en-US" altLang="zh-CN" sz="4800" b="1" spc="-300" smtClean="0">
                <a:solidFill>
                  <a:srgbClr val="FF0000"/>
                </a:solidFill>
                <a:latin typeface="Arial" panose="020B0604020202020204" pitchFamily="34" charset="0"/>
                <a:ea typeface="字魂189号-星岩乐黑体" panose="00000500000000000000" charset="-122"/>
                <a:cs typeface="Arial" panose="020B0604020202020204" pitchFamily="34" charset="0"/>
                <a:sym typeface="+mn-lt"/>
              </a:rPr>
              <a:t>của em</a:t>
            </a:r>
            <a:endParaRPr lang="en-US" altLang="zh-CN" sz="4800" b="1" spc="-300">
              <a:solidFill>
                <a:srgbClr val="FF0000"/>
              </a:solidFill>
              <a:latin typeface="Arial" panose="020B0604020202020204" pitchFamily="34" charset="0"/>
              <a:ea typeface="字魂189号-星岩乐黑体" panose="00000500000000000000" charset="-122"/>
              <a:cs typeface="Arial" panose="020B0604020202020204" pitchFamily="34" charset="0"/>
              <a:sym typeface="+mn-lt"/>
            </a:endParaRPr>
          </a:p>
          <a:p>
            <a:pPr algn="ctr" fontAlgn="auto">
              <a:defRPr/>
            </a:pPr>
            <a:endParaRPr lang="zh-CN" altLang="en-US" sz="4800" b="1" spc="-300">
              <a:solidFill>
                <a:srgbClr val="FF0000"/>
              </a:solidFill>
              <a:latin typeface="Arial" panose="020B0604020202020204" pitchFamily="34" charset="0"/>
              <a:ea typeface="字魂189号-星岩乐黑体" panose="00000500000000000000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023A36BD-0F35-7A42-B244-A42CAD67D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14" y="416229"/>
            <a:ext cx="787400" cy="78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8781" y="210522"/>
            <a:ext cx="52927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000"/>
              <a:t>Xén tóc thuê cây ổi</a:t>
            </a:r>
          </a:p>
          <a:p>
            <a:pPr fontAlgn="t"/>
            <a:r>
              <a:rPr lang="en-US" sz="3000"/>
              <a:t>Mở cửa hiệu thời trang</a:t>
            </a:r>
          </a:p>
          <a:p>
            <a:pPr fontAlgn="t"/>
            <a:r>
              <a:rPr lang="en-US" sz="3000"/>
              <a:t>Bác bọ ngựa luyện kiếm</a:t>
            </a:r>
          </a:p>
          <a:p>
            <a:pPr fontAlgn="t"/>
            <a:r>
              <a:rPr lang="en-US" sz="3000"/>
              <a:t>Vun vút trên cành xoan.</a:t>
            </a:r>
          </a:p>
          <a:p>
            <a:pPr fontAlgn="t"/>
            <a:r>
              <a:rPr lang="en-US" sz="3000"/>
              <a:t> </a:t>
            </a:r>
          </a:p>
          <a:p>
            <a:pPr fontAlgn="t"/>
            <a:r>
              <a:rPr lang="en-US" sz="3000"/>
              <a:t>Riêng mấy bạn đom đóm</a:t>
            </a:r>
          </a:p>
          <a:p>
            <a:pPr fontAlgn="t"/>
            <a:r>
              <a:rPr lang="en-US" sz="3000"/>
              <a:t>Thích làm nhà gần ao</a:t>
            </a:r>
          </a:p>
          <a:p>
            <a:pPr fontAlgn="t"/>
            <a:r>
              <a:rPr lang="en-US" sz="3000"/>
              <a:t>Đêm giăng đèn mở hội</a:t>
            </a:r>
          </a:p>
          <a:p>
            <a:pPr fontAlgn="t"/>
            <a:r>
              <a:rPr lang="en-US" sz="3000"/>
              <a:t>Thắp lên ngàn ánh sao.</a:t>
            </a:r>
          </a:p>
          <a:p>
            <a:pPr fontAlgn="t"/>
            <a:r>
              <a:rPr lang="en-US" sz="3000"/>
              <a:t> </a:t>
            </a:r>
          </a:p>
          <a:p>
            <a:pPr fontAlgn="t"/>
            <a:r>
              <a:rPr lang="en-US" sz="3000" smtClean="0"/>
              <a:t>Mặt đất gieo sự sống</a:t>
            </a:r>
          </a:p>
          <a:p>
            <a:pPr fontAlgn="t"/>
            <a:r>
              <a:rPr lang="en-US" sz="3000" smtClean="0"/>
              <a:t>Bầu trời nâng cánh bay</a:t>
            </a:r>
          </a:p>
          <a:p>
            <a:pPr fontAlgn="t"/>
            <a:r>
              <a:rPr lang="en-US" sz="3000" smtClean="0"/>
              <a:t>Mắt tớ nhìn xa tít</a:t>
            </a:r>
          </a:p>
          <a:p>
            <a:pPr fontAlgn="t"/>
            <a:r>
              <a:rPr lang="en-US" sz="3000" smtClean="0"/>
              <a:t>Tớ xây nhà trên mây!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61" y="-364075"/>
            <a:ext cx="3165230" cy="3165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7" r="98333">
                        <a14:foregroundMark x1="28833" y1="42960" x2="29667" y2="48707"/>
                        <a14:foregroundMark x1="27833" y1="41810" x2="19833" y2="51437"/>
                        <a14:foregroundMark x1="19833" y1="51868" x2="29333" y2="58908"/>
                        <a14:foregroundMark x1="19500" y1="52874" x2="21667" y2="61925"/>
                        <a14:foregroundMark x1="54167" y1="38075" x2="43000" y2="501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614" y="3005932"/>
            <a:ext cx="3241578" cy="37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023A36BD-0F35-7A42-B244-A42CAD67D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502149"/>
            <a:ext cx="787400" cy="787400"/>
          </a:xfrm>
          <a:prstGeom prst="rect">
            <a:avLst/>
          </a:prstGeom>
        </p:spPr>
      </p:pic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7" r="98333">
                        <a14:foregroundMark x1="28833" y1="42960" x2="29667" y2="48707"/>
                        <a14:foregroundMark x1="27833" y1="41810" x2="19833" y2="51437"/>
                        <a14:foregroundMark x1="19833" y1="51868" x2="29333" y2="58908"/>
                        <a14:foregroundMark x1="19500" y1="52874" x2="21667" y2="61925"/>
                        <a14:foregroundMark x1="54167" y1="38075" x2="43000" y2="501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376" y="2756262"/>
            <a:ext cx="3241578" cy="3760231"/>
          </a:xfrm>
          <a:prstGeom prst="rect">
            <a:avLst/>
          </a:prstGeom>
        </p:spPr>
      </p:pic>
      <p:sp>
        <p:nvSpPr>
          <p:cNvPr id="7" name="Google Shape;5317;p41"/>
          <p:cNvSpPr txBox="1">
            <a:spLocks/>
          </p:cNvSpPr>
          <p:nvPr/>
        </p:nvSpPr>
        <p:spPr>
          <a:xfrm>
            <a:off x="3252652" y="585005"/>
            <a:ext cx="6609805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Arial" panose="020B0604020202020204" pitchFamily="34" charset="0"/>
              </a:rPr>
              <a:t>thầm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bài viết và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cầu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3346914" y="2267433"/>
            <a:ext cx="8049154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/>
            <a:r>
              <a:rPr lang="vi-VN" sz="3600" b="0" dirty="0">
                <a:solidFill>
                  <a:schemeClr val="tx1"/>
                </a:solidFill>
                <a:latin typeface="Arial" panose="020B060402020202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Google Shape;5317;p41"/>
          <p:cNvSpPr txBox="1">
            <a:spLocks/>
          </p:cNvSpPr>
          <p:nvPr/>
        </p:nvSpPr>
        <p:spPr>
          <a:xfrm>
            <a:off x="3346914" y="3617889"/>
            <a:ext cx="8049155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/>
            <a:r>
              <a:rPr lang="vi-VN" sz="3600" b="0" dirty="0">
                <a:solidFill>
                  <a:schemeClr val="tx1"/>
                </a:solidFill>
                <a:latin typeface="Arial" panose="020B0604020202020204" pitchFamily="34" charset="0"/>
              </a:rPr>
              <a:t>2. Em cần lưu ý điều gì khi trình </a:t>
            </a:r>
            <a:r>
              <a:rPr lang="vi-VN" sz="3600" b="0">
                <a:solidFill>
                  <a:schemeClr val="tx1"/>
                </a:solidFill>
                <a:latin typeface="Arial" panose="020B0604020202020204" pitchFamily="34" charset="0"/>
              </a:rPr>
              <a:t>bày </a:t>
            </a:r>
            <a:r>
              <a:rPr lang="en-US" sz="3600" b="0" smtClean="0">
                <a:solidFill>
                  <a:schemeClr val="tx1"/>
                </a:solidFill>
                <a:latin typeface="Arial" panose="020B0604020202020204" pitchFamily="34" charset="0"/>
              </a:rPr>
              <a:t>thể thơ ngũ ngôn tứ tuyệt ( 5 chữ)</a:t>
            </a:r>
            <a:r>
              <a:rPr lang="vi-VN" sz="3600" b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vi-VN" sz="36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Cartoon character sticker with a girl writing on blank paper 2861184 Vector  Art at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8" y="4007448"/>
            <a:ext cx="2517956" cy="21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65720" y="502910"/>
            <a:ext cx="5477811" cy="787400"/>
            <a:chOff x="665720" y="502910"/>
            <a:chExt cx="5477811" cy="787400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10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Cùng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khó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974" y="170832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Calibri" panose="020F0502020204030204" pitchFamily="34" charset="0"/>
                <a:cs typeface="Calibri" panose="020F0502020204030204" pitchFamily="34" charset="0"/>
              </a:rPr>
              <a:t>xén tóc</a:t>
            </a:r>
            <a:endParaRPr lang="vi-VN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64816" y="3234521"/>
            <a:ext cx="5064370" cy="2584939"/>
            <a:chOff x="4257592" y="1991704"/>
            <a:chExt cx="5064370" cy="2584939"/>
          </a:xfrm>
        </p:grpSpPr>
        <p:sp>
          <p:nvSpPr>
            <p:cNvPr id="12" name="Rounded Rectangle 11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lnSpc>
                  <a:spcPct val="120000"/>
                </a:lnSpc>
                <a:buClr>
                  <a:srgbClr val="000000"/>
                </a:buClr>
              </a:pPr>
              <a:endParaRPr lang="en-US" sz="3200" kern="0" dirty="0">
                <a:solidFill>
                  <a:srgbClr val="29486D">
                    <a:lumMod val="50000"/>
                  </a:srgbClr>
                </a:solidFill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97783" y="2419168"/>
              <a:ext cx="41839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smtClean="0">
                  <a:solidFill>
                    <a:schemeClr val="accent2">
                      <a:lumMod val="75000"/>
                    </a:schemeClr>
                  </a:solidFill>
                </a:rPr>
                <a:t>xén tóc</a:t>
              </a:r>
              <a:endParaRPr lang="vi-VN" sz="8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6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0" y="502910"/>
            <a:ext cx="5477811" cy="787400"/>
            <a:chOff x="665720" y="502910"/>
            <a:chExt cx="5477811" cy="787400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10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974" y="1708321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xén tóc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4862" y="3234521"/>
            <a:ext cx="6490266" cy="2818225"/>
            <a:chOff x="2831696" y="1758418"/>
            <a:chExt cx="6490266" cy="2818225"/>
          </a:xfrm>
        </p:grpSpPr>
        <p:sp>
          <p:nvSpPr>
            <p:cNvPr id="12" name="Rounded Rectangle 11"/>
            <p:cNvSpPr/>
            <p:nvPr/>
          </p:nvSpPr>
          <p:spPr>
            <a:xfrm>
              <a:off x="2831696" y="1758418"/>
              <a:ext cx="6490266" cy="2818225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5557" y="2303321"/>
              <a:ext cx="633640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luyện kiếm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00949" y="1708321"/>
            <a:ext cx="4869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 kiếm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Cartoon character sticker with a girl writing on blank paper 2861184 Vector 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8" y="4007448"/>
            <a:ext cx="2517956" cy="21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3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bé trai đang ngồi học bài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5720" y="502910"/>
            <a:ext cx="5477811" cy="787400"/>
            <a:chOff x="665720" y="502910"/>
            <a:chExt cx="5477811" cy="787400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10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luyện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Gloria Hallelujah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7975" y="1662154"/>
            <a:ext cx="305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xén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tóc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3985" y="3139749"/>
            <a:ext cx="7976580" cy="2912997"/>
            <a:chOff x="4084317" y="1991704"/>
            <a:chExt cx="5410920" cy="2584939"/>
          </a:xfrm>
        </p:grpSpPr>
        <p:sp>
          <p:nvSpPr>
            <p:cNvPr id="12" name="Rounded Rectangle 11"/>
            <p:cNvSpPr/>
            <p:nvPr/>
          </p:nvSpPr>
          <p:spPr>
            <a:xfrm>
              <a:off x="4257592" y="1991704"/>
              <a:ext cx="5064370" cy="2584939"/>
            </a:xfrm>
            <a:prstGeom prst="roundRect">
              <a:avLst>
                <a:gd name="adj" fmla="val 7536"/>
              </a:avLst>
            </a:prstGeom>
            <a:solidFill>
              <a:srgbClr val="EBF5FF">
                <a:alpha val="91000"/>
              </a:srgb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9486D">
                    <a:lumMod val="50000"/>
                  </a:srgbClr>
                </a:solidFill>
                <a:effectLst/>
                <a:uLnTx/>
                <a:uFillTx/>
                <a:latin typeface="VNI-Avo" pitchFamily="2" charset="0"/>
                <a:cs typeface="Arial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84317" y="2441818"/>
              <a:ext cx="5410920" cy="1283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smtClean="0">
                  <a:solidFill>
                    <a:srgbClr val="ED7D31">
                      <a:lumMod val="75000"/>
                    </a:srgbClr>
                  </a:solidFill>
                  <a:latin typeface="Arial"/>
                </a:rPr>
                <a:t>ngàn ánh sao</a:t>
              </a:r>
              <a:endPara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65172" y="1711374"/>
            <a:ext cx="422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 kiếm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2353" y="1659716"/>
            <a:ext cx="549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ngàn ánh sáo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Cartoon character sticker with a girl writing on blank paper 2861184 Vector  Art at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8" y="4007448"/>
            <a:ext cx="2517956" cy="21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3117526" y="1193045"/>
            <a:ext cx="7842212" cy="49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86571" y="1769997"/>
            <a:ext cx="598816" cy="54864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49696" y="1757101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8619" y="266962"/>
            <a:ext cx="5477811" cy="787400"/>
            <a:chOff x="665720" y="502910"/>
            <a:chExt cx="5477811" cy="787400"/>
          </a:xfrm>
        </p:grpSpPr>
        <p:pic>
          <p:nvPicPr>
            <p:cNvPr id="26" name="图片 19">
              <a:extLst>
                <a:ext uri="{FF2B5EF4-FFF2-40B4-BE49-F238E27FC236}">
                  <a16:creationId xmlns=""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27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Lưu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ý </a:t>
              </a: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khi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trình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bày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728697" y="1879556"/>
            <a:ext cx="620999" cy="264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81" l="0" r="100000">
                        <a14:foregroundMark x1="41000" y1="40454" x2="53222" y2="50774"/>
                        <a14:foregroundMark x1="49444" y1="37668" x2="51778" y2="44169"/>
                        <a14:foregroundMark x1="41000" y1="37358" x2="41333" y2="45717"/>
                        <a14:foregroundMark x1="40333" y1="37977" x2="36333" y2="486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473" y="3409407"/>
            <a:ext cx="2541008" cy="2931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4592" y="20532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85387" y="1757101"/>
            <a:ext cx="598816" cy="54864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78619" y="266962"/>
            <a:ext cx="7223964" cy="787400"/>
            <a:chOff x="665720" y="502910"/>
            <a:chExt cx="5477811" cy="787400"/>
          </a:xfrm>
        </p:grpSpPr>
        <p:pic>
          <p:nvPicPr>
            <p:cNvPr id="26" name="图片 19">
              <a:extLst>
                <a:ext uri="{FF2B5EF4-FFF2-40B4-BE49-F238E27FC236}">
                  <a16:creationId xmlns="" xmlns:a16="http://schemas.microsoft.com/office/drawing/2014/main" id="{023A36BD-0F35-7A42-B244-A42CAD67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20" y="502910"/>
              <a:ext cx="787400" cy="787400"/>
            </a:xfrm>
            <a:prstGeom prst="rect">
              <a:avLst/>
            </a:prstGeom>
          </p:spPr>
        </p:pic>
        <p:sp>
          <p:nvSpPr>
            <p:cNvPr id="27" name="Google Shape;5317;p41"/>
            <p:cNvSpPr txBox="1">
              <a:spLocks/>
            </p:cNvSpPr>
            <p:nvPr/>
          </p:nvSpPr>
          <p:spPr>
            <a:xfrm>
              <a:off x="1059420" y="595436"/>
              <a:ext cx="5084111" cy="602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Lưu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ý </a:t>
              </a: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về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tư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thế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ngồi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viết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Gloria Hallelujah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31036" y="2770239"/>
            <a:ext cx="4682597" cy="1191816"/>
          </a:xfrm>
          <a:prstGeom prst="wedgeRoundRectCallout">
            <a:avLst>
              <a:gd name="adj1" fmla="val 75132"/>
              <a:gd name="adj2" fmla="val 28523"/>
              <a:gd name="adj3" fmla="val 16667"/>
            </a:avLst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0999" y="5174550"/>
            <a:ext cx="4703820" cy="1191816"/>
          </a:xfrm>
          <a:prstGeom prst="wedgeRoundRectCallout">
            <a:avLst>
              <a:gd name="adj1" fmla="val 81918"/>
              <a:gd name="adj2" fmla="val -66833"/>
              <a:gd name="adj3" fmla="val 16667"/>
            </a:avLst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Thẳng lưng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Chân đặt đúng vị trí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204185" y="1188176"/>
            <a:ext cx="4703820" cy="1177017"/>
          </a:xfrm>
          <a:prstGeom prst="wedgeRoundRectCallout">
            <a:avLst>
              <a:gd name="adj1" fmla="val 29987"/>
              <a:gd name="adj2" fmla="val 81368"/>
              <a:gd name="adj3" fmla="val 16667"/>
            </a:avLst>
          </a:prstGeom>
          <a:solidFill>
            <a:srgbClr val="FFCF0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25 – 30cm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22450" y="2614624"/>
            <a:ext cx="4201410" cy="2469535"/>
            <a:chOff x="6834621" y="2484743"/>
            <a:chExt cx="4201410" cy="2469535"/>
          </a:xfrm>
        </p:grpSpPr>
        <p:pic>
          <p:nvPicPr>
            <p:cNvPr id="16" name="Picture 2" descr="https://khotunhua.com/upload/tiny/day-tre-ngoi-dung-tu-th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55"/>
            <a:stretch/>
          </p:blipFill>
          <p:spPr bwMode="auto">
            <a:xfrm>
              <a:off x="7412062" y="2484743"/>
              <a:ext cx="3623969" cy="2469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834621" y="3693655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83398" y="3236266"/>
              <a:ext cx="972000" cy="7386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2" b="90000" l="4200" r="90000">
                        <a14:foregroundMark x1="44900" y1="37037" x2="46900" y2="47778"/>
                        <a14:foregroundMark x1="59800" y1="29259" x2="55000" y2="42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75" y="3699344"/>
            <a:ext cx="2924682" cy="31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315</Words>
  <Application>Microsoft Office PowerPoint</Application>
  <PresentationFormat>Custom</PresentationFormat>
  <Paragraphs>81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8</cp:revision>
  <dcterms:created xsi:type="dcterms:W3CDTF">2021-09-02T12:40:00Z</dcterms:created>
  <dcterms:modified xsi:type="dcterms:W3CDTF">2025-11-22T00:59:34Z</dcterms:modified>
</cp:coreProperties>
</file>