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6" r:id="rId3"/>
  </p:sldMasterIdLst>
  <p:notesMasterIdLst>
    <p:notesMasterId r:id="rId23"/>
  </p:notesMasterIdLst>
  <p:sldIdLst>
    <p:sldId id="257" r:id="rId4"/>
    <p:sldId id="434" r:id="rId5"/>
    <p:sldId id="291" r:id="rId6"/>
    <p:sldId id="292" r:id="rId7"/>
    <p:sldId id="293" r:id="rId8"/>
    <p:sldId id="294" r:id="rId9"/>
    <p:sldId id="295" r:id="rId10"/>
    <p:sldId id="296" r:id="rId11"/>
    <p:sldId id="277" r:id="rId12"/>
    <p:sldId id="278" r:id="rId13"/>
    <p:sldId id="297" r:id="rId14"/>
    <p:sldId id="298" r:id="rId15"/>
    <p:sldId id="300" r:id="rId16"/>
    <p:sldId id="299" r:id="rId17"/>
    <p:sldId id="301" r:id="rId18"/>
    <p:sldId id="259" r:id="rId19"/>
    <p:sldId id="302" r:id="rId20"/>
    <p:sldId id="303" r:id="rId21"/>
    <p:sldId id="289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7 SVNBeachwood Sans" pitchFamily="2" charset="0"/>
      <p:bold r:id="rId26"/>
    </p:embeddedFont>
    <p:embeddedFont>
      <p:font typeface="AvertaStdCY-Regular" panose="00000500000000000000" pitchFamily="50" charset="0"/>
      <p:regular r:id="rId27"/>
    </p:embeddedFont>
    <p:embeddedFont>
      <p:font typeface="AvertaStdCY-RegularItalic" panose="00000500000000000000" pitchFamily="50" charset="0"/>
      <p:italic r:id="rId28"/>
    </p:embeddedFont>
    <p:embeddedFont>
      <p:font typeface="Browallia New" panose="020B0604020202020204" pitchFamily="34" charset="-34"/>
      <p:regular r:id="rId29"/>
      <p:bold r:id="rId30"/>
      <p:italic r:id="rId31"/>
      <p:boldItalic r:id="rId32"/>
    </p:embeddedFont>
    <p:embeddedFont>
      <p:font typeface="Coiny" panose="02000903060500060000" pitchFamily="2" charset="0"/>
      <p:regular r:id="rId33"/>
    </p:embeddedFont>
    <p:embeddedFont>
      <p:font typeface="Just Another Hand"/>
      <p:regular r:id="rId34"/>
    </p:embeddedFont>
    <p:embeddedFont>
      <p:font typeface="UTM Duepuntozero" panose="02040603050506020204" pitchFamily="18" charset="0"/>
      <p:regular r:id="rId35"/>
      <p:bold r:id="rId36"/>
    </p:embeddedFont>
    <p:embeddedFont>
      <p:font typeface="UTM Habano" panose="02040603050506020204" pitchFamily="18" charset="0"/>
      <p:regular r:id="rId37"/>
    </p:embeddedFont>
    <p:embeddedFont>
      <p:font typeface="UTM Mother" panose="02040603050506020204" pitchFamily="18" charset="0"/>
      <p:regular r:id="rId38"/>
    </p:embeddedFont>
    <p:embeddedFont>
      <p:font typeface="UTM Showcard" panose="0204060305050602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2DF"/>
    <a:srgbClr val="B9F3F7"/>
    <a:srgbClr val="E6E6E6"/>
    <a:srgbClr val="AB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C6BB-5ECA-49C0-B285-B1833E7B2A47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20BB4-C2D4-43E5-8844-787BA5ECD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9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3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4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27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6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1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74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5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9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3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4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FAFF-1597-D55E-ECEA-016E7A73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B5AD3-5FB3-206F-8FD9-544438C36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2481F-577D-506F-7840-888DBB9D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66DC2-9183-053C-42A4-1D0D4EAE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CAB2-1860-D998-2CAA-57BCDC21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9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CCC2-D380-AFD2-492F-96B9468A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2E3F-5926-E586-948E-D56AADCD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0B549-8779-1545-4408-DA8F11FC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AFCDC-9054-A408-F2FE-35D8721F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A5008-B302-F596-03DA-3A64382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8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95D2-4BF8-72BE-6843-43FC8229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C032B-BB46-82FE-D966-73738AB44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A9270-05A3-1DF0-D2A1-D4AACF73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F7FA-F6BD-3B78-DD46-138B2554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B894-8EED-E3B8-CC82-451A14A4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664C-B717-53B8-4CD0-4FE74F72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6E779-3D70-19C7-C0E2-8FBB5C6B8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2FCCB-1FCE-AC86-D6D4-1CCC9B579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93D0C-6005-A0EF-6F7D-D32B8ED9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F991E-2253-713D-2207-F7D1A37B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E3A1A-9673-9BB6-A037-D26FE294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3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2CFE-AFC5-7793-2005-A14A051F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BC17B-5721-2046-9A80-1014E794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9BF6E-73AE-E9B7-D4C1-D3BE89556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40D97-E471-3D7D-758E-FCE212D5A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7F714-4E0D-CB8A-7B57-FAB32EACD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D447C-6AA2-3425-65C4-00F87523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5B6E7-9658-837F-DF08-4312BA76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57DCD-B4D8-A12A-0A25-441CD703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41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D76B-BE2A-FD14-2E6A-E9C8E169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3CFCC-E9CE-A5C2-ECB9-CD152158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AFCB9-8149-33B9-A530-92052E53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25EC0-34CA-3FB9-B16A-259A2E8A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8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9B861D-59CC-D371-8F3E-3C799358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4045F-AB09-6632-05F0-F6CFCFF4F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C822-6F73-911B-B3A9-7FFB8F61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911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6D80-92D0-8682-B6D7-EFCF22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4FEB8-01D7-18A1-B981-8196E9CC3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B2CA-0E90-6C63-00E9-BC334207D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648E2-1ACA-195B-0C3F-321590C8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DF6E-F31E-0CDF-B6D1-026343FC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5DA4E-E3E0-6019-CD93-CB88E79D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2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BB10-FBD0-BC4E-35E4-316044A6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D6AEA-9979-CAD7-461C-6D9DFD80B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534E2-EBD1-D2A8-D307-34A4CA838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19509-0C6F-7CB4-99A6-C27A4A53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006BE-CFA9-47CB-FB8E-15E62136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BD08C-AA1A-D976-A1C4-2B811F13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39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677D-38EF-E6B7-9B6E-6912EE96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FBD39-3FB1-599F-C91D-D5879A031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64DF8-EE36-139A-5C19-4CFA1908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C8B10-F7AB-0D8D-A874-CA011758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822C6-13AD-BF1E-E05E-A145E347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68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A8FBC-5C7A-CDD4-9495-0710E5E4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496CF-D906-0B47-93E3-C8E2ADEA0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94F65-EB2B-F718-85F7-208D72EF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8736A-11A9-7A03-2700-1CBBE59C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6DA42-FDAA-855D-149D-D6E055BD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1062200" y="1357867"/>
            <a:ext cx="10067600" cy="4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33">
                <a:latin typeface="Catamaran"/>
                <a:ea typeface="Catamaran"/>
                <a:cs typeface="Catamaran"/>
                <a:sym typeface="Catamaran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1062200" y="5237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 panose="02000506000000020003"/>
                <a:ea typeface="Just Another Hand" panose="02000506000000020003"/>
                <a:cs typeface="Just Another Hand" panose="02000506000000020003"/>
                <a:sym typeface="Just Another Hand" panose="0200050600000002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055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13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1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4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8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82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6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2338CCB-BCAD-46C6-83AF-599CFEE5185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090673D-7BEC-D532-3ACA-38A5585192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C:\Users\ADMIN\Desktop\canh22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C6C016-0C93-A0B0-9AA3-AED3218C5A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CEA25-BD7E-D23E-679C-0B94A6FB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71D48-720D-5029-1527-DF70477F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597CE-2DC9-3EF9-67B0-2117997BD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6809B-AB76-482E-9256-901281F4783B}" type="datetimeFigureOut">
              <a:rPr lang="en-US" smtClean="0"/>
              <a:t>08/07/2024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1E40-EA76-9949-8B85-7F83B11AD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E142-5A75-E594-44AC-593871092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EBE8C-EDCA-3D08-F5DF-860372560A3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6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12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5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1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image" Target="../media/image25.png"/><Relationship Id="rId12" Type="http://schemas.openxmlformats.org/officeDocument/2006/relationships/slide" Target="slide8.xml"/><Relationship Id="rId17" Type="http://schemas.microsoft.com/office/2007/relationships/hdphoto" Target="../media/hdphoto7.wdp"/><Relationship Id="rId2" Type="http://schemas.openxmlformats.org/officeDocument/2006/relationships/image" Target="../media/image2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slide" Target="slide7.xml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slide" Target="slide4.xml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394468" y="4110815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34" y="4909286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843848" y="3744511"/>
            <a:ext cx="2957758" cy="30222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246F349F-67A2-0081-CDFD-665CA11A8B8A}"/>
              </a:ext>
            </a:extLst>
          </p:cNvPr>
          <p:cNvGrpSpPr/>
          <p:nvPr/>
        </p:nvGrpSpPr>
        <p:grpSpPr>
          <a:xfrm>
            <a:off x="1322440" y="2907796"/>
            <a:ext cx="8637603" cy="1979691"/>
            <a:chOff x="2961822" y="6585062"/>
            <a:chExt cx="15496271" cy="28589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D8171-71FD-1C68-7750-D150D6C325A3}"/>
                </a:ext>
              </a:extLst>
            </p:cNvPr>
            <p:cNvSpPr txBox="1"/>
            <p:nvPr/>
          </p:nvSpPr>
          <p:spPr>
            <a:xfrm>
              <a:off x="2961822" y="6585062"/>
              <a:ext cx="15496271" cy="282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54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NĂNG LƯỢNG MẶT TRỜI, GIÓ VÀ NƯỚC CHẢY</a:t>
              </a:r>
              <a:endParaRPr lang="en-US" sz="5400" b="1">
                <a:ln w="2762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7B0BC8-BEC5-4D1B-32D0-CD682DB34C97}"/>
                </a:ext>
              </a:extLst>
            </p:cNvPr>
            <p:cNvSpPr txBox="1"/>
            <p:nvPr/>
          </p:nvSpPr>
          <p:spPr>
            <a:xfrm>
              <a:off x="3267025" y="6614854"/>
              <a:ext cx="14885861" cy="2829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54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NĂNG LƯỢNG MẶT TRỜI, GIÓ VÀ NƯỚC CHẢY</a:t>
              </a:r>
              <a:endParaRPr lang="en-US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7381A08-7F9A-F2F5-DA35-61381560EB6F}"/>
              </a:ext>
            </a:extLst>
          </p:cNvPr>
          <p:cNvGrpSpPr/>
          <p:nvPr/>
        </p:nvGrpSpPr>
        <p:grpSpPr>
          <a:xfrm rot="20337413">
            <a:off x="1555250" y="2559329"/>
            <a:ext cx="1569081" cy="584775"/>
            <a:chOff x="6029887" y="1574248"/>
            <a:chExt cx="2548503" cy="584775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8151A73-2FDB-0AE4-CF1F-BE1776232789}"/>
                </a:ext>
              </a:extLst>
            </p:cNvPr>
            <p:cNvSpPr txBox="1"/>
            <p:nvPr/>
          </p:nvSpPr>
          <p:spPr>
            <a:xfrm>
              <a:off x="6029891" y="1574248"/>
              <a:ext cx="2548499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n w="127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Mother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11</a:t>
              </a:r>
              <a:endParaRPr lang="en-US" sz="3600" dirty="0">
                <a:ln w="1270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F1AD96-D318-A7CD-C13A-FA57AA951FEF}"/>
                </a:ext>
              </a:extLst>
            </p:cNvPr>
            <p:cNvSpPr txBox="1"/>
            <p:nvPr/>
          </p:nvSpPr>
          <p:spPr>
            <a:xfrm>
              <a:off x="6029887" y="1574248"/>
              <a:ext cx="2548499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uLnTx/>
                  <a:uFillTx/>
                  <a:latin typeface="UTM Mother" panose="02040603050506020204" pitchFamily="18" charset="0"/>
                  <a:cs typeface="Calibri" panose="020F0502020204030204" pitchFamily="34" charset="0"/>
                </a:rPr>
                <a:t>Bài 11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UTM Mother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Nhóm 24">
            <a:extLst>
              <a:ext uri="{FF2B5EF4-FFF2-40B4-BE49-F238E27FC236}">
                <a16:creationId xmlns:a16="http://schemas.microsoft.com/office/drawing/2014/main" id="{A8663C21-1C66-0418-DF50-AE380B14E175}"/>
              </a:ext>
            </a:extLst>
          </p:cNvPr>
          <p:cNvGrpSpPr/>
          <p:nvPr/>
        </p:nvGrpSpPr>
        <p:grpSpPr>
          <a:xfrm>
            <a:off x="-399380" y="821463"/>
            <a:ext cx="11763666" cy="844784"/>
            <a:chOff x="286527" y="-292848"/>
            <a:chExt cx="11763666" cy="844784"/>
          </a:xfrm>
        </p:grpSpPr>
        <p:sp>
          <p:nvSpPr>
            <p:cNvPr id="20" name="Hộp Văn bản 22">
              <a:extLst>
                <a:ext uri="{FF2B5EF4-FFF2-40B4-BE49-F238E27FC236}">
                  <a16:creationId xmlns:a16="http://schemas.microsoft.com/office/drawing/2014/main" id="{C93F882E-7B80-39BF-A9DE-02E730A9D775}"/>
                </a:ext>
              </a:extLst>
            </p:cNvPr>
            <p:cNvSpPr txBox="1"/>
            <p:nvPr/>
          </p:nvSpPr>
          <p:spPr>
            <a:xfrm>
              <a:off x="286527" y="-292847"/>
              <a:ext cx="11763666" cy="844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15240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  <p:sp>
          <p:nvSpPr>
            <p:cNvPr id="21" name="Hộp Văn bản 26">
              <a:extLst>
                <a:ext uri="{FF2B5EF4-FFF2-40B4-BE49-F238E27FC236}">
                  <a16:creationId xmlns:a16="http://schemas.microsoft.com/office/drawing/2014/main" id="{90A1F82E-92B4-EF21-3390-B735F799F146}"/>
                </a:ext>
              </a:extLst>
            </p:cNvPr>
            <p:cNvSpPr txBox="1"/>
            <p:nvPr/>
          </p:nvSpPr>
          <p:spPr>
            <a:xfrm>
              <a:off x="286527" y="-292848"/>
              <a:ext cx="11763666" cy="844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  <a:endParaRPr kumimoji="0" lang="en-US" altLang="zh-CN" sz="3600" b="0" i="0" u="none" strike="noStrike" kern="1200" cap="none" spc="0" normalizeH="0" baseline="0" noProof="0" dirty="0">
                <a:ln w="254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2F2B9416-28DB-7451-400B-BE0620F7A1CB}"/>
              </a:ext>
            </a:extLst>
          </p:cNvPr>
          <p:cNvGrpSpPr/>
          <p:nvPr/>
        </p:nvGrpSpPr>
        <p:grpSpPr>
          <a:xfrm>
            <a:off x="3844316" y="1804950"/>
            <a:ext cx="3275821" cy="789796"/>
            <a:chOff x="7896752" y="715563"/>
            <a:chExt cx="3275821" cy="789796"/>
          </a:xfrm>
        </p:grpSpPr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1E0CE392-789A-F593-412E-666DD102037E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ln w="127000">
                    <a:solidFill>
                      <a:schemeClr val="bg1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KHOA HỌC</a:t>
              </a:r>
              <a:endParaRPr lang="en-US" sz="4400" dirty="0">
                <a:ln w="127000">
                  <a:solidFill>
                    <a:schemeClr val="bg1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17246C15-A27B-5159-4E99-C9929A7A1525}"/>
                </a:ext>
              </a:extLst>
            </p:cNvPr>
            <p:cNvSpPr txBox="1"/>
            <p:nvPr/>
          </p:nvSpPr>
          <p:spPr>
            <a:xfrm>
              <a:off x="7896752" y="735918"/>
              <a:ext cx="3275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F93B6B"/>
                  </a:solidFill>
                  <a:latin typeface="#9Slide07 SVNBeachwood Sans" pitchFamily="2" charset="0"/>
                </a:rPr>
                <a:t>KHOA HỌC</a:t>
              </a:r>
              <a:endParaRPr lang="en-US" sz="4400" dirty="0">
                <a:solidFill>
                  <a:srgbClr val="F93B6B"/>
                </a:solidFill>
                <a:latin typeface="#9Slide07 SVNBeachwood Sans" pitchFamily="2" charset="0"/>
              </a:endParaRPr>
            </a:p>
          </p:txBody>
        </p:sp>
      </p:grpSp>
      <p:sp>
        <p:nvSpPr>
          <p:cNvPr id="29" name="TextBox 39">
            <a:extLst>
              <a:ext uri="{FF2B5EF4-FFF2-40B4-BE49-F238E27FC236}">
                <a16:creationId xmlns:a16="http://schemas.microsoft.com/office/drawing/2014/main" id="{BE2550BE-2139-D656-99DD-8BC33DA1598E}"/>
              </a:ext>
            </a:extLst>
          </p:cNvPr>
          <p:cNvSpPr txBox="1"/>
          <p:nvPr/>
        </p:nvSpPr>
        <p:spPr>
          <a:xfrm>
            <a:off x="4134017" y="5045089"/>
            <a:ext cx="31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(3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2)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Duepunto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1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1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2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63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1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1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2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21935" y="536028"/>
            <a:ext cx="11685406" cy="60697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0" i="1" u="none" strike="noStrike" baseline="0">
                <a:solidFill>
                  <a:srgbClr val="FF3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Lập kế hoạch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bị: Giấy, bút,...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cần làm:</a:t>
            </a:r>
          </a:p>
          <a:p>
            <a:pPr lvl="1"/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hai dạng năng lượng để t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hiểu.</a:t>
            </a:r>
          </a:p>
          <a:p>
            <a:pPr lvl="1"/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thu thập: việc khai thác, sử dụng năng lượng;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thuận lợi và khó khăn trong khai thác, sử dụng các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 năng lượng,...</a:t>
            </a:r>
          </a:p>
          <a:p>
            <a:pPr lvl="1"/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thập thông tin qua: sách, báo, in-tơ-nét,...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công nhiệm vụ.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cần thực hiện.</a:t>
            </a:r>
          </a:p>
          <a:p>
            <a:pPr lvl="1"/>
            <a:r>
              <a:rPr lang="en-US" sz="2800" b="0" i="1" u="none" strike="noStrike" baseline="0">
                <a:solidFill>
                  <a:srgbClr val="FF3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Thực hiện kế hoạch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thu thập thông tin theo kế hoạch đã xây dựng.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thông tin theo bảng gợi ..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21935" y="536028"/>
            <a:ext cx="11685406" cy="60697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74DDA-1641-6F01-4C28-718DE1229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09" y="796180"/>
            <a:ext cx="8904921" cy="3973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8749-7E7A-0A11-FCC8-D69F661DBBF1}"/>
              </a:ext>
            </a:extLst>
          </p:cNvPr>
          <p:cNvSpPr txBox="1"/>
          <p:nvPr/>
        </p:nvSpPr>
        <p:spPr>
          <a:xfrm>
            <a:off x="1332154" y="4986159"/>
            <a:ext cx="100675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1" u="none" strike="noStrike" baseline="0">
                <a:solidFill>
                  <a:srgbClr val="FF36B3"/>
                </a:solidFill>
                <a:latin typeface="AvertaStdCY-RegularItalic" panose="00000500000000000000" pitchFamily="50" charset="0"/>
              </a:rPr>
              <a:t>3. Tổng kết và thảo luận</a:t>
            </a:r>
          </a:p>
          <a:p>
            <a:pPr algn="l"/>
            <a:r>
              <a:rPr lang="vi-VN" sz="4000" b="0" i="0" u="none" strike="noStrike" baseline="0">
                <a:solidFill>
                  <a:srgbClr val="DA0000"/>
                </a:solidFill>
                <a:latin typeface="ArialMT"/>
              </a:rPr>
              <a:t>■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Tr</a:t>
            </a:r>
            <a:r>
              <a:rPr lang="en-US" sz="4000">
                <a:solidFill>
                  <a:srgbClr val="000000"/>
                </a:solidFill>
                <a:latin typeface="AvertaStdCY-Regular" panose="00000500000000000000" pitchFamily="50" charset="0"/>
              </a:rPr>
              <a:t>ì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nh bày kết quả của nhóm trước lớp.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1101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75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3397C7-1C77-4E69-8959-AD6A20660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23" y="2030947"/>
            <a:ext cx="2804655" cy="48962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79278" y="2350404"/>
            <a:ext cx="96819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THẢO</a:t>
            </a:r>
            <a:r>
              <a:rPr lang="en-US" altLang="zh-CN" sz="10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10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8279B41-D4FF-49DE-8501-E40478F21D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'">
            <a:hlinkClick r:id="" action="ppaction://media"/>
            <a:extLst>
              <a:ext uri="{FF2B5EF4-FFF2-40B4-BE49-F238E27FC236}">
                <a16:creationId xmlns:a16="http://schemas.microsoft.com/office/drawing/2014/main" id="{BBE2F541-0E56-0E67-D082-6AEBE9230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75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3397C7-1C77-4E69-8959-AD6A20660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23" y="2030947"/>
            <a:ext cx="2804655" cy="48962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79278" y="2350404"/>
            <a:ext cx="96819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CHIA SẺ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8279B41-D4FF-49DE-8501-E40478F21D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7DF6D2-47C2-4DC7-B875-5F2B360FA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9713" y="47585"/>
            <a:ext cx="859232" cy="54226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8675AC-A367-4137-8894-F1B446636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67" y="0"/>
            <a:ext cx="1237113" cy="14798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3CA726-C81F-49B3-87A9-FB7DA3BFE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83" y="1702827"/>
            <a:ext cx="4876806" cy="48768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0714" y="0"/>
            <a:ext cx="8110792" cy="6123744"/>
            <a:chOff x="580714" y="0"/>
            <a:chExt cx="8110792" cy="612374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 rot="21199036">
              <a:off x="580714" y="1401140"/>
              <a:ext cx="8110792" cy="4722604"/>
            </a:xfrm>
            <a:prstGeom prst="cloud">
              <a:avLst/>
            </a:prstGeom>
            <a:solidFill>
              <a:srgbClr val="B9F3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80281" y="2315618"/>
              <a:ext cx="6416566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Chia sẻ những việc em và gia đình đã khai thác, sử dụng các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dạng năng lượng mặt trời, gió và nước chảy trong cuộc sống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hằng ngày.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17683F52-35D0-E3B9-6334-7C69225A21F5}"/>
              </a:ext>
            </a:extLst>
          </p:cNvPr>
          <p:cNvGrpSpPr/>
          <p:nvPr/>
        </p:nvGrpSpPr>
        <p:grpSpPr>
          <a:xfrm flipH="1">
            <a:off x="427860" y="414373"/>
            <a:ext cx="8321409" cy="1323439"/>
            <a:chOff x="-2429546" y="807048"/>
            <a:chExt cx="17172486" cy="1323439"/>
          </a:xfrm>
        </p:grpSpPr>
        <p:sp>
          <p:nvSpPr>
            <p:cNvPr id="10" name="Hộp Văn bản 8">
              <a:extLst>
                <a:ext uri="{FF2B5EF4-FFF2-40B4-BE49-F238E27FC236}">
                  <a16:creationId xmlns:a16="http://schemas.microsoft.com/office/drawing/2014/main" id="{4C3A6447-1825-7E59-8268-C263B2828CE4}"/>
                </a:ext>
              </a:extLst>
            </p:cNvPr>
            <p:cNvSpPr txBox="1"/>
            <p:nvPr/>
          </p:nvSpPr>
          <p:spPr>
            <a:xfrm>
              <a:off x="-2429544" y="807048"/>
              <a:ext cx="1717248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8000">
                  <a:ln w="190500">
                    <a:solidFill>
                      <a:schemeClr val="bg1"/>
                    </a:solidFill>
                  </a:ln>
                  <a:solidFill>
                    <a:srgbClr val="FF85FF"/>
                  </a:solidFill>
                  <a:latin typeface="Coiny" panose="02000903060500060000" pitchFamily="2" charset="0"/>
                </a:rPr>
                <a:t>LUYỆN TẬP</a:t>
              </a:r>
            </a:p>
          </p:txBody>
        </p:sp>
        <p:sp>
          <p:nvSpPr>
            <p:cNvPr id="11" name="Hộp Văn bản 8">
              <a:extLst>
                <a:ext uri="{FF2B5EF4-FFF2-40B4-BE49-F238E27FC236}">
                  <a16:creationId xmlns:a16="http://schemas.microsoft.com/office/drawing/2014/main" id="{B9639A47-B6EE-59A9-3433-50289ED1DA5E}"/>
                </a:ext>
              </a:extLst>
            </p:cNvPr>
            <p:cNvSpPr txBox="1"/>
            <p:nvPr/>
          </p:nvSpPr>
          <p:spPr>
            <a:xfrm>
              <a:off x="-2429546" y="807048"/>
              <a:ext cx="1717248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ln w="2857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9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" y="222274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6A44DF8-9E18-4BE0-925E-B19A7B551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47" y="1505061"/>
            <a:ext cx="3022695" cy="5276874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4551956" y="4863554"/>
            <a:ext cx="600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Phơi quần áo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 descr="Lịch sử phát triển của giàn phơi quần áo thông minh - Giàn phơi thông minh  - Mành rèm - Cửa lưới chống muỗi">
            <a:extLst>
              <a:ext uri="{FF2B5EF4-FFF2-40B4-BE49-F238E27FC236}">
                <a16:creationId xmlns:a16="http://schemas.microsoft.com/office/drawing/2014/main" id="{EB133D3A-23FF-1A0B-7574-D2F4B356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72" y="1368627"/>
            <a:ext cx="48768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9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" y="222274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2854992" y="4863554"/>
            <a:ext cx="600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Chơi chong chóng quay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074" name="Picture 2" descr="Giải Bài 32: Đọc: Chơi chong chóng SGK Tiếng Việt 2 tập 1 Kết nối tri thức  với cuộc sống | Tiếng Việt 2 - Kết nối tri thức">
            <a:extLst>
              <a:ext uri="{FF2B5EF4-FFF2-40B4-BE49-F238E27FC236}">
                <a16:creationId xmlns:a16="http://schemas.microsoft.com/office/drawing/2014/main" id="{995F2375-1F5B-DDFE-0118-88B0274F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5" y="880388"/>
            <a:ext cx="8351809" cy="376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6A44DF8-9E18-4BE0-925E-B19A7B5514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3134" y="1590812"/>
            <a:ext cx="3022695" cy="52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2030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6A44DF8-9E18-4BE0-925E-B19A7B551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47" y="1505061"/>
            <a:ext cx="3022695" cy="5276874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3309086" y="4863554"/>
            <a:ext cx="600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Phơi cá biển khô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Phơi cá một nắng là phơi bao lâu - Cakho1nang.com">
            <a:extLst>
              <a:ext uri="{FF2B5EF4-FFF2-40B4-BE49-F238E27FC236}">
                <a16:creationId xmlns:a16="http://schemas.microsoft.com/office/drawing/2014/main" id="{3F8AF248-690E-64F7-4B30-36DE208F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7" y="604653"/>
            <a:ext cx="74295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AB5CAB4-C1BF-4985-9E06-29C43CB0A2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539732" y="4319926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83" y="4987585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724417" y="3873878"/>
            <a:ext cx="2957758" cy="30222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9AA40D4-CF2D-42FF-8991-63BFC5C48E8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5" t="231" r="397" b="-231"/>
          <a:stretch/>
        </p:blipFill>
        <p:spPr>
          <a:xfrm>
            <a:off x="7469446" y="-91266"/>
            <a:ext cx="4744885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9825" y="2616469"/>
            <a:ext cx="67000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69">
            <a:extLst>
              <a:ext uri="{FF2B5EF4-FFF2-40B4-BE49-F238E27FC236}">
                <a16:creationId xmlns:a16="http://schemas.microsoft.com/office/drawing/2014/main" id="{6046BCBC-9E58-3EFB-7943-F8E809D4224E}"/>
              </a:ext>
            </a:extLst>
          </p:cNvPr>
          <p:cNvGrpSpPr/>
          <p:nvPr/>
        </p:nvGrpSpPr>
        <p:grpSpPr>
          <a:xfrm>
            <a:off x="466165" y="1584553"/>
            <a:ext cx="11385787" cy="5017530"/>
            <a:chOff x="466166" y="1311147"/>
            <a:chExt cx="11385786" cy="5017526"/>
          </a:xfrm>
        </p:grpSpPr>
        <p:sp>
          <p:nvSpPr>
            <p:cNvPr id="27" name="Hình chữ nhật: Góc Tròn 60">
              <a:extLst>
                <a:ext uri="{FF2B5EF4-FFF2-40B4-BE49-F238E27FC236}">
                  <a16:creationId xmlns:a16="http://schemas.microsoft.com/office/drawing/2014/main" id="{F677BB5C-49B5-5C30-80C8-56F789DFCDB9}"/>
                </a:ext>
              </a:extLst>
            </p:cNvPr>
            <p:cNvSpPr/>
            <p:nvPr/>
          </p:nvSpPr>
          <p:spPr>
            <a:xfrm>
              <a:off x="466166" y="1311147"/>
              <a:ext cx="11385786" cy="50175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8" name="Hộp Văn bản 61">
              <a:extLst>
                <a:ext uri="{FF2B5EF4-FFF2-40B4-BE49-F238E27FC236}">
                  <a16:creationId xmlns:a16="http://schemas.microsoft.com/office/drawing/2014/main" id="{75161066-B0F8-6BBA-40F1-148EE2C587C1}"/>
                </a:ext>
              </a:extLst>
            </p:cNvPr>
            <p:cNvSpPr txBox="1"/>
            <p:nvPr/>
          </p:nvSpPr>
          <p:spPr>
            <a:xfrm>
              <a:off x="1408746" y="1634397"/>
              <a:ext cx="9573434" cy="4031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vi-VN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/>
                  <a:sym typeface="Arial" panose="020B0604020202020204"/>
                </a:rPr>
                <a:t>–	Kể được tên một số phương tiện, máy móc và hoạt động của con người sử dụng năng lượng mặt trời, gió và nước chảy.</a:t>
              </a:r>
            </a:p>
            <a:p>
              <a:pPr algn="just" defTabSz="914377"/>
              <a:r>
                <a:rPr lang="vi-VN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/>
                  <a:sym typeface="Arial" panose="020B0604020202020204"/>
                </a:rPr>
                <a:t>–	Thu thập, xử lí thông tin và trình bày được (bằng những hình thức khác nhau) về việc khai thác, sử dụng các dạng năng lượng nêu trên.</a:t>
              </a:r>
            </a:p>
            <a:p>
              <a:pPr algn="just" defTabSz="914377"/>
              <a:r>
                <a:rPr lang="vi-VN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/>
                  <a:sym typeface="Arial" panose="020B0604020202020204"/>
                </a:rPr>
                <a:t>–	Vận dụng được kiến thức về nguồn năng lượng mặt trời để tự làm bếp mặt trời.</a:t>
              </a:r>
            </a:p>
          </p:txBody>
        </p:sp>
      </p:grpSp>
      <p:pic>
        <p:nvPicPr>
          <p:cNvPr id="32" name="Picture 33">
            <a:extLst>
              <a:ext uri="{FF2B5EF4-FFF2-40B4-BE49-F238E27FC236}">
                <a16:creationId xmlns:a16="http://schemas.microsoft.com/office/drawing/2014/main" id="{4E676BF3-647F-9013-46D8-AA9EFC8D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635111" y="4484230"/>
            <a:ext cx="2030491" cy="2117853"/>
          </a:xfrm>
          <a:prstGeom prst="rect">
            <a:avLst/>
          </a:prstGeom>
        </p:spPr>
      </p:pic>
      <p:pic>
        <p:nvPicPr>
          <p:cNvPr id="33" name="Picture 34">
            <a:extLst>
              <a:ext uri="{FF2B5EF4-FFF2-40B4-BE49-F238E27FC236}">
                <a16:creationId xmlns:a16="http://schemas.microsoft.com/office/drawing/2014/main" id="{1B3DA1D9-1090-88F5-8594-24FC8BB3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20150" y="4601047"/>
            <a:ext cx="2030491" cy="20929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DB6F91-59BE-8E0E-5CF4-CB138A149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877" y="255916"/>
            <a:ext cx="7405249" cy="1479424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AA094B82-11B6-9EBC-72B0-2A4E63E3B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9500" flipH="1">
            <a:off x="442878" y="1118859"/>
            <a:ext cx="931388" cy="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7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-510921"/>
            <a:ext cx="10566399" cy="38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10674" y="917681"/>
            <a:ext cx="9786653" cy="20621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Tìm trúc cho gấu</a:t>
            </a:r>
            <a:endParaRPr kumimoji="0" lang="en-US" sz="128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50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293360"/>
            <a:ext cx="1796724" cy="13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8" y="4895200"/>
            <a:ext cx="1841136" cy="13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03" y="4202336"/>
            <a:ext cx="1814401" cy="13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42" y="2558718"/>
            <a:ext cx="1824132" cy="13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0900" y="1812827"/>
            <a:ext cx="5239576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bạn!</a:t>
            </a:r>
            <a:endParaRPr kumimoji="0" lang="en-US" sz="9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43439" y="171835"/>
            <a:ext cx="1810669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836 -0.6428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874525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4BACC6">
                    <a:lumMod val="50000"/>
                  </a:srgbClr>
                </a:solidFill>
                <a:cs typeface="Times New Roman" panose="02020603050405020304" pitchFamily="18" charset="0"/>
              </a:rPr>
              <a:t>Năng lượng mặt trời dùng để</a:t>
            </a:r>
            <a:endParaRPr kumimoji="0" lang="vi-VN" sz="5400" b="1" i="0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 nguời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>
                  <a:solidFill>
                    <a:srgbClr val="002060"/>
                  </a:solidFill>
                  <a:cs typeface="Arial" panose="020B0604020202020204" pitchFamily="34" charset="0"/>
                </a:rPr>
                <a:t>Sản xuất điện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Chạy thuyền buồm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8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Năng lượng gió</a:t>
            </a:r>
            <a:r>
              <a:rPr lang="en-US" sz="4000" b="1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 dùng để?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7186" y="2570022"/>
            <a:ext cx="6574382" cy="1462504"/>
            <a:chOff x="699535" y="2475380"/>
            <a:chExt cx="499987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409794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Chạy thuyền buồm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35" y="2475380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17118" y="4114743"/>
            <a:ext cx="6384450" cy="1283785"/>
            <a:chOff x="908527" y="3519629"/>
            <a:chExt cx="4402775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>
                  <a:solidFill>
                    <a:srgbClr val="002060"/>
                  </a:solidFill>
                  <a:cs typeface="Arial" panose="020B0604020202020204" pitchFamily="34" charset="0"/>
                </a:rPr>
                <a:t>Sản xuất điện</a:t>
              </a:r>
              <a:endParaRPr lang="vi-VN" sz="4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27" y="3519629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345057" y="5453735"/>
            <a:ext cx="6544943" cy="1061393"/>
            <a:chOff x="932866" y="4578718"/>
            <a:chExt cx="4378435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>
                  <a:solidFill>
                    <a:srgbClr val="002060"/>
                  </a:solidFill>
                  <a:cs typeface="Arial" panose="020B0604020202020204" pitchFamily="34" charset="0"/>
                </a:rPr>
                <a:t>Cả 2 đáp án trên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66" y="457871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37" y="5624745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05" y="2998493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91" y="4424751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5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758477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Năng lượng </a:t>
            </a:r>
            <a:r>
              <a:rPr lang="en-US" sz="360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nước chảy </a:t>
            </a:r>
            <a:r>
              <a:rPr lang="vi-VN" sz="360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dùng để?</a:t>
            </a:r>
            <a:endParaRPr lang="vi-VN" sz="3600" dirty="0">
              <a:solidFill>
                <a:srgbClr val="4BACC6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khô muối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>
                  <a:solidFill>
                    <a:srgbClr val="002060"/>
                  </a:solidFill>
                  <a:cs typeface="Arial" panose="020B0604020202020204" pitchFamily="34" charset="0"/>
                </a:rPr>
                <a:t>sản xuất điện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phơi thóc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629823" y="1699091"/>
            <a:ext cx="6568246" cy="3093626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Kể tên 1 số ứng dụng của con người khi sử dụng năng lượng mặt trời, gió và nước chảy.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97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7DF6D2-47C2-4DC7-B875-5F2B360F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9713" y="47585"/>
            <a:ext cx="859232" cy="54226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8675AC-A367-4137-8894-F1B446636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67" y="0"/>
            <a:ext cx="1237113" cy="14798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3CA726-C81F-49B3-87A9-FB7DA3BFE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83" y="1702827"/>
            <a:ext cx="4876806" cy="48768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0714" y="0"/>
            <a:ext cx="8110792" cy="6123744"/>
            <a:chOff x="580714" y="0"/>
            <a:chExt cx="8110792" cy="612374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 rot="21199036">
              <a:off x="580714" y="1401140"/>
              <a:ext cx="8110792" cy="4722604"/>
            </a:xfrm>
            <a:prstGeom prst="cloud">
              <a:avLst/>
            </a:prstGeom>
            <a:solidFill>
              <a:srgbClr val="B9F3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75546" y="2221439"/>
              <a:ext cx="5121128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zh-CN" sz="40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 thập thông tin việc khai thác và sử dụng các dạng năng lượng mặt trời, gió, nước chảy</a:t>
              </a:r>
              <a:endParaRPr lang="zh-C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CCF8D6-FDAE-E117-ABA4-6B052A2F7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48" y="60051"/>
            <a:ext cx="9144000" cy="24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</TotalTime>
  <Words>432</Words>
  <Application>Microsoft Office PowerPoint</Application>
  <PresentationFormat>Widescreen</PresentationFormat>
  <Paragraphs>61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Arial</vt:lpstr>
      <vt:lpstr>UTM Habano</vt:lpstr>
      <vt:lpstr>UTM Mother</vt:lpstr>
      <vt:lpstr>Aptos Display</vt:lpstr>
      <vt:lpstr>Times New Roman</vt:lpstr>
      <vt:lpstr>Coiny</vt:lpstr>
      <vt:lpstr>Calibri</vt:lpstr>
      <vt:lpstr>UTM Showcard</vt:lpstr>
      <vt:lpstr>#9Slide07 SVNBeachwood Sans</vt:lpstr>
      <vt:lpstr>Browallia New</vt:lpstr>
      <vt:lpstr>ArialMT</vt:lpstr>
      <vt:lpstr>Just Another Hand</vt:lpstr>
      <vt:lpstr>UTM Duepuntozero</vt:lpstr>
      <vt:lpstr>Catamaran</vt:lpstr>
      <vt:lpstr>Aptos</vt:lpstr>
      <vt:lpstr>AvertaStdCY-RegularItalic</vt:lpstr>
      <vt:lpstr>AvertaStdCY-Regular</vt:lpstr>
      <vt:lpstr>Office 主题​​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90</cp:revision>
  <dcterms:created xsi:type="dcterms:W3CDTF">2023-10-01T01:38:15Z</dcterms:created>
  <dcterms:modified xsi:type="dcterms:W3CDTF">2024-07-08T13:35:38Z</dcterms:modified>
  <cp:category>9Slide.vn</cp:category>
</cp:coreProperties>
</file>