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33"/>
  </p:notesMasterIdLst>
  <p:sldIdLst>
    <p:sldId id="256" r:id="rId3"/>
    <p:sldId id="257" r:id="rId4"/>
    <p:sldId id="258" r:id="rId5"/>
    <p:sldId id="291" r:id="rId6"/>
    <p:sldId id="292" r:id="rId7"/>
    <p:sldId id="297" r:id="rId8"/>
    <p:sldId id="298" r:id="rId9"/>
    <p:sldId id="296" r:id="rId10"/>
    <p:sldId id="285" r:id="rId11"/>
    <p:sldId id="289" r:id="rId12"/>
    <p:sldId id="261" r:id="rId13"/>
    <p:sldId id="299" r:id="rId14"/>
    <p:sldId id="318" r:id="rId15"/>
    <p:sldId id="319" r:id="rId16"/>
    <p:sldId id="321" r:id="rId17"/>
    <p:sldId id="323" r:id="rId18"/>
    <p:sldId id="322" r:id="rId19"/>
    <p:sldId id="324" r:id="rId20"/>
    <p:sldId id="301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287" r:id="rId29"/>
    <p:sldId id="314" r:id="rId30"/>
    <p:sldId id="316" r:id="rId31"/>
    <p:sldId id="317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  <p:bold r:id="rId35"/>
    </p:embeddedFont>
    <p:embeddedFont>
      <p:font typeface="iCiel Baliho Script" pitchFamily="2" charset="0"/>
      <p:regular r:id="rId36"/>
    </p:embeddedFont>
    <p:embeddedFont>
      <p:font typeface="UTM A&amp;S Graceland" panose="02040603050506020204" pitchFamily="18" charset="0"/>
      <p:regular r:id="rId37"/>
    </p:embeddedFont>
    <p:embeddedFont>
      <p:font typeface="UTM Aquarelle" panose="02040603050506020204" pitchFamily="18" charset="0"/>
      <p:regular r:id="rId38"/>
    </p:embeddedFont>
    <p:embeddedFont>
      <p:font typeface="UTM Atlas" panose="02040603050506020204" pitchFamily="18" charset="0"/>
      <p:regular r:id="rId39"/>
      <p:bold r:id="rId40"/>
    </p:embeddedFont>
    <p:embeddedFont>
      <p:font typeface="UTM Diana" panose="02040603050506020204" pitchFamily="18" charset="0"/>
      <p:regular r:id="rId41"/>
    </p:embeddedFont>
    <p:embeddedFont>
      <p:font typeface="UTM French Vanilla" panose="02040603050506020204" pitchFamily="18" charset="0"/>
      <p:regular r:id="rId42"/>
    </p:embeddedFont>
    <p:embeddedFont>
      <p:font typeface="UTM Neo Sans Intel" panose="02040603050506020204" pitchFamily="18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500E2"/>
    <a:srgbClr val="BADDF6"/>
    <a:srgbClr val="918DFF"/>
    <a:srgbClr val="21518F"/>
    <a:srgbClr val="5897C4"/>
    <a:srgbClr val="0400A4"/>
    <a:srgbClr val="474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030" autoAdjust="0"/>
  </p:normalViewPr>
  <p:slideViewPr>
    <p:cSldViewPr snapToGrid="0">
      <p:cViewPr varScale="1">
        <p:scale>
          <a:sx n="61" d="100"/>
          <a:sy n="61" d="100"/>
        </p:scale>
        <p:origin x="10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42AF-8266-421D-B40F-A8E474FEBCB9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03D30-D459-4579-8B63-A951EA9B59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1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005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97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916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9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65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429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14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58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110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70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0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593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227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6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6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6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283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08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6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6E64AD7-D98D-4824-9C36-75357DF5E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05" r="60740" b="73505"/>
          <a:stretch/>
        </p:blipFill>
        <p:spPr>
          <a:xfrm>
            <a:off x="560877" y="4312568"/>
            <a:ext cx="2748329" cy="25454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E138A7-1C2F-4E75-A678-72F5B972B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7564" r="60740" b="73504"/>
          <a:stretch/>
        </p:blipFill>
        <p:spPr>
          <a:xfrm>
            <a:off x="7866185" y="-17491"/>
            <a:ext cx="4007459" cy="29788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3C5286-6996-437D-A86E-12751679F5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图片 24" descr="图片包含 植物, 树叶, 蕨&#10;&#10;描述已自动生成">
            <a:extLst>
              <a:ext uri="{FF2B5EF4-FFF2-40B4-BE49-F238E27FC236}">
                <a16:creationId xmlns:a16="http://schemas.microsoft.com/office/drawing/2014/main" id="{F87A0551-DE36-4701-8B1B-2B98528411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68942" b="24020"/>
          <a:stretch/>
        </p:blipFill>
        <p:spPr>
          <a:xfrm>
            <a:off x="178022" y="2524982"/>
            <a:ext cx="2604400" cy="232499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0DE7553-E5AC-4B6D-B7BA-87C433146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2"/>
          <a:stretch/>
        </p:blipFill>
        <p:spPr>
          <a:xfrm>
            <a:off x="0" y="322"/>
            <a:ext cx="12192000" cy="275307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F3E0C97-EA18-4F5C-8823-91EE47F01F7F}"/>
              </a:ext>
            </a:extLst>
          </p:cNvPr>
          <p:cNvSpPr/>
          <p:nvPr userDrawn="1"/>
        </p:nvSpPr>
        <p:spPr>
          <a:xfrm>
            <a:off x="1914525" y="1625111"/>
            <a:ext cx="8362950" cy="36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81D3F76-4F29-4600-9045-6A1F77D5D042}"/>
              </a:ext>
            </a:extLst>
          </p:cNvPr>
          <p:cNvSpPr/>
          <p:nvPr userDrawn="1"/>
        </p:nvSpPr>
        <p:spPr>
          <a:xfrm>
            <a:off x="2157046" y="1918064"/>
            <a:ext cx="7877908" cy="2978803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图片包含 餐桌&#10;&#10;描述已自动生成">
            <a:extLst>
              <a:ext uri="{FF2B5EF4-FFF2-40B4-BE49-F238E27FC236}">
                <a16:creationId xmlns:a16="http://schemas.microsoft.com/office/drawing/2014/main" id="{F157A27E-DA8A-4720-98FB-0B2052436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/>
          <a:stretch/>
        </p:blipFill>
        <p:spPr>
          <a:xfrm>
            <a:off x="6096000" y="3716214"/>
            <a:ext cx="6318738" cy="30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DC27F0AE-E1E0-4590-9AB2-FFEF7940F932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D2A0F-BB60-4324-902F-D9A7D820349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0537"/>
      </p:ext>
    </p:extLst>
  </p:cSld>
  <p:clrMapOvr>
    <a:masterClrMapping/>
  </p:clrMapOvr>
  <p:transition spd="med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8625D-D1D1-4141-AD37-6337C333306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41959"/>
      </p:ext>
    </p:extLst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447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6E64AD7-D98D-4824-9C36-75357DF5E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05" r="60740" b="73505"/>
          <a:stretch/>
        </p:blipFill>
        <p:spPr>
          <a:xfrm>
            <a:off x="560877" y="4312568"/>
            <a:ext cx="2748329" cy="25454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E138A7-1C2F-4E75-A678-72F5B972B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7564" r="60740" b="73504"/>
          <a:stretch/>
        </p:blipFill>
        <p:spPr>
          <a:xfrm>
            <a:off x="7866185" y="-17491"/>
            <a:ext cx="4007459" cy="29788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3C5286-6996-437D-A86E-12751679F5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图片 24" descr="图片包含 植物, 树叶, 蕨&#10;&#10;描述已自动生成">
            <a:extLst>
              <a:ext uri="{FF2B5EF4-FFF2-40B4-BE49-F238E27FC236}">
                <a16:creationId xmlns:a16="http://schemas.microsoft.com/office/drawing/2014/main" id="{F87A0551-DE36-4701-8B1B-2B98528411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68942" b="24020"/>
          <a:stretch/>
        </p:blipFill>
        <p:spPr>
          <a:xfrm>
            <a:off x="178022" y="2524982"/>
            <a:ext cx="2604400" cy="232499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0DE7553-E5AC-4B6D-B7BA-87C433146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2"/>
          <a:stretch/>
        </p:blipFill>
        <p:spPr>
          <a:xfrm>
            <a:off x="0" y="322"/>
            <a:ext cx="12192000" cy="275307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F3E0C97-EA18-4F5C-8823-91EE47F01F7F}"/>
              </a:ext>
            </a:extLst>
          </p:cNvPr>
          <p:cNvSpPr/>
          <p:nvPr userDrawn="1"/>
        </p:nvSpPr>
        <p:spPr>
          <a:xfrm>
            <a:off x="1914525" y="1625111"/>
            <a:ext cx="8362950" cy="36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81D3F76-4F29-4600-9045-6A1F77D5D042}"/>
              </a:ext>
            </a:extLst>
          </p:cNvPr>
          <p:cNvSpPr/>
          <p:nvPr userDrawn="1"/>
        </p:nvSpPr>
        <p:spPr>
          <a:xfrm>
            <a:off x="2157046" y="1918064"/>
            <a:ext cx="7877908" cy="2978803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图片包含 餐桌&#10;&#10;描述已自动生成">
            <a:extLst>
              <a:ext uri="{FF2B5EF4-FFF2-40B4-BE49-F238E27FC236}">
                <a16:creationId xmlns:a16="http://schemas.microsoft.com/office/drawing/2014/main" id="{F157A27E-DA8A-4720-98FB-0B2052436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/>
          <a:stretch/>
        </p:blipFill>
        <p:spPr>
          <a:xfrm>
            <a:off x="6096000" y="3716214"/>
            <a:ext cx="6318738" cy="30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928585F-52F8-4117-81D1-4B0CD9503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8516245" y="-575308"/>
            <a:ext cx="3434275" cy="296654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AAD0153-E371-40E8-8888-9BFB480E32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5B59A7-B0D5-4009-B726-711C9081AA80}"/>
              </a:ext>
            </a:extLst>
          </p:cNvPr>
          <p:cNvSpPr/>
          <p:nvPr userDrawn="1"/>
        </p:nvSpPr>
        <p:spPr>
          <a:xfrm>
            <a:off x="4313215" y="1328725"/>
            <a:ext cx="7878786" cy="37002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358CFE2-06D6-462A-8903-B51DFD4160E7}"/>
              </a:ext>
            </a:extLst>
          </p:cNvPr>
          <p:cNvSpPr/>
          <p:nvPr userDrawn="1"/>
        </p:nvSpPr>
        <p:spPr>
          <a:xfrm>
            <a:off x="4567400" y="1594989"/>
            <a:ext cx="7383120" cy="3167672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9" name="图片 8" descr="图片包含 餐桌&#10;&#10;描述已自动生成">
            <a:extLst>
              <a:ext uri="{FF2B5EF4-FFF2-40B4-BE49-F238E27FC236}">
                <a16:creationId xmlns:a16="http://schemas.microsoft.com/office/drawing/2014/main" id="{6D1918DC-A83C-4888-AEA6-04E98EC0B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/>
          <a:stretch/>
        </p:blipFill>
        <p:spPr>
          <a:xfrm flipH="1">
            <a:off x="0" y="4217202"/>
            <a:ext cx="4869180" cy="23702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0CA042B-4BC3-4A15-9E21-AC6216940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6" b="60001"/>
          <a:stretch/>
        </p:blipFill>
        <p:spPr>
          <a:xfrm>
            <a:off x="0" y="323"/>
            <a:ext cx="5132070" cy="27428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4D5502A-FB1C-40D8-B6D6-663C73314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6096000" y="5250679"/>
            <a:ext cx="1860745" cy="1607321"/>
          </a:xfrm>
          <a:prstGeom prst="rect">
            <a:avLst/>
          </a:prstGeom>
        </p:spPr>
      </p:pic>
      <p:pic>
        <p:nvPicPr>
          <p:cNvPr id="20" name="图片 19" descr="图片包含 植物, 树叶, 蕨&#10;&#10;描述已自动生成">
            <a:extLst>
              <a:ext uri="{FF2B5EF4-FFF2-40B4-BE49-F238E27FC236}">
                <a16:creationId xmlns:a16="http://schemas.microsoft.com/office/drawing/2014/main" id="{387491C4-842B-4D36-8BFD-6AE3B29AA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34316" r="73192" b="28880"/>
          <a:stretch/>
        </p:blipFill>
        <p:spPr>
          <a:xfrm>
            <a:off x="9532620" y="4322392"/>
            <a:ext cx="2668583" cy="25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05948D22-2F63-4690-A047-4B6B606405D2}"/>
              </a:ext>
            </a:extLst>
          </p:cNvPr>
          <p:cNvSpPr/>
          <p:nvPr userDrawn="1"/>
        </p:nvSpPr>
        <p:spPr>
          <a:xfrm>
            <a:off x="2567920" y="1989922"/>
            <a:ext cx="7056160" cy="23969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28D9B37-745F-4D5A-8BF6-FE81050D6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7315768-D82F-4F71-B1EC-C9E116CC8AE9}"/>
              </a:ext>
            </a:extLst>
          </p:cNvPr>
          <p:cNvSpPr/>
          <p:nvPr userDrawn="1"/>
        </p:nvSpPr>
        <p:spPr>
          <a:xfrm>
            <a:off x="2732109" y="2193914"/>
            <a:ext cx="6727781" cy="1988955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F473044-53CC-47CB-BC44-B73AEB132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7764751" y="-575308"/>
            <a:ext cx="4185769" cy="36156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B3BD98C-33F2-4E9F-9B60-E3954079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2895430" y="4556142"/>
            <a:ext cx="2659380" cy="2297186"/>
          </a:xfrm>
          <a:prstGeom prst="rect">
            <a:avLst/>
          </a:prstGeom>
        </p:spPr>
      </p:pic>
      <p:pic>
        <p:nvPicPr>
          <p:cNvPr id="17" name="图片 16" descr="图片包含 植物, 树叶, 蕨&#10;&#10;描述已自动生成">
            <a:extLst>
              <a:ext uri="{FF2B5EF4-FFF2-40B4-BE49-F238E27FC236}">
                <a16:creationId xmlns:a16="http://schemas.microsoft.com/office/drawing/2014/main" id="{BECF53FE-5BAD-42E5-9CE9-D55AB0144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/>
        </p:blipFill>
        <p:spPr>
          <a:xfrm>
            <a:off x="8691211" y="3577727"/>
            <a:ext cx="3500789" cy="32802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6EC7D8-90AA-424D-83BE-7FFAD0394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2997" r="42719" b="5496"/>
          <a:stretch/>
        </p:blipFill>
        <p:spPr>
          <a:xfrm>
            <a:off x="0" y="2303014"/>
            <a:ext cx="4309110" cy="43716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7C4E898-522E-42B9-A7B1-B1D334387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r="45250" b="71054"/>
          <a:stretch/>
        </p:blipFill>
        <p:spPr>
          <a:xfrm>
            <a:off x="1257300" y="323"/>
            <a:ext cx="3293290" cy="19849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0CBE756-0EF7-4D1A-B190-CC1468517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3" r="-2164" b="71054"/>
          <a:stretch/>
        </p:blipFill>
        <p:spPr>
          <a:xfrm>
            <a:off x="6918970" y="4182869"/>
            <a:ext cx="2659380" cy="160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6592AD4-2504-4DD8-977A-C29690119F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2C73752-B0B4-4524-B8CE-B43C5A6ECBA8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B029084-5C95-4CA7-B5C9-88236754D1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9938836" y="-723332"/>
            <a:ext cx="3002309" cy="25934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8708129-9D81-4310-8691-C491BA3DC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9" t="16714" r="18481" b="17163"/>
          <a:stretch/>
        </p:blipFill>
        <p:spPr>
          <a:xfrm flipH="1">
            <a:off x="148589" y="4194810"/>
            <a:ext cx="2092007" cy="2526030"/>
          </a:xfrm>
          <a:prstGeom prst="rect">
            <a:avLst/>
          </a:prstGeom>
        </p:spPr>
      </p:pic>
      <p:pic>
        <p:nvPicPr>
          <p:cNvPr id="16" name="图片 15" descr="图片包含 植物, 树叶, 蕨&#10;&#10;描述已自动生成">
            <a:extLst>
              <a:ext uri="{FF2B5EF4-FFF2-40B4-BE49-F238E27FC236}">
                <a16:creationId xmlns:a16="http://schemas.microsoft.com/office/drawing/2014/main" id="{37F9FA40-05F4-4A8D-8BFC-A8C675D2D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/>
        </p:blipFill>
        <p:spPr>
          <a:xfrm>
            <a:off x="9429750" y="4269745"/>
            <a:ext cx="2762249" cy="25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D9DD420-A8FF-40E6-A500-E12EC6986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DA17FD-3257-40CA-8C1F-4E1B29455640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47489BD-E695-4CE4-AFEA-E405C295C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2997" r="42719" b="5496"/>
          <a:stretch/>
        </p:blipFill>
        <p:spPr>
          <a:xfrm>
            <a:off x="-1" y="3897631"/>
            <a:ext cx="2917993" cy="29603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CFB020E-085A-43BF-B32B-944076F81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9938836" y="-723332"/>
            <a:ext cx="3002309" cy="2593409"/>
          </a:xfrm>
          <a:prstGeom prst="rect">
            <a:avLst/>
          </a:prstGeom>
        </p:spPr>
      </p:pic>
      <p:pic>
        <p:nvPicPr>
          <p:cNvPr id="24" name="图片 23" descr="图片包含 植物, 树叶, 蕨&#10;&#10;描述已自动生成">
            <a:extLst>
              <a:ext uri="{FF2B5EF4-FFF2-40B4-BE49-F238E27FC236}">
                <a16:creationId xmlns:a16="http://schemas.microsoft.com/office/drawing/2014/main" id="{9404D5A2-2F97-4877-8711-4396765D1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/>
        </p:blipFill>
        <p:spPr>
          <a:xfrm>
            <a:off x="9429750" y="4269745"/>
            <a:ext cx="2762249" cy="25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58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928585F-52F8-4117-81D1-4B0CD9503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8516245" y="-575308"/>
            <a:ext cx="3434275" cy="296654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AAD0153-E371-40E8-8888-9BFB480E32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5B59A7-B0D5-4009-B726-711C9081AA80}"/>
              </a:ext>
            </a:extLst>
          </p:cNvPr>
          <p:cNvSpPr/>
          <p:nvPr userDrawn="1"/>
        </p:nvSpPr>
        <p:spPr>
          <a:xfrm>
            <a:off x="4313215" y="1328725"/>
            <a:ext cx="7878786" cy="37002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358CFE2-06D6-462A-8903-B51DFD4160E7}"/>
              </a:ext>
            </a:extLst>
          </p:cNvPr>
          <p:cNvSpPr/>
          <p:nvPr userDrawn="1"/>
        </p:nvSpPr>
        <p:spPr>
          <a:xfrm>
            <a:off x="4567400" y="1594989"/>
            <a:ext cx="7383120" cy="3167672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9" name="图片 8" descr="图片包含 餐桌&#10;&#10;描述已自动生成">
            <a:extLst>
              <a:ext uri="{FF2B5EF4-FFF2-40B4-BE49-F238E27FC236}">
                <a16:creationId xmlns:a16="http://schemas.microsoft.com/office/drawing/2014/main" id="{6D1918DC-A83C-4888-AEA6-04E98EC0B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/>
          <a:stretch/>
        </p:blipFill>
        <p:spPr>
          <a:xfrm flipH="1">
            <a:off x="0" y="4217202"/>
            <a:ext cx="4869180" cy="23702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0CA042B-4BC3-4A15-9E21-AC6216940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6" b="60001"/>
          <a:stretch/>
        </p:blipFill>
        <p:spPr>
          <a:xfrm>
            <a:off x="0" y="323"/>
            <a:ext cx="5132070" cy="27428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4D5502A-FB1C-40D8-B6D6-663C73314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6096000" y="5250679"/>
            <a:ext cx="1860745" cy="1607321"/>
          </a:xfrm>
          <a:prstGeom prst="rect">
            <a:avLst/>
          </a:prstGeom>
        </p:spPr>
      </p:pic>
      <p:pic>
        <p:nvPicPr>
          <p:cNvPr id="20" name="图片 19" descr="图片包含 植物, 树叶, 蕨&#10;&#10;描述已自动生成">
            <a:extLst>
              <a:ext uri="{FF2B5EF4-FFF2-40B4-BE49-F238E27FC236}">
                <a16:creationId xmlns:a16="http://schemas.microsoft.com/office/drawing/2014/main" id="{387491C4-842B-4D36-8BFD-6AE3B29AA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34316" r="73192" b="28880"/>
          <a:stretch/>
        </p:blipFill>
        <p:spPr>
          <a:xfrm>
            <a:off x="9532620" y="4322392"/>
            <a:ext cx="2668583" cy="25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966A724-EEEF-4EFB-BF61-B920CB4D4B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DF6E18F-12DA-449B-8211-B81124F1A6E0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1" name="图片 20" descr="图片包含 植物, 树叶, 蕨&#10;&#10;描述已自动生成">
            <a:extLst>
              <a:ext uri="{FF2B5EF4-FFF2-40B4-BE49-F238E27FC236}">
                <a16:creationId xmlns:a16="http://schemas.microsoft.com/office/drawing/2014/main" id="{AB36AB4B-650C-4A93-80D5-DEA7CCCDD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/>
        </p:blipFill>
        <p:spPr>
          <a:xfrm>
            <a:off x="9429750" y="4269745"/>
            <a:ext cx="2762249" cy="258825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84A12E-0EFB-4F0A-99D3-87E14957C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-1092051" y="-1091632"/>
            <a:ext cx="3002309" cy="259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C6369D4-8203-499E-9369-C653AA696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BE5F0D7-338D-488F-84EB-4E97DB367D26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E08242B-AC65-40AD-846C-E9DCE956C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-749151" y="-723332"/>
            <a:ext cx="3002309" cy="25934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CA2D61A-81DC-4FFD-81C7-F9FF30EB5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2997" r="42719" b="5496"/>
          <a:stretch/>
        </p:blipFill>
        <p:spPr>
          <a:xfrm>
            <a:off x="9315450" y="3939675"/>
            <a:ext cx="2876550" cy="2918326"/>
          </a:xfrm>
          <a:prstGeom prst="rect">
            <a:avLst/>
          </a:prstGeom>
        </p:spPr>
      </p:pic>
      <p:pic>
        <p:nvPicPr>
          <p:cNvPr id="22" name="图片 21" descr="图片包含 植物, 树叶, 蕨&#10;&#10;描述已自动生成">
            <a:extLst>
              <a:ext uri="{FF2B5EF4-FFF2-40B4-BE49-F238E27FC236}">
                <a16:creationId xmlns:a16="http://schemas.microsoft.com/office/drawing/2014/main" id="{528714C9-4952-4188-979A-CF63C7E9A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/>
        </p:blipFill>
        <p:spPr>
          <a:xfrm flipH="1">
            <a:off x="0" y="4269745"/>
            <a:ext cx="2762249" cy="25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233F5B5-8E28-4491-AFE1-493AA27E3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05" r="60740" b="73505"/>
          <a:stretch/>
        </p:blipFill>
        <p:spPr>
          <a:xfrm>
            <a:off x="560877" y="4312568"/>
            <a:ext cx="2748329" cy="2545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2BFC26F-88A6-4302-8B37-F3EBC16520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7564" r="60740" b="73504"/>
          <a:stretch/>
        </p:blipFill>
        <p:spPr>
          <a:xfrm>
            <a:off x="7866185" y="-17491"/>
            <a:ext cx="4007459" cy="297880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24F4CF-5897-48F4-8D7F-60A5505EF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1" name="图片 20" descr="图片包含 植物, 树叶, 蕨&#10;&#10;描述已自动生成">
            <a:extLst>
              <a:ext uri="{FF2B5EF4-FFF2-40B4-BE49-F238E27FC236}">
                <a16:creationId xmlns:a16="http://schemas.microsoft.com/office/drawing/2014/main" id="{E5F8D604-0B45-4A1F-84D2-12A0FE494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68942" b="24020"/>
          <a:stretch/>
        </p:blipFill>
        <p:spPr>
          <a:xfrm>
            <a:off x="178022" y="2524982"/>
            <a:ext cx="2604400" cy="232499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63CA958-67C1-4E0A-841A-6660EF10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2"/>
          <a:stretch/>
        </p:blipFill>
        <p:spPr>
          <a:xfrm>
            <a:off x="0" y="322"/>
            <a:ext cx="12192000" cy="275307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F7C32E6-08EB-48F6-81EB-05C97F4A2C83}"/>
              </a:ext>
            </a:extLst>
          </p:cNvPr>
          <p:cNvSpPr/>
          <p:nvPr userDrawn="1"/>
        </p:nvSpPr>
        <p:spPr>
          <a:xfrm>
            <a:off x="1914525" y="1625111"/>
            <a:ext cx="8362950" cy="36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7004634-F367-427F-BCA6-B16C82A4DA31}"/>
              </a:ext>
            </a:extLst>
          </p:cNvPr>
          <p:cNvSpPr/>
          <p:nvPr userDrawn="1"/>
        </p:nvSpPr>
        <p:spPr>
          <a:xfrm>
            <a:off x="2157046" y="1918064"/>
            <a:ext cx="7877908" cy="2978803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 descr="图片包含 餐桌&#10;&#10;描述已自动生成">
            <a:extLst>
              <a:ext uri="{FF2B5EF4-FFF2-40B4-BE49-F238E27FC236}">
                <a16:creationId xmlns:a16="http://schemas.microsoft.com/office/drawing/2014/main" id="{81CFABD9-8795-409A-A8C9-B6053A3ADD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/>
          <a:stretch/>
        </p:blipFill>
        <p:spPr>
          <a:xfrm>
            <a:off x="6096000" y="3716214"/>
            <a:ext cx="6318738" cy="30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DC27F0AE-E1E0-4590-9AB2-FFEF7940F932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8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D2A0F-BB60-4324-902F-D9A7D820349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3633"/>
      </p:ext>
    </p:extLst>
  </p:cSld>
  <p:clrMapOvr>
    <a:masterClrMapping/>
  </p:clrMapOvr>
  <p:transition spd="med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8625D-D1D1-4141-AD37-6337C333306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7663"/>
      </p:ext>
    </p:extLst>
  </p:cSld>
  <p:clrMapOvr>
    <a:masterClrMapping/>
  </p:clrMapOvr>
  <p:transition spd="med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05948D22-2F63-4690-A047-4B6B606405D2}"/>
              </a:ext>
            </a:extLst>
          </p:cNvPr>
          <p:cNvSpPr/>
          <p:nvPr userDrawn="1"/>
        </p:nvSpPr>
        <p:spPr>
          <a:xfrm>
            <a:off x="2567920" y="1989922"/>
            <a:ext cx="7056160" cy="23969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28D9B37-745F-4D5A-8BF6-FE81050D6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7315768-D82F-4F71-B1EC-C9E116CC8AE9}"/>
              </a:ext>
            </a:extLst>
          </p:cNvPr>
          <p:cNvSpPr/>
          <p:nvPr userDrawn="1"/>
        </p:nvSpPr>
        <p:spPr>
          <a:xfrm>
            <a:off x="2732109" y="2193914"/>
            <a:ext cx="6727781" cy="1988955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F473044-53CC-47CB-BC44-B73AEB132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7764751" y="-575308"/>
            <a:ext cx="4185769" cy="36156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B3BD98C-33F2-4E9F-9B60-E3954079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2895430" y="4556142"/>
            <a:ext cx="2659380" cy="2297186"/>
          </a:xfrm>
          <a:prstGeom prst="rect">
            <a:avLst/>
          </a:prstGeom>
        </p:spPr>
      </p:pic>
      <p:pic>
        <p:nvPicPr>
          <p:cNvPr id="17" name="图片 16" descr="图片包含 植物, 树叶, 蕨&#10;&#10;描述已自动生成">
            <a:extLst>
              <a:ext uri="{FF2B5EF4-FFF2-40B4-BE49-F238E27FC236}">
                <a16:creationId xmlns:a16="http://schemas.microsoft.com/office/drawing/2014/main" id="{BECF53FE-5BAD-42E5-9CE9-D55AB0144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/>
        </p:blipFill>
        <p:spPr>
          <a:xfrm>
            <a:off x="8691211" y="3577727"/>
            <a:ext cx="3500789" cy="32802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6EC7D8-90AA-424D-83BE-7FFAD0394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2997" r="42719" b="5496"/>
          <a:stretch/>
        </p:blipFill>
        <p:spPr>
          <a:xfrm>
            <a:off x="0" y="2303014"/>
            <a:ext cx="4309110" cy="43716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7C4E898-522E-42B9-A7B1-B1D334387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r="45250" b="71054"/>
          <a:stretch/>
        </p:blipFill>
        <p:spPr>
          <a:xfrm>
            <a:off x="1257300" y="323"/>
            <a:ext cx="3293290" cy="19849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0CBE756-0EF7-4D1A-B190-CC1468517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3" r="-2164" b="71054"/>
          <a:stretch/>
        </p:blipFill>
        <p:spPr>
          <a:xfrm>
            <a:off x="6918970" y="4182869"/>
            <a:ext cx="2659380" cy="160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6592AD4-2504-4DD8-977A-C29690119F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2C73752-B0B4-4524-B8CE-B43C5A6ECBA8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B029084-5C95-4CA7-B5C9-88236754D1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9938836" y="-723332"/>
            <a:ext cx="3002309" cy="25934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8708129-9D81-4310-8691-C491BA3DC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9" t="16714" r="18481" b="17163"/>
          <a:stretch/>
        </p:blipFill>
        <p:spPr>
          <a:xfrm flipH="1">
            <a:off x="148589" y="4194810"/>
            <a:ext cx="2092007" cy="2526030"/>
          </a:xfrm>
          <a:prstGeom prst="rect">
            <a:avLst/>
          </a:prstGeom>
        </p:spPr>
      </p:pic>
      <p:pic>
        <p:nvPicPr>
          <p:cNvPr id="16" name="图片 15" descr="图片包含 植物, 树叶, 蕨&#10;&#10;描述已自动生成">
            <a:extLst>
              <a:ext uri="{FF2B5EF4-FFF2-40B4-BE49-F238E27FC236}">
                <a16:creationId xmlns:a16="http://schemas.microsoft.com/office/drawing/2014/main" id="{37F9FA40-05F4-4A8D-8BFC-A8C675D2D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/>
        </p:blipFill>
        <p:spPr>
          <a:xfrm>
            <a:off x="9429750" y="4269745"/>
            <a:ext cx="2762249" cy="25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D9DD420-A8FF-40E6-A500-E12EC6986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DA17FD-3257-40CA-8C1F-4E1B29455640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47489BD-E695-4CE4-AFEA-E405C295C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2997" r="42719" b="5496"/>
          <a:stretch/>
        </p:blipFill>
        <p:spPr>
          <a:xfrm>
            <a:off x="-1" y="3897631"/>
            <a:ext cx="2917993" cy="29603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CFB020E-085A-43BF-B32B-944076F81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9938836" y="-723332"/>
            <a:ext cx="3002309" cy="2593409"/>
          </a:xfrm>
          <a:prstGeom prst="rect">
            <a:avLst/>
          </a:prstGeom>
        </p:spPr>
      </p:pic>
      <p:pic>
        <p:nvPicPr>
          <p:cNvPr id="24" name="图片 23" descr="图片包含 植物, 树叶, 蕨&#10;&#10;描述已自动生成">
            <a:extLst>
              <a:ext uri="{FF2B5EF4-FFF2-40B4-BE49-F238E27FC236}">
                <a16:creationId xmlns:a16="http://schemas.microsoft.com/office/drawing/2014/main" id="{9404D5A2-2F97-4877-8711-4396765D1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/>
        </p:blipFill>
        <p:spPr>
          <a:xfrm>
            <a:off x="9429750" y="4269745"/>
            <a:ext cx="2762249" cy="25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48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966A724-EEEF-4EFB-BF61-B920CB4D4B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DF6E18F-12DA-449B-8211-B81124F1A6E0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1" name="图片 20" descr="图片包含 植物, 树叶, 蕨&#10;&#10;描述已自动生成">
            <a:extLst>
              <a:ext uri="{FF2B5EF4-FFF2-40B4-BE49-F238E27FC236}">
                <a16:creationId xmlns:a16="http://schemas.microsoft.com/office/drawing/2014/main" id="{AB36AB4B-650C-4A93-80D5-DEA7CCCDD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/>
        </p:blipFill>
        <p:spPr>
          <a:xfrm>
            <a:off x="9429750" y="4269745"/>
            <a:ext cx="2762249" cy="258825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84A12E-0EFB-4F0A-99D3-87E14957C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-1092051" y="-1091632"/>
            <a:ext cx="3002309" cy="259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C6369D4-8203-499E-9369-C653AA696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BE5F0D7-338D-488F-84EB-4E97DB367D26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E08242B-AC65-40AD-846C-E9DCE956C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/>
        </p:blipFill>
        <p:spPr>
          <a:xfrm>
            <a:off x="-749151" y="-723332"/>
            <a:ext cx="3002309" cy="25934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CA2D61A-81DC-4FFD-81C7-F9FF30EB5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2997" r="42719" b="5496"/>
          <a:stretch/>
        </p:blipFill>
        <p:spPr>
          <a:xfrm>
            <a:off x="9315450" y="3939675"/>
            <a:ext cx="2876550" cy="2918326"/>
          </a:xfrm>
          <a:prstGeom prst="rect">
            <a:avLst/>
          </a:prstGeom>
        </p:spPr>
      </p:pic>
      <p:pic>
        <p:nvPicPr>
          <p:cNvPr id="22" name="图片 21" descr="图片包含 植物, 树叶, 蕨&#10;&#10;描述已自动生成">
            <a:extLst>
              <a:ext uri="{FF2B5EF4-FFF2-40B4-BE49-F238E27FC236}">
                <a16:creationId xmlns:a16="http://schemas.microsoft.com/office/drawing/2014/main" id="{528714C9-4952-4188-979A-CF63C7E9A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/>
        </p:blipFill>
        <p:spPr>
          <a:xfrm flipH="1">
            <a:off x="0" y="4269745"/>
            <a:ext cx="2762249" cy="25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233F5B5-8E28-4491-AFE1-493AA27E3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05" r="60740" b="73505"/>
          <a:stretch/>
        </p:blipFill>
        <p:spPr>
          <a:xfrm>
            <a:off x="560877" y="4312568"/>
            <a:ext cx="2748329" cy="2545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2BFC26F-88A6-4302-8B37-F3EBC16520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7564" r="60740" b="73504"/>
          <a:stretch/>
        </p:blipFill>
        <p:spPr>
          <a:xfrm>
            <a:off x="7866185" y="-17491"/>
            <a:ext cx="4007459" cy="297880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24F4CF-5897-48F4-8D7F-60A5505EF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1" name="图片 20" descr="图片包含 植物, 树叶, 蕨&#10;&#10;描述已自动生成">
            <a:extLst>
              <a:ext uri="{FF2B5EF4-FFF2-40B4-BE49-F238E27FC236}">
                <a16:creationId xmlns:a16="http://schemas.microsoft.com/office/drawing/2014/main" id="{E5F8D604-0B45-4A1F-84D2-12A0FE494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68942" b="24020"/>
          <a:stretch/>
        </p:blipFill>
        <p:spPr>
          <a:xfrm>
            <a:off x="178022" y="2524982"/>
            <a:ext cx="2604400" cy="232499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63CA958-67C1-4E0A-841A-6660EF10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2"/>
          <a:stretch/>
        </p:blipFill>
        <p:spPr>
          <a:xfrm>
            <a:off x="0" y="322"/>
            <a:ext cx="12192000" cy="275307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F7C32E6-08EB-48F6-81EB-05C97F4A2C83}"/>
              </a:ext>
            </a:extLst>
          </p:cNvPr>
          <p:cNvSpPr/>
          <p:nvPr userDrawn="1"/>
        </p:nvSpPr>
        <p:spPr>
          <a:xfrm>
            <a:off x="1914525" y="1625111"/>
            <a:ext cx="8362950" cy="36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7004634-F367-427F-BCA6-B16C82A4DA31}"/>
              </a:ext>
            </a:extLst>
          </p:cNvPr>
          <p:cNvSpPr/>
          <p:nvPr userDrawn="1"/>
        </p:nvSpPr>
        <p:spPr>
          <a:xfrm>
            <a:off x="2157046" y="1918064"/>
            <a:ext cx="7877908" cy="2978803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 descr="图片包含 餐桌&#10;&#10;描述已自动生成">
            <a:extLst>
              <a:ext uri="{FF2B5EF4-FFF2-40B4-BE49-F238E27FC236}">
                <a16:creationId xmlns:a16="http://schemas.microsoft.com/office/drawing/2014/main" id="{81CFABD9-8795-409A-A8C9-B6053A3ADD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/>
          <a:stretch/>
        </p:blipFill>
        <p:spPr>
          <a:xfrm>
            <a:off x="6096000" y="3716214"/>
            <a:ext cx="6318738" cy="30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8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80A639D8-D682-E292-7A62-1968086B84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7631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8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052E0B-0C28-CF72-4D3D-A98668FD5C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0760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7.png"/><Relationship Id="rId5" Type="http://schemas.openxmlformats.org/officeDocument/2006/relationships/tags" Target="../tags/tag6.xml"/><Relationship Id="rId10" Type="http://schemas.openxmlformats.org/officeDocument/2006/relationships/image" Target="../media/image36.png"/><Relationship Id="rId4" Type="http://schemas.openxmlformats.org/officeDocument/2006/relationships/tags" Target="../tags/tag5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54DCC95-93D4-495D-B9C7-0DC3A975A191}"/>
              </a:ext>
            </a:extLst>
          </p:cNvPr>
          <p:cNvSpPr txBox="1"/>
          <p:nvPr/>
        </p:nvSpPr>
        <p:spPr>
          <a:xfrm>
            <a:off x="3097865" y="2823124"/>
            <a:ext cx="6469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21518F"/>
                </a:solidFill>
                <a:latin typeface="iCiel Baliho Script" pitchFamily="50" charset="0"/>
                <a:ea typeface="字魂35号-经典雅黑" panose="02000000000000000000" pitchFamily="2" charset="-122"/>
              </a:rPr>
              <a:t>LUYỆN TẬP VỀ ĐẠI TỪ</a:t>
            </a:r>
            <a:endParaRPr lang="zh-CN" altLang="en-US" sz="6000" dirty="0">
              <a:solidFill>
                <a:srgbClr val="21518F"/>
              </a:solidFill>
              <a:latin typeface="iCiel Baliho Script" pitchFamily="50" charset="0"/>
              <a:ea typeface="字魂35号-经典雅黑" panose="020000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FE0CA54-FDDF-435D-A71D-DD954439511D}"/>
              </a:ext>
            </a:extLst>
          </p:cNvPr>
          <p:cNvSpPr/>
          <p:nvPr/>
        </p:nvSpPr>
        <p:spPr>
          <a:xfrm>
            <a:off x="4968324" y="2095197"/>
            <a:ext cx="30072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Luyện</a:t>
            </a:r>
            <a:r>
              <a:rPr lang="en-US" altLang="zh-CN" sz="3200" b="1" dirty="0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từ</a:t>
            </a:r>
            <a:r>
              <a:rPr lang="en-US" altLang="zh-CN" sz="3200" b="1" dirty="0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và</a:t>
            </a:r>
            <a:r>
              <a:rPr lang="en-US" altLang="zh-CN" sz="3200" b="1" dirty="0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câu</a:t>
            </a:r>
            <a:endParaRPr lang="zh-CN" altLang="en-US" sz="3200" b="1" dirty="0">
              <a:solidFill>
                <a:schemeClr val="accent2">
                  <a:lumMod val="75000"/>
                  <a:alpha val="50000"/>
                </a:schemeClr>
              </a:solidFill>
              <a:latin typeface="UTM Aquarelle" pitchFamily="18" charset="0"/>
              <a:ea typeface="思源宋体 SemiBold" panose="02020600000000000000" pitchFamily="18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47517F8-D83E-426A-90F1-4CCFE9BA5D9E}"/>
              </a:ext>
            </a:extLst>
          </p:cNvPr>
          <p:cNvSpPr/>
          <p:nvPr/>
        </p:nvSpPr>
        <p:spPr>
          <a:xfrm>
            <a:off x="2748722" y="2266604"/>
            <a:ext cx="166274" cy="2390762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2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364155" y="1488495"/>
            <a:ext cx="78613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1. Thực hiện yêu cầu:</a:t>
            </a:r>
          </a:p>
          <a:p>
            <a:pPr algn="just">
              <a:spcBef>
                <a:spcPct val="50000"/>
              </a:spcBef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a. Xếp đại từ in đậm trong các đoạn văn sau vào nhóm thích hợp: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E2030-95AD-4C5D-4EDF-190FF0BF7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51" y="2853559"/>
            <a:ext cx="2424627" cy="355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D94B6-A06B-2219-80FD-D9BE9EEA8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72" y="679537"/>
            <a:ext cx="7437297" cy="54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756285"/>
            <a:ext cx="4627317" cy="2373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0800" y="1616520"/>
            <a:ext cx="447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Làm việc nhóm 4</a:t>
            </a:r>
            <a:endParaRPr lang="en-US" sz="4000" dirty="0"/>
          </a:p>
        </p:txBody>
      </p:sp>
      <p:pic>
        <p:nvPicPr>
          <p:cNvPr id="1028" name="Picture 4" descr="Trình bày các bước thảo luận nhóm nhỏ về một vấn đề cần có một giải pháp  thống nhất">
            <a:extLst>
              <a:ext uri="{FF2B5EF4-FFF2-40B4-BE49-F238E27FC236}">
                <a16:creationId xmlns:a16="http://schemas.microsoft.com/office/drawing/2014/main" id="{79F1BCC6-1B40-3743-6230-0E59AB8B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14" y="3429000"/>
            <a:ext cx="50292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6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D94B6-A06B-2219-80FD-D9BE9EEA8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36" b="90315"/>
          <a:stretch/>
        </p:blipFill>
        <p:spPr>
          <a:xfrm>
            <a:off x="0" y="805663"/>
            <a:ext cx="13603211" cy="9679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5E86A8-92D3-C638-19C8-159FD85B0F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7" r="-636" b="53583"/>
          <a:stretch/>
        </p:blipFill>
        <p:spPr>
          <a:xfrm>
            <a:off x="983974" y="2743200"/>
            <a:ext cx="10224051" cy="272743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661026E-3BC5-1D1B-886C-C652225EE6E1}"/>
              </a:ext>
            </a:extLst>
          </p:cNvPr>
          <p:cNvSpPr/>
          <p:nvPr/>
        </p:nvSpPr>
        <p:spPr>
          <a:xfrm>
            <a:off x="6211614" y="3429000"/>
            <a:ext cx="646386" cy="6542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EEDCFC-837B-7A04-7B4A-C3A573D35273}"/>
              </a:ext>
            </a:extLst>
          </p:cNvPr>
          <p:cNvSpPr/>
          <p:nvPr/>
        </p:nvSpPr>
        <p:spPr>
          <a:xfrm>
            <a:off x="2733947" y="1773621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7948B5-6118-5471-25CA-14849749EBC2}"/>
              </a:ext>
            </a:extLst>
          </p:cNvPr>
          <p:cNvSpPr/>
          <p:nvPr/>
        </p:nvSpPr>
        <p:spPr>
          <a:xfrm>
            <a:off x="7763146" y="1773621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5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A09C0-DFB3-2895-61A9-24C6837A683D}"/>
              </a:ext>
            </a:extLst>
          </p:cNvPr>
          <p:cNvSpPr/>
          <p:nvPr/>
        </p:nvSpPr>
        <p:spPr>
          <a:xfrm>
            <a:off x="9276635" y="1773621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5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</a:p>
        </p:txBody>
      </p:sp>
    </p:spTree>
    <p:extLst>
      <p:ext uri="{BB962C8B-B14F-4D97-AF65-F5344CB8AC3E}">
        <p14:creationId xmlns:p14="http://schemas.microsoft.com/office/powerpoint/2010/main" val="30368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34974 0.123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0.12361 L -0.06524 0.1212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D94B6-A06B-2219-80FD-D9BE9EEA8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36" b="90315"/>
          <a:stretch/>
        </p:blipFill>
        <p:spPr>
          <a:xfrm>
            <a:off x="0" y="805663"/>
            <a:ext cx="13603211" cy="9679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5E86A8-92D3-C638-19C8-159FD85B0F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6" t="45220" r="-1054"/>
          <a:stretch/>
        </p:blipFill>
        <p:spPr>
          <a:xfrm>
            <a:off x="888752" y="2522483"/>
            <a:ext cx="10414495" cy="41148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EEDCFC-837B-7A04-7B4A-C3A573D35273}"/>
              </a:ext>
            </a:extLst>
          </p:cNvPr>
          <p:cNvSpPr/>
          <p:nvPr/>
        </p:nvSpPr>
        <p:spPr>
          <a:xfrm>
            <a:off x="1308224" y="1773622"/>
            <a:ext cx="1901116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giờ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7948B5-6118-5471-25CA-14849749EBC2}"/>
              </a:ext>
            </a:extLst>
          </p:cNvPr>
          <p:cNvSpPr/>
          <p:nvPr/>
        </p:nvSpPr>
        <p:spPr>
          <a:xfrm>
            <a:off x="8646015" y="1765741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0FA2D7-E2B1-1BA8-2557-4EDDC2949E11}"/>
              </a:ext>
            </a:extLst>
          </p:cNvPr>
          <p:cNvSpPr/>
          <p:nvPr/>
        </p:nvSpPr>
        <p:spPr>
          <a:xfrm>
            <a:off x="4619296" y="3200398"/>
            <a:ext cx="1198179" cy="4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C403B1-5CF9-5DE0-3318-E2CE6D7F70D7}"/>
              </a:ext>
            </a:extLst>
          </p:cNvPr>
          <p:cNvSpPr/>
          <p:nvPr/>
        </p:nvSpPr>
        <p:spPr>
          <a:xfrm>
            <a:off x="1935589" y="3581593"/>
            <a:ext cx="546354" cy="4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982DF26-713E-5C49-25F3-3AE0C50717C7}"/>
              </a:ext>
            </a:extLst>
          </p:cNvPr>
          <p:cNvSpPr/>
          <p:nvPr/>
        </p:nvSpPr>
        <p:spPr>
          <a:xfrm>
            <a:off x="3372450" y="1773622"/>
            <a:ext cx="1901116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00508 0.122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D94B6-A06B-2219-80FD-D9BE9EEA8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36" b="90315"/>
          <a:stretch/>
        </p:blipFill>
        <p:spPr>
          <a:xfrm>
            <a:off x="0" y="1499346"/>
            <a:ext cx="13603211" cy="9679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EEDCFC-837B-7A04-7B4A-C3A573D35273}"/>
              </a:ext>
            </a:extLst>
          </p:cNvPr>
          <p:cNvSpPr/>
          <p:nvPr/>
        </p:nvSpPr>
        <p:spPr>
          <a:xfrm>
            <a:off x="2889402" y="2702166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7948B5-6118-5471-25CA-14849749EBC2}"/>
              </a:ext>
            </a:extLst>
          </p:cNvPr>
          <p:cNvSpPr/>
          <p:nvPr/>
        </p:nvSpPr>
        <p:spPr>
          <a:xfrm>
            <a:off x="8474478" y="2702167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A09C0-DFB3-2895-61A9-24C6837A683D}"/>
              </a:ext>
            </a:extLst>
          </p:cNvPr>
          <p:cNvSpPr/>
          <p:nvPr/>
        </p:nvSpPr>
        <p:spPr>
          <a:xfrm>
            <a:off x="9117608" y="3827779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41F743-9127-5FBA-7CC7-D9522260BB0C}"/>
              </a:ext>
            </a:extLst>
          </p:cNvPr>
          <p:cNvSpPr/>
          <p:nvPr/>
        </p:nvSpPr>
        <p:spPr>
          <a:xfrm>
            <a:off x="1770050" y="3809692"/>
            <a:ext cx="1901116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giờ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BDD2A0-0669-A370-89FA-148D4DD5CBAF}"/>
              </a:ext>
            </a:extLst>
          </p:cNvPr>
          <p:cNvSpPr/>
          <p:nvPr/>
        </p:nvSpPr>
        <p:spPr>
          <a:xfrm>
            <a:off x="7510897" y="3827779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2565B1-5F1C-D39B-C6C5-C363896C60C3}"/>
              </a:ext>
            </a:extLst>
          </p:cNvPr>
          <p:cNvSpPr/>
          <p:nvPr/>
        </p:nvSpPr>
        <p:spPr>
          <a:xfrm>
            <a:off x="4003070" y="3809692"/>
            <a:ext cx="1901116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53342" y="1535791"/>
            <a:ext cx="78613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Mỗi đại từ ở nhóm 2 thay thế cho từ ngữ nào trước nó?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E2030-95AD-4C5D-4EDF-190FF0BF7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51" y="2853559"/>
            <a:ext cx="2424627" cy="355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D94B6-A06B-2219-80FD-D9BE9EEA8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2" t="-804" r="-636" b="90315"/>
          <a:stretch/>
        </p:blipFill>
        <p:spPr>
          <a:xfrm>
            <a:off x="3405351" y="693683"/>
            <a:ext cx="6776742" cy="10484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EEDCFC-837B-7A04-7B4A-C3A573D35273}"/>
              </a:ext>
            </a:extLst>
          </p:cNvPr>
          <p:cNvSpPr/>
          <p:nvPr/>
        </p:nvSpPr>
        <p:spPr>
          <a:xfrm>
            <a:off x="4923432" y="3322932"/>
            <a:ext cx="4094443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 cây của 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7948B5-6118-5471-25CA-14849749EBC2}"/>
              </a:ext>
            </a:extLst>
          </p:cNvPr>
          <p:cNvSpPr/>
          <p:nvPr/>
        </p:nvSpPr>
        <p:spPr>
          <a:xfrm>
            <a:off x="2931012" y="2215407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A09C0-DFB3-2895-61A9-24C6837A683D}"/>
              </a:ext>
            </a:extLst>
          </p:cNvPr>
          <p:cNvSpPr/>
          <p:nvPr/>
        </p:nvSpPr>
        <p:spPr>
          <a:xfrm>
            <a:off x="2931012" y="4611063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41F743-9127-5FBA-7CC7-D9522260BB0C}"/>
              </a:ext>
            </a:extLst>
          </p:cNvPr>
          <p:cNvSpPr/>
          <p:nvPr/>
        </p:nvSpPr>
        <p:spPr>
          <a:xfrm>
            <a:off x="4932276" y="2158081"/>
            <a:ext cx="4094442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vật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BDD2A0-0669-A370-89FA-148D4DD5CBAF}"/>
              </a:ext>
            </a:extLst>
          </p:cNvPr>
          <p:cNvSpPr/>
          <p:nvPr/>
        </p:nvSpPr>
        <p:spPr>
          <a:xfrm>
            <a:off x="2931012" y="3322932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2565B1-5F1C-D39B-C6C5-C363896C60C3}"/>
              </a:ext>
            </a:extLst>
          </p:cNvPr>
          <p:cNvSpPr/>
          <p:nvPr/>
        </p:nvSpPr>
        <p:spPr>
          <a:xfrm>
            <a:off x="4892606" y="4611063"/>
            <a:ext cx="412527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 một con kì đà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B76C735-591A-1A1F-4B86-3BD357D868ED}"/>
              </a:ext>
            </a:extLst>
          </p:cNvPr>
          <p:cNvSpPr/>
          <p:nvPr/>
        </p:nvSpPr>
        <p:spPr>
          <a:xfrm>
            <a:off x="4217272" y="2380594"/>
            <a:ext cx="715004" cy="2995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3DF7C7B-4D31-7D43-1340-5B180CCC0B88}"/>
              </a:ext>
            </a:extLst>
          </p:cNvPr>
          <p:cNvSpPr/>
          <p:nvPr/>
        </p:nvSpPr>
        <p:spPr>
          <a:xfrm>
            <a:off x="4217272" y="3480414"/>
            <a:ext cx="715004" cy="2995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AFFF4C5-9A14-B1FF-64D3-027F858C27AA}"/>
              </a:ext>
            </a:extLst>
          </p:cNvPr>
          <p:cNvSpPr/>
          <p:nvPr/>
        </p:nvSpPr>
        <p:spPr>
          <a:xfrm>
            <a:off x="4177602" y="4835721"/>
            <a:ext cx="715004" cy="2995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2" grpId="0" animBg="1"/>
      <p:bldP spid="4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050264" y="652956"/>
            <a:ext cx="78613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Tìm các đại từ có trong đoạn văn sau và cho biết tác dụng của mỗi đại từ.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0B8ABE04-12D1-6AC4-111A-A2D8B8D9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215" y="2008790"/>
            <a:ext cx="811849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itchFamily="18" charset="0"/>
                <a:cs typeface="Times New Roman" pitchFamily="18" charset="0"/>
              </a:rPr>
              <a:t>Một buổi sáng, sóc nhỏ nghe thấy tiếng thút thít của cây non. Chú hỏi:</a:t>
            </a: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itchFamily="18" charset="0"/>
                <a:cs typeface="Times New Roman" pitchFamily="18" charset="0"/>
              </a:rPr>
              <a:t>– Sao bạn khóc?</a:t>
            </a: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itchFamily="18" charset="0"/>
                <a:cs typeface="Times New Roman" pitchFamily="18" charset="0"/>
              </a:rPr>
              <a:t>– Tôi sợ lũ sâu sẽ ăn hết những chiếc lá non...</a:t>
            </a: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itchFamily="18" charset="0"/>
                <a:cs typeface="Times New Roman" pitchFamily="18" charset="0"/>
              </a:rPr>
              <a:t>– Đừng sợ chúng! Tôi sẽ bảo vệ bạn. – Sóc nhỏ quả quyết.</a:t>
            </a: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altLang="en-US" sz="3200" b="1" i="1">
                <a:solidFill>
                  <a:srgbClr val="0500E2"/>
                </a:solidFill>
                <a:latin typeface="Times New Roman" pitchFamily="18" charset="0"/>
                <a:cs typeface="Times New Roman" pitchFamily="18" charset="0"/>
              </a:rPr>
              <a:t>	Dạ Ngân</a:t>
            </a:r>
          </a:p>
        </p:txBody>
      </p:sp>
    </p:spTree>
    <p:extLst>
      <p:ext uri="{BB962C8B-B14F-4D97-AF65-F5344CB8AC3E}">
        <p14:creationId xmlns:p14="http://schemas.microsoft.com/office/powerpoint/2010/main" val="21639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AE9A66D5-FA12-3777-F6CD-6356B0C34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471" y="936735"/>
            <a:ext cx="811849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itchFamily="18" charset="0"/>
                <a:cs typeface="Times New Roman" pitchFamily="18" charset="0"/>
              </a:rPr>
              <a:t>Một buổi sáng, sóc nhỏ nghe thấy tiếng thút thít của cây non. Chú hỏi:</a:t>
            </a: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itchFamily="18" charset="0"/>
                <a:cs typeface="Times New Roman" pitchFamily="18" charset="0"/>
              </a:rPr>
              <a:t>– Sao bạn khóc?</a:t>
            </a: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itchFamily="18" charset="0"/>
                <a:cs typeface="Times New Roman" pitchFamily="18" charset="0"/>
              </a:rPr>
              <a:t>– Tôi sợ lũ sâu sẽ ăn hết những chiếc lá non...</a:t>
            </a: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itchFamily="18" charset="0"/>
                <a:cs typeface="Times New Roman" pitchFamily="18" charset="0"/>
              </a:rPr>
              <a:t>– Đừng sợ chúng! Tôi sẽ bảo vệ bạn. – Sóc nhỏ quả quyết.</a:t>
            </a: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altLang="en-US" sz="3200" b="1" i="1">
                <a:solidFill>
                  <a:srgbClr val="0500E2"/>
                </a:solidFill>
                <a:latin typeface="Times New Roman" pitchFamily="18" charset="0"/>
                <a:cs typeface="Times New Roman" pitchFamily="18" charset="0"/>
              </a:rPr>
              <a:t>	Dạ Ngân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34F3221D-13C4-9C7F-5A38-543FE89E3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405" y="1916723"/>
            <a:ext cx="10878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endParaRPr lang="en-US" altLang="en-US" sz="32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AA94282-8ED7-B0F9-4CA6-65274E559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839" y="5012193"/>
            <a:ext cx="34237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từ nghi vấn</a:t>
            </a:r>
            <a:endParaRPr lang="en-US" altLang="en-US" sz="32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1418 0.45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81C369D-9D01-4B37-BCE9-35F432F15C9B}"/>
              </a:ext>
            </a:extLst>
          </p:cNvPr>
          <p:cNvGrpSpPr/>
          <p:nvPr/>
        </p:nvGrpSpPr>
        <p:grpSpPr>
          <a:xfrm>
            <a:off x="1209813" y="1832293"/>
            <a:ext cx="2879587" cy="2127121"/>
            <a:chOff x="1061223" y="1493739"/>
            <a:chExt cx="2461465" cy="2127121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842EC48-AE4F-4F47-8594-9AAB2D242DD3}"/>
                </a:ext>
              </a:extLst>
            </p:cNvPr>
            <p:cNvSpPr txBox="1"/>
            <p:nvPr/>
          </p:nvSpPr>
          <p:spPr>
            <a:xfrm>
              <a:off x="1565418" y="1493739"/>
              <a:ext cx="1957269" cy="2127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tlas" pitchFamily="18" charset="0"/>
                  <a:ea typeface="字魂35号-经典雅黑" panose="02000000000000000000" pitchFamily="2" charset="-122"/>
                </a:rPr>
                <a:t>Mục</a:t>
              </a:r>
              <a:endPara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tlas" pitchFamily="18" charset="0"/>
                <a:ea typeface="字魂35号-经典雅黑" panose="02000000000000000000" pitchFamily="2" charset="-122"/>
              </a:endParaRPr>
            </a:p>
            <a:p>
              <a:pPr algn="dist">
                <a:lnSpc>
                  <a:spcPct val="150000"/>
                </a:lnSpc>
              </a:pPr>
              <a:r>
                <a:rPr lang="en-US" altLang="zh-CN" sz="4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tlas" pitchFamily="18" charset="0"/>
                  <a:ea typeface="字魂35号-经典雅黑" panose="02000000000000000000" pitchFamily="2" charset="-122"/>
                </a:rPr>
                <a:t>tiêu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tlas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0228C81-4EC0-485E-8150-1F75F0AE5F7C}"/>
                </a:ext>
              </a:extLst>
            </p:cNvPr>
            <p:cNvSpPr/>
            <p:nvPr/>
          </p:nvSpPr>
          <p:spPr>
            <a:xfrm>
              <a:off x="1061223" y="2810258"/>
              <a:ext cx="24614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endParaRPr lang="zh-CN" altLang="en-US" sz="2800" dirty="0">
                <a:solidFill>
                  <a:schemeClr val="bg1"/>
                </a:solidFill>
                <a:latin typeface="思源宋体 SemiBold" panose="02020600000000000000" pitchFamily="18" charset="-122"/>
                <a:ea typeface="思源宋体 SemiBold" panose="02020600000000000000" pitchFamily="18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74FF22A-DF8A-4BFC-B385-B8FBDEFEDD3D}"/>
              </a:ext>
            </a:extLst>
          </p:cNvPr>
          <p:cNvGrpSpPr/>
          <p:nvPr/>
        </p:nvGrpSpPr>
        <p:grpSpPr>
          <a:xfrm>
            <a:off x="4831655" y="2680161"/>
            <a:ext cx="7000510" cy="991871"/>
            <a:chOff x="3907050" y="4694264"/>
            <a:chExt cx="6466978" cy="916277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01D4C471-EF0E-4FDA-AD3F-9E7F1DA93E8A}"/>
                </a:ext>
              </a:extLst>
            </p:cNvPr>
            <p:cNvSpPr/>
            <p:nvPr/>
          </p:nvSpPr>
          <p:spPr>
            <a:xfrm>
              <a:off x="3907050" y="4927550"/>
              <a:ext cx="449705" cy="449705"/>
            </a:xfrm>
            <a:prstGeom prst="ellipse">
              <a:avLst/>
            </a:prstGeom>
            <a:solidFill>
              <a:srgbClr val="21518F"/>
            </a:solidFill>
            <a:ln w="3810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UTM French Vanilla" pitchFamily="18" charset="0"/>
                  <a:ea typeface="字魂35号-经典雅黑" panose="02000000000000000000" pitchFamily="2" charset="-122"/>
                </a:rPr>
                <a:t>1</a:t>
              </a:r>
              <a:endParaRPr lang="zh-CN" altLang="en-US" sz="2400" dirty="0">
                <a:latin typeface="UTM French Vanilla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4E7CC148-B31B-4A3A-9A9A-C7A2F2853CA1}"/>
                </a:ext>
              </a:extLst>
            </p:cNvPr>
            <p:cNvSpPr/>
            <p:nvPr/>
          </p:nvSpPr>
          <p:spPr>
            <a:xfrm>
              <a:off x="4381040" y="4694264"/>
              <a:ext cx="5992988" cy="916277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800">
                  <a:solidFill>
                    <a:schemeClr val="tx1"/>
                  </a:solidFill>
                  <a:latin typeface="UTM French Vanilla" pitchFamily="18" charset="0"/>
                  <a:ea typeface="字魂35号-经典雅黑" panose="02000000000000000000" pitchFamily="2" charset="-122"/>
                  <a:cs typeface="Times New Roman" pitchFamily="18" charset="0"/>
                </a:rPr>
                <a:t>Luyện tập sử dụng đại từ.</a:t>
              </a:r>
              <a:endParaRPr lang="zh-CN" altLang="en-US" sz="2800" dirty="0">
                <a:solidFill>
                  <a:schemeClr val="tx1"/>
                </a:solidFill>
                <a:latin typeface="UTM French Vanilla" pitchFamily="18" charset="0"/>
                <a:ea typeface="字魂35号-经典雅黑" panose="020000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4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AE9A66D5-FA12-3777-F6CD-6356B0C34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471" y="936735"/>
            <a:ext cx="811849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 buổi sáng, sóc nhỏ nghe thấy tiếng thút thít của cây non. Chú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Sao bạn khóc?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Tôi sợ lũ sâu sẽ ăn hết những chiếc lá non...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Đừng sợ chúng! Tôi sẽ bảo vệ bạn. – Sóc nhỏ quả quyết.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</a:t>
            </a: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Dạ Ngân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34F3221D-13C4-9C7F-5A38-543FE89E3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992" y="1916724"/>
            <a:ext cx="10878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AA94282-8ED7-B0F9-4CA6-65274E559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523" y="5043724"/>
            <a:ext cx="34237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Đại từ xưng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hô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9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1418 0.45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AE9A66D5-FA12-3777-F6CD-6356B0C34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471" y="936735"/>
            <a:ext cx="811849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 buổi sáng, sóc nhỏ nghe thấy tiếng thút thít của cây non. Chú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Sao bạn khóc?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Tôi sợ lũ sâu sẽ ăn hết những chiếc lá non...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Đừng sợ chúng! Tôi sẽ bảo vệ bạn. – Sóc nhỏ quả quyết.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</a:t>
            </a: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Dạ Ngân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34F3221D-13C4-9C7F-5A38-543FE89E3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779" y="2398296"/>
            <a:ext cx="10878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AA94282-8ED7-B0F9-4CA6-65274E559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523" y="5043724"/>
            <a:ext cx="34237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Đại từ xưng hô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20286 0.3870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AE9A66D5-FA12-3777-F6CD-6356B0C34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485" y="1078624"/>
            <a:ext cx="811849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 buổi sáng, sóc nhỏ nghe thấy tiếng thút thít của cây non. Chú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Sao bạn khóc?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Tôi sợ lũ sâu sẽ ăn hết những chiếc lá non...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Đừng sợ chúng! Tôi sẽ bảo vệ bạn. – Sóc nhỏ quả quyết.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</a:t>
            </a: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Dạ Ngân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34F3221D-13C4-9C7F-5A38-543FE89E3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766" y="3028914"/>
            <a:ext cx="12822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AA94282-8ED7-B0F9-4CA6-65274E559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6897" y="5271591"/>
            <a:ext cx="5693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Đại từ thay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thế cho "lũ sâu"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5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5261 0.326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050264" y="873673"/>
            <a:ext cx="78613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Đặt ba câu để hỏi những điều em muốn biết thêm về một bạn trong lớp, trong mỗi câu có sử dụng đại từ dùng để hỏi.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Trẻ Em, Mầm Non, Bạn Thân, Đôi Bạn, Tải hình PNG 371 - Free.Vector6.com">
            <a:extLst>
              <a:ext uri="{FF2B5EF4-FFF2-40B4-BE49-F238E27FC236}">
                <a16:creationId xmlns:a16="http://schemas.microsoft.com/office/drawing/2014/main" id="{2F246FBB-EFCE-E64C-55BF-80E3CFC27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57" y="2613625"/>
            <a:ext cx="3602086" cy="360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77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412871" y="1043965"/>
            <a:ext cx="78613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Khi nào cậu đi học câu lạc bộ?</a:t>
            </a:r>
          </a:p>
          <a:p>
            <a:pPr lvl="0" algn="just"/>
            <a:r>
              <a:rPr lang="en-US" alt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Sao cậu học giỏi thế?</a:t>
            </a:r>
          </a:p>
          <a:p>
            <a:pPr lvl="0" algn="just"/>
            <a:r>
              <a:rPr lang="en-US" alt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Bí quyết học tập của cậu là gì vậy?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Trẻ Em, Mầm Non, Bạn Thân, Đôi Bạn, Tải hình PNG 371 - Free.Vector6.com">
            <a:extLst>
              <a:ext uri="{FF2B5EF4-FFF2-40B4-BE49-F238E27FC236}">
                <a16:creationId xmlns:a16="http://schemas.microsoft.com/office/drawing/2014/main" id="{2F246FBB-EFCE-E64C-55BF-80E3CFC27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71" y="2613625"/>
            <a:ext cx="3602086" cy="360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7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050264" y="873673"/>
            <a:ext cx="78613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Viết 2 – 3 câu giới thiệu về một nhân vật em thích trong một bài đọc đã học, trong đó có sử dụng đại từ dùng để thay thế.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4" name="Picture 2" descr="Thanh Niên Viết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E3C5351E-F755-2226-E4F7-D0D58A3E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91" y="2818086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7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349809" y="936735"/>
            <a:ext cx="832344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just"/>
            <a:r>
              <a:rPr lang="vi-VN" alt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các bài đọc em đã học, em thích nhất là nhân vật Kim Đồng. Đó là một người anh hùng rất dũng cảm. Ở anh, em học được tinh thần yêu nước nồng nàn.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 descr="Bài Hát Về Anh Kim Đồng - Anh Hùng Nhỏ Tuổi Chí Lớn - POPS Kids Blog">
            <a:extLst>
              <a:ext uri="{FF2B5EF4-FFF2-40B4-BE49-F238E27FC236}">
                <a16:creationId xmlns:a16="http://schemas.microsoft.com/office/drawing/2014/main" id="{0DA908F4-3177-FE3C-3D19-8E8CD773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553" y="3230512"/>
            <a:ext cx="4593021" cy="258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61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D0F00BB-F9D4-4220-A5AE-5CB82EF7F6E1}"/>
              </a:ext>
            </a:extLst>
          </p:cNvPr>
          <p:cNvSpPr/>
          <p:nvPr/>
        </p:nvSpPr>
        <p:spPr>
          <a:xfrm>
            <a:off x="3764277" y="2281217"/>
            <a:ext cx="466345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Củng</a:t>
            </a:r>
            <a:r>
              <a:rPr lang="en-US" altLang="zh-CN" sz="8000" b="1" dirty="0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8000" b="1" dirty="0" err="1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cố</a:t>
            </a:r>
            <a:endParaRPr lang="zh-CN" altLang="en-US" sz="8000" b="1" dirty="0">
              <a:solidFill>
                <a:srgbClr val="2151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iana" pitchFamily="18" charset="0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955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30" y="2743200"/>
            <a:ext cx="2424627" cy="35503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603409" y="337127"/>
            <a:ext cx="5476894" cy="2441817"/>
            <a:chOff x="-104120" y="101069"/>
            <a:chExt cx="5476894" cy="25744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6670">
              <a:off x="-104120" y="101069"/>
              <a:ext cx="5476894" cy="25744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37462" y="764763"/>
              <a:ext cx="4679038" cy="616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xưng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hô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39310" y="2552700"/>
            <a:ext cx="6045200" cy="3352800"/>
            <a:chOff x="2339310" y="2552700"/>
            <a:chExt cx="6045200" cy="3352800"/>
          </a:xfrm>
        </p:grpSpPr>
        <p:sp>
          <p:nvSpPr>
            <p:cNvPr id="10" name="Rounded Rectangle 9"/>
            <p:cNvSpPr/>
            <p:nvPr/>
          </p:nvSpPr>
          <p:spPr>
            <a:xfrm>
              <a:off x="2339310" y="2552700"/>
              <a:ext cx="6045200" cy="3352800"/>
            </a:xfrm>
            <a:prstGeom prst="roundRect">
              <a:avLst/>
            </a:prstGeom>
            <a:solidFill>
              <a:srgbClr val="BADDF6"/>
            </a:solidFill>
            <a:ln w="57150">
              <a:solidFill>
                <a:srgbClr val="92D050"/>
              </a:solidFill>
              <a:prstDash val="dash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15029" y="2743200"/>
              <a:ext cx="5727271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1800"/>
                </a:spcBef>
              </a:pPr>
              <a:r>
                <a:rPr lang="vi-VN" sz="3200" b="1" dirty="0"/>
                <a:t>Đại từ xưng hô là từ được</a:t>
              </a:r>
              <a:r>
                <a:rPr lang="en-US" sz="3200" b="1" dirty="0"/>
                <a:t> </a:t>
              </a:r>
              <a:r>
                <a:rPr lang="vi-VN" sz="3200" b="1" dirty="0"/>
                <a:t>người</a:t>
              </a:r>
              <a:r>
                <a:rPr lang="en-US" sz="3200" b="1" dirty="0"/>
                <a:t> </a:t>
              </a:r>
              <a:r>
                <a:rPr lang="en-US" sz="3200" b="1" dirty="0" err="1"/>
                <a:t>nói</a:t>
              </a:r>
              <a:r>
                <a:rPr lang="vi-VN" sz="3200" b="1" dirty="0"/>
                <a:t> dùng để tự chỉ mình hay chỉ người </a:t>
              </a:r>
              <a:r>
                <a:rPr lang="en-US" sz="3200" b="1" dirty="0"/>
                <a:t>k</a:t>
              </a:r>
              <a:r>
                <a:rPr lang="vi-VN" sz="3200" b="1" dirty="0"/>
                <a:t>hác khi giao tiếp: </a:t>
              </a:r>
              <a:r>
                <a:rPr lang="vi-VN" sz="3200" b="1" i="1" dirty="0"/>
                <a:t>tôi, chúng tôi</a:t>
              </a:r>
              <a:r>
                <a:rPr lang="en-US" sz="3200" b="1" i="1" dirty="0"/>
                <a:t>;</a:t>
              </a:r>
              <a:r>
                <a:rPr lang="vi-VN" sz="3200" b="1" i="1" dirty="0"/>
                <a:t> mày, chúng mày</a:t>
              </a:r>
              <a:r>
                <a:rPr lang="en-US" sz="3200" b="1" i="1" dirty="0"/>
                <a:t>;</a:t>
              </a:r>
              <a:r>
                <a:rPr lang="vi-VN" sz="3200" b="1" i="1" dirty="0"/>
                <a:t> nó, chúng nó…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30" y="2743200"/>
            <a:ext cx="2424627" cy="35503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603409" y="337127"/>
            <a:ext cx="5476894" cy="2441817"/>
            <a:chOff x="-104120" y="101069"/>
            <a:chExt cx="5476894" cy="25744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6670">
              <a:off x="-104120" y="101069"/>
              <a:ext cx="5476894" cy="25744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37462" y="764763"/>
              <a:ext cx="4679038" cy="1135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xưng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hô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39310" y="2946399"/>
            <a:ext cx="6045200" cy="2986345"/>
            <a:chOff x="2339310" y="2946399"/>
            <a:chExt cx="6045200" cy="2986345"/>
          </a:xfrm>
        </p:grpSpPr>
        <p:sp>
          <p:nvSpPr>
            <p:cNvPr id="10" name="Rounded Rectangle 9"/>
            <p:cNvSpPr/>
            <p:nvPr/>
          </p:nvSpPr>
          <p:spPr>
            <a:xfrm>
              <a:off x="2339310" y="2946399"/>
              <a:ext cx="6045200" cy="2986345"/>
            </a:xfrm>
            <a:prstGeom prst="roundRect">
              <a:avLst/>
            </a:prstGeom>
            <a:solidFill>
              <a:srgbClr val="BADDF6"/>
            </a:solidFill>
            <a:ln w="57150">
              <a:solidFill>
                <a:srgbClr val="92D050"/>
              </a:solidFill>
              <a:prstDash val="dash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69655" y="3139500"/>
              <a:ext cx="57272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1800"/>
                </a:spcBef>
              </a:pPr>
              <a:r>
                <a:rPr lang="vi-VN" sz="3200" b="1" dirty="0"/>
                <a:t>Khi xưng hô, cần chú ý chọn từ cho lịch sự, thể hiện đúng mối quan hệ giữa mình với người nghe và người được nhắc tới.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2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D0F00BB-F9D4-4220-A5AE-5CB82EF7F6E1}"/>
              </a:ext>
            </a:extLst>
          </p:cNvPr>
          <p:cNvSpPr/>
          <p:nvPr/>
        </p:nvSpPr>
        <p:spPr>
          <a:xfrm>
            <a:off x="3261731" y="2281217"/>
            <a:ext cx="56685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Khởi</a:t>
            </a:r>
            <a:r>
              <a:rPr lang="en-US" altLang="zh-CN" sz="8000" b="1" dirty="0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8000" b="1" dirty="0" err="1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động</a:t>
            </a:r>
            <a:endParaRPr lang="zh-CN" altLang="en-US" sz="8000" b="1" dirty="0">
              <a:solidFill>
                <a:srgbClr val="2151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iana" pitchFamily="18" charset="0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79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D8869B7-57D9-465B-9A9F-4EE4289A57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336"/>
            <a:ext cx="12192000" cy="685833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1DCEA3-0ABC-4737-9909-BF4E345919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047" y="990600"/>
            <a:ext cx="2020930" cy="457797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ABA7C1C-3CE7-4EF8-9BB7-89A60A81CD71}"/>
              </a:ext>
            </a:extLst>
          </p:cNvPr>
          <p:cNvSpPr txBox="1"/>
          <p:nvPr/>
        </p:nvSpPr>
        <p:spPr>
          <a:xfrm>
            <a:off x="2304407" y="1748231"/>
            <a:ext cx="76599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E34E0B"/>
                </a:solidFill>
                <a:effectLst>
                  <a:outerShdw dist="76200" dir="9000000" algn="tl" rotWithShape="0">
                    <a:schemeClr val="bg1"/>
                  </a:outerShdw>
                </a:effectLst>
                <a:latin typeface="UTM A&amp;S Graceland" pitchFamily="18" charset="0"/>
                <a:ea typeface="思源黑体 CN Bold" panose="020B0800000000000000" pitchFamily="34" charset="-122"/>
              </a:rPr>
              <a:t>Thank you!</a:t>
            </a:r>
            <a:endParaRPr lang="zh-CN" altLang="en-US" sz="11500" b="1" i="0" dirty="0">
              <a:solidFill>
                <a:srgbClr val="E34E0B"/>
              </a:solidFill>
              <a:effectLst>
                <a:outerShdw dist="76200" dir="9000000" algn="tl" rotWithShape="0">
                  <a:schemeClr val="bg1"/>
                </a:outerShdw>
              </a:effectLst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DD43907-7C94-456B-9407-546FA5CD8C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12525" y="3717786"/>
            <a:ext cx="2303757" cy="1847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6CEB946-0D8C-46BE-A681-EC9117B8AB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72" y="546774"/>
            <a:ext cx="1686256" cy="12014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6D0019A-6401-4DB7-A28C-DA1250F1DB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grpSp>
        <p:nvGrpSpPr>
          <p:cNvPr id="5" name="PA-组合 4">
            <a:extLst>
              <a:ext uri="{FF2B5EF4-FFF2-40B4-BE49-F238E27FC236}">
                <a16:creationId xmlns:a16="http://schemas.microsoft.com/office/drawing/2014/main" id="{0E325170-E106-4EA3-9891-E0B38CE2756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51617" y="-2148269"/>
            <a:ext cx="2607997" cy="4066879"/>
            <a:chOff x="182323" y="-1968501"/>
            <a:chExt cx="2607997" cy="4066879"/>
          </a:xfrm>
        </p:grpSpPr>
        <p:sp>
          <p:nvSpPr>
            <p:cNvPr id="2" name="PA-任意多边形 1">
              <a:extLst>
                <a:ext uri="{FF2B5EF4-FFF2-40B4-BE49-F238E27FC236}">
                  <a16:creationId xmlns:a16="http://schemas.microsoft.com/office/drawing/2014/main" id="{55B541A8-D297-4063-BAA4-6E8C81C1175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82323" y="-1968501"/>
              <a:ext cx="2607997" cy="4066879"/>
            </a:xfrm>
            <a:custGeom>
              <a:avLst/>
              <a:gdLst/>
              <a:ahLst/>
              <a:cxnLst/>
              <a:rect l="0" t="0" r="0" b="0"/>
              <a:pathLst>
                <a:path w="2607997" h="4066879">
                  <a:moveTo>
                    <a:pt x="0" y="0"/>
                  </a:moveTo>
                  <a:lnTo>
                    <a:pt x="2607996" y="0"/>
                  </a:lnTo>
                  <a:lnTo>
                    <a:pt x="2607996" y="4066878"/>
                  </a:lnTo>
                  <a:lnTo>
                    <a:pt x="0" y="406687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PA-图片 9">
              <a:extLst>
                <a:ext uri="{FF2B5EF4-FFF2-40B4-BE49-F238E27FC236}">
                  <a16:creationId xmlns:a16="http://schemas.microsoft.com/office/drawing/2014/main" id="{D3DF7AD7-E3C7-459D-A9C9-B620B6B8FC9C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23" y="0"/>
              <a:ext cx="2506396" cy="2098378"/>
            </a:xfrm>
            <a:prstGeom prst="rect">
              <a:avLst/>
            </a:prstGeom>
          </p:spPr>
        </p:pic>
      </p:grpSp>
      <p:grpSp>
        <p:nvGrpSpPr>
          <p:cNvPr id="7" name="PA-组合 6">
            <a:extLst>
              <a:ext uri="{FF2B5EF4-FFF2-40B4-BE49-F238E27FC236}">
                <a16:creationId xmlns:a16="http://schemas.microsoft.com/office/drawing/2014/main" id="{70921E5C-CFED-49F9-A274-48BBDC7722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365544" y="-3498687"/>
            <a:ext cx="11661171" cy="7219788"/>
            <a:chOff x="6365544" y="-3498687"/>
            <a:chExt cx="11661171" cy="7219788"/>
          </a:xfrm>
        </p:grpSpPr>
        <p:sp>
          <p:nvSpPr>
            <p:cNvPr id="6" name="PA-任意多边形 5">
              <a:extLst>
                <a:ext uri="{FF2B5EF4-FFF2-40B4-BE49-F238E27FC236}">
                  <a16:creationId xmlns:a16="http://schemas.microsoft.com/office/drawing/2014/main" id="{4287AE00-7390-4855-B4E8-EE97ADE27C3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365544" y="-3498687"/>
              <a:ext cx="11661171" cy="7219788"/>
            </a:xfrm>
            <a:custGeom>
              <a:avLst/>
              <a:gdLst/>
              <a:ahLst/>
              <a:cxnLst/>
              <a:rect l="0" t="0" r="0" b="0"/>
              <a:pathLst>
                <a:path w="11661171" h="7219788">
                  <a:moveTo>
                    <a:pt x="0" y="0"/>
                  </a:moveTo>
                  <a:lnTo>
                    <a:pt x="11661170" y="0"/>
                  </a:lnTo>
                  <a:lnTo>
                    <a:pt x="11661170" y="7219787"/>
                  </a:lnTo>
                  <a:lnTo>
                    <a:pt x="0" y="721978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PA-图片 11">
              <a:extLst>
                <a:ext uri="{FF2B5EF4-FFF2-40B4-BE49-F238E27FC236}">
                  <a16:creationId xmlns:a16="http://schemas.microsoft.com/office/drawing/2014/main" id="{8A49FB4E-43BA-4BD5-B308-BB47A2AA809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544" y="-335"/>
              <a:ext cx="5877230" cy="3721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876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Panda Emoji | SillyHilli | Gấu, Gấu tr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4" name="Picture 10" descr="พื้นหลังการ์ตูนแพนด้ายักษ์เล่นในป่าไผ่เขียว, สีเขียว, ป่าไผ่,  เล่นภาพพื้นหลังสำหรับการดาวน์โหลดฟร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863"/>
            <a:ext cx="12192001" cy="69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679017" y="4673600"/>
            <a:ext cx="6512983" cy="1905000"/>
          </a:xfrm>
          <a:prstGeom prst="roundRect">
            <a:avLst/>
          </a:prstGeom>
          <a:solidFill>
            <a:srgbClr val="FFD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TRÚC TÌM BẠN</a:t>
            </a:r>
            <a:endParaRPr lang="vi-VN" sz="48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1695" y="4190832"/>
            <a:ext cx="916772" cy="965536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5992" y="5949278"/>
            <a:ext cx="1696008" cy="8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7962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Panda Emoji | SillyHilli | Gấu, Gấu tr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4" name="Picture 10" descr="พื้นหลังการ์ตูนแพนด้ายักษ์เล่นในป่าไผ่เขียว, สีเขียว, ป่าไผ่,  เล่นภาพพื้นหลังสำหรับการดาวน์โหลดฟร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863"/>
            <a:ext cx="12192001" cy="69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22276" y="4857750"/>
            <a:ext cx="11350624" cy="1905000"/>
          </a:xfrm>
          <a:prstGeom prst="roundRect">
            <a:avLst/>
          </a:prstGeom>
          <a:solidFill>
            <a:srgbClr val="FFEC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b="1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730537" y="5355534"/>
            <a:ext cx="2349925" cy="909431"/>
          </a:xfrm>
          <a:prstGeom prst="roundRect">
            <a:avLst/>
          </a:prstGeom>
          <a:solidFill>
            <a:srgbClr val="FFBD4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18322099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พื้นหลังการ์ตูนแพนด้ายักษ์เล่นในป่าไผ่เขียว, สีเขียว, ป่าไผ่,  เล่นภาพพื้นหลังสำหรับการดาวน์โหลดฟร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36899" y="609600"/>
            <a:ext cx="5178627" cy="1409700"/>
          </a:xfrm>
          <a:prstGeom prst="roundRect">
            <a:avLst/>
          </a:prstGeom>
          <a:ln w="57150">
            <a:solidFill>
              <a:srgbClr val="FFFF00"/>
            </a:solidFill>
            <a:prstDash val="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0" name="Text Box 59"/>
          <p:cNvSpPr txBox="1">
            <a:spLocks noChangeArrowheads="1"/>
          </p:cNvSpPr>
          <p:nvPr/>
        </p:nvSpPr>
        <p:spPr bwMode="auto">
          <a:xfrm>
            <a:off x="4147291" y="929729"/>
            <a:ext cx="3157842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9pPr>
          </a:lstStyle>
          <a:p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Đại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?</a:t>
            </a:r>
            <a:endParaRPr lang="en-US" sz="44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83844" y="2552362"/>
            <a:ext cx="9544456" cy="3340100"/>
          </a:xfrm>
          <a:prstGeom prst="roundRect">
            <a:avLst/>
          </a:prstGeom>
          <a:ln w="57150">
            <a:solidFill>
              <a:srgbClr val="92D050"/>
            </a:solidFill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1354778" y="2822029"/>
            <a:ext cx="8868722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9pPr>
          </a:lstStyle>
          <a:p>
            <a:pPr algn="just"/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xưng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hô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UTM Neo Sans Intel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  <a:endParaRPr lang="en-US" sz="4400" baseline="30000" dirty="0">
              <a:latin typeface="UTM Neo Sans Intel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013" y="4635500"/>
            <a:ext cx="2136587" cy="225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5425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10" grpId="0"/>
      <p:bldP spid="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พื้นหลังการ์ตูนแพนด้ายักษ์เล่นในป่าไผ่เขียว, สีเขียว, ป่าไผ่,  เล่นภาพพื้นหลังสำหรับการดาวน์โหลดฟร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856844" y="317371"/>
            <a:ext cx="10266862" cy="800230"/>
          </a:xfrm>
          <a:prstGeom prst="roundRect">
            <a:avLst/>
          </a:prstGeom>
          <a:ln w="57150">
            <a:solidFill>
              <a:srgbClr val="FFFF00"/>
            </a:solidFill>
            <a:prstDash val="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0" name="Text Box 59"/>
          <p:cNvSpPr txBox="1">
            <a:spLocks noChangeArrowheads="1"/>
          </p:cNvSpPr>
          <p:nvPr/>
        </p:nvSpPr>
        <p:spPr bwMode="auto">
          <a:xfrm>
            <a:off x="946890" y="317371"/>
            <a:ext cx="983243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9pPr>
          </a:lstStyle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0956" y="1396999"/>
            <a:ext cx="10612749" cy="5135959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856845" y="1503501"/>
            <a:ext cx="10052455" cy="5016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9pPr>
          </a:lstStyle>
          <a:p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bé 11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 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con?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háo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!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bé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bã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khi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dirty="0" err="1"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aseline="300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099" y="4607764"/>
            <a:ext cx="2136587" cy="22502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231900" y="2743200"/>
            <a:ext cx="901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00300" y="3403600"/>
            <a:ext cx="901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26559" y="5205680"/>
            <a:ext cx="6731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81372" y="2743200"/>
            <a:ext cx="901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51491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10" grpId="0"/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movie Bridge&amp;#39;s Story Bamboo Animation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15090" y="35624"/>
            <a:ext cx="7464424" cy="1295401"/>
          </a:xfrm>
          <a:prstGeom prst="roundRect">
            <a:avLst/>
          </a:prstGeom>
          <a:solidFill>
            <a:srgbClr val="FFEC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Yeah!!! </a:t>
            </a:r>
            <a:r>
              <a:rPr lang="en-US" sz="40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4000" b="1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54" y="3156190"/>
            <a:ext cx="2928445" cy="271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090" y="2021728"/>
            <a:ext cx="1789938" cy="2065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9" y="3632200"/>
            <a:ext cx="1899658" cy="2300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59" y="1529885"/>
            <a:ext cx="3177114" cy="3252610"/>
          </a:xfrm>
          <a:prstGeom prst="rect">
            <a:avLst/>
          </a:prstGeom>
        </p:spPr>
      </p:pic>
      <p:pic>
        <p:nvPicPr>
          <p:cNvPr id="1026" name="Picture 2" descr="Trò Chơi Vui Nhộn Cho Bé - Những Người Bạn Nhỏ Trong Rừng Của Gấu Trúc - 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39" b="99583" l="49063" r="80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92" t="35370" r="19688"/>
          <a:stretch/>
        </p:blipFill>
        <p:spPr bwMode="auto">
          <a:xfrm>
            <a:off x="8331200" y="2425520"/>
            <a:ext cx="4025900" cy="443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16724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D0F00BB-F9D4-4220-A5AE-5CB82EF7F6E1}"/>
              </a:ext>
            </a:extLst>
          </p:cNvPr>
          <p:cNvSpPr/>
          <p:nvPr/>
        </p:nvSpPr>
        <p:spPr>
          <a:xfrm>
            <a:off x="3199215" y="2281217"/>
            <a:ext cx="579357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Khám</a:t>
            </a:r>
            <a:r>
              <a:rPr lang="en-US" altLang="zh-CN" sz="8000" b="1" dirty="0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8000" b="1" dirty="0" err="1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phá</a:t>
            </a:r>
            <a:endParaRPr lang="zh-CN" altLang="en-US" sz="8000" b="1" dirty="0">
              <a:solidFill>
                <a:srgbClr val="2151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iana" pitchFamily="18" charset="0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244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623</TotalTime>
  <Words>867</Words>
  <Application>Microsoft Office PowerPoint</Application>
  <PresentationFormat>Widescreen</PresentationFormat>
  <Paragraphs>113</Paragraphs>
  <Slides>30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UTM Aquarelle</vt:lpstr>
      <vt:lpstr>UTM Diana</vt:lpstr>
      <vt:lpstr>Arial</vt:lpstr>
      <vt:lpstr>UTM A&amp;S Graceland</vt:lpstr>
      <vt:lpstr>思源宋体 SemiBold</vt:lpstr>
      <vt:lpstr>等线</vt:lpstr>
      <vt:lpstr>UTM Atlas</vt:lpstr>
      <vt:lpstr>UTM French Vanilla</vt:lpstr>
      <vt:lpstr>Times New Roman</vt:lpstr>
      <vt:lpstr>UTM Neo Sans Intel</vt:lpstr>
      <vt:lpstr>iCiel Baliho Script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huong</dc:creator>
  <dc:description>9Slide.vn</dc:description>
  <cp:lastModifiedBy>Hương</cp:lastModifiedBy>
  <cp:revision>129</cp:revision>
  <dcterms:created xsi:type="dcterms:W3CDTF">2019-07-25T16:01:57Z</dcterms:created>
  <dcterms:modified xsi:type="dcterms:W3CDTF">2024-07-02T05:27:51Z</dcterms:modified>
  <cp:category>9Slide.vn</cp:category>
</cp:coreProperties>
</file>