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18"/>
  </p:notesMasterIdLst>
  <p:sldIdLst>
    <p:sldId id="421" r:id="rId3"/>
    <p:sldId id="422" r:id="rId4"/>
    <p:sldId id="423" r:id="rId5"/>
    <p:sldId id="452" r:id="rId6"/>
    <p:sldId id="453" r:id="rId7"/>
    <p:sldId id="429" r:id="rId8"/>
    <p:sldId id="397" r:id="rId9"/>
    <p:sldId id="435" r:id="rId10"/>
    <p:sldId id="454" r:id="rId11"/>
    <p:sldId id="436" r:id="rId12"/>
    <p:sldId id="455" r:id="rId13"/>
    <p:sldId id="456" r:id="rId14"/>
    <p:sldId id="400" r:id="rId15"/>
    <p:sldId id="437" r:id="rId16"/>
    <p:sldId id="43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F2C"/>
    <a:srgbClr val="5D8BB9"/>
    <a:srgbClr val="E35F56"/>
    <a:srgbClr val="FC8648"/>
    <a:srgbClr val="CD3A37"/>
    <a:srgbClr val="203965"/>
    <a:srgbClr val="F99102"/>
    <a:srgbClr val="FFC102"/>
    <a:srgbClr val="005A9A"/>
    <a:srgbClr val="A71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9" autoAdjust="0"/>
    <p:restoredTop sz="81725" autoAdjust="0"/>
  </p:normalViewPr>
  <p:slideViewPr>
    <p:cSldViewPr snapToGrid="0" showGuides="1">
      <p:cViewPr varScale="1">
        <p:scale>
          <a:sx n="49" d="100"/>
          <a:sy n="49" d="100"/>
        </p:scale>
        <p:origin x="1344" y="60"/>
      </p:cViewPr>
      <p:guideLst>
        <p:guide pos="3840"/>
        <p:guide orient="horz" pos="2184"/>
      </p:guideLst>
    </p:cSldViewPr>
  </p:slideViewPr>
  <p:notesTextViewPr>
    <p:cViewPr>
      <p:scale>
        <a:sx n="1" d="1"/>
        <a:sy n="1" d="1"/>
      </p:scale>
      <p:origin x="0" y="0"/>
    </p:cViewPr>
  </p:notesTextViewPr>
  <p:sorterViewPr>
    <p:cViewPr>
      <p:scale>
        <a:sx n="125" d="100"/>
        <a:sy n="125" d="100"/>
      </p:scale>
      <p:origin x="0" y="-1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2024/7/8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Times New Roman" panose="02020603050405020304" pitchFamily="18" charset="0"/>
                <a:ea typeface="Calibri" panose="020F0502020204030204" pitchFamily="34" charset="0"/>
              </a:rPr>
              <a:t>GV chia lớp thành hai đội, khi GV đọc khẩu hiệu “Mặt trời, mặt trời”, hai đội lần lượt đưa ra một việc sử dụng năng lượng mặt trời trong cuộc sống (không trùng lại đáp án trước đó). Đội nêu được nhiều đáp án đúng nhất là đội thắng cuộc.</a:t>
            </a:r>
            <a:endParaRPr lang="en-US" sz="1800">
              <a:effectLst/>
              <a:latin typeface="Times New Roman" panose="02020603050405020304" pitchFamily="18"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23F281-0C37-4970-9E81-0F2E59851FDB}" type="slidenum">
              <a:rPr lang="zh-CN" altLang="en-US" smtClean="0"/>
              <a:t>5</a:t>
            </a:fld>
            <a:endParaRPr lang="zh-CN" altLang="en-US"/>
          </a:p>
        </p:txBody>
      </p:sp>
    </p:spTree>
    <p:extLst>
      <p:ext uri="{BB962C8B-B14F-4D97-AF65-F5344CB8AC3E}">
        <p14:creationId xmlns:p14="http://schemas.microsoft.com/office/powerpoint/2010/main" val="265099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2024/7/8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2CFE-AFC5-7793-2005-A14A051FCA8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8BC17B-5721-2046-9A80-1014E794CA7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EFF9BF6E-73AE-E9B7-D4C1-D3BE89556979}"/>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40D97-E471-3D7D-758E-FCE212D5A7A9}"/>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8DA7F714-4E0D-CB8A-7B57-FAB32EACD48F}"/>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9D447C-6AA2-3425-65C4-00F875231B8F}"/>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8" name="Footer Placeholder 7">
            <a:extLst>
              <a:ext uri="{FF2B5EF4-FFF2-40B4-BE49-F238E27FC236}">
                <a16:creationId xmlns:a16="http://schemas.microsoft.com/office/drawing/2014/main" id="{C395B6E7-9658-837F-DF08-4312BA76F2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857DCD-B4D8-A12A-0A25-441CD703C3E4}"/>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29119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0D76B-BE2A-FD14-2E6A-E9C8E16939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3CFCC-E9CE-A5C2-ECB9-CD15215895C1}"/>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4" name="Footer Placeholder 3">
            <a:extLst>
              <a:ext uri="{FF2B5EF4-FFF2-40B4-BE49-F238E27FC236}">
                <a16:creationId xmlns:a16="http://schemas.microsoft.com/office/drawing/2014/main" id="{18DAFCB9-8149-33B9-A530-92052E5387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925EC0-34CA-3FB9-B16A-259A2E8A1D1C}"/>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280318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9B861D-59CC-D371-8F3E-3C799358E5D3}"/>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3" name="Footer Placeholder 2">
            <a:extLst>
              <a:ext uri="{FF2B5EF4-FFF2-40B4-BE49-F238E27FC236}">
                <a16:creationId xmlns:a16="http://schemas.microsoft.com/office/drawing/2014/main" id="{6AC4045F-AB09-6632-05F0-F6CFCFF4F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46C822-6F73-911B-B3A9-7FFB8F61FEAA}"/>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270713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6D80-92D0-8682-B6D7-EFCF222C70EC}"/>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9584FEB8-01D7-18A1-B981-8196E9CC3B14}"/>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7B2CA-0E90-6C63-00E9-BC334207D73C}"/>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5E8648E2-1ACA-195B-0C3F-321590C83226}"/>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6" name="Footer Placeholder 5">
            <a:extLst>
              <a:ext uri="{FF2B5EF4-FFF2-40B4-BE49-F238E27FC236}">
                <a16:creationId xmlns:a16="http://schemas.microsoft.com/office/drawing/2014/main" id="{1E8DDF6E-F31E-0CDF-B6D1-026343FC7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5DA4E-E3E0-6019-CD93-CB88E79D423D}"/>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46843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BB10-FBD0-BC4E-35E4-316044A604A8}"/>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28DD6AEA-9979-CAD7-461C-6D9DFD80BE09}"/>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E01534E2-EBD1-D2A8-D307-34A4CA838509}"/>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D2B19509-0C6F-7CB4-99A6-C27A4A53AEB1}"/>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6" name="Footer Placeholder 5">
            <a:extLst>
              <a:ext uri="{FF2B5EF4-FFF2-40B4-BE49-F238E27FC236}">
                <a16:creationId xmlns:a16="http://schemas.microsoft.com/office/drawing/2014/main" id="{E9F006BE-CFA9-47CB-FB8E-15E621366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BD08C-AA1A-D976-A1C4-2B811F1363DF}"/>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195560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677D-38EF-E6B7-9B6E-6912EE9660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4FBD39-3FB1-599F-C91D-D5879A031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64DF8-EE36-139A-5C19-4CFA1908FE20}"/>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5" name="Footer Placeholder 4">
            <a:extLst>
              <a:ext uri="{FF2B5EF4-FFF2-40B4-BE49-F238E27FC236}">
                <a16:creationId xmlns:a16="http://schemas.microsoft.com/office/drawing/2014/main" id="{CADC8B10-F7AB-0D8D-A874-CA011758F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822C6-13AD-BF1E-E05E-A145E347D29F}"/>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1784977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6A8FBC-5C7A-CDD4-9495-0710E5E4B459}"/>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4496CF-D906-0B47-93E3-C8E2ADEA0920}"/>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94F65-EB2B-F718-85F7-208D72EFC0EB}"/>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5" name="Footer Placeholder 4">
            <a:extLst>
              <a:ext uri="{FF2B5EF4-FFF2-40B4-BE49-F238E27FC236}">
                <a16:creationId xmlns:a16="http://schemas.microsoft.com/office/drawing/2014/main" id="{3988736A-11A9-7A03-2700-1CBBE59CE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6DA42-FDAA-855D-149D-D6E055BDD74B}"/>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113453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76"/>
        <p:cNvGrpSpPr/>
        <p:nvPr/>
      </p:nvGrpSpPr>
      <p:grpSpPr>
        <a:xfrm>
          <a:off x="0" y="0"/>
          <a:ext cx="0" cy="0"/>
          <a:chOff x="0" y="0"/>
          <a:chExt cx="0" cy="0"/>
        </a:xfrm>
      </p:grpSpPr>
      <p:sp>
        <p:nvSpPr>
          <p:cNvPr id="142" name="Google Shape;142;p4"/>
          <p:cNvSpPr txBox="1">
            <a:spLocks noGrp="1"/>
          </p:cNvSpPr>
          <p:nvPr>
            <p:ph type="body" idx="1"/>
          </p:nvPr>
        </p:nvSpPr>
        <p:spPr>
          <a:xfrm>
            <a:off x="1062200" y="1357867"/>
            <a:ext cx="10067600" cy="478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733">
                <a:latin typeface="Catamaran"/>
                <a:ea typeface="Catamaran"/>
                <a:cs typeface="Catamaran"/>
                <a:sym typeface="Catamaran"/>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43" name="Google Shape;143;p4"/>
          <p:cNvSpPr txBox="1">
            <a:spLocks noGrp="1"/>
          </p:cNvSpPr>
          <p:nvPr>
            <p:ph type="title"/>
          </p:nvPr>
        </p:nvSpPr>
        <p:spPr>
          <a:xfrm>
            <a:off x="1062200" y="5237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Just Another Hand" panose="02000506000000020003"/>
                <a:ea typeface="Just Another Hand" panose="02000506000000020003"/>
                <a:cs typeface="Just Another Hand" panose="02000506000000020003"/>
                <a:sym typeface="Just Another Hand" panose="02000506000000020003"/>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661754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2132"/>
        <p:cNvGrpSpPr/>
        <p:nvPr/>
      </p:nvGrpSpPr>
      <p:grpSpPr>
        <a:xfrm>
          <a:off x="0" y="0"/>
          <a:ext cx="0" cy="0"/>
          <a:chOff x="0" y="0"/>
          <a:chExt cx="0" cy="0"/>
        </a:xfrm>
      </p:grpSpPr>
    </p:spTree>
    <p:extLst>
      <p:ext uri="{BB962C8B-B14F-4D97-AF65-F5344CB8AC3E}">
        <p14:creationId xmlns:p14="http://schemas.microsoft.com/office/powerpoint/2010/main" val="126813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754005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9380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94603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49681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FAFF-1597-D55E-ECEA-016E7A73161A}"/>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8C4B5AD3-5FB3-206F-8FD9-544438C36571}"/>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882481F-577D-506F-7840-888DBB9DA795}"/>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5" name="Footer Placeholder 4">
            <a:extLst>
              <a:ext uri="{FF2B5EF4-FFF2-40B4-BE49-F238E27FC236}">
                <a16:creationId xmlns:a16="http://schemas.microsoft.com/office/drawing/2014/main" id="{5B966DC2-9183-053C-42A4-1D0D4EAE1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DCAB2-1860-D998-2CAA-57BCDC2188CE}"/>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18745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CCC2-D380-AFD2-492F-96B9468AB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02E3F-5926-E586-948E-D56AADCDB6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0B549-8779-1545-4408-DA8F11FCAB67}"/>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5" name="Footer Placeholder 4">
            <a:extLst>
              <a:ext uri="{FF2B5EF4-FFF2-40B4-BE49-F238E27FC236}">
                <a16:creationId xmlns:a16="http://schemas.microsoft.com/office/drawing/2014/main" id="{161AFCDC-9054-A408-F2FE-35D8721F0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A5008-B302-F596-03DA-3A6438202B9B}"/>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383306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95D2-4BF8-72BE-6843-43FC82291B01}"/>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7B9C032B-BB46-82FE-D966-73738AB44510}"/>
              </a:ext>
            </a:extLst>
          </p:cNvPr>
          <p:cNvSpPr>
            <a:spLocks noGrp="1"/>
          </p:cNvSpPr>
          <p:nvPr>
            <p:ph type="body" idx="1"/>
          </p:nvPr>
        </p:nvSpPr>
        <p:spPr>
          <a:xfrm>
            <a:off x="831851" y="4588934"/>
            <a:ext cx="105156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A9270-05A3-1DF0-D2A1-D4AACF737B05}"/>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5" name="Footer Placeholder 4">
            <a:extLst>
              <a:ext uri="{FF2B5EF4-FFF2-40B4-BE49-F238E27FC236}">
                <a16:creationId xmlns:a16="http://schemas.microsoft.com/office/drawing/2014/main" id="{002AF7FA-F6BD-3B78-DD46-138B25549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BB894-8EED-E3B8-CC82-451A14A4D9CF}"/>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378892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664C-B717-53B8-4CD0-4FE74F724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6E779-3D70-19C7-C0E2-8FBB5C6B8FEF}"/>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D2FCCB-1FCE-AC86-D6D4-1CCC9B579A9B}"/>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293D0C-6005-A0EF-6F7D-D32B8ED92783}"/>
              </a:ext>
            </a:extLst>
          </p:cNvPr>
          <p:cNvSpPr>
            <a:spLocks noGrp="1"/>
          </p:cNvSpPr>
          <p:nvPr>
            <p:ph type="dt" sz="half" idx="10"/>
          </p:nvPr>
        </p:nvSpPr>
        <p:spPr/>
        <p:txBody>
          <a:bodyPr/>
          <a:lstStyle/>
          <a:p>
            <a:fld id="{2856809B-AB76-482E-9256-901281F4783B}" type="datetimeFigureOut">
              <a:rPr lang="en-US" smtClean="0"/>
              <a:t>08/07/2024</a:t>
            </a:fld>
            <a:endParaRPr lang="en-US"/>
          </a:p>
        </p:txBody>
      </p:sp>
      <p:sp>
        <p:nvSpPr>
          <p:cNvPr id="6" name="Footer Placeholder 5">
            <a:extLst>
              <a:ext uri="{FF2B5EF4-FFF2-40B4-BE49-F238E27FC236}">
                <a16:creationId xmlns:a16="http://schemas.microsoft.com/office/drawing/2014/main" id="{F4BF991E-2253-713D-2207-F7D1A37B1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E3A1A-9673-9BB6-A037-D26FE294E4BE}"/>
              </a:ext>
            </a:extLst>
          </p:cNvPr>
          <p:cNvSpPr>
            <a:spLocks noGrp="1"/>
          </p:cNvSpPr>
          <p:nvPr>
            <p:ph type="sldNum" sz="quarter" idx="12"/>
          </p:nvPr>
        </p:nvSpPr>
        <p:spPr/>
        <p:txBody>
          <a:bodyPr/>
          <a:lstStyle/>
          <a:p>
            <a:fld id="{271C4EB7-8B56-4F5B-8EC5-B801E8F89E95}" type="slidenum">
              <a:rPr lang="en-US" smtClean="0"/>
              <a:t>‹#›</a:t>
            </a:fld>
            <a:endParaRPr lang="en-US"/>
          </a:p>
        </p:txBody>
      </p:sp>
    </p:spTree>
    <p:extLst>
      <p:ext uri="{BB962C8B-B14F-4D97-AF65-F5344CB8AC3E}">
        <p14:creationId xmlns:p14="http://schemas.microsoft.com/office/powerpoint/2010/main" val="3032475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E050239-0B63-8BB0-9728-DCFE4A953B7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圆角矩形 7"/>
          <p:cNvSpPr/>
          <p:nvPr userDrawn="1"/>
        </p:nvSpPr>
        <p:spPr>
          <a:xfrm>
            <a:off x="533400" y="390525"/>
            <a:ext cx="11125200" cy="6029326"/>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userDrawn="1"/>
        </p:nvSpPr>
        <p:spPr>
          <a:xfrm>
            <a:off x="723900" y="552450"/>
            <a:ext cx="10763250" cy="5734050"/>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74" r:id="rId3"/>
    <p:sldLayoutId id="2147483676" r:id="rId4"/>
    <p:sldLayoutId id="2147483670" r:id="rId5"/>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0AD117D-2799-2723-75C4-492F9A807C1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F4CEA25-BD7E-D23E-679C-0B94A6FBF876}"/>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B71D48-720D-5029-1527-DF70477F00FB}"/>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97CE-2DC9-3EF9-67B0-2117997BD37F}"/>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82000"/>
                  </a:schemeClr>
                </a:solidFill>
              </a:defRPr>
            </a:lvl1pPr>
          </a:lstStyle>
          <a:p>
            <a:fld id="{2856809B-AB76-482E-9256-901281F4783B}" type="datetimeFigureOut">
              <a:rPr lang="en-US" smtClean="0"/>
              <a:t>08/07/2024</a:t>
            </a:fld>
            <a:endParaRPr lang="en-US"/>
          </a:p>
        </p:txBody>
      </p:sp>
      <p:sp>
        <p:nvSpPr>
          <p:cNvPr id="5" name="Footer Placeholder 4">
            <a:extLst>
              <a:ext uri="{FF2B5EF4-FFF2-40B4-BE49-F238E27FC236}">
                <a16:creationId xmlns:a16="http://schemas.microsoft.com/office/drawing/2014/main" id="{8B5F1E40-EA76-9949-8B85-7F83B11AD86A}"/>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88E142-5A75-E594-44AC-593871092E1B}"/>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82000"/>
                  </a:schemeClr>
                </a:solidFill>
              </a:defRPr>
            </a:lvl1pPr>
          </a:lstStyle>
          <a:p>
            <a:fld id="{271C4EB7-8B56-4F5B-8EC5-B801E8F89E95}" type="slidenum">
              <a:rPr lang="en-US" smtClean="0"/>
              <a:t>‹#›</a:t>
            </a:fld>
            <a:endParaRPr lang="en-US"/>
          </a:p>
        </p:txBody>
      </p:sp>
      <p:pic>
        <p:nvPicPr>
          <p:cNvPr id="10" name="Picture 9">
            <a:extLst>
              <a:ext uri="{FF2B5EF4-FFF2-40B4-BE49-F238E27FC236}">
                <a16:creationId xmlns:a16="http://schemas.microsoft.com/office/drawing/2014/main" id="{0F3EBE8C-EDCA-3D08-F5DF-860372560A3D}"/>
              </a:ext>
            </a:extLst>
          </p:cNvPr>
          <p:cNvPicPr>
            <a:picLocks noChangeAspect="1"/>
          </p:cNvPicPr>
          <p:nvPr userDrawn="1"/>
        </p:nvPicPr>
        <p:blipFill>
          <a:blip r:embed="rId15"/>
          <a:stretch>
            <a:fillRect/>
          </a:stretch>
        </p:blipFill>
        <p:spPr>
          <a:xfrm>
            <a:off x="0" y="0"/>
            <a:ext cx="12192000" cy="6858000"/>
          </a:xfrm>
          <a:prstGeom prst="rect">
            <a:avLst/>
          </a:prstGeom>
        </p:spPr>
      </p:pic>
    </p:spTree>
    <p:extLst>
      <p:ext uri="{BB962C8B-B14F-4D97-AF65-F5344CB8AC3E}">
        <p14:creationId xmlns:p14="http://schemas.microsoft.com/office/powerpoint/2010/main" val="40315206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781050" y="749301"/>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71477" y="3181350"/>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0" y="0"/>
            <a:ext cx="12193057" cy="2066723"/>
          </a:xfrm>
          <a:prstGeom prst="rect">
            <a:avLst/>
          </a:prstGeom>
        </p:spPr>
      </p:pic>
      <p:pic>
        <p:nvPicPr>
          <p:cNvPr id="16" name="Picture 15">
            <a:extLst>
              <a:ext uri="{FF2B5EF4-FFF2-40B4-BE49-F238E27FC236}">
                <a16:creationId xmlns:a16="http://schemas.microsoft.com/office/drawing/2014/main" id="{3087A6E9-985B-13A3-C7F2-50365C70DBBD}"/>
              </a:ext>
            </a:extLst>
          </p:cNvPr>
          <p:cNvPicPr>
            <a:picLocks noChangeAspect="1"/>
          </p:cNvPicPr>
          <p:nvPr/>
        </p:nvPicPr>
        <p:blipFill>
          <a:blip r:embed="rId8"/>
          <a:stretch>
            <a:fillRect/>
          </a:stretch>
        </p:blipFill>
        <p:spPr>
          <a:xfrm>
            <a:off x="1493608" y="2247358"/>
            <a:ext cx="8638781" cy="2024047"/>
          </a:xfrm>
          <a:prstGeom prst="rect">
            <a:avLst/>
          </a:prstGeom>
        </p:spPr>
      </p:pic>
      <p:pic>
        <p:nvPicPr>
          <p:cNvPr id="17" name="Picture 16">
            <a:extLst>
              <a:ext uri="{FF2B5EF4-FFF2-40B4-BE49-F238E27FC236}">
                <a16:creationId xmlns:a16="http://schemas.microsoft.com/office/drawing/2014/main" id="{C7DBF5EA-0C4D-4842-FF9C-88B0CC51B9E7}"/>
              </a:ext>
            </a:extLst>
          </p:cNvPr>
          <p:cNvPicPr>
            <a:picLocks noChangeAspect="1"/>
          </p:cNvPicPr>
          <p:nvPr/>
        </p:nvPicPr>
        <p:blipFill>
          <a:blip r:embed="rId9"/>
          <a:stretch>
            <a:fillRect/>
          </a:stretch>
        </p:blipFill>
        <p:spPr>
          <a:xfrm>
            <a:off x="4100187" y="1207807"/>
            <a:ext cx="3115326" cy="963251"/>
          </a:xfrm>
          <a:prstGeom prst="rect">
            <a:avLst/>
          </a:prstGeom>
        </p:spPr>
      </p:pic>
    </p:spTree>
    <p:extLst>
      <p:ext uri="{BB962C8B-B14F-4D97-AF65-F5344CB8AC3E}">
        <p14:creationId xmlns:p14="http://schemas.microsoft.com/office/powerpoint/2010/main" val="1878626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BB061-2A5A-D5F9-3323-457F53E94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6961" y="1236663"/>
            <a:ext cx="8268456" cy="5106987"/>
          </a:xfrm>
          <a:prstGeom prst="rect">
            <a:avLst/>
          </a:prstGeom>
        </p:spPr>
      </p:pic>
    </p:spTree>
    <p:extLst>
      <p:ext uri="{BB962C8B-B14F-4D97-AF65-F5344CB8AC3E}">
        <p14:creationId xmlns:p14="http://schemas.microsoft.com/office/powerpoint/2010/main" val="9695430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62333" y="1717636"/>
            <a:ext cx="388184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Nhiệt độ của bát nước đã thay đổi như thế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6C39C264-E71B-FB24-E2DB-7FFB536035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541" y="1057182"/>
            <a:ext cx="4624792" cy="3500978"/>
          </a:xfrm>
          <a:prstGeom prst="rect">
            <a:avLst/>
          </a:prstGeom>
        </p:spPr>
      </p:pic>
      <p:sp>
        <p:nvSpPr>
          <p:cNvPr id="2" name="TextBox 1">
            <a:extLst>
              <a:ext uri="{FF2B5EF4-FFF2-40B4-BE49-F238E27FC236}">
                <a16:creationId xmlns:a16="http://schemas.microsoft.com/office/drawing/2014/main" id="{943B5115-D053-1375-97CB-C7E8337A6E4B}"/>
              </a:ext>
            </a:extLst>
          </p:cNvPr>
          <p:cNvSpPr txBox="1"/>
          <p:nvPr/>
        </p:nvSpPr>
        <p:spPr>
          <a:xfrm>
            <a:off x="2099858" y="4844139"/>
            <a:ext cx="10530292" cy="769441"/>
          </a:xfrm>
          <a:prstGeom prst="rect">
            <a:avLst/>
          </a:prstGeom>
          <a:noFill/>
        </p:spPr>
        <p:txBody>
          <a:bodyPr wrap="square" rtlCol="0">
            <a:spAutoFit/>
          </a:bodyPr>
          <a:lstStyle/>
          <a:p>
            <a:pPr lvl="0"/>
            <a:r>
              <a:rPr lang="vi-VN" sz="4400" b="1">
                <a:solidFill>
                  <a:srgbClr val="FF0000"/>
                </a:solidFill>
                <a:latin typeface="Cambria" panose="02040503050406030204" pitchFamily="18" charset="0"/>
                <a:ea typeface="Cambria" panose="02040503050406030204" pitchFamily="18" charset="0"/>
              </a:rPr>
              <a:t>Nhiệt độ của bát nước tăng.</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1509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62333" y="1530399"/>
            <a:ext cx="388184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Yếu tố nào đã làm cho nhiệt độ của bát nước thay đổi?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6C39C264-E71B-FB24-E2DB-7FFB536035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541" y="1057182"/>
            <a:ext cx="4624792" cy="3500978"/>
          </a:xfrm>
          <a:prstGeom prst="rect">
            <a:avLst/>
          </a:prstGeom>
        </p:spPr>
      </p:pic>
      <p:sp>
        <p:nvSpPr>
          <p:cNvPr id="2" name="TextBox 1">
            <a:extLst>
              <a:ext uri="{FF2B5EF4-FFF2-40B4-BE49-F238E27FC236}">
                <a16:creationId xmlns:a16="http://schemas.microsoft.com/office/drawing/2014/main" id="{943B5115-D053-1375-97CB-C7E8337A6E4B}"/>
              </a:ext>
            </a:extLst>
          </p:cNvPr>
          <p:cNvSpPr txBox="1"/>
          <p:nvPr/>
        </p:nvSpPr>
        <p:spPr>
          <a:xfrm>
            <a:off x="2037541" y="4558160"/>
            <a:ext cx="8701492" cy="1446550"/>
          </a:xfrm>
          <a:prstGeom prst="rect">
            <a:avLst/>
          </a:prstGeom>
          <a:noFill/>
        </p:spPr>
        <p:txBody>
          <a:bodyPr wrap="square" rtlCol="0">
            <a:spAutoFit/>
          </a:bodyPr>
          <a:lstStyle/>
          <a:p>
            <a:pPr lvl="0"/>
            <a:r>
              <a:rPr lang="vi-VN" sz="4400" b="1">
                <a:solidFill>
                  <a:srgbClr val="FF0000"/>
                </a:solidFill>
                <a:latin typeface="Cambria" panose="02040503050406030204" pitchFamily="18" charset="0"/>
                <a:ea typeface="Cambria" panose="02040503050406030204" pitchFamily="18" charset="0"/>
              </a:rPr>
              <a:t>Năng lượng mặt trời làm cho nhiệt độ của bát nước tăng.</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06410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8F0420-E9B7-ED81-2177-7A350E9B688E}"/>
              </a:ext>
            </a:extLst>
          </p:cNvPr>
          <p:cNvSpPr txBox="1"/>
          <p:nvPr/>
        </p:nvSpPr>
        <p:spPr>
          <a:xfrm>
            <a:off x="1084792" y="1430834"/>
            <a:ext cx="1002241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Với đặc điểm địa hình phần lớn là đồi núi, có đường bờ biển dài, khí hậu nhiệt đới</a:t>
            </a:r>
            <a:r>
              <a:rPr kumimoji="0" lang="en-US"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gió mùa nên nước ta có nguồn năng lượng tái tạo dồi dào và đa dạng như</a:t>
            </a:r>
            <a:r>
              <a:rPr kumimoji="0" lang="en-US"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năng lượng mặt trời, gió, nước chảy,...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Năng lượng tái tạo được sử dụng thay thế các nguồn năng lượng như than đá,</a:t>
            </a:r>
            <a:r>
              <a:rPr kumimoji="0" lang="en-US"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dầu mỏ,... góp phần giảm thiểu ô nhiễm môi trường và đảm bảo cung cấp đủ</a:t>
            </a:r>
            <a:r>
              <a:rPr kumimoji="0" lang="en-US"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năng lượng đáp ứng nhu cầu sử dụng năng lượng ngày càng tăng cao của</a:t>
            </a:r>
            <a:r>
              <a:rPr kumimoji="0" lang="en-US"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con người.</a:t>
            </a:r>
          </a:p>
        </p:txBody>
      </p:sp>
      <p:sp>
        <p:nvSpPr>
          <p:cNvPr id="6" name="TextBox 5">
            <a:extLst>
              <a:ext uri="{FF2B5EF4-FFF2-40B4-BE49-F238E27FC236}">
                <a16:creationId xmlns:a16="http://schemas.microsoft.com/office/drawing/2014/main" id="{D3B2C41A-D1F2-8A0A-B8A8-CBA64384DC73}"/>
              </a:ext>
            </a:extLst>
          </p:cNvPr>
          <p:cNvSpPr txBox="1"/>
          <p:nvPr/>
        </p:nvSpPr>
        <p:spPr>
          <a:xfrm>
            <a:off x="3931711" y="638593"/>
            <a:ext cx="397404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Em tìm hiểu thêm</a:t>
            </a:r>
          </a:p>
        </p:txBody>
      </p:sp>
    </p:spTree>
    <p:custDataLst>
      <p:tags r:id="rId1"/>
    </p:custDataLst>
    <p:extLst>
      <p:ext uri="{BB962C8B-B14F-4D97-AF65-F5344CB8AC3E}">
        <p14:creationId xmlns:p14="http://schemas.microsoft.com/office/powerpoint/2010/main" val="28378713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descr="ce1ed7f935192fceca30dfb2bcebe602"/>
          <p:cNvPicPr>
            <a:picLocks noChangeAspect="1"/>
          </p:cNvPicPr>
          <p:nvPr/>
        </p:nvPicPr>
        <p:blipFill>
          <a:blip r:embed="rId2"/>
          <a:srcRect l="11188" t="20367" r="10619" b="19944"/>
          <a:stretch>
            <a:fillRect/>
          </a:stretch>
        </p:blipFill>
        <p:spPr>
          <a:xfrm>
            <a:off x="2887479" y="1441974"/>
            <a:ext cx="7277061" cy="3647454"/>
          </a:xfrm>
          <a:prstGeom prst="rect">
            <a:avLst/>
          </a:prstGeom>
        </p:spPr>
      </p:pic>
      <p:sp>
        <p:nvSpPr>
          <p:cNvPr id="5" name="Rectangle 4"/>
          <p:cNvSpPr/>
          <p:nvPr/>
        </p:nvSpPr>
        <p:spPr>
          <a:xfrm>
            <a:off x="3759778" y="2178395"/>
            <a:ext cx="6927272" cy="2123658"/>
          </a:xfrm>
          <a:prstGeom prst="rect">
            <a:avLst/>
          </a:prstGeom>
        </p:spPr>
        <p:txBody>
          <a:bodyPr wrap="square">
            <a:spAutoFit/>
          </a:bodyPr>
          <a:lstStyle/>
          <a:p>
            <a:pPr algn="just"/>
            <a:r>
              <a:rPr lang="vi-VN" sz="4400">
                <a:solidFill>
                  <a:srgbClr val="002060"/>
                </a:solidFill>
                <a:latin typeface="Cambria" panose="02040503050406030204" pitchFamily="18" charset="0"/>
                <a:ea typeface="Cambria" panose="02040503050406030204" pitchFamily="18" charset="0"/>
              </a:rPr>
              <a:t>• Năng lượng mặt trời </a:t>
            </a:r>
            <a:endParaRPr lang="en-US" sz="4400">
              <a:solidFill>
                <a:srgbClr val="002060"/>
              </a:solidFill>
              <a:latin typeface="Cambria" panose="02040503050406030204" pitchFamily="18" charset="0"/>
              <a:ea typeface="Cambria" panose="02040503050406030204" pitchFamily="18" charset="0"/>
            </a:endParaRPr>
          </a:p>
          <a:p>
            <a:pPr algn="just"/>
            <a:r>
              <a:rPr lang="vi-VN" sz="4400">
                <a:solidFill>
                  <a:srgbClr val="002060"/>
                </a:solidFill>
                <a:latin typeface="Cambria" panose="02040503050406030204" pitchFamily="18" charset="0"/>
                <a:ea typeface="Cambria" panose="02040503050406030204" pitchFamily="18" charset="0"/>
              </a:rPr>
              <a:t>• Năng lượng gió </a:t>
            </a:r>
            <a:endParaRPr lang="en-US" sz="4400">
              <a:solidFill>
                <a:srgbClr val="002060"/>
              </a:solidFill>
              <a:latin typeface="Cambria" panose="02040503050406030204" pitchFamily="18" charset="0"/>
              <a:ea typeface="Cambria" panose="02040503050406030204" pitchFamily="18" charset="0"/>
            </a:endParaRPr>
          </a:p>
          <a:p>
            <a:pPr algn="just"/>
            <a:r>
              <a:rPr lang="vi-VN" sz="4400">
                <a:solidFill>
                  <a:srgbClr val="002060"/>
                </a:solidFill>
                <a:latin typeface="Cambria" panose="02040503050406030204" pitchFamily="18" charset="0"/>
                <a:ea typeface="Cambria" panose="02040503050406030204" pitchFamily="18" charset="0"/>
              </a:rPr>
              <a:t>• Năng lượng nước chảy</a:t>
            </a:r>
            <a:endParaRPr lang="en-US" sz="4400" dirty="0">
              <a:solidFill>
                <a:srgbClr val="002060"/>
              </a:solidFill>
              <a:latin typeface="Cambria" panose="02040503050406030204" pitchFamily="18" charset="0"/>
              <a:ea typeface="Cambria" panose="02040503050406030204" pitchFamily="18" charset="0"/>
            </a:endParaRPr>
          </a:p>
        </p:txBody>
      </p:sp>
      <p:pic>
        <p:nvPicPr>
          <p:cNvPr id="6" name="Picture 5" descr="A picture containing toy, doll&#10;&#10;Description automatically generated">
            <a:extLst>
              <a:ext uri="{FF2B5EF4-FFF2-40B4-BE49-F238E27FC236}">
                <a16:creationId xmlns:a16="http://schemas.microsoft.com/office/drawing/2014/main" id="{31E28A3E-349A-448A-A2B8-EF7699ABE7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a:off x="-230908" y="2810067"/>
            <a:ext cx="3735864" cy="3752685"/>
          </a:xfrm>
          <a:prstGeom prst="rect">
            <a:avLst/>
          </a:prstGeom>
        </p:spPr>
      </p:pic>
      <p:pic>
        <p:nvPicPr>
          <p:cNvPr id="7"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6165" y="-379007"/>
            <a:ext cx="2147580" cy="2147580"/>
          </a:xfrm>
          <a:prstGeom prst="rect">
            <a:avLst/>
          </a:prstGeom>
        </p:spPr>
      </p:pic>
      <p:sp>
        <p:nvSpPr>
          <p:cNvPr id="2" name="Rectangle 1">
            <a:extLst>
              <a:ext uri="{FF2B5EF4-FFF2-40B4-BE49-F238E27FC236}">
                <a16:creationId xmlns:a16="http://schemas.microsoft.com/office/drawing/2014/main" id="{9F24CAD3-846E-2645-CB16-5E43C1D5F4E9}"/>
              </a:ext>
            </a:extLst>
          </p:cNvPr>
          <p:cNvSpPr/>
          <p:nvPr/>
        </p:nvSpPr>
        <p:spPr>
          <a:xfrm>
            <a:off x="1245178" y="1142044"/>
            <a:ext cx="2774372" cy="769441"/>
          </a:xfrm>
          <a:prstGeom prst="rect">
            <a:avLst/>
          </a:prstGeom>
        </p:spPr>
        <p:txBody>
          <a:bodyPr wrap="square">
            <a:spAutoFit/>
          </a:bodyPr>
          <a:lstStyle/>
          <a:p>
            <a:pPr algn="just"/>
            <a:r>
              <a:rPr lang="en-US" sz="4400" b="1">
                <a:solidFill>
                  <a:srgbClr val="FF0000"/>
                </a:solidFill>
                <a:latin typeface="Cambria" panose="02040503050406030204" pitchFamily="18" charset="0"/>
                <a:ea typeface="Cambria" panose="02040503050406030204" pitchFamily="18" charset="0"/>
              </a:rPr>
              <a:t>Từ khoá</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01065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781050" y="749301"/>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PA-文本框 54">
            <a:extLst>
              <a:ext uri="{FF2B5EF4-FFF2-40B4-BE49-F238E27FC236}">
                <a16:creationId xmlns:a16="http://schemas.microsoft.com/office/drawing/2014/main" id="{C74BB920-E7C9-4782-8C2B-633065A47A40}"/>
              </a:ext>
            </a:extLst>
          </p:cNvPr>
          <p:cNvSpPr txBox="1"/>
          <p:nvPr>
            <p:custDataLst>
              <p:tags r:id="rId1"/>
            </p:custDataLst>
          </p:nvPr>
        </p:nvSpPr>
        <p:spPr>
          <a:xfrm>
            <a:off x="1964703" y="1415485"/>
            <a:ext cx="8030365" cy="144655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0" i="0" u="none" strike="noStrike" kern="1200" cap="none" spc="-300" normalizeH="0" baseline="0" noProof="0">
                <a:ln w="190500">
                  <a:solidFill>
                    <a:prstClr val="white"/>
                  </a:solidFill>
                </a:ln>
                <a:solidFill>
                  <a:srgbClr val="FF7800"/>
                </a:solidFill>
                <a:effectLst/>
                <a:uLnTx/>
                <a:uFillTx/>
                <a:latin typeface="字魂156号-萌趣苏打饼" panose="00000500000000000000" pitchFamily="2" charset="-122"/>
                <a:ea typeface="字魂156号-萌趣苏打饼" panose="00000500000000000000" pitchFamily="2" charset="-122"/>
                <a:cs typeface="+mn-cs"/>
                <a:sym typeface="思源黑体 CN" panose="020B0500000000000000" pitchFamily="34" charset="-122"/>
              </a:rPr>
              <a:t>讲个故事给你听</a:t>
            </a:r>
            <a:endParaRPr kumimoji="0" lang="zh-CN" altLang="en-US" sz="8800" b="0" i="0" u="none" strike="noStrike" kern="1200" cap="none" spc="-300" normalizeH="0" baseline="0" noProof="0" dirty="0">
              <a:ln w="190500">
                <a:solidFill>
                  <a:prstClr val="white"/>
                </a:solidFill>
              </a:ln>
              <a:solidFill>
                <a:srgbClr val="FF7800"/>
              </a:solidFill>
              <a:effectLst/>
              <a:uLnTx/>
              <a:uFillTx/>
              <a:latin typeface="字魂156号-萌趣苏打饼" panose="00000500000000000000" pitchFamily="2" charset="-122"/>
              <a:ea typeface="字魂156号-萌趣苏打饼" panose="00000500000000000000" pitchFamily="2" charset="-122"/>
              <a:cs typeface="+mn-cs"/>
              <a:sym typeface="思源黑体 CN" panose="020B0500000000000000" pitchFamily="34" charset="-122"/>
            </a:endParaRPr>
          </a:p>
        </p:txBody>
      </p:sp>
      <p:grpSp>
        <p:nvGrpSpPr>
          <p:cNvPr id="5" name="组合 4"/>
          <p:cNvGrpSpPr/>
          <p:nvPr/>
        </p:nvGrpSpPr>
        <p:grpSpPr>
          <a:xfrm>
            <a:off x="-371477" y="3181350"/>
            <a:ext cx="12934954" cy="4972050"/>
            <a:chOff x="-371477" y="3244397"/>
            <a:chExt cx="12934954" cy="4972050"/>
          </a:xfrm>
        </p:grpSpPr>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7">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 name="图片 2"/>
          <p:cNvPicPr>
            <a:picLocks noChangeAspect="1"/>
          </p:cNvPicPr>
          <p:nvPr/>
        </p:nvPicPr>
        <p:blipFill>
          <a:blip r:embed="rId8"/>
          <a:stretch>
            <a:fillRect/>
          </a:stretch>
        </p:blipFill>
        <p:spPr>
          <a:xfrm>
            <a:off x="0" y="0"/>
            <a:ext cx="12193057" cy="2066723"/>
          </a:xfrm>
          <a:prstGeom prst="rect">
            <a:avLst/>
          </a:prstGeom>
        </p:spPr>
      </p:pic>
      <p:pic>
        <p:nvPicPr>
          <p:cNvPr id="2" name="Picture 1">
            <a:extLst>
              <a:ext uri="{FF2B5EF4-FFF2-40B4-BE49-F238E27FC236}">
                <a16:creationId xmlns:a16="http://schemas.microsoft.com/office/drawing/2014/main" id="{9E35630F-26BB-1295-EF01-9DE8B79B84FE}"/>
              </a:ext>
            </a:extLst>
          </p:cNvPr>
          <p:cNvPicPr>
            <a:picLocks noChangeAspect="1"/>
          </p:cNvPicPr>
          <p:nvPr/>
        </p:nvPicPr>
        <p:blipFill>
          <a:blip r:embed="rId9"/>
          <a:stretch>
            <a:fillRect/>
          </a:stretch>
        </p:blipFill>
        <p:spPr>
          <a:xfrm>
            <a:off x="2267908" y="950020"/>
            <a:ext cx="7657240" cy="4298053"/>
          </a:xfrm>
          <a:prstGeom prst="rect">
            <a:avLst/>
          </a:prstGeom>
        </p:spPr>
      </p:pic>
    </p:spTree>
    <p:extLst>
      <p:ext uri="{BB962C8B-B14F-4D97-AF65-F5344CB8AC3E}">
        <p14:creationId xmlns:p14="http://schemas.microsoft.com/office/powerpoint/2010/main" val="3551954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圆角矩形 22"/>
          <p:cNvSpPr/>
          <p:nvPr/>
        </p:nvSpPr>
        <p:spPr>
          <a:xfrm>
            <a:off x="781050" y="749301"/>
            <a:ext cx="10420350" cy="548004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I. YÊU CẦU CẦN ĐẠT</a:t>
            </a:r>
            <a:endParaRPr lang="en-US"/>
          </a:p>
          <a:p>
            <a:r>
              <a:rPr lang="en-US"/>
              <a:t>* Năng lực đặc thù:</a:t>
            </a:r>
          </a:p>
          <a:p>
            <a:r>
              <a:rPr lang="en-US"/>
              <a:t>- Trình bày được lợi ích của âm thanh trong cuộc sống</a:t>
            </a:r>
          </a:p>
          <a:p>
            <a:r>
              <a:rPr lang="en-US"/>
              <a:t>- Thu thập, so sánh và trình bày được mức độ đơn giản thông tin về một số nhạc cụ thường gặp ( Một số bộ phận chính, cách làm ra âm thanh)</a:t>
            </a:r>
          </a:p>
          <a:p>
            <a:r>
              <a:rPr lang="en-US"/>
              <a:t>* Năng lực chung: năng lực tư duy, giải quyết vấn đề, giao tiếp hợp tác.</a:t>
            </a:r>
          </a:p>
          <a:p>
            <a:r>
              <a:rPr lang="en-US"/>
              <a:t>* Phẩm chất: Trách nhiệm, chăm chỉ, nhân ái</a:t>
            </a:r>
          </a:p>
          <a:p>
            <a:r>
              <a:rPr lang="en-US" b="1"/>
              <a:t>II. ĐỒ DÙNG DẠY HỌC</a:t>
            </a:r>
            <a:endParaRPr lang="en-US"/>
          </a:p>
          <a:p>
            <a:r>
              <a:rPr lang="en-US"/>
              <a:t>- GV: máy tính, ti vi, phiếu học tập </a:t>
            </a:r>
          </a:p>
          <a:p>
            <a:r>
              <a:rPr lang="en-US"/>
              <a:t>- HS: sgk, vở ghi.</a:t>
            </a:r>
          </a:p>
        </p:txBody>
      </p:sp>
      <p:pic>
        <p:nvPicPr>
          <p:cNvPr id="3" name="图片 2"/>
          <p:cNvPicPr>
            <a:picLocks noChangeAspect="1"/>
          </p:cNvPicPr>
          <p:nvPr/>
        </p:nvPicPr>
        <p:blipFill>
          <a:blip r:embed="rId3"/>
          <a:stretch>
            <a:fillRect/>
          </a:stretch>
        </p:blipFill>
        <p:spPr>
          <a:xfrm>
            <a:off x="0" y="0"/>
            <a:ext cx="12193057" cy="2066723"/>
          </a:xfrm>
          <a:prstGeom prst="rect">
            <a:avLst/>
          </a:prstGeom>
        </p:spPr>
      </p:pic>
      <p:pic>
        <p:nvPicPr>
          <p:cNvPr id="40" name="图片 39"/>
          <p:cNvPicPr>
            <a:picLocks noChangeAspect="1"/>
          </p:cNvPicPr>
          <p:nvPr/>
        </p:nvPicPr>
        <p:blipFill>
          <a:blip r:embed="rId4"/>
          <a:stretch>
            <a:fillRect/>
          </a:stretch>
        </p:blipFill>
        <p:spPr>
          <a:xfrm>
            <a:off x="-6625" y="3776827"/>
            <a:ext cx="12205250" cy="3081173"/>
          </a:xfrm>
          <a:prstGeom prst="rect">
            <a:avLst/>
          </a:prstGeom>
        </p:spPr>
      </p:pic>
      <p:pic>
        <p:nvPicPr>
          <p:cNvPr id="37" name="Picture 36">
            <a:extLst>
              <a:ext uri="{FF2B5EF4-FFF2-40B4-BE49-F238E27FC236}">
                <a16:creationId xmlns:a16="http://schemas.microsoft.com/office/drawing/2014/main" id="{6E8262E1-3B52-C256-C643-C487CA1B554F}"/>
              </a:ext>
            </a:extLst>
          </p:cNvPr>
          <p:cNvPicPr>
            <a:picLocks noChangeAspect="1"/>
          </p:cNvPicPr>
          <p:nvPr/>
        </p:nvPicPr>
        <p:blipFill>
          <a:blip r:embed="rId5"/>
          <a:stretch>
            <a:fillRect/>
          </a:stretch>
        </p:blipFill>
        <p:spPr>
          <a:xfrm>
            <a:off x="2157086" y="483789"/>
            <a:ext cx="8074710" cy="1945592"/>
          </a:xfrm>
          <a:prstGeom prst="rect">
            <a:avLst/>
          </a:prstGeom>
        </p:spPr>
      </p:pic>
      <p:sp>
        <p:nvSpPr>
          <p:cNvPr id="2" name="TextBox 1"/>
          <p:cNvSpPr txBox="1"/>
          <p:nvPr/>
        </p:nvSpPr>
        <p:spPr>
          <a:xfrm>
            <a:off x="1759099" y="2066723"/>
            <a:ext cx="8464251" cy="3539430"/>
          </a:xfrm>
          <a:prstGeom prst="rect">
            <a:avLst/>
          </a:prstGeom>
          <a:noFill/>
        </p:spPr>
        <p:txBody>
          <a:bodyPr wrap="square" rtlCol="0">
            <a:spAutoFit/>
          </a:bodyPr>
          <a:lstStyle/>
          <a:p>
            <a:pPr algn="just"/>
            <a:r>
              <a:rPr lang="vi-VN" sz="2800" b="1">
                <a:solidFill>
                  <a:srgbClr val="002060"/>
                </a:solidFill>
                <a:latin typeface="Cambria" panose="02040503050406030204" pitchFamily="18" charset="0"/>
                <a:ea typeface="Cambria" panose="02040503050406030204" pitchFamily="18" charset="0"/>
              </a:rPr>
              <a:t>–	Kể được tên một số phương tiện, máy móc và hoạt động của con người sử dụng năng lượng mặt trời, gió và nước chảy.</a:t>
            </a:r>
          </a:p>
          <a:p>
            <a:pPr algn="just"/>
            <a:r>
              <a:rPr lang="vi-VN" sz="2800" b="1">
                <a:solidFill>
                  <a:srgbClr val="002060"/>
                </a:solidFill>
                <a:latin typeface="Cambria" panose="02040503050406030204" pitchFamily="18" charset="0"/>
                <a:ea typeface="Cambria" panose="02040503050406030204" pitchFamily="18" charset="0"/>
              </a:rPr>
              <a:t>–	Thu thập, xử lí thông tin và trình bày được (bằng những hình thức khác nhau) về việc khai thác, sử dụng các dạng năng lượng nêu trên.</a:t>
            </a:r>
          </a:p>
          <a:p>
            <a:pPr algn="just"/>
            <a:r>
              <a:rPr lang="vi-VN" sz="2800" b="1">
                <a:solidFill>
                  <a:srgbClr val="002060"/>
                </a:solidFill>
                <a:latin typeface="Cambria" panose="02040503050406030204" pitchFamily="18" charset="0"/>
                <a:ea typeface="Cambria" panose="02040503050406030204" pitchFamily="18" charset="0"/>
              </a:rPr>
              <a:t>–	Vận dụng được kiến thức về nguồn năng lượng mặt trời để tự làm bếp mặt trời.</a:t>
            </a:r>
            <a:endParaRPr lang="vi-VN"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9850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26" name="图片 25">
            <a:extLst>
              <a:ext uri="{FF2B5EF4-FFF2-40B4-BE49-F238E27FC236}">
                <a16:creationId xmlns:a16="http://schemas.microsoft.com/office/drawing/2014/main" id="{C6B5EF91-C1B7-4192-AEF9-C3E437844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033" y="-681684"/>
            <a:ext cx="10010274" cy="8294394"/>
          </a:xfrm>
          <a:prstGeom prst="rect">
            <a:avLst/>
          </a:prstGeom>
        </p:spPr>
      </p:pic>
      <p:pic>
        <p:nvPicPr>
          <p:cNvPr id="30" name="图片 29"/>
          <p:cNvPicPr>
            <a:picLocks noChangeAspect="1"/>
          </p:cNvPicPr>
          <p:nvPr/>
        </p:nvPicPr>
        <p:blipFill rotWithShape="1">
          <a:blip r:embed="rId7">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23" name="Picture 22">
            <a:extLst>
              <a:ext uri="{FF2B5EF4-FFF2-40B4-BE49-F238E27FC236}">
                <a16:creationId xmlns:a16="http://schemas.microsoft.com/office/drawing/2014/main" id="{F4D579E4-4D19-AD66-D1D7-996F3FD08605}"/>
              </a:ext>
            </a:extLst>
          </p:cNvPr>
          <p:cNvPicPr>
            <a:picLocks noChangeAspect="1"/>
          </p:cNvPicPr>
          <p:nvPr/>
        </p:nvPicPr>
        <p:blipFill>
          <a:blip r:embed="rId8"/>
          <a:stretch>
            <a:fillRect/>
          </a:stretch>
        </p:blipFill>
        <p:spPr>
          <a:xfrm>
            <a:off x="1986916" y="1911347"/>
            <a:ext cx="8144962" cy="2072820"/>
          </a:xfrm>
          <a:prstGeom prst="rect">
            <a:avLst/>
          </a:prstGeom>
        </p:spPr>
      </p:pic>
    </p:spTree>
    <p:extLst>
      <p:ext uri="{BB962C8B-B14F-4D97-AF65-F5344CB8AC3E}">
        <p14:creationId xmlns:p14="http://schemas.microsoft.com/office/powerpoint/2010/main" val="3971786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2DA0F-AF7B-1410-9C0E-8A6953054077}"/>
              </a:ext>
            </a:extLst>
          </p:cNvPr>
          <p:cNvPicPr>
            <a:picLocks noChangeAspect="1"/>
          </p:cNvPicPr>
          <p:nvPr/>
        </p:nvPicPr>
        <p:blipFill>
          <a:blip r:embed="rId2"/>
          <a:stretch>
            <a:fillRect/>
          </a:stretch>
        </p:blipFill>
        <p:spPr>
          <a:xfrm>
            <a:off x="651384" y="1024759"/>
            <a:ext cx="10562896" cy="5784444"/>
          </a:xfrm>
          <a:prstGeom prst="rect">
            <a:avLst/>
          </a:prstGeom>
        </p:spPr>
      </p:pic>
      <p:sp>
        <p:nvSpPr>
          <p:cNvPr id="5" name="矩形: 圆角 4">
            <a:extLst>
              <a:ext uri="{FF2B5EF4-FFF2-40B4-BE49-F238E27FC236}">
                <a16:creationId xmlns:a16="http://schemas.microsoft.com/office/drawing/2014/main" id="{052D0B1E-FB72-35B8-E3E8-AFA240841392}"/>
              </a:ext>
            </a:extLst>
          </p:cNvPr>
          <p:cNvSpPr/>
          <p:nvPr/>
        </p:nvSpPr>
        <p:spPr>
          <a:xfrm>
            <a:off x="1335341" y="239827"/>
            <a:ext cx="9194983" cy="784932"/>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800">
                <a:latin typeface="Cambria" panose="02040503050406030204" pitchFamily="18" charset="0"/>
                <a:ea typeface="Cambria" panose="02040503050406030204" pitchFamily="18" charset="0"/>
              </a:rPr>
              <a:t>Nối các hình ảnh với cụm từ thích hợp</a:t>
            </a:r>
            <a:endParaRPr lang="en-US" sz="38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D56F48C-1127-5112-C924-7DF407C6EB75}"/>
              </a:ext>
            </a:extLst>
          </p:cNvPr>
          <p:cNvCxnSpPr>
            <a:cxnSpLocks/>
          </p:cNvCxnSpPr>
          <p:nvPr/>
        </p:nvCxnSpPr>
        <p:spPr>
          <a:xfrm flipV="1">
            <a:off x="7252138" y="2112579"/>
            <a:ext cx="1087821" cy="662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AE685F-060D-6D8E-720C-98882B353AEA}"/>
              </a:ext>
            </a:extLst>
          </p:cNvPr>
          <p:cNvCxnSpPr>
            <a:cxnSpLocks/>
          </p:cNvCxnSpPr>
          <p:nvPr/>
        </p:nvCxnSpPr>
        <p:spPr>
          <a:xfrm flipV="1">
            <a:off x="3833906" y="3294993"/>
            <a:ext cx="1709116" cy="1229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D9C17F-5543-CC65-EDA5-CC5BEEB7BC18}"/>
              </a:ext>
            </a:extLst>
          </p:cNvPr>
          <p:cNvCxnSpPr>
            <a:cxnSpLocks/>
          </p:cNvCxnSpPr>
          <p:nvPr/>
        </p:nvCxnSpPr>
        <p:spPr>
          <a:xfrm flipH="1" flipV="1">
            <a:off x="6648980" y="3294993"/>
            <a:ext cx="1690979" cy="882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E171AA-E6DF-E0A7-4F1E-A617A2A586BE}"/>
              </a:ext>
            </a:extLst>
          </p:cNvPr>
          <p:cNvCxnSpPr>
            <a:cxnSpLocks/>
          </p:cNvCxnSpPr>
          <p:nvPr/>
        </p:nvCxnSpPr>
        <p:spPr>
          <a:xfrm flipH="1" flipV="1">
            <a:off x="6648979" y="4079925"/>
            <a:ext cx="1690979" cy="1667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4BA0F2-6450-CC48-3A02-4EF7EF06BC77}"/>
              </a:ext>
            </a:extLst>
          </p:cNvPr>
          <p:cNvCxnSpPr>
            <a:cxnSpLocks/>
          </p:cNvCxnSpPr>
          <p:nvPr/>
        </p:nvCxnSpPr>
        <p:spPr>
          <a:xfrm flipH="1" flipV="1">
            <a:off x="3532327" y="2333671"/>
            <a:ext cx="2010695" cy="2270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0A263B-9D50-9353-0C5F-2C057D993CBD}"/>
              </a:ext>
            </a:extLst>
          </p:cNvPr>
          <p:cNvCxnSpPr>
            <a:cxnSpLocks/>
          </p:cNvCxnSpPr>
          <p:nvPr/>
        </p:nvCxnSpPr>
        <p:spPr>
          <a:xfrm flipH="1">
            <a:off x="3632935" y="5309635"/>
            <a:ext cx="2010696" cy="6031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073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Mặt Trời Cười PNG, Vector, PSD, và biểu tượng để tải về miễn phí |  pngtree">
            <a:extLst>
              <a:ext uri="{FF2B5EF4-FFF2-40B4-BE49-F238E27FC236}">
                <a16:creationId xmlns:a16="http://schemas.microsoft.com/office/drawing/2014/main" id="{6C64EB9C-5B04-94C1-4FEE-A11153729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6" y="-117827"/>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39599" y="3429000"/>
            <a:ext cx="3806599" cy="3806599"/>
          </a:xfrm>
          <a:prstGeom prst="rect">
            <a:avLst/>
          </a:prstGeom>
        </p:spPr>
      </p:pic>
      <p:pic>
        <p:nvPicPr>
          <p:cNvPr id="2" name="Picture 1">
            <a:extLst>
              <a:ext uri="{FF2B5EF4-FFF2-40B4-BE49-F238E27FC236}">
                <a16:creationId xmlns:a16="http://schemas.microsoft.com/office/drawing/2014/main" id="{A75AB33A-5180-C948-C69C-5C7B40015B87}"/>
              </a:ext>
            </a:extLst>
          </p:cNvPr>
          <p:cNvPicPr>
            <a:picLocks noChangeAspect="1"/>
          </p:cNvPicPr>
          <p:nvPr/>
        </p:nvPicPr>
        <p:blipFill>
          <a:blip r:embed="rId6"/>
          <a:stretch>
            <a:fillRect/>
          </a:stretch>
        </p:blipFill>
        <p:spPr>
          <a:xfrm>
            <a:off x="2330541" y="1982130"/>
            <a:ext cx="9626418" cy="2658086"/>
          </a:xfrm>
          <a:prstGeom prst="rect">
            <a:avLst/>
          </a:prstGeom>
        </p:spPr>
      </p:pic>
    </p:spTree>
    <p:custDataLst>
      <p:tags r:id="rId1"/>
    </p:custDataLst>
    <p:extLst>
      <p:ext uri="{BB962C8B-B14F-4D97-AF65-F5344CB8AC3E}">
        <p14:creationId xmlns:p14="http://schemas.microsoft.com/office/powerpoint/2010/main" val="658249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8" presetClass="emph" presetSubtype="0" repeatCount="indefinite" fill="hold" nodeType="withEffect">
                                  <p:stCondLst>
                                    <p:cond delay="0"/>
                                  </p:stCondLst>
                                  <p:childTnLst>
                                    <p:animRot by="21600000">
                                      <p:cBhvr>
                                        <p:cTn id="9" dur="2000" fill="hold"/>
                                        <p:tgtEl>
                                          <p:spTgt spid="1026"/>
                                        </p:tgtEl>
                                        <p:attrNameLst>
                                          <p:attrName>r</p:attrName>
                                        </p:attrNameLst>
                                      </p:cBhvr>
                                    </p:animRot>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2" name="图片 31">
            <a:extLst>
              <a:ext uri="{FF2B5EF4-FFF2-40B4-BE49-F238E27FC236}">
                <a16:creationId xmlns:a16="http://schemas.microsoft.com/office/drawing/2014/main" id="{C6B5EF91-C1B7-4192-AEF9-C3E437844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3445" y="-833505"/>
            <a:ext cx="9475232" cy="8520912"/>
          </a:xfrm>
          <a:prstGeom prst="rect">
            <a:avLst/>
          </a:prstGeom>
        </p:spPr>
      </p:pic>
      <p:pic>
        <p:nvPicPr>
          <p:cNvPr id="25" name="Picture 24">
            <a:extLst>
              <a:ext uri="{FF2B5EF4-FFF2-40B4-BE49-F238E27FC236}">
                <a16:creationId xmlns:a16="http://schemas.microsoft.com/office/drawing/2014/main" id="{2FD482ED-C25C-E97D-7726-159B032B89B5}"/>
              </a:ext>
            </a:extLst>
          </p:cNvPr>
          <p:cNvPicPr>
            <a:picLocks noChangeAspect="1"/>
          </p:cNvPicPr>
          <p:nvPr/>
        </p:nvPicPr>
        <p:blipFill>
          <a:blip r:embed="rId8"/>
          <a:stretch>
            <a:fillRect/>
          </a:stretch>
        </p:blipFill>
        <p:spPr>
          <a:xfrm>
            <a:off x="2343204" y="1984505"/>
            <a:ext cx="8157155" cy="1926503"/>
          </a:xfrm>
          <a:prstGeom prst="rect">
            <a:avLst/>
          </a:prstGeom>
        </p:spPr>
      </p:pic>
    </p:spTree>
    <p:extLst>
      <p:ext uri="{BB962C8B-B14F-4D97-AF65-F5344CB8AC3E}">
        <p14:creationId xmlns:p14="http://schemas.microsoft.com/office/powerpoint/2010/main" val="1365380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051401"/>
            <a:ext cx="3806599" cy="3806599"/>
          </a:xfrm>
          <a:prstGeom prst="rect">
            <a:avLst/>
          </a:prstGeom>
        </p:spPr>
      </p:pic>
      <p:pic>
        <p:nvPicPr>
          <p:cNvPr id="2" name="Picture 1">
            <a:extLst>
              <a:ext uri="{FF2B5EF4-FFF2-40B4-BE49-F238E27FC236}">
                <a16:creationId xmlns:a16="http://schemas.microsoft.com/office/drawing/2014/main" id="{51F91968-7566-E4EA-F470-8025F61FD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160" y="2806520"/>
            <a:ext cx="4624792" cy="3500978"/>
          </a:xfrm>
          <a:prstGeom prst="rect">
            <a:avLst/>
          </a:prstGeom>
        </p:spPr>
      </p:pic>
      <p:pic>
        <p:nvPicPr>
          <p:cNvPr id="3" name="Picture 2">
            <a:extLst>
              <a:ext uri="{FF2B5EF4-FFF2-40B4-BE49-F238E27FC236}">
                <a16:creationId xmlns:a16="http://schemas.microsoft.com/office/drawing/2014/main" id="{6270A1DE-14E9-B140-7FBE-B496EAB355AB}"/>
              </a:ext>
            </a:extLst>
          </p:cNvPr>
          <p:cNvPicPr>
            <a:picLocks noChangeAspect="1"/>
          </p:cNvPicPr>
          <p:nvPr/>
        </p:nvPicPr>
        <p:blipFill>
          <a:blip r:embed="rId5"/>
          <a:stretch>
            <a:fillRect/>
          </a:stretch>
        </p:blipFill>
        <p:spPr>
          <a:xfrm>
            <a:off x="1704198" y="550502"/>
            <a:ext cx="9126503" cy="2621507"/>
          </a:xfrm>
          <a:prstGeom prst="rect">
            <a:avLst/>
          </a:prstGeom>
        </p:spPr>
      </p:pic>
    </p:spTree>
    <p:custDataLst>
      <p:tags r:id="rId1"/>
    </p:custDataLst>
    <p:extLst>
      <p:ext uri="{BB962C8B-B14F-4D97-AF65-F5344CB8AC3E}">
        <p14:creationId xmlns:p14="http://schemas.microsoft.com/office/powerpoint/2010/main" val="1022162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66408" y="733246"/>
            <a:ext cx="10530292" cy="5262979"/>
          </a:xfrm>
          <a:prstGeom prst="rect">
            <a:avLst/>
          </a:prstGeom>
          <a:noFill/>
        </p:spPr>
        <p:txBody>
          <a:bodyPr wrap="square" rtlCol="0">
            <a:spAutoFit/>
          </a:bodyPr>
          <a:lstStyle/>
          <a:p>
            <a:pPr algn="ctr"/>
            <a:r>
              <a:rPr lang="vi-VN" sz="2800" b="1">
                <a:solidFill>
                  <a:srgbClr val="FF0000"/>
                </a:solidFill>
                <a:latin typeface="Cambria" panose="02040503050406030204" pitchFamily="18" charset="0"/>
                <a:ea typeface="Cambria" panose="02040503050406030204" pitchFamily="18" charset="0"/>
              </a:rPr>
              <a:t>Thí nghiệm: “Làm bếp mặt trời”</a:t>
            </a:r>
          </a:p>
          <a:p>
            <a:r>
              <a:rPr lang="vi-VN" sz="2800" b="1">
                <a:solidFill>
                  <a:srgbClr val="FF0000"/>
                </a:solidFill>
                <a:latin typeface="Cambria" panose="02040503050406030204" pitchFamily="18" charset="0"/>
                <a:ea typeface="Cambria" panose="02040503050406030204" pitchFamily="18" charset="0"/>
              </a:rPr>
              <a:t>Chuẩn bị: </a:t>
            </a:r>
            <a:r>
              <a:rPr lang="vi-VN" sz="2800" b="1">
                <a:solidFill>
                  <a:srgbClr val="002060"/>
                </a:solidFill>
                <a:latin typeface="Cambria" panose="02040503050406030204" pitchFamily="18" charset="0"/>
                <a:ea typeface="Cambria" panose="02040503050406030204" pitchFamily="18" charset="0"/>
              </a:rPr>
              <a:t>Lốp xe ô-tô hoặc xe máy đã qua sử dụng; tấm kính trắng,</a:t>
            </a:r>
            <a:r>
              <a:rPr lang="en-US" sz="2800" b="1">
                <a:solidFill>
                  <a:srgbClr val="002060"/>
                </a:solidFill>
                <a:latin typeface="Cambria" panose="02040503050406030204" pitchFamily="18" charset="0"/>
                <a:ea typeface="Cambria" panose="02040503050406030204" pitchFamily="18" charset="0"/>
              </a:rPr>
              <a:t> </a:t>
            </a:r>
            <a:r>
              <a:rPr lang="vi-VN" sz="2800" b="1">
                <a:solidFill>
                  <a:srgbClr val="002060"/>
                </a:solidFill>
                <a:latin typeface="Cambria" panose="02040503050406030204" pitchFamily="18" charset="0"/>
                <a:ea typeface="Cambria" panose="02040503050406030204" pitchFamily="18" charset="0"/>
              </a:rPr>
              <a:t>có kích thước lớn hơn lốp xe; bát nước; nhiệt kế.</a:t>
            </a:r>
          </a:p>
          <a:p>
            <a:r>
              <a:rPr lang="vi-VN" sz="2800" b="1">
                <a:solidFill>
                  <a:srgbClr val="FF0000"/>
                </a:solidFill>
                <a:latin typeface="Cambria" panose="02040503050406030204" pitchFamily="18" charset="0"/>
                <a:ea typeface="Cambria" panose="02040503050406030204" pitchFamily="18" charset="0"/>
              </a:rPr>
              <a:t>Thực hiện:</a:t>
            </a:r>
          </a:p>
          <a:p>
            <a:r>
              <a:rPr lang="vi-VN" sz="2800" b="1">
                <a:solidFill>
                  <a:srgbClr val="002060"/>
                </a:solidFill>
                <a:latin typeface="Cambria" panose="02040503050406030204" pitchFamily="18" charset="0"/>
                <a:ea typeface="Cambria" panose="02040503050406030204" pitchFamily="18" charset="0"/>
              </a:rPr>
              <a:t>■ Đặt lốp xe ở sân hoặc thảm cỏ dưới ánh nắng mặt trời.</a:t>
            </a:r>
          </a:p>
          <a:p>
            <a:r>
              <a:rPr lang="vi-VN" sz="2800" b="1">
                <a:solidFill>
                  <a:srgbClr val="002060"/>
                </a:solidFill>
                <a:latin typeface="Cambria" panose="02040503050406030204" pitchFamily="18" charset="0"/>
                <a:ea typeface="Cambria" panose="02040503050406030204" pitchFamily="18" charset="0"/>
              </a:rPr>
              <a:t>■ Đặt bát nước vào trong lốp xe.</a:t>
            </a:r>
          </a:p>
          <a:p>
            <a:r>
              <a:rPr lang="vi-VN" sz="2800" b="1">
                <a:solidFill>
                  <a:srgbClr val="002060"/>
                </a:solidFill>
                <a:latin typeface="Cambria" panose="02040503050406030204" pitchFamily="18" charset="0"/>
                <a:ea typeface="Cambria" panose="02040503050406030204" pitchFamily="18" charset="0"/>
              </a:rPr>
              <a:t>■ Đặt nhiệt kế vào bát nước. Đọc chỉ số của nhiệt kế.</a:t>
            </a:r>
          </a:p>
          <a:p>
            <a:r>
              <a:rPr lang="vi-VN" sz="2800" b="1">
                <a:solidFill>
                  <a:srgbClr val="002060"/>
                </a:solidFill>
                <a:latin typeface="Cambria" panose="02040503050406030204" pitchFamily="18" charset="0"/>
                <a:ea typeface="Cambria" panose="02040503050406030204" pitchFamily="18" charset="0"/>
              </a:rPr>
              <a:t>■ Che tấm kính lên lốp xe (hình 11).</a:t>
            </a:r>
          </a:p>
          <a:p>
            <a:r>
              <a:rPr lang="vi-VN" sz="2800" b="1">
                <a:solidFill>
                  <a:srgbClr val="002060"/>
                </a:solidFill>
                <a:latin typeface="Cambria" panose="02040503050406030204" pitchFamily="18" charset="0"/>
                <a:ea typeface="Cambria" panose="02040503050406030204" pitchFamily="18" charset="0"/>
              </a:rPr>
              <a:t>■ Dự đoán sự thay đổi nhiệt độ của bát nước sau khoảng 15 phút.</a:t>
            </a:r>
          </a:p>
          <a:p>
            <a:r>
              <a:rPr lang="vi-VN" sz="2800" b="1">
                <a:solidFill>
                  <a:srgbClr val="002060"/>
                </a:solidFill>
                <a:latin typeface="Cambria" panose="02040503050406030204" pitchFamily="18" charset="0"/>
                <a:ea typeface="Cambria" panose="02040503050406030204" pitchFamily="18" charset="0"/>
              </a:rPr>
              <a:t>■ Tiến hành thí nghiệm, quan sát và so sánh kết quả thí nghiệm với</a:t>
            </a:r>
            <a:r>
              <a:rPr lang="en-US" sz="2800" b="1">
                <a:solidFill>
                  <a:srgbClr val="002060"/>
                </a:solidFill>
                <a:latin typeface="Cambria" panose="02040503050406030204" pitchFamily="18" charset="0"/>
                <a:ea typeface="Cambria" panose="02040503050406030204" pitchFamily="18" charset="0"/>
              </a:rPr>
              <a:t> </a:t>
            </a:r>
            <a:r>
              <a:rPr lang="vi-VN" sz="2800" b="1">
                <a:solidFill>
                  <a:srgbClr val="002060"/>
                </a:solidFill>
                <a:latin typeface="Cambria" panose="02040503050406030204" pitchFamily="18" charset="0"/>
                <a:ea typeface="Cambria" panose="02040503050406030204" pitchFamily="18" charset="0"/>
              </a:rPr>
              <a:t>dự đoán của em.</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229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arn(inVertic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arn(inVertical)">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barn(inVertical)">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61708" y="4590535"/>
            <a:ext cx="10530292" cy="1384995"/>
          </a:xfrm>
          <a:prstGeom prst="rect">
            <a:avLst/>
          </a:prstGeom>
          <a:noFill/>
        </p:spPr>
        <p:txBody>
          <a:bodyPr wrap="square" rtlCol="0">
            <a:spAutoFit/>
          </a:bodyPr>
          <a:lstStyle/>
          <a:p>
            <a:pPr lvl="0"/>
            <a:r>
              <a:rPr lang="vi-VN" sz="2800" b="1">
                <a:solidFill>
                  <a:srgbClr val="FF0000"/>
                </a:solidFill>
                <a:latin typeface="Cambria" panose="02040503050406030204" pitchFamily="18" charset="0"/>
                <a:ea typeface="Cambria" panose="02040503050406030204" pitchFamily="18" charset="0"/>
              </a:rPr>
              <a:t>Thảo luận:</a:t>
            </a:r>
          </a:p>
          <a:p>
            <a:pPr lvl="0"/>
            <a:r>
              <a:rPr lang="vi-VN" sz="2800" b="1">
                <a:latin typeface="Cambria" panose="02040503050406030204" pitchFamily="18" charset="0"/>
                <a:ea typeface="Cambria" panose="02040503050406030204" pitchFamily="18" charset="0"/>
              </a:rPr>
              <a:t>■ Nhiệt độ của bát nước đã thay đổi như thế nào?</a:t>
            </a:r>
          </a:p>
          <a:p>
            <a:pPr lvl="0"/>
            <a:r>
              <a:rPr lang="vi-VN" sz="2800" b="1">
                <a:latin typeface="Cambria" panose="02040503050406030204" pitchFamily="18" charset="0"/>
                <a:ea typeface="Cambria" panose="02040503050406030204" pitchFamily="18" charset="0"/>
              </a:rPr>
              <a:t>■ Yếu tố nào đã làm cho nhiệt độ của bát nước thay đổi?</a:t>
            </a:r>
            <a:endParaRPr kumimoji="0" lang="en-US"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BFAAC72A-DEDE-015A-BDD0-03B94F431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967" y="1914703"/>
            <a:ext cx="4624792" cy="2245045"/>
          </a:xfrm>
          <a:prstGeom prst="rect">
            <a:avLst/>
          </a:prstGeom>
        </p:spPr>
      </p:pic>
      <p:pic>
        <p:nvPicPr>
          <p:cNvPr id="7" name="Picture 6">
            <a:extLst>
              <a:ext uri="{FF2B5EF4-FFF2-40B4-BE49-F238E27FC236}">
                <a16:creationId xmlns:a16="http://schemas.microsoft.com/office/drawing/2014/main" id="{6C39C264-E71B-FB24-E2DB-7FFB53603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708" y="882470"/>
            <a:ext cx="4624792" cy="3500978"/>
          </a:xfrm>
          <a:prstGeom prst="rect">
            <a:avLst/>
          </a:prstGeom>
        </p:spPr>
      </p:pic>
    </p:spTree>
    <p:extLst>
      <p:ext uri="{BB962C8B-B14F-4D97-AF65-F5344CB8AC3E}">
        <p14:creationId xmlns:p14="http://schemas.microsoft.com/office/powerpoint/2010/main" val="939700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5|0.2|0.2|0.8|0.2"/>
</p:tagLst>
</file>

<file path=ppt/tags/tag2.xml><?xml version="1.0" encoding="utf-8"?>
<p:tagLst xmlns:a="http://schemas.openxmlformats.org/drawingml/2006/main" xmlns:r="http://schemas.openxmlformats.org/officeDocument/2006/relationships" xmlns:p="http://schemas.openxmlformats.org/presentationml/2006/main">
  <p:tag name="TIMING" val="|0.2|0.5|0.2|0.2|0.8|0.2"/>
</p:tagLst>
</file>

<file path=ppt/tags/tag3.xml><?xml version="1.0" encoding="utf-8"?>
<p:tagLst xmlns:a="http://schemas.openxmlformats.org/drawingml/2006/main" xmlns:r="http://schemas.openxmlformats.org/officeDocument/2006/relationships" xmlns:p="http://schemas.openxmlformats.org/presentationml/2006/main">
  <p:tag name="TIMING" val="|0.2|0.2|0.3|0.3"/>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608</Words>
  <PresentationFormat>Widescreen</PresentationFormat>
  <Paragraphs>39</Paragraphs>
  <Slides>15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等线</vt:lpstr>
      <vt:lpstr>Aptos</vt:lpstr>
      <vt:lpstr>Aptos Display</vt:lpstr>
      <vt:lpstr>Arial</vt:lpstr>
      <vt:lpstr>Calibri</vt:lpstr>
      <vt:lpstr>Cambria</vt:lpstr>
      <vt:lpstr>Catamaran</vt:lpstr>
      <vt:lpstr>Just Another Hand</vt:lpstr>
      <vt:lpstr>Times New Roman</vt:lpstr>
      <vt:lpstr>字魂156号-萌趣苏打饼</vt:lpstr>
      <vt:lpstr>思源黑体 CN</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2022-02-22T11:00:15Z</dcterms:created>
  <dcterms:modified xsi:type="dcterms:W3CDTF">2024-07-08T13:34:55Z</dcterms:modified>
</cp:coreProperties>
</file>