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75" r:id="rId6"/>
    <p:sldId id="262" r:id="rId7"/>
    <p:sldId id="263" r:id="rId8"/>
    <p:sldId id="264" r:id="rId9"/>
    <p:sldId id="265" r:id="rId10"/>
    <p:sldId id="266" r:id="rId11"/>
    <p:sldId id="267" r:id="rId12"/>
    <p:sldId id="268" r:id="rId13"/>
    <p:sldId id="269" r:id="rId14"/>
    <p:sldId id="270" r:id="rId15"/>
    <p:sldId id="271"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3300"/>
    <a:srgbClr val="FF9933"/>
    <a:srgbClr val="3399FF"/>
    <a:srgbClr val="99FF66"/>
    <a:srgbClr val="FCD021"/>
    <a:srgbClr val="2FB273"/>
    <a:srgbClr val="66FF99"/>
    <a:srgbClr val="FF99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A6C702-27D2-4911-957E-A1553DB09C1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152798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6C702-27D2-4911-957E-A1553DB09C1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416674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6C702-27D2-4911-957E-A1553DB09C1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412736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6C702-27D2-4911-957E-A1553DB09C1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221165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6C702-27D2-4911-957E-A1553DB09C1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302031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6C702-27D2-4911-957E-A1553DB09C11}"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1549117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6C702-27D2-4911-957E-A1553DB09C11}"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306849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6C702-27D2-4911-957E-A1553DB09C11}"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238209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6C702-27D2-4911-957E-A1553DB09C11}"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354510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6C702-27D2-4911-957E-A1553DB09C11}"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330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6C702-27D2-4911-957E-A1553DB09C11}"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2D270-6652-4640-BD1D-0DFD7D695194}" type="slidenum">
              <a:rPr lang="en-US" smtClean="0"/>
              <a:t>‹#›</a:t>
            </a:fld>
            <a:endParaRPr lang="en-US"/>
          </a:p>
        </p:txBody>
      </p:sp>
    </p:spTree>
    <p:extLst>
      <p:ext uri="{BB962C8B-B14F-4D97-AF65-F5344CB8AC3E}">
        <p14:creationId xmlns:p14="http://schemas.microsoft.com/office/powerpoint/2010/main" val="374974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6C702-27D2-4911-957E-A1553DB09C11}" type="datetimeFigureOut">
              <a:rPr lang="en-US" smtClean="0"/>
              <a:t>9/6/2025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2D270-6652-4640-BD1D-0DFD7D695194}" type="slidenum">
              <a:rPr lang="en-US" smtClean="0"/>
              <a:t>‹#›</a:t>
            </a:fld>
            <a:endParaRPr lang="en-US"/>
          </a:p>
        </p:txBody>
      </p:sp>
    </p:spTree>
    <p:extLst>
      <p:ext uri="{BB962C8B-B14F-4D97-AF65-F5344CB8AC3E}">
        <p14:creationId xmlns:p14="http://schemas.microsoft.com/office/powerpoint/2010/main" val="3986537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7.tm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tm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tm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tm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299" y="1821039"/>
            <a:ext cx="4245722" cy="4858719"/>
          </a:xfrm>
          <a:prstGeom prst="rect">
            <a:avLst/>
          </a:prstGeom>
        </p:spPr>
      </p:pic>
      <p:pic>
        <p:nvPicPr>
          <p:cNvPr id="8" name="Picture 7"/>
          <p:cNvPicPr>
            <a:picLocks noChangeAspect="1"/>
          </p:cNvPicPr>
          <p:nvPr/>
        </p:nvPicPr>
        <p:blipFill>
          <a:blip r:embed="rId4"/>
          <a:stretch>
            <a:fillRect/>
          </a:stretch>
        </p:blipFill>
        <p:spPr>
          <a:xfrm>
            <a:off x="5305384" y="910519"/>
            <a:ext cx="5858764" cy="5206435"/>
          </a:xfrm>
          <a:prstGeom prst="rect">
            <a:avLst/>
          </a:prstGeom>
        </p:spPr>
      </p:pic>
    </p:spTree>
    <p:extLst>
      <p:ext uri="{BB962C8B-B14F-4D97-AF65-F5344CB8AC3E}">
        <p14:creationId xmlns:p14="http://schemas.microsoft.com/office/powerpoint/2010/main" val="367850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44" y="431743"/>
            <a:ext cx="10898922" cy="5949463"/>
          </a:xfrm>
          <a:prstGeom prst="rect">
            <a:avLst/>
          </a:prstGeom>
        </p:spPr>
      </p:pic>
      <p:sp>
        <p:nvSpPr>
          <p:cNvPr id="6" name="Rectangle 5"/>
          <p:cNvSpPr/>
          <p:nvPr/>
        </p:nvSpPr>
        <p:spPr>
          <a:xfrm>
            <a:off x="4864646" y="990428"/>
            <a:ext cx="6292612" cy="4832092"/>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Khi mẹ chuẩn bị nấu cơm, Mai giúp mẹ nhặt rau. Trong khi mẹ làm thức ăn, Mai dọn bát đũa, xếp thật ngay ngắn trên bàn. Cả bố và mẹ đều vui. Lúc ngồi ăn cơm, mẹ nói:</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Bé Mai nhà ta đã lớn thật rồi.</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Mai cảm thấy lạ. Bé không đi giày của mẹ, không buộc tóc giống cô, không đeo đồng hồ. Nhưng bố mẹ đều nói rằng em đã lớn.</a:t>
            </a:r>
            <a:endParaRPr lang="en-US" sz="2800" dirty="0">
              <a:latin typeface="Cambria" panose="02040503050406030204" pitchFamily="18" charset="0"/>
              <a:ea typeface="Cambria" panose="02040503050406030204" pitchFamily="18" charset="0"/>
            </a:endParaRPr>
          </a:p>
          <a:p>
            <a:pPr algn="r"/>
            <a:r>
              <a:rPr lang="vi-VN" sz="2800" dirty="0">
                <a:latin typeface="Cambria" panose="02040503050406030204" pitchFamily="18" charset="0"/>
                <a:ea typeface="Cambria" panose="02040503050406030204" pitchFamily="18" charset="0"/>
              </a:rPr>
              <a:t>Theo Tiếng Việt 2, tập 1, 1988</a:t>
            </a:r>
            <a:endParaRPr lang="en-US" sz="2800" dirty="0">
              <a:latin typeface="Cambria" panose="02040503050406030204" pitchFamily="18" charset="0"/>
              <a:ea typeface="Cambria" panose="02040503050406030204" pitchFamily="18" charset="0"/>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18" y="749389"/>
            <a:ext cx="3797655" cy="531416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Oval 4"/>
          <p:cNvSpPr/>
          <p:nvPr/>
        </p:nvSpPr>
        <p:spPr>
          <a:xfrm>
            <a:off x="5406830" y="990428"/>
            <a:ext cx="426475" cy="526942"/>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3</a:t>
            </a:r>
          </a:p>
        </p:txBody>
      </p:sp>
      <p:sp>
        <p:nvSpPr>
          <p:cNvPr id="8" name="Oval 7"/>
          <p:cNvSpPr/>
          <p:nvPr/>
        </p:nvSpPr>
        <p:spPr>
          <a:xfrm>
            <a:off x="5335281" y="3143002"/>
            <a:ext cx="426475" cy="526942"/>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4</a:t>
            </a:r>
          </a:p>
        </p:txBody>
      </p:sp>
      <p:sp>
        <p:nvSpPr>
          <p:cNvPr id="9" name="Rectangle 8"/>
          <p:cNvSpPr/>
          <p:nvPr/>
        </p:nvSpPr>
        <p:spPr>
          <a:xfrm>
            <a:off x="4864646" y="780385"/>
            <a:ext cx="6108154" cy="23953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48842" y="3182886"/>
            <a:ext cx="6308416" cy="21454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523" y="-154985"/>
            <a:ext cx="11741673" cy="7756071"/>
          </a:xfrm>
          <a:prstGeom prst="rect">
            <a:avLst/>
          </a:prstGeom>
        </p:spPr>
      </p:pic>
    </p:spTree>
    <p:extLst>
      <p:ext uri="{BB962C8B-B14F-4D97-AF65-F5344CB8AC3E}">
        <p14:creationId xmlns:p14="http://schemas.microsoft.com/office/powerpoint/2010/main" val="431074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1805"/>
            <a:ext cx="12192001" cy="410061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34589"/>
            <a:ext cx="3099661" cy="3309142"/>
          </a:xfrm>
          <a:prstGeom prst="rect">
            <a:avLst/>
          </a:prstGeom>
        </p:spPr>
      </p:pic>
      <p:sp>
        <p:nvSpPr>
          <p:cNvPr id="5" name="Rounded Rectangle 4"/>
          <p:cNvSpPr/>
          <p:nvPr/>
        </p:nvSpPr>
        <p:spPr>
          <a:xfrm>
            <a:off x="2057021" y="630186"/>
            <a:ext cx="5289175" cy="57617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ea typeface="Cambria" panose="02040503050406030204" pitchFamily="18" charset="0"/>
              </a:rPr>
              <a:t>Bài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nói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đến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ai</a:t>
            </a:r>
            <a:r>
              <a:rPr lang="en-US" sz="3600" dirty="0">
                <a:solidFill>
                  <a:schemeClr val="tx1"/>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stretch>
            <a:fillRect/>
          </a:stretch>
        </p:blipFill>
        <p:spPr>
          <a:xfrm>
            <a:off x="0" y="-506264"/>
            <a:ext cx="3548180" cy="2804403"/>
          </a:xfrm>
          <a:prstGeom prst="rect">
            <a:avLst/>
          </a:prstGeom>
        </p:spPr>
      </p:pic>
      <p:pic>
        <p:nvPicPr>
          <p:cNvPr id="7" name="Picture 6" descr="Screen Clippi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9830" y="1335074"/>
            <a:ext cx="6731404" cy="2060145"/>
          </a:xfrm>
          <a:prstGeom prst="rect">
            <a:avLst/>
          </a:prstGeom>
        </p:spPr>
      </p:pic>
      <p:sp>
        <p:nvSpPr>
          <p:cNvPr id="8" name="Oval 7"/>
          <p:cNvSpPr/>
          <p:nvPr/>
        </p:nvSpPr>
        <p:spPr>
          <a:xfrm>
            <a:off x="6309794" y="1339812"/>
            <a:ext cx="1971440" cy="20059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425125" y="3751805"/>
            <a:ext cx="4680489"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Bài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bé</a:t>
            </a:r>
            <a:r>
              <a:rPr lang="en-US" sz="3200" dirty="0">
                <a:solidFill>
                  <a:srgbClr val="FF0000"/>
                </a:solidFill>
                <a:latin typeface="Cambria" panose="02040503050406030204" pitchFamily="18" charset="0"/>
                <a:ea typeface="Cambria" panose="02040503050406030204" pitchFamily="18" charset="0"/>
              </a:rPr>
              <a:t> Mai.</a:t>
            </a:r>
          </a:p>
        </p:txBody>
      </p:sp>
    </p:spTree>
    <p:extLst>
      <p:ext uri="{BB962C8B-B14F-4D97-AF65-F5344CB8AC3E}">
        <p14:creationId xmlns:p14="http://schemas.microsoft.com/office/powerpoint/2010/main" val="8886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1805"/>
            <a:ext cx="12192001" cy="410061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34589"/>
            <a:ext cx="3099661" cy="3309142"/>
          </a:xfrm>
          <a:prstGeom prst="rect">
            <a:avLst/>
          </a:prstGeom>
        </p:spPr>
      </p:pic>
      <p:sp>
        <p:nvSpPr>
          <p:cNvPr id="5" name="Rounded Rectangle 4"/>
          <p:cNvSpPr/>
          <p:nvPr/>
        </p:nvSpPr>
        <p:spPr>
          <a:xfrm>
            <a:off x="2304994" y="628141"/>
            <a:ext cx="9520213" cy="1030178"/>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mbria" panose="02040503050406030204" pitchFamily="18" charset="0"/>
                <a:ea typeface="Cambria" panose="02040503050406030204" pitchFamily="18" charset="0"/>
              </a:rPr>
              <a:t>Lúc đầu, bé Mai đã thử làm người lớn bằng những cách nào?</a:t>
            </a:r>
            <a:r>
              <a:rPr lang="en-US" sz="3600" dirty="0">
                <a:solidFill>
                  <a:schemeClr val="tx1"/>
                </a:solidFill>
                <a:latin typeface="Cambria" panose="02040503050406030204" pitchFamily="18" charset="0"/>
                <a:ea typeface="Cambria" panose="02040503050406030204" pitchFamily="18" charset="0"/>
              </a:rPr>
              <a:t> </a:t>
            </a:r>
          </a:p>
        </p:txBody>
      </p:sp>
      <p:sp>
        <p:nvSpPr>
          <p:cNvPr id="9" name="TextBox 8"/>
          <p:cNvSpPr txBox="1"/>
          <p:nvPr/>
        </p:nvSpPr>
        <p:spPr>
          <a:xfrm>
            <a:off x="3244767" y="2157316"/>
            <a:ext cx="7640665" cy="255454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Lúc đầu, bé Mai đã thử làm người lớn bằng những cách sau:</a:t>
            </a:r>
            <a:endParaRPr lang="en-US" sz="3200" dirty="0">
              <a:solidFill>
                <a:srgbClr val="FF0000"/>
              </a:solidFill>
              <a:latin typeface="Cambria" panose="02040503050406030204" pitchFamily="18" charset="0"/>
              <a:ea typeface="Cambria" panose="02040503050406030204" pitchFamily="18" charset="0"/>
            </a:endParaRPr>
          </a:p>
          <a:p>
            <a:pPr marL="457200" indent="-457200">
              <a:buFontTx/>
              <a:buChar char="-"/>
            </a:pPr>
            <a:r>
              <a:rPr lang="vi-VN" sz="3200" dirty="0">
                <a:solidFill>
                  <a:srgbClr val="FF0000"/>
                </a:solidFill>
                <a:latin typeface="Cambria" panose="02040503050406030204" pitchFamily="18" charset="0"/>
                <a:ea typeface="Cambria" panose="02040503050406030204" pitchFamily="18" charset="0"/>
              </a:rPr>
              <a:t>Đi giày của mẹ</a:t>
            </a:r>
            <a:endParaRPr lang="en-US" sz="3200" dirty="0">
              <a:solidFill>
                <a:srgbClr val="FF0000"/>
              </a:solidFill>
              <a:latin typeface="Cambria" panose="02040503050406030204" pitchFamily="18" charset="0"/>
              <a:ea typeface="Cambria" panose="02040503050406030204" pitchFamily="18" charset="0"/>
            </a:endParaRPr>
          </a:p>
          <a:p>
            <a:r>
              <a:rPr lang="vi-VN" sz="3200" dirty="0">
                <a:solidFill>
                  <a:srgbClr val="FF0000"/>
                </a:solidFill>
                <a:latin typeface="Cambria" panose="02040503050406030204" pitchFamily="18" charset="0"/>
                <a:ea typeface="Cambria" panose="02040503050406030204" pitchFamily="18" charset="0"/>
              </a:rPr>
              <a:t>- Buộc tóc theo kiểu của cô</a:t>
            </a:r>
            <a:endParaRPr lang="en-US" sz="3200" dirty="0">
              <a:solidFill>
                <a:srgbClr val="FF0000"/>
              </a:solidFill>
              <a:latin typeface="Cambria" panose="02040503050406030204" pitchFamily="18" charset="0"/>
              <a:ea typeface="Cambria" panose="02040503050406030204" pitchFamily="18" charset="0"/>
            </a:endParaRPr>
          </a:p>
          <a:p>
            <a:r>
              <a:rPr lang="vi-VN" sz="3200" dirty="0">
                <a:solidFill>
                  <a:srgbClr val="FF0000"/>
                </a:solidFill>
                <a:latin typeface="Cambria" panose="02040503050406030204" pitchFamily="18" charset="0"/>
                <a:ea typeface="Cambria" panose="02040503050406030204" pitchFamily="18" charset="0"/>
              </a:rPr>
              <a:t>- Đeo túi xách và đồng hồ.</a:t>
            </a:r>
            <a:r>
              <a:rPr lang="en-US" sz="3200" dirty="0">
                <a:solidFill>
                  <a:srgbClr val="FF0000"/>
                </a:solidFill>
                <a:latin typeface="Cambria" panose="02040503050406030204" pitchFamily="18" charset="0"/>
                <a:ea typeface="Cambria" panose="02040503050406030204" pitchFamily="18" charset="0"/>
              </a:rPr>
              <a:t> </a:t>
            </a:r>
          </a:p>
        </p:txBody>
      </p:sp>
      <p:pic>
        <p:nvPicPr>
          <p:cNvPr id="10" name="Picture 9"/>
          <p:cNvPicPr>
            <a:picLocks noChangeAspect="1"/>
          </p:cNvPicPr>
          <p:nvPr/>
        </p:nvPicPr>
        <p:blipFill>
          <a:blip r:embed="rId5"/>
          <a:stretch>
            <a:fillRect/>
          </a:stretch>
        </p:blipFill>
        <p:spPr>
          <a:xfrm>
            <a:off x="133382" y="628141"/>
            <a:ext cx="2591025" cy="926672"/>
          </a:xfrm>
          <a:prstGeom prst="rect">
            <a:avLst/>
          </a:prstGeom>
        </p:spPr>
      </p:pic>
    </p:spTree>
    <p:extLst>
      <p:ext uri="{BB962C8B-B14F-4D97-AF65-F5344CB8AC3E}">
        <p14:creationId xmlns:p14="http://schemas.microsoft.com/office/powerpoint/2010/main" val="1956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1000"/>
                                        <p:tgtEl>
                                          <p:spTgt spid="9">
                                            <p:txEl>
                                              <p:pRg st="2" end="2"/>
                                            </p:txEl>
                                          </p:spTgt>
                                        </p:tgtEl>
                                      </p:cBhvr>
                                    </p:animEffect>
                                    <p:anim calcmode="lin" valueType="num">
                                      <p:cBhvr>
                                        <p:cTn id="2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1000"/>
                                        <p:tgtEl>
                                          <p:spTgt spid="9">
                                            <p:txEl>
                                              <p:pRg st="3" end="3"/>
                                            </p:txEl>
                                          </p:spTgt>
                                        </p:tgtEl>
                                      </p:cBhvr>
                                    </p:animEffect>
                                    <p:anim calcmode="lin" valueType="num">
                                      <p:cBhvr>
                                        <p:cTn id="3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1805"/>
            <a:ext cx="12192001" cy="410061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34589"/>
            <a:ext cx="3099661" cy="3309142"/>
          </a:xfrm>
          <a:prstGeom prst="rect">
            <a:avLst/>
          </a:prstGeom>
        </p:spPr>
      </p:pic>
      <p:sp>
        <p:nvSpPr>
          <p:cNvPr id="5" name="Rounded Rectangle 4"/>
          <p:cNvSpPr/>
          <p:nvPr/>
        </p:nvSpPr>
        <p:spPr>
          <a:xfrm>
            <a:off x="2493480" y="941130"/>
            <a:ext cx="9520213" cy="62720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mbria" panose="02040503050406030204" pitchFamily="18" charset="0"/>
                <a:ea typeface="Cambria" panose="02040503050406030204" pitchFamily="18" charset="0"/>
              </a:rPr>
              <a:t>Nêu những việc làm của Mai được bố mẹ khen.</a:t>
            </a:r>
            <a:r>
              <a:rPr lang="en-US" sz="3600" dirty="0">
                <a:solidFill>
                  <a:schemeClr val="tx1"/>
                </a:solidFill>
                <a:latin typeface="Cambria" panose="02040503050406030204" pitchFamily="18" charset="0"/>
                <a:ea typeface="Cambria" panose="02040503050406030204" pitchFamily="18" charset="0"/>
              </a:rPr>
              <a:t> </a:t>
            </a:r>
          </a:p>
        </p:txBody>
      </p:sp>
      <p:sp>
        <p:nvSpPr>
          <p:cNvPr id="9" name="TextBox 8"/>
          <p:cNvSpPr txBox="1"/>
          <p:nvPr/>
        </p:nvSpPr>
        <p:spPr>
          <a:xfrm>
            <a:off x="3099660" y="1910513"/>
            <a:ext cx="6431797" cy="304698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Những việc làm của Mai được bố mẹ khen đó là:</a:t>
            </a:r>
            <a:endParaRPr lang="en-US" sz="3200" dirty="0">
              <a:solidFill>
                <a:srgbClr val="FF0000"/>
              </a:solidFill>
              <a:latin typeface="Cambria" panose="02040503050406030204" pitchFamily="18" charset="0"/>
              <a:ea typeface="Cambria" panose="02040503050406030204" pitchFamily="18" charset="0"/>
            </a:endParaRPr>
          </a:p>
          <a:p>
            <a:pPr marL="457200" indent="-457200">
              <a:buFontTx/>
              <a:buChar char="-"/>
            </a:pPr>
            <a:r>
              <a:rPr lang="vi-VN" sz="3200" dirty="0">
                <a:solidFill>
                  <a:srgbClr val="FF0000"/>
                </a:solidFill>
                <a:latin typeface="Cambria" panose="02040503050406030204" pitchFamily="18" charset="0"/>
                <a:ea typeface="Cambria" panose="02040503050406030204" pitchFamily="18" charset="0"/>
              </a:rPr>
              <a:t>Mai quét nhà sạch như mẹ.</a:t>
            </a:r>
            <a:endParaRPr lang="en-US" sz="3200" dirty="0">
              <a:solidFill>
                <a:srgbClr val="FF0000"/>
              </a:solidFill>
              <a:latin typeface="Cambria" panose="02040503050406030204" pitchFamily="18" charset="0"/>
              <a:ea typeface="Cambria" panose="02040503050406030204" pitchFamily="18" charset="0"/>
            </a:endParaRPr>
          </a:p>
          <a:p>
            <a:pPr marL="457200" indent="-457200">
              <a:buFontTx/>
              <a:buChar char="-"/>
            </a:pPr>
            <a:r>
              <a:rPr lang="vi-VN" sz="3200" dirty="0">
                <a:solidFill>
                  <a:srgbClr val="FF0000"/>
                </a:solidFill>
                <a:latin typeface="Cambria" panose="02040503050406030204" pitchFamily="18" charset="0"/>
                <a:ea typeface="Cambria" panose="02040503050406030204" pitchFamily="18" charset="0"/>
              </a:rPr>
              <a:t>Mai giúp mẹ nhặt rau.</a:t>
            </a:r>
            <a:endParaRPr lang="en-US" sz="3200" dirty="0">
              <a:solidFill>
                <a:srgbClr val="FF0000"/>
              </a:solidFill>
              <a:latin typeface="Cambria" panose="02040503050406030204" pitchFamily="18" charset="0"/>
              <a:ea typeface="Cambria" panose="02040503050406030204" pitchFamily="18" charset="0"/>
            </a:endParaRPr>
          </a:p>
          <a:p>
            <a:r>
              <a:rPr lang="vi-VN" sz="3200" dirty="0">
                <a:solidFill>
                  <a:srgbClr val="FF0000"/>
                </a:solidFill>
                <a:latin typeface="Cambria" panose="02040503050406030204" pitchFamily="18" charset="0"/>
                <a:ea typeface="Cambria" panose="02040503050406030204" pitchFamily="18" charset="0"/>
              </a:rPr>
              <a:t>- Mai dọn bát đũa, xếp thật ngay ngắn trên bàn.</a:t>
            </a:r>
            <a:r>
              <a:rPr lang="en-US" sz="3200" dirty="0">
                <a:solidFill>
                  <a:srgbClr val="FF0000"/>
                </a:solidFill>
                <a:latin typeface="Cambria" panose="02040503050406030204" pitchFamily="18" charset="0"/>
                <a:ea typeface="Cambria" panose="02040503050406030204" pitchFamily="18" charset="0"/>
              </a:rPr>
              <a:t> </a:t>
            </a:r>
          </a:p>
        </p:txBody>
      </p:sp>
      <p:pic>
        <p:nvPicPr>
          <p:cNvPr id="6" name="Picture 5"/>
          <p:cNvPicPr>
            <a:picLocks noChangeAspect="1"/>
          </p:cNvPicPr>
          <p:nvPr/>
        </p:nvPicPr>
        <p:blipFill>
          <a:blip r:embed="rId5"/>
          <a:stretch>
            <a:fillRect/>
          </a:stretch>
        </p:blipFill>
        <p:spPr>
          <a:xfrm>
            <a:off x="0" y="745673"/>
            <a:ext cx="2493480" cy="1018120"/>
          </a:xfrm>
          <a:prstGeom prst="rect">
            <a:avLst/>
          </a:prstGeom>
        </p:spPr>
      </p:pic>
    </p:spTree>
    <p:extLst>
      <p:ext uri="{BB962C8B-B14F-4D97-AF65-F5344CB8AC3E}">
        <p14:creationId xmlns:p14="http://schemas.microsoft.com/office/powerpoint/2010/main" val="9475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1000"/>
                                        <p:tgtEl>
                                          <p:spTgt spid="9">
                                            <p:txEl>
                                              <p:pRg st="2" end="2"/>
                                            </p:txEl>
                                          </p:spTgt>
                                        </p:tgtEl>
                                      </p:cBhvr>
                                    </p:animEffect>
                                    <p:anim calcmode="lin" valueType="num">
                                      <p:cBhvr>
                                        <p:cTn id="2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1000"/>
                                        <p:tgtEl>
                                          <p:spTgt spid="9">
                                            <p:txEl>
                                              <p:pRg st="3" end="3"/>
                                            </p:txEl>
                                          </p:spTgt>
                                        </p:tgtEl>
                                      </p:cBhvr>
                                    </p:animEffect>
                                    <p:anim calcmode="lin" valueType="num">
                                      <p:cBhvr>
                                        <p:cTn id="3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6163" y="831230"/>
            <a:ext cx="4136638" cy="13736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560" y="2015340"/>
            <a:ext cx="5066215" cy="2548349"/>
          </a:xfrm>
          <a:prstGeom prst="rect">
            <a:avLst/>
          </a:prstGeom>
        </p:spPr>
      </p:pic>
    </p:spTree>
    <p:extLst>
      <p:ext uri="{BB962C8B-B14F-4D97-AF65-F5344CB8AC3E}">
        <p14:creationId xmlns:p14="http://schemas.microsoft.com/office/powerpoint/2010/main" val="1439491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4415"/>
            <a:ext cx="10493263" cy="395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72" y="3395131"/>
            <a:ext cx="8763851" cy="136480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513" y="2379462"/>
            <a:ext cx="3769172" cy="4478538"/>
          </a:xfrm>
          <a:prstGeom prst="rect">
            <a:avLst/>
          </a:prstGeom>
        </p:spPr>
      </p:pic>
    </p:spTree>
    <p:extLst>
      <p:ext uri="{BB962C8B-B14F-4D97-AF65-F5344CB8AC3E}">
        <p14:creationId xmlns:p14="http://schemas.microsoft.com/office/powerpoint/2010/main" val="397130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33125" y="183955"/>
            <a:ext cx="7724301" cy="14204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71" y="964769"/>
            <a:ext cx="1536325" cy="1426588"/>
          </a:xfrm>
          <a:prstGeom prst="rect">
            <a:avLst/>
          </a:prstGeom>
        </p:spPr>
      </p:pic>
    </p:spTree>
    <p:extLst>
      <p:ext uri="{BB962C8B-B14F-4D97-AF65-F5344CB8AC3E}">
        <p14:creationId xmlns:p14="http://schemas.microsoft.com/office/powerpoint/2010/main" val="31551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43" y="292658"/>
            <a:ext cx="697941" cy="697941"/>
          </a:xfrm>
          <a:prstGeom prst="rect">
            <a:avLst/>
          </a:prstGeom>
        </p:spPr>
      </p:pic>
      <p:sp>
        <p:nvSpPr>
          <p:cNvPr id="3" name="TextBox 2"/>
          <p:cNvSpPr txBox="1"/>
          <p:nvPr/>
        </p:nvSpPr>
        <p:spPr>
          <a:xfrm>
            <a:off x="1053884" y="349240"/>
            <a:ext cx="6916702" cy="584775"/>
          </a:xfrm>
          <a:prstGeom prst="rect">
            <a:avLst/>
          </a:prstGeom>
          <a:noFill/>
        </p:spPr>
        <p:txBody>
          <a:bodyPr wrap="none" rtlCol="0">
            <a:spAutoFit/>
          </a:bodyPr>
          <a:lstStyle/>
          <a:p>
            <a:r>
              <a:rPr lang="en-US" sz="3200" dirty="0" err="1"/>
              <a:t>Nói</a:t>
            </a:r>
            <a:r>
              <a:rPr lang="en-US" sz="3200" dirty="0"/>
              <a:t> </a:t>
            </a:r>
            <a:r>
              <a:rPr lang="en-US" sz="3200" dirty="0" err="1"/>
              <a:t>với</a:t>
            </a:r>
            <a:r>
              <a:rPr lang="en-US" sz="3200" dirty="0"/>
              <a:t> </a:t>
            </a:r>
            <a:r>
              <a:rPr lang="en-US" sz="3200" dirty="0" err="1"/>
              <a:t>bạn</a:t>
            </a:r>
            <a:r>
              <a:rPr lang="en-US" sz="3200" dirty="0"/>
              <a:t> </a:t>
            </a:r>
            <a:r>
              <a:rPr lang="en-US" sz="3200" dirty="0" err="1"/>
              <a:t>một</a:t>
            </a:r>
            <a:r>
              <a:rPr lang="en-US" sz="3200" dirty="0"/>
              <a:t> </a:t>
            </a:r>
            <a:r>
              <a:rPr lang="en-US" sz="3200" dirty="0" err="1"/>
              <a:t>việc</a:t>
            </a:r>
            <a:r>
              <a:rPr lang="en-US" sz="3200" dirty="0"/>
              <a:t> </a:t>
            </a:r>
            <a:r>
              <a:rPr lang="en-US" sz="3200" dirty="0" err="1"/>
              <a:t>nhà</a:t>
            </a:r>
            <a:r>
              <a:rPr lang="en-US" sz="3200" dirty="0"/>
              <a:t> </a:t>
            </a:r>
            <a:r>
              <a:rPr lang="en-US" sz="3200" dirty="0" err="1"/>
              <a:t>mà</a:t>
            </a:r>
            <a:r>
              <a:rPr lang="en-US" sz="3200" dirty="0"/>
              <a:t> </a:t>
            </a:r>
            <a:r>
              <a:rPr lang="en-US" sz="3200" dirty="0" err="1"/>
              <a:t>em</a:t>
            </a:r>
            <a:r>
              <a:rPr lang="en-US" sz="3200" dirty="0"/>
              <a:t> </a:t>
            </a:r>
            <a:r>
              <a:rPr lang="en-US" sz="3200" dirty="0" err="1"/>
              <a:t>đã</a:t>
            </a:r>
            <a:r>
              <a:rPr lang="en-US" sz="3200" dirty="0"/>
              <a:t> </a:t>
            </a:r>
            <a:r>
              <a:rPr lang="en-US" sz="3200" dirty="0" err="1"/>
              <a:t>làm</a:t>
            </a:r>
            <a:r>
              <a:rPr lang="en-US" sz="3200" dirty="0"/>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023" y="990597"/>
            <a:ext cx="2078916" cy="1853345"/>
          </a:xfrm>
          <a:prstGeom prst="rect">
            <a:avLst/>
          </a:prstGeom>
        </p:spPr>
      </p:pic>
      <p:pic>
        <p:nvPicPr>
          <p:cNvPr id="6" name="Picture 5"/>
          <p:cNvPicPr>
            <a:picLocks noChangeAspect="1"/>
          </p:cNvPicPr>
          <p:nvPr/>
        </p:nvPicPr>
        <p:blipFill>
          <a:blip r:embed="rId5"/>
          <a:stretch>
            <a:fillRect/>
          </a:stretch>
        </p:blipFill>
        <p:spPr>
          <a:xfrm>
            <a:off x="6803509" y="1380774"/>
            <a:ext cx="4505334" cy="1072989"/>
          </a:xfrm>
          <a:prstGeom prst="rect">
            <a:avLst/>
          </a:prstGeom>
        </p:spPr>
      </p:pic>
    </p:spTree>
    <p:extLst>
      <p:ext uri="{BB962C8B-B14F-4D97-AF65-F5344CB8AC3E}">
        <p14:creationId xmlns:p14="http://schemas.microsoft.com/office/powerpoint/2010/main" val="3974000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38795" y="972391"/>
            <a:ext cx="9187468" cy="5316173"/>
          </a:xfrm>
          <a:prstGeom prst="rect">
            <a:avLst/>
          </a:prstGeom>
        </p:spPr>
      </p:pic>
    </p:spTree>
    <p:extLst>
      <p:ext uri="{BB962C8B-B14F-4D97-AF65-F5344CB8AC3E}">
        <p14:creationId xmlns:p14="http://schemas.microsoft.com/office/powerpoint/2010/main" val="9563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4"/>
          <p:cNvPicPr>
            <a:picLocks noChangeAspect="1"/>
          </p:cNvPicPr>
          <p:nvPr/>
        </p:nvPicPr>
        <p:blipFill>
          <a:blip r:embed="rId5"/>
          <a:stretch>
            <a:fillRect/>
          </a:stretch>
        </p:blipFill>
        <p:spPr>
          <a:xfrm>
            <a:off x="3747531" y="0"/>
            <a:ext cx="3676207" cy="1018120"/>
          </a:xfrm>
          <a:prstGeom prst="rect">
            <a:avLst/>
          </a:prstGeom>
        </p:spPr>
      </p:pic>
      <p:sp>
        <p:nvSpPr>
          <p:cNvPr id="6" name="Rectangle 5"/>
          <p:cNvSpPr/>
          <p:nvPr/>
        </p:nvSpPr>
        <p:spPr>
          <a:xfrm>
            <a:off x="99788" y="1030464"/>
            <a:ext cx="5485846"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Mai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thử</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đủ</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mọi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giày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tóc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nữa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mọi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cười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Sau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Mai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thử</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quét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quét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sạch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nỗi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ngạc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Ồ, con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quét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sạch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Y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quét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7" name="Rectangle 6">
            <a:extLst>
              <a:ext uri="{FF2B5EF4-FFF2-40B4-BE49-F238E27FC236}">
                <a16:creationId xmlns:a16="http://schemas.microsoft.com/office/drawing/2014/main" id="{F8E5D57E-9947-49E7-B061-358D77C89526}"/>
              </a:ext>
            </a:extLst>
          </p:cNvPr>
          <p:cNvSpPr/>
          <p:nvPr/>
        </p:nvSpPr>
        <p:spPr>
          <a:xfrm>
            <a:off x="5899388" y="1116899"/>
            <a:ext cx="6292612" cy="5170646"/>
          </a:xfrm>
          <a:prstGeom prst="rect">
            <a:avLst/>
          </a:prstGeom>
        </p:spPr>
        <p:txBody>
          <a:bodyPr wrap="square">
            <a:spAutoFit/>
          </a:bodyPr>
          <a:lstStyle/>
          <a:p>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Khi mẹ chuẩn bị nấu cơm, Mai giúp mẹ nhặt rau. Trong khi mẹ làm thức ăn, Mai dọn bát đũa, xếp thật ngay ngắn trên bàn. Cả bố và mẹ đều vui. Lúc ngồi ăn cơm, mẹ nói:</a:t>
            </a:r>
            <a:endParaRPr lang="en-US" sz="3000" dirty="0">
              <a:latin typeface="Cambria" panose="02040503050406030204" pitchFamily="18" charset="0"/>
              <a:ea typeface="Cambria" panose="02040503050406030204" pitchFamily="18" charset="0"/>
            </a:endParaRPr>
          </a:p>
          <a:p>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 Bé Mai nhà ta đã lớn thật rồi.</a:t>
            </a:r>
            <a:endParaRPr lang="en-US" sz="3000" dirty="0">
              <a:latin typeface="Cambria" panose="02040503050406030204" pitchFamily="18" charset="0"/>
              <a:ea typeface="Cambria" panose="02040503050406030204" pitchFamily="18" charset="0"/>
            </a:endParaRPr>
          </a:p>
          <a:p>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Mai cảm thấy lạ. Bé không đi giày của mẹ, không buộc tóc giống cô, không đeo đồng hồ. Nhưng bố mẹ đều nói rằng em đã lớn.</a:t>
            </a:r>
            <a:endParaRPr lang="en-US" sz="3000" dirty="0">
              <a:latin typeface="Cambria" panose="02040503050406030204" pitchFamily="18" charset="0"/>
              <a:ea typeface="Cambria" panose="02040503050406030204" pitchFamily="18" charset="0"/>
            </a:endParaRPr>
          </a:p>
          <a:p>
            <a:pPr algn="r"/>
            <a:r>
              <a:rPr lang="vi-VN" sz="3000" i="1" dirty="0">
                <a:latin typeface="Cambria" panose="02040503050406030204" pitchFamily="18" charset="0"/>
                <a:ea typeface="Cambria" panose="02040503050406030204" pitchFamily="18" charset="0"/>
              </a:rPr>
              <a:t>Theo</a:t>
            </a:r>
            <a:r>
              <a:rPr lang="vi-VN" sz="3000" dirty="0">
                <a:latin typeface="Cambria" panose="02040503050406030204" pitchFamily="18" charset="0"/>
                <a:ea typeface="Cambria" panose="02040503050406030204" pitchFamily="18" charset="0"/>
              </a:rPr>
              <a:t> Tiếng Việt 2, tập 1, 1988</a:t>
            </a:r>
            <a:endParaRPr lang="en-US" sz="30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3675EBE-BC0C-4B2B-A8EA-35D132A7AFEE}"/>
              </a:ext>
            </a:extLst>
          </p:cNvPr>
          <p:cNvCxnSpPr/>
          <p:nvPr/>
        </p:nvCxnSpPr>
        <p:spPr>
          <a:xfrm>
            <a:off x="5585634" y="894080"/>
            <a:ext cx="0" cy="57810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8A15B83-FADF-4FA3-A32F-D17AA13D0B70}"/>
              </a:ext>
            </a:extLst>
          </p:cNvPr>
          <p:cNvSpPr/>
          <p:nvPr/>
        </p:nvSpPr>
        <p:spPr>
          <a:xfrm>
            <a:off x="597027" y="1116899"/>
            <a:ext cx="426475" cy="526942"/>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1</a:t>
            </a:r>
          </a:p>
        </p:txBody>
      </p:sp>
      <p:sp>
        <p:nvSpPr>
          <p:cNvPr id="10" name="Oval 9">
            <a:extLst>
              <a:ext uri="{FF2B5EF4-FFF2-40B4-BE49-F238E27FC236}">
                <a16:creationId xmlns:a16="http://schemas.microsoft.com/office/drawing/2014/main" id="{33D4DE62-32D0-4ED8-9F3C-2809509AE37D}"/>
              </a:ext>
            </a:extLst>
          </p:cNvPr>
          <p:cNvSpPr/>
          <p:nvPr/>
        </p:nvSpPr>
        <p:spPr>
          <a:xfrm>
            <a:off x="597026" y="3784600"/>
            <a:ext cx="426475" cy="415076"/>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2</a:t>
            </a:r>
          </a:p>
        </p:txBody>
      </p:sp>
      <p:sp>
        <p:nvSpPr>
          <p:cNvPr id="11" name="Oval 10">
            <a:extLst>
              <a:ext uri="{FF2B5EF4-FFF2-40B4-BE49-F238E27FC236}">
                <a16:creationId xmlns:a16="http://schemas.microsoft.com/office/drawing/2014/main" id="{F61A5391-59B4-49A5-BA2B-88A96B0ABC2F}"/>
              </a:ext>
            </a:extLst>
          </p:cNvPr>
          <p:cNvSpPr/>
          <p:nvPr/>
        </p:nvSpPr>
        <p:spPr>
          <a:xfrm>
            <a:off x="6296109" y="1139339"/>
            <a:ext cx="426475" cy="526942"/>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3</a:t>
            </a:r>
          </a:p>
        </p:txBody>
      </p:sp>
      <p:sp>
        <p:nvSpPr>
          <p:cNvPr id="12" name="Oval 11">
            <a:extLst>
              <a:ext uri="{FF2B5EF4-FFF2-40B4-BE49-F238E27FC236}">
                <a16:creationId xmlns:a16="http://schemas.microsoft.com/office/drawing/2014/main" id="{5DFC9CE1-237C-492B-8006-99100C29355B}"/>
              </a:ext>
            </a:extLst>
          </p:cNvPr>
          <p:cNvSpPr/>
          <p:nvPr/>
        </p:nvSpPr>
        <p:spPr>
          <a:xfrm>
            <a:off x="6395896" y="3411118"/>
            <a:ext cx="426475" cy="526942"/>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424396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31" y="478238"/>
            <a:ext cx="10898922" cy="5949463"/>
          </a:xfrm>
          <a:prstGeom prst="rect">
            <a:avLst/>
          </a:prstGeom>
        </p:spPr>
      </p:pic>
      <p:pic>
        <p:nvPicPr>
          <p:cNvPr id="2" name="Picture 1" descr="Screen Clippi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393" y="1269193"/>
            <a:ext cx="4834238" cy="4943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stretch>
            <a:fillRect/>
          </a:stretch>
        </p:blipFill>
        <p:spPr>
          <a:xfrm>
            <a:off x="3747532" y="362939"/>
            <a:ext cx="3676207" cy="1018120"/>
          </a:xfrm>
          <a:prstGeom prst="rect">
            <a:avLst/>
          </a:prstGeom>
        </p:spPr>
      </p:pic>
      <p:sp>
        <p:nvSpPr>
          <p:cNvPr id="6" name="Rectangle 5"/>
          <p:cNvSpPr/>
          <p:nvPr/>
        </p:nvSpPr>
        <p:spPr>
          <a:xfrm>
            <a:off x="5843138" y="1381059"/>
            <a:ext cx="5485846" cy="4832092"/>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Mai </a:t>
            </a: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Lúc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tóc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cười</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Sau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Mai </a:t>
            </a:r>
            <a:r>
              <a:rPr lang="en-US" sz="2800" dirty="0" err="1">
                <a:latin typeface="Cambria" panose="02040503050406030204" pitchFamily="18" charset="0"/>
                <a:ea typeface="Cambria" panose="02040503050406030204" pitchFamily="18" charset="0"/>
              </a:rPr>
              <a:t>thử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 Ồ, con </a:t>
            </a:r>
            <a:r>
              <a:rPr lang="en-US" sz="2800" dirty="0" err="1">
                <a:latin typeface="Cambria" panose="02040503050406030204" pitchFamily="18" charset="0"/>
                <a:ea typeface="Cambria" panose="02040503050406030204" pitchFamily="18" charset="0"/>
              </a:rPr>
              <a:t>gái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Y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vậy</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6131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44" y="431743"/>
            <a:ext cx="10898922" cy="5949463"/>
          </a:xfrm>
          <a:prstGeom prst="rect">
            <a:avLst/>
          </a:prstGeom>
        </p:spPr>
      </p:pic>
      <p:sp>
        <p:nvSpPr>
          <p:cNvPr id="6" name="Rectangle 5"/>
          <p:cNvSpPr/>
          <p:nvPr/>
        </p:nvSpPr>
        <p:spPr>
          <a:xfrm>
            <a:off x="4864646" y="990428"/>
            <a:ext cx="6292612" cy="4832092"/>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Khi mẹ chuẩn bị nấu cơm, Mai giúp mẹ nhặt rau. Trong khi mẹ làm thức ăn, Mai dọn bát đũa, xếp thật ngay ngắn trên bàn. Cả bố và mẹ đều vui. Lúc ngồi ăn cơm, mẹ nói:</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Bé Mai nhà ta đã lớn thật rồi.</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Mai cảm thấy lạ. Bé không đi giày của mẹ, không buộc tóc giống cô, không đeo đồng hồ. Nhưng bố mẹ đều nói rằng em đã lớn.</a:t>
            </a:r>
            <a:endParaRPr lang="en-US" sz="2800" dirty="0">
              <a:latin typeface="Cambria" panose="02040503050406030204" pitchFamily="18" charset="0"/>
              <a:ea typeface="Cambria" panose="02040503050406030204" pitchFamily="18" charset="0"/>
            </a:endParaRPr>
          </a:p>
          <a:p>
            <a:pPr algn="r"/>
            <a:r>
              <a:rPr lang="vi-VN" sz="2800" dirty="0">
                <a:latin typeface="Cambria" panose="02040503050406030204" pitchFamily="18" charset="0"/>
                <a:ea typeface="Cambria" panose="02040503050406030204" pitchFamily="18" charset="0"/>
              </a:rPr>
              <a:t>Theo Tiếng Việt 2, tập 1, 1988</a:t>
            </a:r>
            <a:endParaRPr lang="en-US" sz="2800" dirty="0">
              <a:latin typeface="Cambria" panose="02040503050406030204" pitchFamily="18" charset="0"/>
              <a:ea typeface="Cambria" panose="02040503050406030204" pitchFamily="18" charset="0"/>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18" y="749389"/>
            <a:ext cx="3797655" cy="531416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0853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929" y="2928280"/>
            <a:ext cx="3730081" cy="39297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14" y="188649"/>
            <a:ext cx="6181288" cy="3034451"/>
          </a:xfrm>
          <a:prstGeom prst="rect">
            <a:avLst/>
          </a:prstGeom>
        </p:spPr>
      </p:pic>
    </p:spTree>
    <p:extLst>
      <p:ext uri="{BB962C8B-B14F-4D97-AF65-F5344CB8AC3E}">
        <p14:creationId xmlns:p14="http://schemas.microsoft.com/office/powerpoint/2010/main" val="4635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31" y="478238"/>
            <a:ext cx="10898922" cy="5949463"/>
          </a:xfrm>
          <a:prstGeom prst="rect">
            <a:avLst/>
          </a:prstGeom>
        </p:spPr>
      </p:pic>
      <p:pic>
        <p:nvPicPr>
          <p:cNvPr id="2" name="Picture 1" descr="Screen Clippi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393" y="1269193"/>
            <a:ext cx="4834238" cy="4943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stretch>
            <a:fillRect/>
          </a:stretch>
        </p:blipFill>
        <p:spPr>
          <a:xfrm>
            <a:off x="3747532" y="362939"/>
            <a:ext cx="3676207" cy="1018120"/>
          </a:xfrm>
          <a:prstGeom prst="rect">
            <a:avLst/>
          </a:prstGeom>
        </p:spPr>
      </p:pic>
      <p:sp>
        <p:nvSpPr>
          <p:cNvPr id="6" name="Rectangle 5"/>
          <p:cNvSpPr/>
          <p:nvPr/>
        </p:nvSpPr>
        <p:spPr>
          <a:xfrm>
            <a:off x="5843138" y="1381059"/>
            <a:ext cx="5485846" cy="4832092"/>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Mai </a:t>
            </a: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Lúc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tóc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cười</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Sau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Mai </a:t>
            </a:r>
            <a:r>
              <a:rPr lang="en-US" sz="2800" dirty="0" err="1">
                <a:latin typeface="Cambria" panose="02040503050406030204" pitchFamily="18" charset="0"/>
                <a:ea typeface="Cambria" panose="02040503050406030204" pitchFamily="18" charset="0"/>
              </a:rPr>
              <a:t>thử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 Ồ, con </a:t>
            </a:r>
            <a:r>
              <a:rPr lang="en-US" sz="2800" dirty="0" err="1">
                <a:latin typeface="Cambria" panose="02040503050406030204" pitchFamily="18" charset="0"/>
                <a:ea typeface="Cambria" panose="02040503050406030204" pitchFamily="18" charset="0"/>
              </a:rPr>
              <a:t>gái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Y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vậy</a:t>
            </a:r>
            <a:r>
              <a:rPr lang="en-US" sz="2800" dirty="0">
                <a:latin typeface="Cambria" panose="02040503050406030204" pitchFamily="18" charset="0"/>
                <a:ea typeface="Cambria" panose="02040503050406030204" pitchFamily="18" charset="0"/>
              </a:rPr>
              <a:t>.</a:t>
            </a:r>
          </a:p>
        </p:txBody>
      </p:sp>
      <p:sp>
        <p:nvSpPr>
          <p:cNvPr id="4" name="Oval 3"/>
          <p:cNvSpPr/>
          <p:nvPr/>
        </p:nvSpPr>
        <p:spPr>
          <a:xfrm>
            <a:off x="6306947" y="1381059"/>
            <a:ext cx="426475" cy="526942"/>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1</a:t>
            </a:r>
          </a:p>
        </p:txBody>
      </p:sp>
      <p:sp>
        <p:nvSpPr>
          <p:cNvPr id="7" name="Oval 6"/>
          <p:cNvSpPr/>
          <p:nvPr/>
        </p:nvSpPr>
        <p:spPr>
          <a:xfrm>
            <a:off x="6415433" y="4032066"/>
            <a:ext cx="426475" cy="415076"/>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2</a:t>
            </a:r>
          </a:p>
        </p:txBody>
      </p:sp>
      <p:sp>
        <p:nvSpPr>
          <p:cNvPr id="8" name="Rectangle 7"/>
          <p:cNvSpPr/>
          <p:nvPr/>
        </p:nvSpPr>
        <p:spPr>
          <a:xfrm>
            <a:off x="5843138" y="1269193"/>
            <a:ext cx="5485846" cy="27129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2789" y="3982192"/>
            <a:ext cx="5125509" cy="223095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stretch>
            <a:fillRect/>
          </a:stretch>
        </p:blipFill>
        <p:spPr>
          <a:xfrm>
            <a:off x="7781376" y="521448"/>
            <a:ext cx="3267739" cy="859611"/>
          </a:xfrm>
          <a:prstGeom prst="rect">
            <a:avLst/>
          </a:prstGeom>
        </p:spPr>
      </p:pic>
      <p:pic>
        <p:nvPicPr>
          <p:cNvPr id="13" name="Picture 12"/>
          <p:cNvPicPr>
            <a:picLocks noChangeAspect="1"/>
          </p:cNvPicPr>
          <p:nvPr/>
        </p:nvPicPr>
        <p:blipFill>
          <a:blip r:embed="rId8"/>
          <a:stretch>
            <a:fillRect/>
          </a:stretch>
        </p:blipFill>
        <p:spPr>
          <a:xfrm>
            <a:off x="7801970" y="33726"/>
            <a:ext cx="3286029" cy="1347333"/>
          </a:xfrm>
          <a:prstGeom prst="rect">
            <a:avLst/>
          </a:prstGeom>
        </p:spPr>
      </p:pic>
    </p:spTree>
    <p:extLst>
      <p:ext uri="{BB962C8B-B14F-4D97-AF65-F5344CB8AC3E}">
        <p14:creationId xmlns:p14="http://schemas.microsoft.com/office/powerpoint/2010/main" val="348328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709</Words>
  <Application>Microsoft Office PowerPoint</Application>
  <PresentationFormat>Widescreen</PresentationFormat>
  <Paragraphs>42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viet dai</dc:creator>
  <cp:lastModifiedBy>My Pc</cp:lastModifiedBy>
  <cp:revision>13</cp:revision>
  <dcterms:created xsi:type="dcterms:W3CDTF">2024-06-23T01:43:11Z</dcterms:created>
  <dcterms:modified xsi:type="dcterms:W3CDTF">2025-09-06T13:02:48Z</dcterms:modified>
</cp:coreProperties>
</file>