
<file path=[Content_Types].xml><?xml version="1.0" encoding="utf-8"?>
<Types xmlns="http://schemas.openxmlformats.org/package/2006/content-types">
  <Default Extension="bin" ContentType="audio/unknown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304" r:id="rId2"/>
    <p:sldId id="305" r:id="rId3"/>
    <p:sldId id="306" r:id="rId4"/>
    <p:sldId id="307" r:id="rId5"/>
    <p:sldId id="308" r:id="rId6"/>
    <p:sldId id="309" r:id="rId7"/>
    <p:sldId id="310" r:id="rId8"/>
    <p:sldId id="311" r:id="rId9"/>
    <p:sldId id="312" r:id="rId10"/>
    <p:sldId id="313" r:id="rId11"/>
    <p:sldId id="314" r:id="rId12"/>
    <p:sldId id="315" r:id="rId13"/>
    <p:sldId id="316" r:id="rId14"/>
    <p:sldId id="317" r:id="rId15"/>
    <p:sldId id="318" r:id="rId16"/>
    <p:sldId id="319" r:id="rId17"/>
    <p:sldId id="320" r:id="rId18"/>
    <p:sldId id="321" r:id="rId19"/>
    <p:sldId id="322" r:id="rId20"/>
    <p:sldId id="323" r:id="rId21"/>
    <p:sldId id="324" r:id="rId22"/>
    <p:sldId id="325" r:id="rId23"/>
    <p:sldId id="326" r:id="rId24"/>
    <p:sldId id="327" r:id="rId25"/>
    <p:sldId id="328" r:id="rId26"/>
    <p:sldId id="329" r:id="rId27"/>
    <p:sldId id="330" r:id="rId28"/>
    <p:sldId id="331" r:id="rId29"/>
    <p:sldId id="332" r:id="rId30"/>
    <p:sldId id="333" r:id="rId31"/>
    <p:sldId id="334" r:id="rId32"/>
    <p:sldId id="335" r:id="rId33"/>
    <p:sldId id="336" r:id="rId34"/>
    <p:sldId id="337" r:id="rId35"/>
    <p:sldId id="302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33" d="100"/>
          <a:sy n="33" d="100"/>
        </p:scale>
        <p:origin x="576" y="9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141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8B9875-32C4-4C84-9637-1750AFC85A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56944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3516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3643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1F8D4330-11F4-6F24-B05C-6E8EAB1A04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2704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CD3-5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audio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1765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5EE31DD0-DD63-2DA6-F010-3D5EDA8B46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0066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0282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5282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0990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782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2162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36796563-99AC-538A-1E88-92FCA42940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6335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87123AF1-1D67-B23D-1CF0-92C464E55E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D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fill audio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3645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D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fill audio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34733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4BBD3D81-D7B5-55A6-3D26-37E5F8EFBA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D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fill audio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3154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7D85308E-B1F4-F9C4-6B37-305AEA5421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D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fill audio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3306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31863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49A5F8DD-14B7-7039-1260-DD4F8CBEC0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5345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12683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3267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0C442A60-7D40-BB4C-4B55-694975A424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6787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5927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93579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17587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61019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67412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5000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6054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8B9875-32C4-4C84-9637-1750AFC85A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63142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8B9875-32C4-4C84-9637-1750AFC85A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72C65424-C27E-C53A-4574-63AD523E9C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6753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8B9875-32C4-4C84-9637-1750AFC85A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42868352-5095-8EA2-26F2-F38DEA1089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9696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8B9875-32C4-4C84-9637-1750AFC85A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22711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8B9875-32C4-4C84-9637-1750AFC85A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A47EE7C-5658-6F0C-D74E-FF7620E96D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087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54713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47581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25974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5253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63440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545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1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1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1:</a:t>
            </a:r>
            <a:r>
              <a:rPr lang="en-US" baseline="0" dirty="0">
                <a:solidFill>
                  <a:srgbClr val="FF0000"/>
                </a:solidFill>
              </a:rPr>
              <a:t> Animals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1.2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9" r:id="rId13"/>
    <p:sldLayoutId id="2147483670" r:id="rId14"/>
    <p:sldLayoutId id="2147483671" r:id="rId15"/>
    <p:sldLayoutId id="2147483672" r:id="rId16"/>
    <p:sldLayoutId id="2147483673" r:id="rId17"/>
    <p:sldLayoutId id="2147483674" r:id="rId18"/>
    <p:sldLayoutId id="2147483675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13" Type="http://schemas.openxmlformats.org/officeDocument/2006/relationships/audio" Target="../media/audio13.wav"/><Relationship Id="rId3" Type="http://schemas.openxmlformats.org/officeDocument/2006/relationships/slideLayout" Target="../slideLayouts/slideLayout8.xml"/><Relationship Id="rId7" Type="http://schemas.openxmlformats.org/officeDocument/2006/relationships/audio" Target="../media/audio7.wav"/><Relationship Id="rId12" Type="http://schemas.openxmlformats.org/officeDocument/2006/relationships/audio" Target="../media/audio12.wav"/><Relationship Id="rId2" Type="http://schemas.openxmlformats.org/officeDocument/2006/relationships/audio" Target="../media/media2.mp3"/><Relationship Id="rId16" Type="http://schemas.openxmlformats.org/officeDocument/2006/relationships/image" Target="../media/image18.png"/><Relationship Id="rId1" Type="http://schemas.microsoft.com/office/2007/relationships/media" Target="../media/media2.mp3"/><Relationship Id="rId6" Type="http://schemas.openxmlformats.org/officeDocument/2006/relationships/audio" Target="../media/audio6.wav"/><Relationship Id="rId11" Type="http://schemas.openxmlformats.org/officeDocument/2006/relationships/audio" Target="../media/audio11.wav"/><Relationship Id="rId5" Type="http://schemas.openxmlformats.org/officeDocument/2006/relationships/audio" Target="../media/audio5.wav"/><Relationship Id="rId15" Type="http://schemas.openxmlformats.org/officeDocument/2006/relationships/image" Target="../media/image19.png"/><Relationship Id="rId10" Type="http://schemas.openxmlformats.org/officeDocument/2006/relationships/audio" Target="../media/audio10.wav"/><Relationship Id="rId4" Type="http://schemas.openxmlformats.org/officeDocument/2006/relationships/notesSlide" Target="../notesSlides/notesSlide14.xml"/><Relationship Id="rId9" Type="http://schemas.openxmlformats.org/officeDocument/2006/relationships/audio" Target="../media/audio9.wav"/><Relationship Id="rId14" Type="http://schemas.openxmlformats.org/officeDocument/2006/relationships/audio" Target="../media/audio14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2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audio" Target="../media/audio18.wav"/><Relationship Id="rId5" Type="http://schemas.openxmlformats.org/officeDocument/2006/relationships/audio" Target="../media/audio17.wav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audio" Target="../media/audio19.wav"/><Relationship Id="rId5" Type="http://schemas.openxmlformats.org/officeDocument/2006/relationships/audio" Target="../media/audio17.wav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audio" Target="../media/audio20.wav"/><Relationship Id="rId5" Type="http://schemas.openxmlformats.org/officeDocument/2006/relationships/audio" Target="../media/audio17.wav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0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audio" Target="../media/audio21.wav"/><Relationship Id="rId5" Type="http://schemas.openxmlformats.org/officeDocument/2006/relationships/audio" Target="../media/audio17.wav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5.wav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8.xml"/><Relationship Id="rId7" Type="http://schemas.openxmlformats.org/officeDocument/2006/relationships/audio" Target="../media/audio24.wav"/><Relationship Id="rId12" Type="http://schemas.openxmlformats.org/officeDocument/2006/relationships/image" Target="../media/image27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audio" Target="../media/audio23.wav"/><Relationship Id="rId11" Type="http://schemas.openxmlformats.org/officeDocument/2006/relationships/image" Target="../media/image25.png"/><Relationship Id="rId5" Type="http://schemas.openxmlformats.org/officeDocument/2006/relationships/audio" Target="../media/audio22.wav"/><Relationship Id="rId15" Type="http://schemas.openxmlformats.org/officeDocument/2006/relationships/image" Target="../media/image18.png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25.xml"/><Relationship Id="rId9" Type="http://schemas.openxmlformats.org/officeDocument/2006/relationships/audio" Target="../media/audio26.wav"/><Relationship Id="rId1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23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26.wav"/><Relationship Id="rId11" Type="http://schemas.openxmlformats.org/officeDocument/2006/relationships/image" Target="../media/image34.png"/><Relationship Id="rId5" Type="http://schemas.openxmlformats.org/officeDocument/2006/relationships/audio" Target="../media/audio25.wav"/><Relationship Id="rId10" Type="http://schemas.openxmlformats.org/officeDocument/2006/relationships/image" Target="../media/image31.png"/><Relationship Id="rId4" Type="http://schemas.openxmlformats.org/officeDocument/2006/relationships/audio" Target="../media/audio24.wav"/><Relationship Id="rId9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7.wav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274" y="-61546"/>
            <a:ext cx="12298274" cy="69195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7614480" y="3235013"/>
            <a:ext cx="24689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b="1" dirty="0">
                <a:solidFill>
                  <a:srgbClr val="FF0000"/>
                </a:solidFill>
              </a:rPr>
              <a:t>Unit 1: </a:t>
            </a:r>
            <a:r>
              <a:rPr lang="en-US" sz="2800" b="1" dirty="0">
                <a:solidFill>
                  <a:srgbClr val="FF0000"/>
                </a:solidFill>
              </a:rPr>
              <a:t>Animals</a:t>
            </a:r>
            <a:endParaRPr lang="en-VN" sz="28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869261" y="3796444"/>
            <a:ext cx="17315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b="1">
                <a:solidFill>
                  <a:srgbClr val="00B050"/>
                </a:solidFill>
              </a:rPr>
              <a:t>Lesson 1.</a:t>
            </a:r>
            <a:r>
              <a:rPr lang="en-US" sz="2800" b="1">
                <a:solidFill>
                  <a:srgbClr val="00B050"/>
                </a:solidFill>
              </a:rPr>
              <a:t>2</a:t>
            </a:r>
            <a:endParaRPr lang="en-VN" sz="2800" b="1" dirty="0">
              <a:solidFill>
                <a:srgbClr val="00B05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8150588" y="4319664"/>
            <a:ext cx="11689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P</a:t>
            </a:r>
            <a:r>
              <a:rPr lang="en-VN" sz="2800" b="1">
                <a:solidFill>
                  <a:srgbClr val="0070C0"/>
                </a:solidFill>
              </a:rPr>
              <a:t>age </a:t>
            </a:r>
            <a:r>
              <a:rPr lang="en-US" sz="2800" b="1">
                <a:solidFill>
                  <a:srgbClr val="0070C0"/>
                </a:solidFill>
              </a:rPr>
              <a:t>7</a:t>
            </a:r>
            <a:endParaRPr lang="en-VN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910416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342900"/>
            <a:ext cx="12193057" cy="6172200"/>
          </a:xfrm>
          <a:prstGeom prst="rect">
            <a:avLst/>
          </a:prstGeom>
        </p:spPr>
      </p:pic>
      <p:pic>
        <p:nvPicPr>
          <p:cNvPr id="17" name="Picture 16" hidden="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8" name="TextBox 17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Ms Huyền Phạm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1403" y="3506051"/>
            <a:ext cx="2729587" cy="1590228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6724632" y="1637708"/>
            <a:ext cx="4670473" cy="6633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dirty="0">
                <a:solidFill>
                  <a:srgbClr val="00B0F0"/>
                </a:solidFill>
                <a:latin typeface="Calibri" panose="020F0502020204030204"/>
              </a:rPr>
              <a:t>They’re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600" dirty="0">
                <a:solidFill>
                  <a:srgbClr val="00B0F0"/>
                </a:solidFill>
              </a:rPr>
              <a:t>rhinos.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loud Callout 10"/>
          <p:cNvSpPr/>
          <p:nvPr/>
        </p:nvSpPr>
        <p:spPr>
          <a:xfrm>
            <a:off x="949138" y="437587"/>
            <a:ext cx="5414340" cy="1535344"/>
          </a:xfrm>
          <a:prstGeom prst="cloudCallout">
            <a:avLst>
              <a:gd name="adj1" fmla="val -52389"/>
              <a:gd name="adj2" fmla="val 46151"/>
            </a:avLst>
          </a:prstGeom>
          <a:solidFill>
            <a:srgbClr val="E64AC8"/>
          </a:solidFill>
          <a:ln>
            <a:solidFill>
              <a:srgbClr val="E64A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They’re …..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53669" y="3420348"/>
            <a:ext cx="2729587" cy="1590228"/>
          </a:xfrm>
          <a:prstGeom prst="rect">
            <a:avLst/>
          </a:prstGeom>
        </p:spPr>
      </p:pic>
      <p:sp>
        <p:nvSpPr>
          <p:cNvPr id="13" name="Pie 12"/>
          <p:cNvSpPr/>
          <p:nvPr/>
        </p:nvSpPr>
        <p:spPr>
          <a:xfrm>
            <a:off x="1553234" y="1724204"/>
            <a:ext cx="3828734" cy="3704971"/>
          </a:xfrm>
          <a:prstGeom prst="pi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19151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4096871963"/>
      </p:ext>
    </p:extLst>
  </p:cSld>
  <p:clrMapOvr>
    <a:masterClrMapping/>
  </p:clrMapOvr>
  <p:transition spd="slow">
    <p:comb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D597B0-DB5D-52BA-7C21-7490F11AA110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8E2254A-97AE-565A-1557-286FE4C11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870567D-1C2E-6E15-4873-0A84B9FDB817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DD318E-1D48-09A9-BB6F-893F94294EE4}"/>
                </a:ext>
              </a:extLst>
            </p:cNvPr>
            <p:cNvSpPr txBox="1"/>
            <p:nvPr/>
          </p:nvSpPr>
          <p:spPr>
            <a:xfrm>
              <a:off x="4473578" y="2068285"/>
              <a:ext cx="3357009" cy="27338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Phonics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/h/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18629718"/>
      </p:ext>
    </p:extLst>
  </p:cSld>
  <p:clrMapOvr>
    <a:masterClrMapping/>
  </p:clrMapOvr>
  <p:transition spd="slow"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0394D5-9B6A-CC37-CFA5-EF7CE873A0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2433" y="507044"/>
            <a:ext cx="9384215" cy="26262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843" y="507044"/>
            <a:ext cx="3596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CD1 track 04/ each letter to hear the sound.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7D08497-D175-8B29-A62E-A17A34C83D66}"/>
              </a:ext>
            </a:extLst>
          </p:cNvPr>
          <p:cNvGrpSpPr/>
          <p:nvPr/>
        </p:nvGrpSpPr>
        <p:grpSpPr>
          <a:xfrm>
            <a:off x="6617237" y="3638550"/>
            <a:ext cx="5212721" cy="2455402"/>
            <a:chOff x="6617238" y="3974866"/>
            <a:chExt cx="3265050" cy="2119086"/>
          </a:xfrm>
        </p:grpSpPr>
        <p:sp>
          <p:nvSpPr>
            <p:cNvPr id="5" name="Cloud 4">
              <a:extLst>
                <a:ext uri="{FF2B5EF4-FFF2-40B4-BE49-F238E27FC236}">
                  <a16:creationId xmlns:a16="http://schemas.microsoft.com/office/drawing/2014/main" id="{627F1F48-9D83-6840-90F9-11BB2E1C5028}"/>
                </a:ext>
              </a:extLst>
            </p:cNvPr>
            <p:cNvSpPr/>
            <p:nvPr/>
          </p:nvSpPr>
          <p:spPr>
            <a:xfrm>
              <a:off x="6617238" y="3974866"/>
              <a:ext cx="3098800" cy="2119086"/>
            </a:xfrm>
            <a:prstGeom prst="cloud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EBAA7F6-51E9-D810-C544-399D7256301B}"/>
                </a:ext>
              </a:extLst>
            </p:cNvPr>
            <p:cNvSpPr txBox="1"/>
            <p:nvPr/>
          </p:nvSpPr>
          <p:spPr>
            <a:xfrm>
              <a:off x="6653131" y="4325570"/>
              <a:ext cx="3229157" cy="9562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6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   h   </a:t>
              </a:r>
              <a:r>
                <a:rPr lang="en-US" sz="6600" u="sng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sz="66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ippo</a:t>
              </a:r>
              <a:endPara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AFE9133-FBC8-3689-6D2A-7F2FC4C9C25C}"/>
              </a:ext>
            </a:extLst>
          </p:cNvPr>
          <p:cNvGrpSpPr/>
          <p:nvPr/>
        </p:nvGrpSpPr>
        <p:grpSpPr>
          <a:xfrm>
            <a:off x="122568" y="3724734"/>
            <a:ext cx="5276221" cy="2455402"/>
            <a:chOff x="1656111" y="3724734"/>
            <a:chExt cx="3755823" cy="2455402"/>
          </a:xfrm>
        </p:grpSpPr>
        <p:sp>
          <p:nvSpPr>
            <p:cNvPr id="14" name="Cloud 13">
              <a:extLst>
                <a:ext uri="{FF2B5EF4-FFF2-40B4-BE49-F238E27FC236}">
                  <a16:creationId xmlns:a16="http://schemas.microsoft.com/office/drawing/2014/main" id="{564DF11F-617A-897A-7304-CC37C733A741}"/>
                </a:ext>
              </a:extLst>
            </p:cNvPr>
            <p:cNvSpPr/>
            <p:nvPr/>
          </p:nvSpPr>
          <p:spPr>
            <a:xfrm>
              <a:off x="1656111" y="3724734"/>
              <a:ext cx="3755823" cy="2455402"/>
            </a:xfrm>
            <a:prstGeom prst="cloud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07002EC-73B2-0FED-D4CB-D2916FCCF0C0}"/>
                </a:ext>
              </a:extLst>
            </p:cNvPr>
            <p:cNvSpPr txBox="1"/>
            <p:nvPr/>
          </p:nvSpPr>
          <p:spPr>
            <a:xfrm>
              <a:off x="2001051" y="4146512"/>
              <a:ext cx="3229157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6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   h   </a:t>
              </a:r>
              <a:r>
                <a:rPr lang="en-US" sz="6600" u="sng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sz="66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orse</a:t>
              </a:r>
              <a:endPara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CD1 TRACK 0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52041" y="1808704"/>
            <a:ext cx="913169" cy="913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32422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41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D062FE54-DB0F-EB7B-CBFA-D84479493E0C}"/>
              </a:ext>
            </a:extLst>
          </p:cNvPr>
          <p:cNvSpPr/>
          <p:nvPr/>
        </p:nvSpPr>
        <p:spPr>
          <a:xfrm>
            <a:off x="7414121" y="381000"/>
            <a:ext cx="4728421" cy="5972176"/>
          </a:xfrm>
          <a:prstGeom prst="round2Diag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2DD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722BA6-B61A-A251-406D-7CC341750AD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880" y="619658"/>
            <a:ext cx="6632030" cy="195909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01629" y="480829"/>
            <a:ext cx="4728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music note to hear the sound./ Click on the</a:t>
            </a:r>
            <a:r>
              <a:rPr kumimoji="0" lang="en-US" sz="1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script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 hear each sentence.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79D6A6-6C5D-7CC4-748B-F0F31CF18964}"/>
              </a:ext>
            </a:extLst>
          </p:cNvPr>
          <p:cNvSpPr txBox="1"/>
          <p:nvPr/>
        </p:nvSpPr>
        <p:spPr>
          <a:xfrm>
            <a:off x="8842659" y="865550"/>
            <a:ext cx="2566728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This is a horse. 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48DA30-1637-9347-5DBF-AA49F6706038}"/>
              </a:ext>
            </a:extLst>
          </p:cNvPr>
          <p:cNvSpPr txBox="1"/>
          <p:nvPr/>
        </p:nvSpPr>
        <p:spPr>
          <a:xfrm>
            <a:off x="8661664" y="2455961"/>
            <a:ext cx="2860014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These are hippos.</a:t>
            </a:r>
            <a:endParaRPr lang="en-US" sz="28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2C5B23-65CC-C372-50AD-273BD779820A}"/>
              </a:ext>
            </a:extLst>
          </p:cNvPr>
          <p:cNvSpPr txBox="1"/>
          <p:nvPr/>
        </p:nvSpPr>
        <p:spPr>
          <a:xfrm>
            <a:off x="8857231" y="3499171"/>
            <a:ext cx="2664447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That's a hippo. </a:t>
            </a:r>
            <a:endParaRPr lang="en-US" sz="28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5B7350-786A-1829-489A-3330EBECB78C}"/>
              </a:ext>
            </a:extLst>
          </p:cNvPr>
          <p:cNvSpPr txBox="1"/>
          <p:nvPr/>
        </p:nvSpPr>
        <p:spPr>
          <a:xfrm>
            <a:off x="8857231" y="4022391"/>
            <a:ext cx="2927340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Those are horses. 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70EC749-38B3-5604-6DB0-19B0099CB555}"/>
              </a:ext>
            </a:extLst>
          </p:cNvPr>
          <p:cNvSpPr txBox="1"/>
          <p:nvPr/>
        </p:nvSpPr>
        <p:spPr>
          <a:xfrm>
            <a:off x="7301202" y="5607566"/>
            <a:ext cx="4793300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Hippos, horses, hippos, horses</a:t>
            </a:r>
            <a:endParaRPr lang="en-US" sz="28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6455892-76DB-3184-4E1A-629E8C472B8D}"/>
              </a:ext>
            </a:extLst>
          </p:cNvPr>
          <p:cNvSpPr txBox="1"/>
          <p:nvPr/>
        </p:nvSpPr>
        <p:spPr>
          <a:xfrm>
            <a:off x="9250799" y="407245"/>
            <a:ext cx="1542987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Track 05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C5971E8-005D-D3FA-38F7-67EBF2C5A4CB}"/>
              </a:ext>
            </a:extLst>
          </p:cNvPr>
          <p:cNvSpPr txBox="1"/>
          <p:nvPr/>
        </p:nvSpPr>
        <p:spPr>
          <a:xfrm>
            <a:off x="8842659" y="1378420"/>
            <a:ext cx="2566728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This is a horse. 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C1D8790-06C4-413A-BCB3-C60230DBCDBA}"/>
              </a:ext>
            </a:extLst>
          </p:cNvPr>
          <p:cNvSpPr txBox="1"/>
          <p:nvPr/>
        </p:nvSpPr>
        <p:spPr>
          <a:xfrm>
            <a:off x="8647092" y="1931024"/>
            <a:ext cx="2860014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These are hippos.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B584A8B-3CC9-AB05-B7E0-026D0A5D6330}"/>
              </a:ext>
            </a:extLst>
          </p:cNvPr>
          <p:cNvSpPr txBox="1"/>
          <p:nvPr/>
        </p:nvSpPr>
        <p:spPr>
          <a:xfrm>
            <a:off x="7301202" y="4945248"/>
            <a:ext cx="4793300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Hippos, horses, hippos, horses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B579DB-5031-A4F9-5484-F9FFD836318B}"/>
              </a:ext>
            </a:extLst>
          </p:cNvPr>
          <p:cNvSpPr txBox="1"/>
          <p:nvPr/>
        </p:nvSpPr>
        <p:spPr>
          <a:xfrm>
            <a:off x="8862988" y="4563510"/>
            <a:ext cx="2927340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Those are horses. </a:t>
            </a:r>
            <a:endParaRPr lang="en-US" sz="28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1CC061C-E915-0C89-1043-8AA2D9A091DD}"/>
              </a:ext>
            </a:extLst>
          </p:cNvPr>
          <p:cNvSpPr txBox="1"/>
          <p:nvPr/>
        </p:nvSpPr>
        <p:spPr>
          <a:xfrm>
            <a:off x="8842659" y="2952436"/>
            <a:ext cx="2664447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That's a hippo. 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D1 TRACK 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630464" y="381000"/>
            <a:ext cx="1081120" cy="108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08004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D1 TRACK 0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65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2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2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2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2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2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2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2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2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D1 TRACK 0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15" grpId="0"/>
      <p:bldP spid="16" grpId="0"/>
      <p:bldP spid="17" grpId="0"/>
      <p:bldP spid="18" grpId="0"/>
      <p:bldP spid="19" grpId="0"/>
      <p:bldP spid="22" grpId="0"/>
      <p:bldP spid="23" grpId="0"/>
      <p:bldP spid="24" grpId="0"/>
      <p:bldP spid="25" grpId="0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149AE0-D5DB-536F-AE86-525CFA77900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877" y="256046"/>
            <a:ext cx="6519452" cy="64475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A71950-3A53-9C6A-B8AA-4CB4EBF1F9E0}"/>
              </a:ext>
            </a:extLst>
          </p:cNvPr>
          <p:cNvSpPr txBox="1"/>
          <p:nvPr/>
        </p:nvSpPr>
        <p:spPr>
          <a:xfrm>
            <a:off x="6229788" y="1923787"/>
            <a:ext cx="4894903" cy="2826306"/>
          </a:xfrm>
          <a:prstGeom prst="round2Diag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List the words with the same sound /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/. Practice saying them with a partner.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0614F3-A144-66FD-C45C-DBE90CAC4DBD}"/>
              </a:ext>
            </a:extLst>
          </p:cNvPr>
          <p:cNvSpPr txBox="1"/>
          <p:nvPr/>
        </p:nvSpPr>
        <p:spPr>
          <a:xfrm>
            <a:off x="720296" y="1939341"/>
            <a:ext cx="15954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98E6E62-C127-09A6-52DD-F333AE4156D9}"/>
              </a:ext>
            </a:extLst>
          </p:cNvPr>
          <p:cNvSpPr txBox="1"/>
          <p:nvPr/>
        </p:nvSpPr>
        <p:spPr>
          <a:xfrm>
            <a:off x="808788" y="2775119"/>
            <a:ext cx="15069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hello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34C867F-6CA5-76C4-21F4-2929A26DBE53}"/>
              </a:ext>
            </a:extLst>
          </p:cNvPr>
          <p:cNvSpPr txBox="1"/>
          <p:nvPr/>
        </p:nvSpPr>
        <p:spPr>
          <a:xfrm>
            <a:off x="3634557" y="1923787"/>
            <a:ext cx="23574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how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F51B9F-4252-7BD9-626B-744D502616B9}"/>
              </a:ext>
            </a:extLst>
          </p:cNvPr>
          <p:cNvSpPr txBox="1"/>
          <p:nvPr/>
        </p:nvSpPr>
        <p:spPr>
          <a:xfrm>
            <a:off x="4072145" y="2852516"/>
            <a:ext cx="15069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help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F765C87-4990-2F64-12C2-F6D7016D00B0}"/>
              </a:ext>
            </a:extLst>
          </p:cNvPr>
          <p:cNvSpPr txBox="1"/>
          <p:nvPr/>
        </p:nvSpPr>
        <p:spPr>
          <a:xfrm>
            <a:off x="642062" y="3654440"/>
            <a:ext cx="23574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house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F2A4D96-DB39-1BB6-D163-8E49CD6CE8E4}"/>
              </a:ext>
            </a:extLst>
          </p:cNvPr>
          <p:cNvSpPr txBox="1"/>
          <p:nvPr/>
        </p:nvSpPr>
        <p:spPr>
          <a:xfrm>
            <a:off x="1067308" y="4598723"/>
            <a:ext cx="15069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happy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0E819E4-562A-AEE5-D5B5-B0B476C94489}"/>
              </a:ext>
            </a:extLst>
          </p:cNvPr>
          <p:cNvSpPr txBox="1"/>
          <p:nvPr/>
        </p:nvSpPr>
        <p:spPr>
          <a:xfrm>
            <a:off x="3547003" y="3605795"/>
            <a:ext cx="23574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hope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28C8B20-9F81-ABDE-D6CF-A6E8DF90DE22}"/>
              </a:ext>
            </a:extLst>
          </p:cNvPr>
          <p:cNvSpPr txBox="1"/>
          <p:nvPr/>
        </p:nvSpPr>
        <p:spPr>
          <a:xfrm>
            <a:off x="4027011" y="4534524"/>
            <a:ext cx="17775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high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40327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FF27D93-40C0-68AF-1D17-4D0765902851}"/>
              </a:ext>
            </a:extLst>
          </p:cNvPr>
          <p:cNvGrpSpPr/>
          <p:nvPr/>
        </p:nvGrpSpPr>
        <p:grpSpPr>
          <a:xfrm>
            <a:off x="319314" y="355600"/>
            <a:ext cx="9935029" cy="6088743"/>
            <a:chOff x="0" y="-65315"/>
            <a:chExt cx="10452848" cy="692331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-65315"/>
              <a:ext cx="10452848" cy="6923315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3844211" y="3904842"/>
              <a:ext cx="3293707" cy="8393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Listening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0806271"/>
      </p:ext>
    </p:extLst>
  </p:cSld>
  <p:clrMapOvr>
    <a:masterClrMapping/>
  </p:clrMapOvr>
  <p:transition spd="slow">
    <p:comb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5421A6-C244-A2C3-40AC-DDE216EE47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17229" y="1941518"/>
            <a:ext cx="7140338" cy="43146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E66F61-EC88-F07E-65C1-4724D90DD22D}"/>
              </a:ext>
            </a:extLst>
          </p:cNvPr>
          <p:cNvSpPr txBox="1"/>
          <p:nvPr/>
        </p:nvSpPr>
        <p:spPr>
          <a:xfrm>
            <a:off x="176981" y="325374"/>
            <a:ext cx="6115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Look at the picture and answer.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7FB860-3C3C-FD7B-67ED-DEC204B67B07}"/>
              </a:ext>
            </a:extLst>
          </p:cNvPr>
          <p:cNvSpPr txBox="1"/>
          <p:nvPr/>
        </p:nvSpPr>
        <p:spPr>
          <a:xfrm>
            <a:off x="2133600" y="1118340"/>
            <a:ext cx="4107543" cy="646331"/>
          </a:xfrm>
          <a:prstGeom prst="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3600">
                <a:solidFill>
                  <a:prstClr val="black"/>
                </a:solidFill>
              </a:rPr>
              <a:t>Who can you see?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6E022A-39FF-8E02-7907-8E938FBEB459}"/>
              </a:ext>
            </a:extLst>
          </p:cNvPr>
          <p:cNvSpPr txBox="1"/>
          <p:nvPr/>
        </p:nvSpPr>
        <p:spPr>
          <a:xfrm>
            <a:off x="71800" y="3697163"/>
            <a:ext cx="43768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u="sng" dirty="0">
                <a:solidFill>
                  <a:srgbClr val="FF0000"/>
                </a:solidFill>
              </a:rPr>
              <a:t>Alfie and Tom.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20ADF18-6B13-49EE-8864-1FEBAC32271C}"/>
              </a:ext>
            </a:extLst>
          </p:cNvPr>
          <p:cNvSpPr/>
          <p:nvPr/>
        </p:nvSpPr>
        <p:spPr>
          <a:xfrm>
            <a:off x="7779895" y="325374"/>
            <a:ext cx="3576003" cy="52906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Pre-Listening</a:t>
            </a:r>
          </a:p>
        </p:txBody>
      </p:sp>
    </p:spTree>
    <p:extLst>
      <p:ext uri="{BB962C8B-B14F-4D97-AF65-F5344CB8AC3E}">
        <p14:creationId xmlns:p14="http://schemas.microsoft.com/office/powerpoint/2010/main" val="211238166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5421A6-C244-A2C3-40AC-DDE216EE47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17229" y="1941518"/>
            <a:ext cx="7140338" cy="43146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E66F61-EC88-F07E-65C1-4724D90DD22D}"/>
              </a:ext>
            </a:extLst>
          </p:cNvPr>
          <p:cNvSpPr txBox="1"/>
          <p:nvPr/>
        </p:nvSpPr>
        <p:spPr>
          <a:xfrm>
            <a:off x="176981" y="325374"/>
            <a:ext cx="6115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Look at the picture and answer.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7FB860-3C3C-FD7B-67ED-DEC204B67B07}"/>
              </a:ext>
            </a:extLst>
          </p:cNvPr>
          <p:cNvSpPr txBox="1"/>
          <p:nvPr/>
        </p:nvSpPr>
        <p:spPr>
          <a:xfrm>
            <a:off x="2133600" y="1118340"/>
            <a:ext cx="4533900" cy="646331"/>
          </a:xfrm>
          <a:prstGeom prst="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3600">
                <a:solidFill>
                  <a:prstClr val="black"/>
                </a:solidFill>
              </a:rPr>
              <a:t>What are they doing?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6E022A-39FF-8E02-7907-8E938FBEB459}"/>
              </a:ext>
            </a:extLst>
          </p:cNvPr>
          <p:cNvSpPr txBox="1"/>
          <p:nvPr/>
        </p:nvSpPr>
        <p:spPr>
          <a:xfrm>
            <a:off x="71800" y="3697163"/>
            <a:ext cx="43768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They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are </a:t>
            </a:r>
            <a:r>
              <a:rPr lang="en-US" sz="4000" b="1" u="sng">
                <a:solidFill>
                  <a:srgbClr val="FF0000"/>
                </a:solidFill>
              </a:rPr>
              <a:t>watching TV.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20ADF18-6B13-49EE-8864-1FEBAC32271C}"/>
              </a:ext>
            </a:extLst>
          </p:cNvPr>
          <p:cNvSpPr/>
          <p:nvPr/>
        </p:nvSpPr>
        <p:spPr>
          <a:xfrm>
            <a:off x="7779895" y="325374"/>
            <a:ext cx="3576003" cy="52906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Pre-Listening</a:t>
            </a:r>
          </a:p>
        </p:txBody>
      </p:sp>
    </p:spTree>
    <p:extLst>
      <p:ext uri="{BB962C8B-B14F-4D97-AF65-F5344CB8AC3E}">
        <p14:creationId xmlns:p14="http://schemas.microsoft.com/office/powerpoint/2010/main" val="177254304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5421A6-C244-A2C3-40AC-DDE216EE47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17229" y="1941518"/>
            <a:ext cx="7140338" cy="43146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E66F61-EC88-F07E-65C1-4724D90DD22D}"/>
              </a:ext>
            </a:extLst>
          </p:cNvPr>
          <p:cNvSpPr txBox="1"/>
          <p:nvPr/>
        </p:nvSpPr>
        <p:spPr>
          <a:xfrm>
            <a:off x="176981" y="325374"/>
            <a:ext cx="6115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Look at the picture and answer.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7FB860-3C3C-FD7B-67ED-DEC204B67B07}"/>
              </a:ext>
            </a:extLst>
          </p:cNvPr>
          <p:cNvSpPr txBox="1"/>
          <p:nvPr/>
        </p:nvSpPr>
        <p:spPr>
          <a:xfrm>
            <a:off x="2133599" y="1118340"/>
            <a:ext cx="6848475" cy="646331"/>
          </a:xfrm>
          <a:prstGeom prst="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3600">
                <a:solidFill>
                  <a:prstClr val="black"/>
                </a:solidFill>
              </a:rPr>
              <a:t>How many monkeys can you see?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6E022A-39FF-8E02-7907-8E938FBEB459}"/>
              </a:ext>
            </a:extLst>
          </p:cNvPr>
          <p:cNvSpPr txBox="1"/>
          <p:nvPr/>
        </p:nvSpPr>
        <p:spPr>
          <a:xfrm>
            <a:off x="71800" y="3697163"/>
            <a:ext cx="43768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u="sng" dirty="0">
                <a:solidFill>
                  <a:srgbClr val="FF0000"/>
                </a:solidFill>
              </a:rPr>
              <a:t>one monkey.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20ADF18-6B13-49EE-8864-1FEBAC32271C}"/>
              </a:ext>
            </a:extLst>
          </p:cNvPr>
          <p:cNvSpPr/>
          <p:nvPr/>
        </p:nvSpPr>
        <p:spPr>
          <a:xfrm>
            <a:off x="7779895" y="325374"/>
            <a:ext cx="3576003" cy="52906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Pre-Listening</a:t>
            </a:r>
          </a:p>
        </p:txBody>
      </p:sp>
    </p:spTree>
    <p:extLst>
      <p:ext uri="{BB962C8B-B14F-4D97-AF65-F5344CB8AC3E}">
        <p14:creationId xmlns:p14="http://schemas.microsoft.com/office/powerpoint/2010/main" val="11739336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989F632C-6542-CEC2-512F-0E8964B5E9B4}"/>
              </a:ext>
            </a:extLst>
          </p:cNvPr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4" name="Rounded Rectangle 7">
            <a:extLst>
              <a:ext uri="{FF2B5EF4-FFF2-40B4-BE49-F238E27FC236}">
                <a16:creationId xmlns:a16="http://schemas.microsoft.com/office/drawing/2014/main" id="{104F61B5-72D9-A243-7FC6-A089E66EF80C}"/>
              </a:ext>
            </a:extLst>
          </p:cNvPr>
          <p:cNvSpPr/>
          <p:nvPr/>
        </p:nvSpPr>
        <p:spPr>
          <a:xfrm>
            <a:off x="1281405" y="2792963"/>
            <a:ext cx="3256378" cy="69668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6" name="Rounded Rectangle 8">
            <a:extLst>
              <a:ext uri="{FF2B5EF4-FFF2-40B4-BE49-F238E27FC236}">
                <a16:creationId xmlns:a16="http://schemas.microsoft.com/office/drawing/2014/main" id="{AEE035AC-5B71-2E5F-72BB-51EB6D9034CD}"/>
              </a:ext>
            </a:extLst>
          </p:cNvPr>
          <p:cNvSpPr/>
          <p:nvPr/>
        </p:nvSpPr>
        <p:spPr>
          <a:xfrm>
            <a:off x="1284514" y="4046383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1D0E307C-0BA6-359D-088A-A09B43270BF5}"/>
              </a:ext>
            </a:extLst>
          </p:cNvPr>
          <p:cNvSpPr/>
          <p:nvPr/>
        </p:nvSpPr>
        <p:spPr>
          <a:xfrm>
            <a:off x="1296957" y="531845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1" name="Rounded Rectangle 12">
            <a:extLst>
              <a:ext uri="{FF2B5EF4-FFF2-40B4-BE49-F238E27FC236}">
                <a16:creationId xmlns:a16="http://schemas.microsoft.com/office/drawing/2014/main" id="{B5CF4AE0-9372-9C4C-4158-812DCB9528C2}"/>
              </a:ext>
            </a:extLst>
          </p:cNvPr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2639" y="590589"/>
            <a:ext cx="3977261" cy="558710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8902701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46DA23-EE29-00D4-0989-4778D3444A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26970"/>
            <a:ext cx="5783943" cy="84560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B5E272-61F0-4A33-94C3-AC2B7BA45BA7}"/>
              </a:ext>
            </a:extLst>
          </p:cNvPr>
          <p:cNvSpPr/>
          <p:nvPr/>
        </p:nvSpPr>
        <p:spPr>
          <a:xfrm>
            <a:off x="0" y="1435717"/>
            <a:ext cx="3576003" cy="52906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While-Listening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FDE4429-376A-C04E-8C08-C1216B1D3C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83" b="-1014"/>
          <a:stretch/>
        </p:blipFill>
        <p:spPr>
          <a:xfrm>
            <a:off x="6222094" y="376238"/>
            <a:ext cx="5597292" cy="6105524"/>
          </a:xfrm>
          <a:prstGeom prst="round2DiagRect">
            <a:avLst>
              <a:gd name="adj1" fmla="val 4649"/>
              <a:gd name="adj2" fmla="val 0"/>
            </a:avLst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42AFBA-2FE3-0984-8BDD-5CAC0DA3F68E}"/>
              </a:ext>
            </a:extLst>
          </p:cNvPr>
          <p:cNvSpPr txBox="1"/>
          <p:nvPr/>
        </p:nvSpPr>
        <p:spPr>
          <a:xfrm>
            <a:off x="1503910" y="987908"/>
            <a:ext cx="4728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D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285006552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1 TRACK 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6B5E272-61F0-4A33-94C3-AC2B7BA45BA7}"/>
              </a:ext>
            </a:extLst>
          </p:cNvPr>
          <p:cNvSpPr/>
          <p:nvPr/>
        </p:nvSpPr>
        <p:spPr>
          <a:xfrm>
            <a:off x="7806272" y="485239"/>
            <a:ext cx="3576003" cy="52906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While-Listening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E1085E9-9EDB-3602-057B-DEF533AF42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68" y="1704364"/>
            <a:ext cx="6274984" cy="37917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BADDC2-7922-5E40-2B8C-46BE552BC9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6341" y="1982100"/>
            <a:ext cx="5845659" cy="30471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9FF56D1-53BC-A6E0-879A-1CD7EC69A7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26970"/>
            <a:ext cx="5783943" cy="845604"/>
          </a:xfrm>
          <a:prstGeom prst="rect">
            <a:avLst/>
          </a:prstGeom>
        </p:spPr>
      </p:pic>
      <p:pic>
        <p:nvPicPr>
          <p:cNvPr id="7" name="CD1 TRACK 0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050" end="61233.56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69170" y="5367889"/>
            <a:ext cx="818307" cy="81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58122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D1 TRACK 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702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6B5E272-61F0-4A33-94C3-AC2B7BA45BA7}"/>
              </a:ext>
            </a:extLst>
          </p:cNvPr>
          <p:cNvSpPr/>
          <p:nvPr/>
        </p:nvSpPr>
        <p:spPr>
          <a:xfrm>
            <a:off x="7779895" y="325374"/>
            <a:ext cx="3576003" cy="52906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While-Listening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E1085E9-9EDB-3602-057B-DEF533AF42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68" y="1870726"/>
            <a:ext cx="6274984" cy="34590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BADDC2-7922-5E40-2B8C-46BE552BC9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6341" y="2392425"/>
            <a:ext cx="5845659" cy="22264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9FF56D1-53BC-A6E0-879A-1CD7EC69A7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26970"/>
            <a:ext cx="5783943" cy="845604"/>
          </a:xfrm>
          <a:prstGeom prst="rect">
            <a:avLst/>
          </a:prstGeom>
        </p:spPr>
      </p:pic>
      <p:pic>
        <p:nvPicPr>
          <p:cNvPr id="7" name="CD1 TRACK 0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945" end="46953.56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58742" y="5097302"/>
            <a:ext cx="818307" cy="81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53265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D1 TRACK 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14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6B5E272-61F0-4A33-94C3-AC2B7BA45BA7}"/>
              </a:ext>
            </a:extLst>
          </p:cNvPr>
          <p:cNvSpPr/>
          <p:nvPr/>
        </p:nvSpPr>
        <p:spPr>
          <a:xfrm>
            <a:off x="7779895" y="325374"/>
            <a:ext cx="3576003" cy="52906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While-Listening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E1085E9-9EDB-3602-057B-DEF533AF42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68" y="2102389"/>
            <a:ext cx="6274984" cy="29957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BADDC2-7922-5E40-2B8C-46BE552BC9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1652" y="2227324"/>
            <a:ext cx="5852764" cy="27129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9FF56D1-53BC-A6E0-879A-1CD7EC69A7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26970"/>
            <a:ext cx="5783943" cy="845604"/>
          </a:xfrm>
          <a:prstGeom prst="rect">
            <a:avLst/>
          </a:prstGeom>
        </p:spPr>
      </p:pic>
      <p:pic>
        <p:nvPicPr>
          <p:cNvPr id="7" name="CD1 TRACK 0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865" end="29103.56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58742" y="5097302"/>
            <a:ext cx="818307" cy="81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18982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D1 TRACK 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63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6B5E272-61F0-4A33-94C3-AC2B7BA45BA7}"/>
              </a:ext>
            </a:extLst>
          </p:cNvPr>
          <p:cNvSpPr/>
          <p:nvPr/>
        </p:nvSpPr>
        <p:spPr>
          <a:xfrm>
            <a:off x="7779895" y="325374"/>
            <a:ext cx="3576003" cy="52906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While-Listening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E1085E9-9EDB-3602-057B-DEF533AF42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902" y="1699408"/>
            <a:ext cx="5253560" cy="39725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BADDC2-7922-5E40-2B8C-46BE552BC9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56862" y="1850262"/>
            <a:ext cx="5233488" cy="36708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9FF56D1-53BC-A6E0-879A-1CD7EC69A7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26970"/>
            <a:ext cx="5783943" cy="845604"/>
          </a:xfrm>
          <a:prstGeom prst="rect">
            <a:avLst/>
          </a:prstGeom>
        </p:spPr>
      </p:pic>
      <p:pic>
        <p:nvPicPr>
          <p:cNvPr id="7" name="CD1 TRACK 0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717" end="1563.56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634603" y="5521125"/>
            <a:ext cx="818307" cy="81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1805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D1 TRACK 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60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46DA23-EE29-00D4-0989-4778D3444AB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357" y="382231"/>
            <a:ext cx="4142728" cy="65587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B5E272-61F0-4A33-94C3-AC2B7BA45BA7}"/>
              </a:ext>
            </a:extLst>
          </p:cNvPr>
          <p:cNvSpPr/>
          <p:nvPr/>
        </p:nvSpPr>
        <p:spPr>
          <a:xfrm>
            <a:off x="103412" y="1096739"/>
            <a:ext cx="3576003" cy="52906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While-Listening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0B51FED-9BA9-377E-2F61-B19FCDA50BBD}"/>
              </a:ext>
            </a:extLst>
          </p:cNvPr>
          <p:cNvSpPr txBox="1"/>
          <p:nvPr/>
        </p:nvSpPr>
        <p:spPr>
          <a:xfrm>
            <a:off x="4384461" y="459044"/>
            <a:ext cx="4679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speaker to hear the full audio or</a:t>
            </a:r>
            <a:r>
              <a:rPr kumimoji="0" lang="en-US" sz="1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click on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 numbers to hear each sentence.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FC831E-7CD9-B7F0-1D64-9A82E9B8244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2" y="1655194"/>
            <a:ext cx="4603313" cy="23995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3B85858-6A5A-5DD3-F0DB-3E1F8D93DE1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98" y="4404566"/>
            <a:ext cx="5083192" cy="19360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E256FBF-6C18-163B-CE43-636340E4BDA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572" y="1229259"/>
            <a:ext cx="4603313" cy="213380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7080760-19B8-5DEC-094B-1D8DEA2B104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912" y="3350930"/>
            <a:ext cx="4262344" cy="2989684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B0E7422F-B364-C12B-47AB-42EFDBAB6530}"/>
              </a:ext>
            </a:extLst>
          </p:cNvPr>
          <p:cNvSpPr/>
          <p:nvPr/>
        </p:nvSpPr>
        <p:spPr>
          <a:xfrm>
            <a:off x="90357" y="2410400"/>
            <a:ext cx="684454" cy="646331"/>
          </a:xfrm>
          <a:prstGeom prst="ellipse">
            <a:avLst/>
          </a:prstGeom>
          <a:solidFill>
            <a:srgbClr val="F6ADCD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#9Slide01 Tieu de ngan" panose="00000800000000000000" pitchFamily="2" charset="-93"/>
                <a:ea typeface="+mn-ea"/>
                <a:cs typeface="+mn-cs"/>
              </a:rPr>
              <a:t>1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F2080D0-AEBB-A051-F734-E1F13F38C477}"/>
              </a:ext>
            </a:extLst>
          </p:cNvPr>
          <p:cNvSpPr/>
          <p:nvPr/>
        </p:nvSpPr>
        <p:spPr>
          <a:xfrm>
            <a:off x="144110" y="4991368"/>
            <a:ext cx="684454" cy="646331"/>
          </a:xfrm>
          <a:prstGeom prst="ellipse">
            <a:avLst/>
          </a:prstGeom>
          <a:solidFill>
            <a:srgbClr val="F6ADCD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#9Slide01 Tieu de ngan" panose="00000800000000000000" pitchFamily="2" charset="-93"/>
                <a:ea typeface="+mn-ea"/>
                <a:cs typeface="+mn-cs"/>
              </a:rPr>
              <a:t>2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E627872-E39E-E8B4-2359-329F3AE4B46C}"/>
              </a:ext>
            </a:extLst>
          </p:cNvPr>
          <p:cNvSpPr/>
          <p:nvPr/>
        </p:nvSpPr>
        <p:spPr>
          <a:xfrm>
            <a:off x="5901200" y="1947817"/>
            <a:ext cx="684454" cy="646331"/>
          </a:xfrm>
          <a:prstGeom prst="ellipse">
            <a:avLst/>
          </a:prstGeom>
          <a:solidFill>
            <a:srgbClr val="F6ADCD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#9Slide01 Tieu de ngan" panose="00000800000000000000" pitchFamily="2" charset="-93"/>
                <a:ea typeface="+mn-ea"/>
                <a:cs typeface="+mn-cs"/>
              </a:rPr>
              <a:t>3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0A01DC6-82D2-F4A2-CB44-F313D055B93B}"/>
              </a:ext>
            </a:extLst>
          </p:cNvPr>
          <p:cNvSpPr/>
          <p:nvPr/>
        </p:nvSpPr>
        <p:spPr>
          <a:xfrm>
            <a:off x="6116015" y="4668202"/>
            <a:ext cx="684454" cy="646331"/>
          </a:xfrm>
          <a:prstGeom prst="ellipse">
            <a:avLst/>
          </a:prstGeom>
          <a:solidFill>
            <a:srgbClr val="F6ADCD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#9Slide01 Tieu de ngan" panose="00000800000000000000" pitchFamily="2" charset="-93"/>
                <a:ea typeface="+mn-ea"/>
                <a:cs typeface="+mn-cs"/>
              </a:rPr>
              <a:t>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776DA0C-33CF-B7B3-2791-C93365200870}"/>
              </a:ext>
            </a:extLst>
          </p:cNvPr>
          <p:cNvSpPr txBox="1"/>
          <p:nvPr/>
        </p:nvSpPr>
        <p:spPr>
          <a:xfrm>
            <a:off x="3242545" y="5254860"/>
            <a:ext cx="11419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horses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0088249-BBE7-B280-CCF9-C185C05ACFBD}"/>
              </a:ext>
            </a:extLst>
          </p:cNvPr>
          <p:cNvSpPr txBox="1"/>
          <p:nvPr/>
        </p:nvSpPr>
        <p:spPr>
          <a:xfrm>
            <a:off x="9063802" y="2341894"/>
            <a:ext cx="10999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rhinos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D47A1D0-D141-8A82-D8CB-F212DF635B59}"/>
              </a:ext>
            </a:extLst>
          </p:cNvPr>
          <p:cNvSpPr txBox="1"/>
          <p:nvPr/>
        </p:nvSpPr>
        <p:spPr>
          <a:xfrm>
            <a:off x="7685716" y="5695756"/>
            <a:ext cx="10163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snake</a:t>
            </a:r>
          </a:p>
        </p:txBody>
      </p:sp>
      <p:pic>
        <p:nvPicPr>
          <p:cNvPr id="2" name="CD1 TRACK 0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382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095958" y="528414"/>
            <a:ext cx="922064" cy="92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15535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D1 TRACK 0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032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8" grpId="0"/>
      <p:bldP spid="29" grpId="0"/>
      <p:bldP spid="3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CA8EF403-FB9B-F08E-A57E-3DECD15C1AD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0736" y="1637993"/>
            <a:ext cx="5402355" cy="401865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A03327C-9C95-4C9A-AB26-EAE17C489BC1}"/>
              </a:ext>
            </a:extLst>
          </p:cNvPr>
          <p:cNvSpPr/>
          <p:nvPr/>
        </p:nvSpPr>
        <p:spPr>
          <a:xfrm>
            <a:off x="869430" y="438102"/>
            <a:ext cx="3576003" cy="52906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Post-Listening</a:t>
            </a:r>
          </a:p>
        </p:txBody>
      </p:sp>
    </p:spTree>
    <p:extLst>
      <p:ext uri="{BB962C8B-B14F-4D97-AF65-F5344CB8AC3E}">
        <p14:creationId xmlns:p14="http://schemas.microsoft.com/office/powerpoint/2010/main" val="1997841641"/>
      </p:ext>
    </p:extLst>
  </p:cSld>
  <p:clrMapOvr>
    <a:masterClrMapping/>
  </p:clrMapOvr>
  <p:transition spd="slow">
    <p:comb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9FC831E-7CD9-B7F0-1D64-9A82E9B824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2" y="1655194"/>
            <a:ext cx="4603313" cy="23995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3B85858-6A5A-5DD3-F0DB-3E1F8D93DE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98" y="4404566"/>
            <a:ext cx="5083192" cy="19360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E256FBF-6C18-163B-CE43-636340E4BDA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572" y="1229259"/>
            <a:ext cx="4603313" cy="213380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7080760-19B8-5DEC-094B-1D8DEA2B104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912" y="3350930"/>
            <a:ext cx="4262344" cy="2989684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B0E7422F-B364-C12B-47AB-42EFDBAB6530}"/>
              </a:ext>
            </a:extLst>
          </p:cNvPr>
          <p:cNvSpPr/>
          <p:nvPr/>
        </p:nvSpPr>
        <p:spPr>
          <a:xfrm>
            <a:off x="90357" y="2410400"/>
            <a:ext cx="684454" cy="646331"/>
          </a:xfrm>
          <a:prstGeom prst="ellipse">
            <a:avLst/>
          </a:prstGeom>
          <a:solidFill>
            <a:srgbClr val="F6ADCD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#9Slide01 Tieu de ngan" panose="00000800000000000000" pitchFamily="2" charset="-93"/>
                <a:ea typeface="+mn-ea"/>
                <a:cs typeface="+mn-cs"/>
              </a:rPr>
              <a:t>1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F2080D0-AEBB-A051-F734-E1F13F38C477}"/>
              </a:ext>
            </a:extLst>
          </p:cNvPr>
          <p:cNvSpPr/>
          <p:nvPr/>
        </p:nvSpPr>
        <p:spPr>
          <a:xfrm>
            <a:off x="144110" y="4991368"/>
            <a:ext cx="684454" cy="646331"/>
          </a:xfrm>
          <a:prstGeom prst="ellipse">
            <a:avLst/>
          </a:prstGeom>
          <a:solidFill>
            <a:srgbClr val="F6ADCD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#9Slide01 Tieu de ngan" panose="00000800000000000000" pitchFamily="2" charset="-93"/>
                <a:ea typeface="+mn-ea"/>
                <a:cs typeface="+mn-cs"/>
              </a:rPr>
              <a:t>2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E627872-E39E-E8B4-2359-329F3AE4B46C}"/>
              </a:ext>
            </a:extLst>
          </p:cNvPr>
          <p:cNvSpPr/>
          <p:nvPr/>
        </p:nvSpPr>
        <p:spPr>
          <a:xfrm>
            <a:off x="5901200" y="1947817"/>
            <a:ext cx="684454" cy="646331"/>
          </a:xfrm>
          <a:prstGeom prst="ellipse">
            <a:avLst/>
          </a:prstGeom>
          <a:solidFill>
            <a:srgbClr val="F6ADCD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#9Slide01 Tieu de ngan" panose="00000800000000000000" pitchFamily="2" charset="-93"/>
                <a:ea typeface="+mn-ea"/>
                <a:cs typeface="+mn-cs"/>
              </a:rPr>
              <a:t>3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0A01DC6-82D2-F4A2-CB44-F313D055B93B}"/>
              </a:ext>
            </a:extLst>
          </p:cNvPr>
          <p:cNvSpPr/>
          <p:nvPr/>
        </p:nvSpPr>
        <p:spPr>
          <a:xfrm>
            <a:off x="6116015" y="4668202"/>
            <a:ext cx="684454" cy="646331"/>
          </a:xfrm>
          <a:prstGeom prst="ellipse">
            <a:avLst/>
          </a:prstGeom>
          <a:solidFill>
            <a:srgbClr val="F6ADCD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#9Slide01 Tieu de ngan" panose="00000800000000000000" pitchFamily="2" charset="-93"/>
                <a:ea typeface="+mn-ea"/>
                <a:cs typeface="+mn-cs"/>
              </a:rPr>
              <a:t>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776DA0C-33CF-B7B3-2791-C93365200870}"/>
              </a:ext>
            </a:extLst>
          </p:cNvPr>
          <p:cNvSpPr txBox="1"/>
          <p:nvPr/>
        </p:nvSpPr>
        <p:spPr>
          <a:xfrm>
            <a:off x="3242545" y="5254860"/>
            <a:ext cx="11419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horses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0088249-BBE7-B280-CCF9-C185C05ACFBD}"/>
              </a:ext>
            </a:extLst>
          </p:cNvPr>
          <p:cNvSpPr txBox="1"/>
          <p:nvPr/>
        </p:nvSpPr>
        <p:spPr>
          <a:xfrm>
            <a:off x="9063802" y="2341894"/>
            <a:ext cx="10999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rhinos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D47A1D0-D141-8A82-D8CB-F212DF635B59}"/>
              </a:ext>
            </a:extLst>
          </p:cNvPr>
          <p:cNvSpPr txBox="1"/>
          <p:nvPr/>
        </p:nvSpPr>
        <p:spPr>
          <a:xfrm>
            <a:off x="7685716" y="5695756"/>
            <a:ext cx="10163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snake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FF9DD0-ADE7-A5D0-1297-76E5194C5C0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7" y="450672"/>
            <a:ext cx="3024631" cy="75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00742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8" grpId="0"/>
      <p:bldP spid="29" grpId="0"/>
      <p:bldP spid="3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5" t="5833" b="7083"/>
          <a:stretch/>
        </p:blipFill>
        <p:spPr>
          <a:xfrm>
            <a:off x="2847974" y="400050"/>
            <a:ext cx="7439025" cy="5972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824828"/>
      </p:ext>
    </p:extLst>
  </p:cSld>
  <p:clrMapOvr>
    <a:masterClrMapping/>
  </p:clrMapOvr>
  <p:transition spd="slow">
    <p:comb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1" y="451153"/>
            <a:ext cx="1485900" cy="64633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Extra Practice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WB, P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3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0B78AE-893F-B62C-013C-48530F2376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4976" y="511117"/>
            <a:ext cx="4972049" cy="6069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20068E-5B94-56DF-5F81-2709529E8C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944" y="1068386"/>
            <a:ext cx="7814080" cy="53887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94B09CB-BEC3-36CD-3047-28680B6D61E5}"/>
              </a:ext>
            </a:extLst>
          </p:cNvPr>
          <p:cNvSpPr txBox="1"/>
          <p:nvPr/>
        </p:nvSpPr>
        <p:spPr>
          <a:xfrm>
            <a:off x="6579984" y="2037094"/>
            <a:ext cx="24026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>
                <a:solidFill>
                  <a:srgbClr val="FF0000"/>
                </a:solidFill>
                <a:latin typeface="Calibri"/>
              </a:rPr>
              <a:t>monkeys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5C5381-107C-C2D3-EE57-47F0D2B79EE5}"/>
              </a:ext>
            </a:extLst>
          </p:cNvPr>
          <p:cNvSpPr txBox="1"/>
          <p:nvPr/>
        </p:nvSpPr>
        <p:spPr>
          <a:xfrm>
            <a:off x="6351384" y="2931769"/>
            <a:ext cx="18512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>
                <a:solidFill>
                  <a:srgbClr val="FF0000"/>
                </a:solidFill>
                <a:latin typeface="Calibri"/>
              </a:rPr>
              <a:t>snakes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08E368-CD7F-6BA6-2D70-877029ACC81E}"/>
              </a:ext>
            </a:extLst>
          </p:cNvPr>
          <p:cNvSpPr txBox="1"/>
          <p:nvPr/>
        </p:nvSpPr>
        <p:spPr>
          <a:xfrm>
            <a:off x="5675109" y="3799782"/>
            <a:ext cx="21079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>
                <a:solidFill>
                  <a:srgbClr val="FF0000"/>
                </a:solidFill>
                <a:latin typeface="Calibri"/>
              </a:rPr>
              <a:t>a camel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40E320-452B-8D94-9521-E947E11BFBE5}"/>
              </a:ext>
            </a:extLst>
          </p:cNvPr>
          <p:cNvSpPr txBox="1"/>
          <p:nvPr/>
        </p:nvSpPr>
        <p:spPr>
          <a:xfrm>
            <a:off x="5378661" y="4667795"/>
            <a:ext cx="19479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>
                <a:solidFill>
                  <a:srgbClr val="FF0000"/>
                </a:solidFill>
                <a:latin typeface="Calibri"/>
              </a:rPr>
              <a:t>a rhino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EAE1B4-FB33-89B0-3914-51F24C283FCE}"/>
              </a:ext>
            </a:extLst>
          </p:cNvPr>
          <p:cNvSpPr txBox="1"/>
          <p:nvPr/>
        </p:nvSpPr>
        <p:spPr>
          <a:xfrm>
            <a:off x="5475702" y="5535808"/>
            <a:ext cx="28102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>
                <a:solidFill>
                  <a:srgbClr val="FF0000"/>
                </a:solidFill>
                <a:latin typeface="Calibri"/>
              </a:rPr>
              <a:t>are hippos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FC2481-BF45-C417-3B6A-C1F646D639DA}"/>
              </a:ext>
            </a:extLst>
          </p:cNvPr>
          <p:cNvSpPr txBox="1"/>
          <p:nvPr/>
        </p:nvSpPr>
        <p:spPr>
          <a:xfrm>
            <a:off x="7019339" y="643494"/>
            <a:ext cx="4728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</a:t>
            </a:r>
            <a:r>
              <a:rPr lang="en-US" i="1" dirty="0">
                <a:solidFill>
                  <a:srgbClr val="FF0000"/>
                </a:solidFill>
                <a:latin typeface="Calibri"/>
              </a:rPr>
              <a:t>C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99327481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1 TRACK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Pronounce and use the words related to the topic properly: </a:t>
            </a:r>
            <a:r>
              <a:rPr lang="en-US" sz="3600" i="1" dirty="0">
                <a:solidFill>
                  <a:srgbClr val="0070C0"/>
                </a:solidFill>
              </a:rPr>
              <a:t>snake, monkey, horse, camel, hippo, rhino.</a:t>
            </a:r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</a:rPr>
              <a:t>This is a monkey. - These are monkeys.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                   That's a snake. - Those are snakes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Phonics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</a:rPr>
              <a:t>Identify the /h/ sound and practice the conversations.</a:t>
            </a: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367671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29" y="510164"/>
            <a:ext cx="8303171" cy="58896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0772" y="2791996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077222"/>
      </p:ext>
    </p:extLst>
  </p:cSld>
  <p:clrMapOvr>
    <a:masterClrMapping/>
  </p:clrMapOvr>
  <p:transition spd="slow">
    <p:comb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799459449"/>
      </p:ext>
    </p:extLst>
  </p:cSld>
  <p:clrMapOvr>
    <a:masterClrMapping/>
  </p:clrMapOvr>
  <p:transition spd="slow">
    <p:comb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270"/>
            <a:ext cx="9007475" cy="614146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981329013"/>
      </p:ext>
    </p:extLst>
  </p:cSld>
  <p:clrMapOvr>
    <a:masterClrMapping/>
  </p:clrMapOvr>
  <p:transition spd="slow">
    <p:comb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15868" y="1616401"/>
            <a:ext cx="4345781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snake, monkey, horse, camel, hippo, rhino.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23652" y="584694"/>
            <a:ext cx="5892278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This is a monkey. </a:t>
            </a:r>
          </a:p>
          <a:p>
            <a:r>
              <a:rPr lang="en-US" sz="3600" i="1">
                <a:solidFill>
                  <a:srgbClr val="0070C0"/>
                </a:solidFill>
              </a:rPr>
              <a:t>These are monkeys.</a:t>
            </a:r>
          </a:p>
          <a:p>
            <a:r>
              <a:rPr lang="en-US" sz="3600" i="1">
                <a:solidFill>
                  <a:srgbClr val="0070C0"/>
                </a:solidFill>
              </a:rPr>
              <a:t>That's a snake. </a:t>
            </a:r>
          </a:p>
          <a:p>
            <a:r>
              <a:rPr lang="en-US" sz="3600" i="1">
                <a:solidFill>
                  <a:srgbClr val="0070C0"/>
                </a:solidFill>
              </a:rPr>
              <a:t>Those are snakes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0EECC2-8E73-CC73-5004-A0A2D1B15440}"/>
              </a:ext>
            </a:extLst>
          </p:cNvPr>
          <p:cNvSpPr/>
          <p:nvPr/>
        </p:nvSpPr>
        <p:spPr>
          <a:xfrm>
            <a:off x="1089404" y="4364436"/>
            <a:ext cx="10304310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>
                <a:solidFill>
                  <a:srgbClr val="FF0000"/>
                </a:solidFill>
              </a:rPr>
              <a:t>Phonics</a:t>
            </a:r>
            <a:endParaRPr lang="en-US" sz="3600" i="1" dirty="0">
              <a:solidFill>
                <a:srgbClr val="FF0000"/>
              </a:solidFill>
            </a:endParaRP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Identify the /h/ sound and practice the conversations.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102483"/>
      </p:ext>
    </p:extLst>
  </p:cSld>
  <p:clrMapOvr>
    <a:masterClrMapping/>
  </p:clrMapOvr>
  <p:transition spd="slow">
    <p:comb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</a:rPr>
              <a:t>Anh</a:t>
            </a:r>
            <a:r>
              <a:rPr lang="en-US" sz="3600" b="1" i="1" dirty="0">
                <a:solidFill>
                  <a:srgbClr val="0070C0"/>
                </a:solidFill>
              </a:rPr>
              <a:t>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3)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</a:rPr>
              <a:t>Anh</a:t>
            </a:r>
            <a:r>
              <a:rPr lang="en-US" sz="3600" b="1" i="1" dirty="0">
                <a:solidFill>
                  <a:srgbClr val="0070C0"/>
                </a:solidFill>
              </a:rPr>
              <a:t>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</a:t>
            </a:r>
            <a:r>
              <a:rPr lang="en-US" sz="3600" i="1">
                <a:solidFill>
                  <a:srgbClr val="0070C0"/>
                </a:solidFill>
              </a:rPr>
              <a:t>page 6)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8 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</a:rPr>
              <a:t>Anh</a:t>
            </a:r>
            <a:r>
              <a:rPr lang="en-US" sz="3600" b="1" i="1" dirty="0">
                <a:solidFill>
                  <a:srgbClr val="0070C0"/>
                </a:solidFill>
              </a:rPr>
              <a:t>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66179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82768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00677136"/>
      </p:ext>
    </p:extLst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361950"/>
            <a:ext cx="12193057" cy="6105525"/>
          </a:xfrm>
          <a:prstGeom prst="rect">
            <a:avLst/>
          </a:prstGeom>
        </p:spPr>
      </p:pic>
      <p:pic>
        <p:nvPicPr>
          <p:cNvPr id="17" name="Picture 16" hidden="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8" name="TextBox 17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Ms Huyền Phạm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1368" y="3524249"/>
            <a:ext cx="2295074" cy="2562226"/>
          </a:xfrm>
          <a:prstGeom prst="rect">
            <a:avLst/>
          </a:prstGeom>
        </p:spPr>
      </p:pic>
      <p:sp>
        <p:nvSpPr>
          <p:cNvPr id="3" name="Pie 2"/>
          <p:cNvSpPr/>
          <p:nvPr/>
        </p:nvSpPr>
        <p:spPr>
          <a:xfrm flipH="1">
            <a:off x="1855694" y="2205318"/>
            <a:ext cx="3828734" cy="3704971"/>
          </a:xfrm>
          <a:prstGeom prst="pi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6724632" y="1637708"/>
            <a:ext cx="4670473" cy="6633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snake.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loud Callout 24"/>
          <p:cNvSpPr/>
          <p:nvPr/>
        </p:nvSpPr>
        <p:spPr>
          <a:xfrm>
            <a:off x="625288" y="515962"/>
            <a:ext cx="4034118" cy="1535344"/>
          </a:xfrm>
          <a:prstGeom prst="cloudCallout">
            <a:avLst>
              <a:gd name="adj1" fmla="val -52389"/>
              <a:gd name="adj2" fmla="val 46151"/>
            </a:avLst>
          </a:prstGeom>
          <a:solidFill>
            <a:srgbClr val="E64AC8"/>
          </a:solidFill>
          <a:ln>
            <a:solidFill>
              <a:srgbClr val="E64A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It’s a …..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567621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409575"/>
            <a:ext cx="12193057" cy="6010275"/>
          </a:xfrm>
          <a:prstGeom prst="rect">
            <a:avLst/>
          </a:prstGeom>
        </p:spPr>
      </p:pic>
      <p:pic>
        <p:nvPicPr>
          <p:cNvPr id="17" name="Picture 16" hidden="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8" name="TextBox 17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Ms Huyền Phạm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90700" y="3590925"/>
            <a:ext cx="2201871" cy="2175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ie 9"/>
          <p:cNvSpPr/>
          <p:nvPr/>
        </p:nvSpPr>
        <p:spPr>
          <a:xfrm flipH="1">
            <a:off x="1763837" y="2392524"/>
            <a:ext cx="3828734" cy="3704971"/>
          </a:xfrm>
          <a:prstGeom prst="pi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724632" y="1637708"/>
            <a:ext cx="4670473" cy="6633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horse.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loud Callout 11"/>
          <p:cNvSpPr/>
          <p:nvPr/>
        </p:nvSpPr>
        <p:spPr>
          <a:xfrm>
            <a:off x="939613" y="534825"/>
            <a:ext cx="4034118" cy="1535344"/>
          </a:xfrm>
          <a:prstGeom prst="cloudCallout">
            <a:avLst>
              <a:gd name="adj1" fmla="val -52389"/>
              <a:gd name="adj2" fmla="val 46151"/>
            </a:avLst>
          </a:prstGeom>
          <a:solidFill>
            <a:srgbClr val="E64AC8"/>
          </a:solidFill>
          <a:ln>
            <a:solidFill>
              <a:srgbClr val="E64A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It’s a …..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652645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409575"/>
            <a:ext cx="12193057" cy="6038850"/>
          </a:xfrm>
          <a:prstGeom prst="rect">
            <a:avLst/>
          </a:prstGeom>
        </p:spPr>
      </p:pic>
      <p:pic>
        <p:nvPicPr>
          <p:cNvPr id="17" name="Picture 16" hidden="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8" name="TextBox 17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Ms Huyền Phạm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3346" y="3086099"/>
            <a:ext cx="2217388" cy="2614621"/>
          </a:xfrm>
          <a:prstGeom prst="rect">
            <a:avLst/>
          </a:prstGeom>
        </p:spPr>
      </p:pic>
      <p:sp>
        <p:nvSpPr>
          <p:cNvPr id="10" name="Pie 9"/>
          <p:cNvSpPr/>
          <p:nvPr/>
        </p:nvSpPr>
        <p:spPr>
          <a:xfrm>
            <a:off x="1913505" y="2132910"/>
            <a:ext cx="3828734" cy="3704971"/>
          </a:xfrm>
          <a:prstGeom prst="pi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724632" y="1637708"/>
            <a:ext cx="4670473" cy="6633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monkey.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loud Callout 11"/>
          <p:cNvSpPr/>
          <p:nvPr/>
        </p:nvSpPr>
        <p:spPr>
          <a:xfrm>
            <a:off x="796895" y="460406"/>
            <a:ext cx="4034118" cy="1535344"/>
          </a:xfrm>
          <a:prstGeom prst="cloudCallout">
            <a:avLst>
              <a:gd name="adj1" fmla="val -52389"/>
              <a:gd name="adj2" fmla="val 46151"/>
            </a:avLst>
          </a:prstGeom>
          <a:solidFill>
            <a:srgbClr val="E64AC8"/>
          </a:solidFill>
          <a:ln>
            <a:solidFill>
              <a:srgbClr val="E64A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It’s a …..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665765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342900"/>
            <a:ext cx="12193057" cy="6172200"/>
          </a:xfrm>
          <a:prstGeom prst="rect">
            <a:avLst/>
          </a:prstGeom>
        </p:spPr>
      </p:pic>
      <p:pic>
        <p:nvPicPr>
          <p:cNvPr id="17" name="Picture 16" hidden="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8" name="TextBox 17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Ms Huyền Phạm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2413" y="2911208"/>
            <a:ext cx="2729587" cy="2665614"/>
          </a:xfrm>
          <a:prstGeom prst="rect">
            <a:avLst/>
          </a:prstGeom>
        </p:spPr>
      </p:pic>
      <p:sp>
        <p:nvSpPr>
          <p:cNvPr id="10" name="Pie 9"/>
          <p:cNvSpPr/>
          <p:nvPr/>
        </p:nvSpPr>
        <p:spPr>
          <a:xfrm>
            <a:off x="1638635" y="1896168"/>
            <a:ext cx="3828734" cy="3704971"/>
          </a:xfrm>
          <a:prstGeom prst="pi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724632" y="1637708"/>
            <a:ext cx="4670473" cy="6633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</a:t>
            </a:r>
            <a:r>
              <a:rPr lang="en-US" sz="3600">
                <a:solidFill>
                  <a:srgbClr val="00B0F0"/>
                </a:solidFill>
              </a:rPr>
              <a:t>camel.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loud Callout 10"/>
          <p:cNvSpPr/>
          <p:nvPr/>
        </p:nvSpPr>
        <p:spPr>
          <a:xfrm>
            <a:off x="949138" y="437587"/>
            <a:ext cx="4034118" cy="1535344"/>
          </a:xfrm>
          <a:prstGeom prst="cloudCallout">
            <a:avLst>
              <a:gd name="adj1" fmla="val -52389"/>
              <a:gd name="adj2" fmla="val 46151"/>
            </a:avLst>
          </a:prstGeom>
          <a:solidFill>
            <a:srgbClr val="E64AC8"/>
          </a:solidFill>
          <a:ln>
            <a:solidFill>
              <a:srgbClr val="E64A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It’s a …..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079764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342900"/>
            <a:ext cx="12193057" cy="6172200"/>
          </a:xfrm>
          <a:prstGeom prst="rect">
            <a:avLst/>
          </a:prstGeom>
        </p:spPr>
      </p:pic>
      <p:pic>
        <p:nvPicPr>
          <p:cNvPr id="17" name="Picture 16" hidden="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8" name="TextBox 17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Ms Huyền Phạm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1403" y="3273821"/>
            <a:ext cx="2729587" cy="2054689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6724632" y="1637708"/>
            <a:ext cx="4670473" cy="6633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dirty="0">
                <a:solidFill>
                  <a:srgbClr val="00B0F0"/>
                </a:solidFill>
                <a:latin typeface="Calibri" panose="020F0502020204030204"/>
              </a:rPr>
              <a:t>They’re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600" dirty="0">
                <a:solidFill>
                  <a:srgbClr val="00B0F0"/>
                </a:solidFill>
              </a:rPr>
              <a:t>hippos.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loud Callout 10"/>
          <p:cNvSpPr/>
          <p:nvPr/>
        </p:nvSpPr>
        <p:spPr>
          <a:xfrm>
            <a:off x="949137" y="437587"/>
            <a:ext cx="5675597" cy="1535344"/>
          </a:xfrm>
          <a:prstGeom prst="cloudCallout">
            <a:avLst>
              <a:gd name="adj1" fmla="val -52389"/>
              <a:gd name="adj2" fmla="val 46151"/>
            </a:avLst>
          </a:prstGeom>
          <a:solidFill>
            <a:srgbClr val="E64AC8"/>
          </a:solidFill>
          <a:ln>
            <a:solidFill>
              <a:srgbClr val="E64A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They’re …..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79131" flipH="1">
            <a:off x="2563535" y="3738260"/>
            <a:ext cx="2709383" cy="2054689"/>
          </a:xfrm>
          <a:prstGeom prst="rect">
            <a:avLst/>
          </a:prstGeom>
        </p:spPr>
      </p:pic>
      <p:sp>
        <p:nvSpPr>
          <p:cNvPr id="13" name="Pie 12"/>
          <p:cNvSpPr/>
          <p:nvPr/>
        </p:nvSpPr>
        <p:spPr>
          <a:xfrm>
            <a:off x="1601403" y="1969402"/>
            <a:ext cx="4267213" cy="3981278"/>
          </a:xfrm>
          <a:prstGeom prst="pi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081787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3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604</Words>
  <Application>Microsoft Office PowerPoint</Application>
  <PresentationFormat>Widescreen</PresentationFormat>
  <Paragraphs>175</Paragraphs>
  <Slides>35</Slides>
  <Notes>34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#9Slide01 Tieu de ngan</vt:lpstr>
      <vt:lpstr>Arial</vt:lpstr>
      <vt:lpstr>Calibri</vt:lpstr>
      <vt:lpstr>Calibri Light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Hien Kim</cp:lastModifiedBy>
  <cp:revision>12</cp:revision>
  <dcterms:created xsi:type="dcterms:W3CDTF">2023-01-31T08:21:18Z</dcterms:created>
  <dcterms:modified xsi:type="dcterms:W3CDTF">2023-08-08T10:51:01Z</dcterms:modified>
</cp:coreProperties>
</file>