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83" r:id="rId2"/>
    <p:sldId id="365" r:id="rId3"/>
    <p:sldId id="284" r:id="rId4"/>
    <p:sldId id="373" r:id="rId5"/>
    <p:sldId id="325" r:id="rId6"/>
    <p:sldId id="326" r:id="rId7"/>
    <p:sldId id="366" r:id="rId8"/>
    <p:sldId id="374" r:id="rId9"/>
    <p:sldId id="367" r:id="rId10"/>
    <p:sldId id="368" r:id="rId11"/>
    <p:sldId id="369" r:id="rId12"/>
    <p:sldId id="370" r:id="rId13"/>
    <p:sldId id="337" r:id="rId14"/>
    <p:sldId id="375" r:id="rId15"/>
    <p:sldId id="376" r:id="rId16"/>
    <p:sldId id="377" r:id="rId17"/>
    <p:sldId id="371" r:id="rId18"/>
    <p:sldId id="3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CD"/>
    <a:srgbClr val="6D380D"/>
    <a:srgbClr val="623A0D"/>
    <a:srgbClr val="E33A20"/>
    <a:srgbClr val="FFD9E8"/>
    <a:srgbClr val="FFF4E7"/>
    <a:srgbClr val="F5F5F5"/>
    <a:srgbClr val="FFE8CB"/>
    <a:srgbClr val="C9ECFB"/>
    <a:srgbClr val="ABE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ECADD-0F1D-4E22-97C2-B89F091942B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18599-37B5-4B91-B991-1312F453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4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84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94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8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64DE4-2571-5A75-D225-80850E742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D032EE-76FC-B4B9-A413-ADF937A29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4B8612-5879-4C0E-612F-708CAAB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CAF9D-BF2E-6468-E8E7-1781C94F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819E71-8A40-6751-DD62-2E36209C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4559FE-709E-3901-AEC2-B1A52539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C91B11-A724-4FF1-82F5-90F2E0506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085741-4F3B-CF7B-0B16-D862BF88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8FD617-A80F-958E-1CF9-833557F5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84560-E71C-B44C-FD8F-62C2645D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5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8A51FF-09BC-8D48-2CE0-51AB65498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D3EEC-932D-C820-99AC-4C455B1A3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94B56-3921-2D51-DDEF-C510A3FB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9E8C99-D2CA-04EB-8F56-AC4FAD0F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1AE1E6-ECD4-C40D-00A7-A9714915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C1F824-8C1A-B752-986F-1678DFD97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A872F1-B917-8D25-4823-C89B06C58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5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4F57FA-DEAF-DC9C-C0F6-2203D651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D32009-FEC5-A257-27F9-508FA6C46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E6554E-B03D-2EC2-A152-34EDEA53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8E4E3-C910-5949-AC0F-E9CC0CA7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952AF-0030-3B65-3617-938F6F71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C2A97-500F-2AD7-2488-43D2D7AC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DB911A-D27A-425D-788A-A30B3908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94E5AE-3F9E-CC3E-DFDD-771FE4C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2AED8A-FFDF-42D6-34AB-1FFBE571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FE0FE1-B54A-0361-4A6F-0C43CCD3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1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7C240-B160-BEE9-B52E-F4EF0B46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773F63-1721-0EA2-8D5F-0BAADC8CC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62E887-9E1A-E1A6-D961-5E6AFA2C9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C7FC8B-2E47-6153-31F8-5195E64E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4AD5A-5DF5-DFC2-4BD5-60FB0AB2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E9050E-37E4-D6B5-B8E9-3E75667D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E9EBD-142B-6257-C8E0-B3B4AF48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BBF29F-CE24-BDD7-8011-DE278263F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0C2BDF-D4DE-907E-DB33-97139D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BDA59C-3486-EA16-6226-F96CBA0EC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E72F02-7F06-A800-D37B-7EE87614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73EABE-F70A-C1D7-11A3-2BBB903D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5B4A17-0F1E-B4D2-E286-62023A739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3B514B8-3699-068A-144C-0785A246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3972CE-3F10-F137-3BB5-00FFD78D2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7B718F-1886-381D-E157-16032849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11A734-F1E4-B793-0C95-B35102673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6CDC19-4EA9-DB3E-2581-771F2315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596F8C-E3AD-7539-7F14-ECDBCAFF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18D9D2-1250-42D1-26FB-33F0FE9C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95FB7A2-7ECF-9424-B71B-D7973E5B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BCD30A-0A8A-F001-F827-0B65986F3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304CE6-B1A7-00B3-B7F5-A8DAB59A7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980EE-F72F-5C6A-243A-6B7B3140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30A6D6-E0C4-417C-B752-FC2166D78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622DAC-37F9-C493-AE0D-3CD5440F3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BA531C-E699-463A-91C0-CE6EAB73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F81978-C3F5-94C4-16E7-8AC4C50B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B65D48-4D3B-D1FC-30EA-FFE4A454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3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FB527-55A7-5DE8-48EC-BE1B7B1E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8B1203-0A84-55DD-2120-7198D65D7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59A37B-0D86-CA58-DD29-53783E78B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72145-DB24-9D8F-BA8A-AA38C821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8F9F2F-C597-CB28-C22F-82B42E29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EF7D7F-C284-FA6A-B454-CC7084EC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0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8C936680-B988-2511-9B42-D5A3723C89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1E62FD-A34E-F30D-DC4C-AEDFF71B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D5399-C5B2-66CB-3D4A-67FBA225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BF8BD3-D25E-A3A5-0F0A-8A6195EE7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B35356-A2A4-4786-9C99-93F183A1822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A0D4C5-D763-E340-325D-F6C259573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C6FCB4-1E58-F2BF-DD32-B43E1A7E1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7471DB-5447-47EC-AD88-55E3B749E9A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139B6A-9C36-C8B9-D0CC-67ED9344047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3247E1-0E86-683E-6FC8-F8627AA6D2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C3C5A48A-D810-486F-AF5F-48E8EF9F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094" y="2356661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ình ảnh Nhân Vật Hoạt Hình Bóng Rổ PNG Miễn Phí Tải Về - Lovepik">
            <a:extLst>
              <a:ext uri="{FF2B5EF4-FFF2-40B4-BE49-F238E27FC236}">
                <a16:creationId xmlns:a16="http://schemas.microsoft.com/office/drawing/2014/main" xmlns="" id="{24FF0B18-B0EF-42FF-A578-A6EF66AD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250" l="10000" r="90000">
                        <a14:foregroundMark x1="29417" y1="15833" x2="32583" y2="20250"/>
                        <a14:foregroundMark x1="30083" y1="12667" x2="35833" y2="19500"/>
                        <a14:foregroundMark x1="32417" y1="11917" x2="39250" y2="18583"/>
                        <a14:foregroundMark x1="24750" y1="16750" x2="31250" y2="23917"/>
                        <a14:foregroundMark x1="34000" y1="29417" x2="43417" y2="46167"/>
                        <a14:foregroundMark x1="42500" y1="42500" x2="56083" y2="45250"/>
                        <a14:foregroundMark x1="57917" y1="40917" x2="61583" y2="41167"/>
                        <a14:foregroundMark x1="28500" y1="16583" x2="34667" y2="20250"/>
                        <a14:foregroundMark x1="25750" y1="14000" x2="28250" y2="14917"/>
                        <a14:foregroundMark x1="51250" y1="39500" x2="52833" y2="57250"/>
                        <a14:foregroundMark x1="49833" y1="49917" x2="53500" y2="59083"/>
                        <a14:foregroundMark x1="45750" y1="93583" x2="45750" y2="89917"/>
                        <a14:foregroundMark x1="46417" y1="91000" x2="46417" y2="97250"/>
                        <a14:foregroundMark x1="64750" y1="87833" x2="66833" y2="93333"/>
                        <a14:foregroundMark x1="67333" y1="90833" x2="68250" y2="93583"/>
                        <a14:foregroundMark x1="60667" y1="68500" x2="65750" y2="86417"/>
                        <a14:foregroundMark x1="65750" y1="86417" x2="65750" y2="86417"/>
                        <a14:foregroundMark x1="48667" y1="71250" x2="45750" y2="90083"/>
                        <a14:foregroundMark x1="45750" y1="90083" x2="45250" y2="91250"/>
                        <a14:foregroundMark x1="51417" y1="51917" x2="52417" y2="58417"/>
                        <a14:foregroundMark x1="49583" y1="54750" x2="51250" y2="59083"/>
                        <a14:foregroundMark x1="58833" y1="51500" x2="61333" y2="55833"/>
                        <a14:foregroundMark x1="58083" y1="50833" x2="60000" y2="56750"/>
                        <a14:foregroundMark x1="59083" y1="40250" x2="62250" y2="33333"/>
                        <a14:foregroundMark x1="62250" y1="33333" x2="62250" y2="33333"/>
                        <a14:foregroundMark x1="65250" y1="26917" x2="64083" y2="38167"/>
                        <a14:foregroundMark x1="56500" y1="25500" x2="60167" y2="25250"/>
                        <a14:foregroundMark x1="63417" y1="25500" x2="67333" y2="25500"/>
                        <a14:foregroundMark x1="64333" y1="23667" x2="66833" y2="25083"/>
                        <a14:foregroundMark x1="66167" y1="23000" x2="67333" y2="24333"/>
                        <a14:foregroundMark x1="57667" y1="61167" x2="57667" y2="63250"/>
                        <a14:foregroundMark x1="53750" y1="46917" x2="53750" y2="46917"/>
                        <a14:foregroundMark x1="50083" y1="35667" x2="52583" y2="43917"/>
                        <a14:foregroundMark x1="59500" y1="42750" x2="63833" y2="41833"/>
                        <a14:foregroundMark x1="37917" y1="31000" x2="37917" y2="30333"/>
                        <a14:foregroundMark x1="38583" y1="29667" x2="38583" y2="29917"/>
                        <a14:foregroundMark x1="38083" y1="30833" x2="39250" y2="2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11" y="1103296"/>
            <a:ext cx="5820291" cy="58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94148B-F111-42D2-8AF4-2EE1ADE0BC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213" y="412680"/>
            <a:ext cx="1381231" cy="1381231"/>
          </a:xfrm>
          <a:prstGeom prst="ellipse">
            <a:avLst/>
          </a:prstGeom>
          <a:solidFill>
            <a:schemeClr val="bg1"/>
          </a:solidFill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CDC0ED2-9F4E-46B2-A049-355539D70F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48" y="3992377"/>
            <a:ext cx="1381231" cy="1381231"/>
          </a:xfrm>
          <a:prstGeom prst="ellipse">
            <a:avLst/>
          </a:prstGeom>
          <a:solidFill>
            <a:schemeClr val="bg1"/>
          </a:solidFill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152DB0-B072-D491-717B-B9A8F8A60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2878" y="1263705"/>
            <a:ext cx="6797629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31959AC-34BC-46BA-9D2A-B33EB2CF8E9F}"/>
              </a:ext>
            </a:extLst>
          </p:cNvPr>
          <p:cNvGrpSpPr/>
          <p:nvPr/>
        </p:nvGrpSpPr>
        <p:grpSpPr>
          <a:xfrm>
            <a:off x="3018226" y="398427"/>
            <a:ext cx="6155545" cy="1501055"/>
            <a:chOff x="3018226" y="398427"/>
            <a:chExt cx="6155545" cy="15010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9520153-83A7-4857-B0C1-0077EAF6EF57}"/>
                </a:ext>
              </a:extLst>
            </p:cNvPr>
            <p:cNvSpPr/>
            <p:nvPr/>
          </p:nvSpPr>
          <p:spPr>
            <a:xfrm>
              <a:off x="3076691" y="398427"/>
              <a:ext cx="6038617" cy="1501055"/>
            </a:xfrm>
            <a:prstGeom prst="roundRect">
              <a:avLst>
                <a:gd name="adj" fmla="val 18479"/>
              </a:avLst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9169B0C-8FE3-44E9-9098-0FE77CDD0F79}"/>
                </a:ext>
              </a:extLst>
            </p:cNvPr>
            <p:cNvSpPr txBox="1"/>
            <p:nvPr/>
          </p:nvSpPr>
          <p:spPr>
            <a:xfrm>
              <a:off x="3018226" y="577315"/>
              <a:ext cx="61555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Th</a:t>
              </a:r>
              <a:r>
                <a:rPr lang="en-US" sz="7200" b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latin typeface="UVN Banh Mi" pitchFamily="2" charset="0"/>
                </a:rPr>
                <a:t>ảo luận nhóm</a:t>
              </a:r>
              <a:endParaRPr kumimoji="0" lang="en-US" sz="7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2385D5-5BF9-4651-A44B-53D68D2E76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06" y="433457"/>
            <a:ext cx="1430992" cy="1430992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020182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C42505-FCBD-4AED-8D33-B6FCC2B4B716}"/>
              </a:ext>
            </a:extLst>
          </p:cNvPr>
          <p:cNvSpPr txBox="1"/>
          <p:nvPr/>
        </p:nvSpPr>
        <p:spPr>
          <a:xfrm>
            <a:off x="829907" y="614119"/>
            <a:ext cx="104233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Mỗi lần ném vòng về phía cây cọc, hai sự kiện có thể xảy ra là: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 trúng đích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hoặc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 không trúng đích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Sau khi ném vòng nhiều lần, ta tính được tỉ số của số lần lặp lại của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một sự kiện và tổng số lần thực hiện.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8E2100-A8EE-671E-9775-03F03810E3F9}"/>
              </a:ext>
            </a:extLst>
          </p:cNvPr>
          <p:cNvSpPr txBox="1"/>
          <p:nvPr/>
        </p:nvSpPr>
        <p:spPr>
          <a:xfrm>
            <a:off x="826563" y="2823963"/>
            <a:ext cx="10423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i="1" u="sng">
                <a:solidFill>
                  <a:srgbClr val="7030A0"/>
                </a:solidFill>
                <a:latin typeface="Calibri"/>
              </a:rPr>
              <a:t>Ví dụ:</a:t>
            </a:r>
            <a:r>
              <a:rPr lang="vi-VN" sz="3200">
                <a:latin typeface="Calibri"/>
              </a:rPr>
              <a:t> Ném liên tiếp 10 cái vòng thì có 3 cái trúng đích và 7 cái không trúng đích.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33B9724-D81F-8659-DA09-F574CB85157D}"/>
                  </a:ext>
                </a:extLst>
              </p:cNvPr>
              <p:cNvSpPr txBox="1"/>
              <p:nvPr/>
            </p:nvSpPr>
            <p:spPr>
              <a:xfrm>
                <a:off x="500198" y="3861633"/>
                <a:ext cx="11184916" cy="1750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3200">
                    <a:latin typeface="Calibri"/>
                  </a:rPr>
                  <a:t>- </a:t>
                </a:r>
                <a:r>
                  <a:rPr lang="vi-VN" sz="3200">
                    <a:latin typeface="Calibri"/>
                  </a:rPr>
                  <a:t>Tỉ số của số vòng trúng đích và tổng số vòng đã ném là </a:t>
                </a:r>
                <a:r>
                  <a:rPr lang="en-US" sz="3200">
                    <a:latin typeface="Calibri"/>
                  </a:rPr>
                  <a:t> </a:t>
                </a:r>
                <a:r>
                  <a:rPr lang="en-US" sz="240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>
                    <a:latin typeface="Calibri"/>
                  </a:rPr>
                  <a:t>  </a:t>
                </a:r>
                <a:r>
                  <a:rPr lang="vi-VN" sz="4000">
                    <a:latin typeface="Calibri"/>
                  </a:rPr>
                  <a:t>.</a:t>
                </a:r>
                <a:endParaRPr lang="vi-VN" sz="3200">
                  <a:latin typeface="Calibri"/>
                </a:endParaRPr>
              </a:p>
              <a:p>
                <a:pPr lvl="0" algn="just"/>
                <a:r>
                  <a:rPr lang="en-US" sz="3200">
                    <a:latin typeface="Calibri"/>
                  </a:rPr>
                  <a:t>- </a:t>
                </a:r>
                <a:r>
                  <a:rPr lang="vi-VN" sz="3200">
                    <a:latin typeface="Calibri"/>
                  </a:rPr>
                  <a:t>Tỉ số của số vòng không trúng đích và tổng số vòng đã ném là </a:t>
                </a:r>
                <a:r>
                  <a:rPr lang="en-US" sz="200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3B9724-D81F-8659-DA09-F574CB851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98" y="3861633"/>
                <a:ext cx="11184916" cy="1750479"/>
              </a:xfrm>
              <a:prstGeom prst="rect">
                <a:avLst/>
              </a:prstGeom>
              <a:blipFill>
                <a:blip r:embed="rId3"/>
                <a:stretch>
                  <a:fillRect l="-1362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3098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31959AC-34BC-46BA-9D2A-B33EB2CF8E9F}"/>
              </a:ext>
            </a:extLst>
          </p:cNvPr>
          <p:cNvGrpSpPr/>
          <p:nvPr/>
        </p:nvGrpSpPr>
        <p:grpSpPr>
          <a:xfrm>
            <a:off x="3076691" y="398427"/>
            <a:ext cx="6038617" cy="1501055"/>
            <a:chOff x="3076691" y="398427"/>
            <a:chExt cx="6038617" cy="15010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9520153-83A7-4857-B0C1-0077EAF6EF57}"/>
                </a:ext>
              </a:extLst>
            </p:cNvPr>
            <p:cNvSpPr/>
            <p:nvPr/>
          </p:nvSpPr>
          <p:spPr>
            <a:xfrm>
              <a:off x="3076691" y="398427"/>
              <a:ext cx="6038617" cy="1501055"/>
            </a:xfrm>
            <a:prstGeom prst="roundRect">
              <a:avLst>
                <a:gd name="adj" fmla="val 18479"/>
              </a:avLst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9169B0C-8FE3-44E9-9098-0FE77CDD0F79}"/>
                </a:ext>
              </a:extLst>
            </p:cNvPr>
            <p:cNvSpPr txBox="1"/>
            <p:nvPr/>
          </p:nvSpPr>
          <p:spPr>
            <a:xfrm>
              <a:off x="3524483" y="548789"/>
              <a:ext cx="51430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THỰC HÀNH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2385D5-5BF9-4651-A44B-53D68D2E76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06" y="433457"/>
            <a:ext cx="1430992" cy="1430992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224643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1D2017-DB14-4706-8695-4D13DE9EA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446778-5FA7-46B1-A53B-710971D8E9D1}"/>
              </a:ext>
            </a:extLst>
          </p:cNvPr>
          <p:cNvSpPr/>
          <p:nvPr/>
        </p:nvSpPr>
        <p:spPr>
          <a:xfrm>
            <a:off x="128649" y="225630"/>
            <a:ext cx="11934701" cy="64067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E21151-225C-44D4-8CFC-5036BB00E545}"/>
              </a:ext>
            </a:extLst>
          </p:cNvPr>
          <p:cNvSpPr txBox="1"/>
          <p:nvPr/>
        </p:nvSpPr>
        <p:spPr>
          <a:xfrm>
            <a:off x="1094036" y="772379"/>
            <a:ext cx="11067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số? 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AABEF3F6-0080-C43B-E6AF-C0CC6BE8A465}"/>
              </a:ext>
            </a:extLst>
          </p:cNvPr>
          <p:cNvSpPr/>
          <p:nvPr/>
        </p:nvSpPr>
        <p:spPr>
          <a:xfrm>
            <a:off x="190917" y="520262"/>
            <a:ext cx="865373" cy="746011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1AC90E-5F38-9B36-D0D3-F2AB77E6448A}"/>
              </a:ext>
            </a:extLst>
          </p:cNvPr>
          <p:cNvSpPr txBox="1"/>
          <p:nvPr/>
        </p:nvSpPr>
        <p:spPr>
          <a:xfrm>
            <a:off x="395698" y="681498"/>
            <a:ext cx="197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73E8D8-200E-5B34-5EAA-F0BA3F554E05}"/>
              </a:ext>
            </a:extLst>
          </p:cNvPr>
          <p:cNvSpPr txBox="1"/>
          <p:nvPr/>
        </p:nvSpPr>
        <p:spPr>
          <a:xfrm>
            <a:off x="395698" y="1025963"/>
            <a:ext cx="11067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Trong một mùa thi đấu, đội bóng A đá 26 trận, trong đó có 15 trận thắng, 8 trận hoà và 3 trận thua.</a:t>
            </a:r>
          </a:p>
          <a:p>
            <a:pPr lvl="0" algn="just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	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Tỉ số của số trận thắng và tổng số trận đấu là </a:t>
            </a:r>
            <a:r>
              <a:rPr lang="en-US" sz="32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lvl="0" algn="just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Tỉ số của số trận thua và tổng số trận đấu là </a:t>
            </a:r>
            <a:r>
              <a:rPr lang="en-US" sz="32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lvl="0" algn="just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Tỉ số của số trận hoà và tổng số trận đấu là </a:t>
            </a:r>
            <a:r>
              <a:rPr lang="en-US" sz="32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endParaRPr kumimoji="0" lang="en-US" sz="240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3DB1F8-ABA6-A990-9967-6C24405FE4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73" y="4072951"/>
            <a:ext cx="3235588" cy="2271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89B84AC9-874A-1297-1755-1E1CB63B33C5}"/>
                  </a:ext>
                </a:extLst>
              </p:cNvPr>
              <p:cNvSpPr/>
              <p:nvPr/>
            </p:nvSpPr>
            <p:spPr>
              <a:xfrm>
                <a:off x="1094036" y="4469726"/>
                <a:ext cx="10117777" cy="166739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000">
                    <a:solidFill>
                      <a:srgbClr val="0070C0"/>
                    </a:solidFill>
                    <a:latin typeface="Calibri Body"/>
                  </a:rPr>
                  <a:t>Tỉ số của a và b là a : b hay</a:t>
                </a:r>
                <a:r>
                  <a:rPr lang="en-US" sz="4800">
                    <a:solidFill>
                      <a:srgbClr val="0070C0"/>
                    </a:solidFill>
                    <a:latin typeface="Calibri Body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800">
                    <a:solidFill>
                      <a:srgbClr val="0070C0"/>
                    </a:solidFill>
                    <a:latin typeface="Calibri Body"/>
                  </a:rPr>
                  <a:t> </a:t>
                </a:r>
                <a:r>
                  <a:rPr lang="en-US" sz="4000">
                    <a:solidFill>
                      <a:srgbClr val="0070C0"/>
                    </a:solidFill>
                    <a:latin typeface="Calibri Body"/>
                  </a:rPr>
                  <a:t>( b khác 0).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dy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9B84AC9-874A-1297-1755-1E1CB63B33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036" y="4469726"/>
                <a:ext cx="10117777" cy="166739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614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1D2017-DB14-4706-8695-4D13DE9EA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446778-5FA7-46B1-A53B-710971D8E9D1}"/>
              </a:ext>
            </a:extLst>
          </p:cNvPr>
          <p:cNvSpPr/>
          <p:nvPr/>
        </p:nvSpPr>
        <p:spPr>
          <a:xfrm>
            <a:off x="128649" y="225630"/>
            <a:ext cx="11934701" cy="64067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E21151-225C-44D4-8CFC-5036BB00E545}"/>
              </a:ext>
            </a:extLst>
          </p:cNvPr>
          <p:cNvSpPr txBox="1"/>
          <p:nvPr/>
        </p:nvSpPr>
        <p:spPr>
          <a:xfrm>
            <a:off x="1094036" y="772379"/>
            <a:ext cx="11067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 số? 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AABEF3F6-0080-C43B-E6AF-C0CC6BE8A465}"/>
              </a:ext>
            </a:extLst>
          </p:cNvPr>
          <p:cNvSpPr/>
          <p:nvPr/>
        </p:nvSpPr>
        <p:spPr>
          <a:xfrm>
            <a:off x="190917" y="520262"/>
            <a:ext cx="865373" cy="746011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1AC90E-5F38-9B36-D0D3-F2AB77E6448A}"/>
              </a:ext>
            </a:extLst>
          </p:cNvPr>
          <p:cNvSpPr txBox="1"/>
          <p:nvPr/>
        </p:nvSpPr>
        <p:spPr>
          <a:xfrm>
            <a:off x="395698" y="681498"/>
            <a:ext cx="197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73E8D8-200E-5B34-5EAA-F0BA3F554E05}"/>
              </a:ext>
            </a:extLst>
          </p:cNvPr>
          <p:cNvSpPr txBox="1"/>
          <p:nvPr/>
        </p:nvSpPr>
        <p:spPr>
          <a:xfrm>
            <a:off x="395698" y="1166840"/>
            <a:ext cx="112234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một mùa thi đấu, đội bóng A đá 26 trận, trong đó có 15 trận thắng, 8 trận hoà và 3 trận thua.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 số của số trận thắng và tổng số trận đấu 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b)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 số của số trận thua và tổng số trận đấu 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c)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 số của số trận hoà và tổng số trận đấu 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7360344-80AE-9F21-F5DA-9EBE5E93BC67}"/>
                  </a:ext>
                </a:extLst>
              </p:cNvPr>
              <p:cNvSpPr txBox="1"/>
              <p:nvPr/>
            </p:nvSpPr>
            <p:spPr>
              <a:xfrm flipH="1">
                <a:off x="9208035" y="2717810"/>
                <a:ext cx="890799" cy="11514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Body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</m:num>
                      <m:den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26</m:t>
                        </m:r>
                      </m:den>
                    </m:f>
                  </m:oMath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360344-80AE-9F21-F5DA-9EBE5E93B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208035" y="2717810"/>
                <a:ext cx="890799" cy="1151405"/>
              </a:xfrm>
              <a:prstGeom prst="rect">
                <a:avLst/>
              </a:prstGeom>
              <a:blipFill>
                <a:blip r:embed="rId4"/>
                <a:stretch>
                  <a:fillRect l="-3150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24E6F24-BE49-5A71-3FEA-9ACC4A7CCF9A}"/>
                  </a:ext>
                </a:extLst>
              </p:cNvPr>
              <p:cNvSpPr txBox="1"/>
              <p:nvPr/>
            </p:nvSpPr>
            <p:spPr>
              <a:xfrm flipH="1">
                <a:off x="9920483" y="3692943"/>
                <a:ext cx="890799" cy="11414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Body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26</m:t>
                        </m:r>
                      </m:den>
                    </m:f>
                  </m:oMath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4E6F24-BE49-5A71-3FEA-9ACC4A7C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920483" y="3692943"/>
                <a:ext cx="890799" cy="1141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53A360EB-819D-6236-9E66-A9DE13ECBE7A}"/>
                  </a:ext>
                </a:extLst>
              </p:cNvPr>
              <p:cNvSpPr txBox="1"/>
              <p:nvPr/>
            </p:nvSpPr>
            <p:spPr>
              <a:xfrm flipH="1">
                <a:off x="10705759" y="4834409"/>
                <a:ext cx="890799" cy="11414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Body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26</m:t>
                        </m:r>
                      </m:den>
                    </m:f>
                  </m:oMath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A360EB-819D-6236-9E66-A9DE13ECB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705759" y="4834409"/>
                <a:ext cx="890799" cy="1141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62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1D2017-DB14-4706-8695-4D13DE9EA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446778-5FA7-46B1-A53B-710971D8E9D1}"/>
              </a:ext>
            </a:extLst>
          </p:cNvPr>
          <p:cNvSpPr/>
          <p:nvPr/>
        </p:nvSpPr>
        <p:spPr>
          <a:xfrm>
            <a:off x="128649" y="225630"/>
            <a:ext cx="11934701" cy="64067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AABEF3F6-0080-C43B-E6AF-C0CC6BE8A465}"/>
              </a:ext>
            </a:extLst>
          </p:cNvPr>
          <p:cNvSpPr/>
          <p:nvPr/>
        </p:nvSpPr>
        <p:spPr>
          <a:xfrm>
            <a:off x="190917" y="520262"/>
            <a:ext cx="865373" cy="746011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1AC90E-5F38-9B36-D0D3-F2AB77E6448A}"/>
              </a:ext>
            </a:extLst>
          </p:cNvPr>
          <p:cNvSpPr txBox="1"/>
          <p:nvPr/>
        </p:nvSpPr>
        <p:spPr>
          <a:xfrm>
            <a:off x="395698" y="681498"/>
            <a:ext cx="197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73E8D8-200E-5B34-5EAA-F0BA3F554E05}"/>
              </a:ext>
            </a:extLst>
          </p:cNvPr>
          <p:cNvSpPr txBox="1"/>
          <p:nvPr/>
        </p:nvSpPr>
        <p:spPr>
          <a:xfrm>
            <a:off x="1025989" y="400775"/>
            <a:ext cx="107703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 một con xúc xắc 12 lần liên tiếp. Hãy thống kê số lần xuất hiện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mặt của xúc xắc rồi viết các tỉ số dưới đây.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72D7A3-1345-185F-92FA-FB4D07A69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5" y="1447684"/>
            <a:ext cx="11274087" cy="1403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C9AC4B-7E26-973B-9F35-A307EC13A7B5}"/>
              </a:ext>
            </a:extLst>
          </p:cNvPr>
          <p:cNvSpPr txBox="1"/>
          <p:nvPr/>
        </p:nvSpPr>
        <p:spPr>
          <a:xfrm>
            <a:off x="593269" y="3057501"/>
            <a:ext cx="107703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Tỉ số của số lần xảy ra sự kiện mặt 1 chấm xuất hiện và tổng số lần tung.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Tỉ số của số lần xảy ra sự kiện mặt 3 chấm xuất hiện và tổng số lần tung.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số của số lần xảy ra sự kiện mặt 6 chấm xuất hiện và tổng số lần tung.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961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1D2017-DB14-4706-8695-4D13DE9EA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446778-5FA7-46B1-A53B-710971D8E9D1}"/>
              </a:ext>
            </a:extLst>
          </p:cNvPr>
          <p:cNvSpPr/>
          <p:nvPr/>
        </p:nvSpPr>
        <p:spPr>
          <a:xfrm>
            <a:off x="128649" y="225630"/>
            <a:ext cx="11934701" cy="64067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1AC90E-5F38-9B36-D0D3-F2AB77E6448A}"/>
              </a:ext>
            </a:extLst>
          </p:cNvPr>
          <p:cNvSpPr txBox="1"/>
          <p:nvPr/>
        </p:nvSpPr>
        <p:spPr>
          <a:xfrm>
            <a:off x="395698" y="681498"/>
            <a:ext cx="197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F720E7-426A-3B83-F0DF-CF57126991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05" y="1127883"/>
            <a:ext cx="5681392" cy="568139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153625D-5D98-F9CD-23DE-9D7614FCA84D}"/>
              </a:ext>
            </a:extLst>
          </p:cNvPr>
          <p:cNvGrpSpPr/>
          <p:nvPr/>
        </p:nvGrpSpPr>
        <p:grpSpPr>
          <a:xfrm>
            <a:off x="-375446" y="973885"/>
            <a:ext cx="6203619" cy="5928430"/>
            <a:chOff x="7502185" y="4756413"/>
            <a:chExt cx="2437114" cy="24371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99AD083-D0D0-718A-769D-F0F6C721C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185" y="4756413"/>
              <a:ext cx="2437114" cy="24371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462FBEA-29DB-5CAF-2360-6453FA91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271" y="6151687"/>
              <a:ext cx="1044000" cy="67055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DF1349-2923-028B-6507-D0958BF2E9AD}"/>
              </a:ext>
            </a:extLst>
          </p:cNvPr>
          <p:cNvSpPr txBox="1"/>
          <p:nvPr/>
        </p:nvSpPr>
        <p:spPr>
          <a:xfrm>
            <a:off x="2382035" y="553920"/>
            <a:ext cx="121789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hiện nhóm đôi</a:t>
            </a:r>
            <a:endParaRPr kumimoji="0" lang="en-US" sz="4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Xúc Xắc Khối Lập Phương Chết Trò - Miễn Phí vector hình ảnh trên Pixabay -  Pixabay">
            <a:extLst>
              <a:ext uri="{FF2B5EF4-FFF2-40B4-BE49-F238E27FC236}">
                <a16:creationId xmlns:a16="http://schemas.microsoft.com/office/drawing/2014/main" xmlns="" id="{46E64B92-F2C9-5391-1634-A60F7422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27" y="3237040"/>
            <a:ext cx="2309287" cy="232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31959AC-34BC-46BA-9D2A-B33EB2CF8E9F}"/>
              </a:ext>
            </a:extLst>
          </p:cNvPr>
          <p:cNvGrpSpPr/>
          <p:nvPr/>
        </p:nvGrpSpPr>
        <p:grpSpPr>
          <a:xfrm>
            <a:off x="3076691" y="398427"/>
            <a:ext cx="6038617" cy="1501055"/>
            <a:chOff x="3076691" y="398427"/>
            <a:chExt cx="6038617" cy="15010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9520153-83A7-4857-B0C1-0077EAF6EF57}"/>
                </a:ext>
              </a:extLst>
            </p:cNvPr>
            <p:cNvSpPr/>
            <p:nvPr/>
          </p:nvSpPr>
          <p:spPr>
            <a:xfrm>
              <a:off x="3076691" y="398427"/>
              <a:ext cx="6038617" cy="1501055"/>
            </a:xfrm>
            <a:prstGeom prst="roundRect">
              <a:avLst>
                <a:gd name="adj" fmla="val 18479"/>
              </a:avLst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9169B0C-8FE3-44E9-9098-0FE77CDD0F79}"/>
                </a:ext>
              </a:extLst>
            </p:cNvPr>
            <p:cNvSpPr txBox="1"/>
            <p:nvPr/>
          </p:nvSpPr>
          <p:spPr>
            <a:xfrm>
              <a:off x="3524483" y="548789"/>
              <a:ext cx="51430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Vận dụng</a:t>
              </a:r>
              <a:endParaRPr kumimoji="0" lang="en-US" sz="7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2385D5-5BF9-4651-A44B-53D68D2E76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06" y="433457"/>
            <a:ext cx="1430992" cy="1430992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2958CE-9A70-4D25-A9D1-5935E06C6E05}"/>
              </a:ext>
            </a:extLst>
          </p:cNvPr>
          <p:cNvSpPr txBox="1"/>
          <p:nvPr/>
        </p:nvSpPr>
        <p:spPr>
          <a:xfrm>
            <a:off x="2306209" y="2689562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608" y="2462626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2E75BE5-1931-4482-8BA7-AD717F31EA3D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20412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0D8E678F-CA1C-B39F-663E-4DECEEB0F2CC}"/>
              </a:ext>
            </a:extLst>
          </p:cNvPr>
          <p:cNvSpPr/>
          <p:nvPr/>
        </p:nvSpPr>
        <p:spPr>
          <a:xfrm>
            <a:off x="202313" y="363584"/>
            <a:ext cx="11832771" cy="6223190"/>
          </a:xfrm>
          <a:prstGeom prst="roundRect">
            <a:avLst>
              <a:gd name="adj" fmla="val 10882"/>
            </a:avLst>
          </a:prstGeom>
          <a:solidFill>
            <a:sysClr val="window" lastClr="FFFFFF">
              <a:alpha val="8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1040877" y="1360837"/>
            <a:ext cx="9943353" cy="115473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– HS sử dụng được tỉ số để mô tả số lần lặp lại của một khả năng xảy ra (nhiều lần)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của một sự kiện trong một thí nghiệm so với tổng số lần thực hiện thí nghiệm đó ở những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trường hợp đơn giản.</a:t>
            </a:r>
          </a:p>
          <a:p>
            <a:pPr marL="0" marR="0" lvl="1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– Vận dụng giải quyết vấn đề đơn giản của thực tiễn.</a:t>
            </a:r>
          </a:p>
          <a:p>
            <a:pPr marL="0" marR="0" lvl="1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– HS có cơ hội để phát triển các năng lực tư duy và lập luận toán học; giao tiếp toán học;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sử dụng công cụ, phương tiện học toán và các phẩm chất nhân ái, chăm chỉ, trung thực,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trách nhiệm.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6AAFEF-D3B7-3EDE-76AD-59CD6EEC2816}"/>
              </a:ext>
            </a:extLst>
          </p:cNvPr>
          <p:cNvSpPr txBox="1"/>
          <p:nvPr/>
        </p:nvSpPr>
        <p:spPr>
          <a:xfrm>
            <a:off x="2703527" y="591396"/>
            <a:ext cx="7117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  <a:sym typeface="Arial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0854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31959AC-34BC-46BA-9D2A-B33EB2CF8E9F}"/>
              </a:ext>
            </a:extLst>
          </p:cNvPr>
          <p:cNvGrpSpPr/>
          <p:nvPr/>
        </p:nvGrpSpPr>
        <p:grpSpPr>
          <a:xfrm>
            <a:off x="3076691" y="398427"/>
            <a:ext cx="6038617" cy="1501055"/>
            <a:chOff x="3076691" y="398427"/>
            <a:chExt cx="6038617" cy="15010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9520153-83A7-4857-B0C1-0077EAF6EF57}"/>
                </a:ext>
              </a:extLst>
            </p:cNvPr>
            <p:cNvSpPr/>
            <p:nvPr/>
          </p:nvSpPr>
          <p:spPr>
            <a:xfrm>
              <a:off x="3076691" y="398427"/>
              <a:ext cx="6038617" cy="1501055"/>
            </a:xfrm>
            <a:prstGeom prst="roundRect">
              <a:avLst>
                <a:gd name="adj" fmla="val 18479"/>
              </a:avLst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9169B0C-8FE3-44E9-9098-0FE77CDD0F79}"/>
                </a:ext>
              </a:extLst>
            </p:cNvPr>
            <p:cNvSpPr txBox="1"/>
            <p:nvPr/>
          </p:nvSpPr>
          <p:spPr>
            <a:xfrm>
              <a:off x="3524483" y="548789"/>
              <a:ext cx="51430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2385D5-5BF9-4651-A44B-53D68D2E76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910" y="890657"/>
            <a:ext cx="1430992" cy="1430992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033261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63032D-28ED-6FC1-D931-D4644001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" t="8137" r="-280"/>
          <a:stretch/>
        </p:blipFill>
        <p:spPr>
          <a:xfrm>
            <a:off x="-13052" y="-26634"/>
            <a:ext cx="12239349" cy="6884634"/>
          </a:xfrm>
          <a:prstGeom prst="rect">
            <a:avLst/>
          </a:prstGeom>
        </p:spPr>
      </p:pic>
      <p:grpSp>
        <p:nvGrpSpPr>
          <p:cNvPr id="2058" name="Group 2057">
            <a:extLst>
              <a:ext uri="{FF2B5EF4-FFF2-40B4-BE49-F238E27FC236}">
                <a16:creationId xmlns:a16="http://schemas.microsoft.com/office/drawing/2014/main" xmlns="" id="{A7ADCBA6-763E-989B-54C0-8BFE9F05C8B5}"/>
              </a:ext>
            </a:extLst>
          </p:cNvPr>
          <p:cNvGrpSpPr/>
          <p:nvPr/>
        </p:nvGrpSpPr>
        <p:grpSpPr>
          <a:xfrm>
            <a:off x="6189755" y="69968"/>
            <a:ext cx="5812358" cy="6613699"/>
            <a:chOff x="6189755" y="69968"/>
            <a:chExt cx="5812358" cy="661369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8D66B16-B02A-DC64-E450-E368EF4A3B4D}"/>
                </a:ext>
              </a:extLst>
            </p:cNvPr>
            <p:cNvSpPr/>
            <p:nvPr/>
          </p:nvSpPr>
          <p:spPr>
            <a:xfrm>
              <a:off x="6189755" y="378519"/>
              <a:ext cx="5812358" cy="6305148"/>
            </a:xfrm>
            <a:prstGeom prst="roundRect">
              <a:avLst>
                <a:gd name="adj" fmla="val 13745"/>
              </a:avLst>
            </a:prstGeom>
            <a:solidFill>
              <a:srgbClr val="FFFFCC"/>
            </a:solidFill>
            <a:ln w="88900" cap="rnd" cmpd="thinThick">
              <a:solidFill>
                <a:schemeClr val="accent2">
                  <a:lumMod val="75000"/>
                </a:schemeClr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C000"/>
                  </a:solidFill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xmlns="" id="{A58E8201-A0CD-D2C8-1989-3F13E273C908}"/>
                </a:ext>
              </a:extLst>
            </p:cNvPr>
            <p:cNvGrpSpPr/>
            <p:nvPr/>
          </p:nvGrpSpPr>
          <p:grpSpPr>
            <a:xfrm>
              <a:off x="6713414" y="69968"/>
              <a:ext cx="4765039" cy="758221"/>
              <a:chOff x="2478024" y="1027170"/>
              <a:chExt cx="7494106" cy="758221"/>
            </a:xfrm>
          </p:grpSpPr>
          <p:sp>
            <p:nvSpPr>
              <p:cNvPr id="2056" name="TextBox 2055">
                <a:extLst>
                  <a:ext uri="{FF2B5EF4-FFF2-40B4-BE49-F238E27FC236}">
                    <a16:creationId xmlns:a16="http://schemas.microsoft.com/office/drawing/2014/main" xmlns="" id="{2ED25979-EE7F-6A08-7164-960FC4B17519}"/>
                  </a:ext>
                </a:extLst>
              </p:cNvPr>
              <p:cNvSpPr txBox="1"/>
              <p:nvPr/>
            </p:nvSpPr>
            <p:spPr>
              <a:xfrm>
                <a:off x="2478024" y="1027170"/>
                <a:ext cx="7494106" cy="758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 w="155575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LUẬT CHƠI</a:t>
                </a:r>
                <a:endParaRPr kumimoji="0" lang="en-US" sz="5400" b="1" i="0" u="none" strike="noStrike" kern="1200" cap="none" spc="0" normalizeH="0" baseline="0" noProof="0" dirty="0">
                  <a:ln w="1555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057" name="TextBox 2056">
                <a:extLst>
                  <a:ext uri="{FF2B5EF4-FFF2-40B4-BE49-F238E27FC236}">
                    <a16:creationId xmlns:a16="http://schemas.microsoft.com/office/drawing/2014/main" xmlns="" id="{F169B4FE-2694-E4DA-2664-D7D65CD7FF87}"/>
                  </a:ext>
                </a:extLst>
              </p:cNvPr>
              <p:cNvSpPr txBox="1"/>
              <p:nvPr/>
            </p:nvSpPr>
            <p:spPr>
              <a:xfrm>
                <a:off x="3270969" y="1027170"/>
                <a:ext cx="5908214" cy="758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LUẬT CHƠI</a:t>
                </a:r>
                <a:endParaRPr kumimoji="0" lang="en-US" sz="5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A27B140-021A-CC35-1DFA-E68257ADEA61}"/>
              </a:ext>
            </a:extLst>
          </p:cNvPr>
          <p:cNvGrpSpPr/>
          <p:nvPr/>
        </p:nvGrpSpPr>
        <p:grpSpPr>
          <a:xfrm>
            <a:off x="6412154" y="4775722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xmlns="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9D6941B-1FBB-8C26-9525-347C00E73689}"/>
              </a:ext>
            </a:extLst>
          </p:cNvPr>
          <p:cNvGrpSpPr/>
          <p:nvPr/>
        </p:nvGrpSpPr>
        <p:grpSpPr>
          <a:xfrm>
            <a:off x="6395767" y="1282164"/>
            <a:ext cx="5500299" cy="3539430"/>
            <a:chOff x="6309183" y="1212399"/>
            <a:chExt cx="5500299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509241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vật nhỏ trong lòng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xmlns="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7445974-9FA1-C217-4B43-59C9DD2C1FC8}"/>
              </a:ext>
            </a:extLst>
          </p:cNvPr>
          <p:cNvGrpSpPr/>
          <p:nvPr/>
        </p:nvGrpSpPr>
        <p:grpSpPr>
          <a:xfrm>
            <a:off x="6395767" y="698496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xmlns="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4622C4-C67E-23CE-1D68-FFE054DF0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98684" y="1989325"/>
            <a:ext cx="6544039" cy="5341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E3E5-1AD1-2D4B-89EA-0E41335B5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1" y="130437"/>
            <a:ext cx="596850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63032D-28ED-6FC1-D931-D4644001E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" t="8137" r="-280"/>
          <a:stretch/>
        </p:blipFill>
        <p:spPr>
          <a:xfrm>
            <a:off x="-13052" y="-26634"/>
            <a:ext cx="12239349" cy="688463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68D66B16-B02A-DC64-E450-E368EF4A3B4D}"/>
              </a:ext>
            </a:extLst>
          </p:cNvPr>
          <p:cNvSpPr/>
          <p:nvPr/>
        </p:nvSpPr>
        <p:spPr>
          <a:xfrm>
            <a:off x="6209292" y="1422837"/>
            <a:ext cx="5812358" cy="4610731"/>
          </a:xfrm>
          <a:prstGeom prst="roundRect">
            <a:avLst>
              <a:gd name="adj" fmla="val 13745"/>
            </a:avLst>
          </a:prstGeom>
          <a:solidFill>
            <a:srgbClr val="FFFFCC"/>
          </a:solidFill>
          <a:ln w="88900" cap="rnd" cmpd="thinThick">
            <a:solidFill>
              <a:schemeClr val="accent2">
                <a:lumMod val="75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C000"/>
                </a:solidFill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7445974-9FA1-C217-4B43-59C9DD2C1FC8}"/>
              </a:ext>
            </a:extLst>
          </p:cNvPr>
          <p:cNvGrpSpPr/>
          <p:nvPr/>
        </p:nvGrpSpPr>
        <p:grpSpPr>
          <a:xfrm>
            <a:off x="6517774" y="2079536"/>
            <a:ext cx="5195391" cy="954107"/>
            <a:chOff x="6298115" y="607213"/>
            <a:chExt cx="5195391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47650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chơi, các bạn nhớ ghi nhận lại kết quả nhé!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xmlns="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4622C4-C67E-23CE-1D68-FFE054DF0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98684" y="1989325"/>
            <a:ext cx="6544039" cy="5341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2C11F2-FBAD-A23C-440D-84C5F11271B9}"/>
              </a:ext>
            </a:extLst>
          </p:cNvPr>
          <p:cNvSpPr txBox="1"/>
          <p:nvPr/>
        </p:nvSpPr>
        <p:spPr>
          <a:xfrm>
            <a:off x="6948127" y="3110262"/>
            <a:ext cx="4852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dụ: Sau 5 lần chơi, các bạn ghi nhận được kết quả như sau:</a:t>
            </a: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xmlns="" id="{A7A66368-F4F9-64C8-2BDD-36051BB24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50092"/>
              </p:ext>
            </p:extLst>
          </p:nvPr>
        </p:nvGraphicFramePr>
        <p:xfrm>
          <a:off x="6424855" y="4273210"/>
          <a:ext cx="535759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864">
                  <a:extLst>
                    <a:ext uri="{9D8B030D-6E8A-4147-A177-3AD203B41FA5}">
                      <a16:colId xmlns:a16="http://schemas.microsoft.com/office/drawing/2014/main" xmlns="" val="1261240001"/>
                    </a:ext>
                  </a:extLst>
                </a:gridCol>
                <a:gridCol w="2453144">
                  <a:extLst>
                    <a:ext uri="{9D8B030D-6E8A-4147-A177-3AD203B41FA5}">
                      <a16:colId xmlns:a16="http://schemas.microsoft.com/office/drawing/2014/main" xmlns="" val="1585602047"/>
                    </a:ext>
                  </a:extLst>
                </a:gridCol>
                <a:gridCol w="1118584">
                  <a:extLst>
                    <a:ext uri="{9D8B030D-6E8A-4147-A177-3AD203B41FA5}">
                      <a16:colId xmlns:a16="http://schemas.microsoft.com/office/drawing/2014/main" xmlns="" val="1350121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Tên</a:t>
                      </a:r>
                      <a:endParaRPr lang="vi-VN" sz="2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Số lần đoán đúng</a:t>
                      </a:r>
                      <a:endParaRPr lang="vi-VN" sz="2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Số lần</a:t>
                      </a:r>
                      <a:endParaRPr lang="vi-VN" sz="2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984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Minh</a:t>
                      </a:r>
                      <a:endParaRPr lang="vi-VN" sz="24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  <a:endParaRPr lang="vi-VN" sz="24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105633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5A3BBB-522E-274C-A8F5-ACCDC1F50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4166" y="4815389"/>
            <a:ext cx="141563" cy="302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16157E-B448-7A81-A1E0-3BFFD21AF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5" y="101982"/>
            <a:ext cx="5968501" cy="2182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E3CC2-2125-A685-D4C8-A5DFE652A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774" y="857934"/>
            <a:ext cx="476748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73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63032D-28ED-6FC1-D931-D4644001E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" t="8137" r="-280"/>
          <a:stretch/>
        </p:blipFill>
        <p:spPr>
          <a:xfrm>
            <a:off x="-13052" y="-26634"/>
            <a:ext cx="12239349" cy="688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4622C4-C67E-23CE-1D68-FFE054DF0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355149" y="1633893"/>
            <a:ext cx="7022210" cy="5732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1A6EA2-AAEF-E9CC-B4D2-AD131DC4A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51" y="440978"/>
            <a:ext cx="10673207" cy="2768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5F12710-FBC6-DBE4-35B1-2099BC8313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51"/>
          <a:stretch/>
        </p:blipFill>
        <p:spPr>
          <a:xfrm>
            <a:off x="-13052" y="4226313"/>
            <a:ext cx="2353740" cy="3325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12B89BD-8239-9008-F90F-B1EC704794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51"/>
          <a:stretch/>
        </p:blipFill>
        <p:spPr>
          <a:xfrm flipH="1">
            <a:off x="9838260" y="3879411"/>
            <a:ext cx="2353740" cy="33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5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519529" y="419725"/>
            <a:ext cx="11152941" cy="6086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0C0EF23-7E18-4AD1-80B4-93C60B8B6863}"/>
                  </a:ext>
                </a:extLst>
              </p:cNvPr>
              <p:cNvSpPr txBox="1"/>
              <p:nvPr/>
            </p:nvSpPr>
            <p:spPr>
              <a:xfrm>
                <a:off x="1335790" y="3546102"/>
                <a:ext cx="9520418" cy="26283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vi-VN" sz="3600">
                    <a:solidFill>
                      <a:srgbClr val="C00000"/>
                    </a:solidFill>
                  </a:rPr>
                  <a:t>Trong 5 lần chơi, có 3 lần Minh đoán đúng, ta nói tỉ số của số lần đoán đúng và tổng số</a:t>
                </a:r>
                <a:r>
                  <a:rPr lang="en-US" sz="3600">
                    <a:solidFill>
                      <a:srgbClr val="C00000"/>
                    </a:solidFill>
                  </a:rPr>
                  <a:t> </a:t>
                </a:r>
                <a:r>
                  <a:rPr lang="vi-VN" sz="3600">
                    <a:solidFill>
                      <a:srgbClr val="C00000"/>
                    </a:solidFill>
                  </a:rPr>
                  <a:t>lần đoán là</a:t>
                </a:r>
                <a:r>
                  <a:rPr lang="en-US" sz="360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6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C0EF23-7E18-4AD1-80B4-93C60B8B6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790" y="3546102"/>
                <a:ext cx="9520418" cy="2628348"/>
              </a:xfrm>
              <a:prstGeom prst="rect">
                <a:avLst/>
              </a:prstGeom>
              <a:blipFill>
                <a:blip r:embed="rId3"/>
                <a:stretch>
                  <a:fillRect l="-1921" t="-1856" r="-3265" b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D2A3D8-5F2E-1D17-FB2C-2C4EE6208289}"/>
              </a:ext>
            </a:extLst>
          </p:cNvPr>
          <p:cNvSpPr txBox="1"/>
          <p:nvPr/>
        </p:nvSpPr>
        <p:spPr>
          <a:xfrm>
            <a:off x="3096566" y="845442"/>
            <a:ext cx="5998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dụ: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Sau 5 lần chơi, các bạn ghi nhận được kết quả như sau:</a:t>
            </a:r>
          </a:p>
        </p:txBody>
      </p:sp>
      <p:graphicFrame>
        <p:nvGraphicFramePr>
          <p:cNvPr id="21" name="Table 13">
            <a:extLst>
              <a:ext uri="{FF2B5EF4-FFF2-40B4-BE49-F238E27FC236}">
                <a16:creationId xmlns:a16="http://schemas.microsoft.com/office/drawing/2014/main" xmlns="" id="{FF547D1E-B8D8-5ACE-04E5-77318CFC5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51506"/>
              </p:ext>
            </p:extLst>
          </p:nvPr>
        </p:nvGraphicFramePr>
        <p:xfrm>
          <a:off x="2716455" y="2050744"/>
          <a:ext cx="7389264" cy="126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088">
                  <a:extLst>
                    <a:ext uri="{9D8B030D-6E8A-4147-A177-3AD203B41FA5}">
                      <a16:colId xmlns:a16="http://schemas.microsoft.com/office/drawing/2014/main" xmlns="" val="1261240001"/>
                    </a:ext>
                  </a:extLst>
                </a:gridCol>
                <a:gridCol w="3383410">
                  <a:extLst>
                    <a:ext uri="{9D8B030D-6E8A-4147-A177-3AD203B41FA5}">
                      <a16:colId xmlns:a16="http://schemas.microsoft.com/office/drawing/2014/main" xmlns="" val="1585602047"/>
                    </a:ext>
                  </a:extLst>
                </a:gridCol>
                <a:gridCol w="1542766">
                  <a:extLst>
                    <a:ext uri="{9D8B030D-6E8A-4147-A177-3AD203B41FA5}">
                      <a16:colId xmlns:a16="http://schemas.microsoft.com/office/drawing/2014/main" xmlns="" val="1350121813"/>
                    </a:ext>
                  </a:extLst>
                </a:gridCol>
              </a:tblGrid>
              <a:tr h="630576">
                <a:tc>
                  <a:txBody>
                    <a:bodyPr/>
                    <a:lstStyle/>
                    <a:p>
                      <a:pPr algn="ctr"/>
                      <a:r>
                        <a:rPr lang="en-US" sz="3300" b="0">
                          <a:solidFill>
                            <a:schemeClr val="tx1"/>
                          </a:solidFill>
                        </a:rPr>
                        <a:t>Tên</a:t>
                      </a:r>
                      <a:endParaRPr lang="vi-VN" sz="3300" b="0">
                        <a:solidFill>
                          <a:schemeClr val="tx1"/>
                        </a:solidFill>
                      </a:endParaRPr>
                    </a:p>
                  </a:txBody>
                  <a:tcPr marL="126115" marR="126115" marT="63058" marB="63058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>
                          <a:solidFill>
                            <a:schemeClr val="tx1"/>
                          </a:solidFill>
                        </a:rPr>
                        <a:t>Số lần đoán đúng</a:t>
                      </a:r>
                      <a:endParaRPr lang="vi-VN" sz="3300" b="0">
                        <a:solidFill>
                          <a:schemeClr val="tx1"/>
                        </a:solidFill>
                      </a:endParaRPr>
                    </a:p>
                  </a:txBody>
                  <a:tcPr marL="126115" marR="126115" marT="63058" marB="63058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>
                          <a:solidFill>
                            <a:schemeClr val="tx1"/>
                          </a:solidFill>
                        </a:rPr>
                        <a:t>Số lần</a:t>
                      </a:r>
                      <a:endParaRPr lang="vi-VN" sz="3300" b="0">
                        <a:solidFill>
                          <a:schemeClr val="tx1"/>
                        </a:solidFill>
                      </a:endParaRPr>
                    </a:p>
                  </a:txBody>
                  <a:tcPr marL="126115" marR="126115" marT="63058" marB="63058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984054"/>
                  </a:ext>
                </a:extLst>
              </a:tr>
              <a:tr h="630576">
                <a:tc>
                  <a:txBody>
                    <a:bodyPr/>
                    <a:lstStyle/>
                    <a:p>
                      <a:pPr algn="ctr"/>
                      <a:r>
                        <a:rPr lang="en-US" sz="3300"/>
                        <a:t>Minh</a:t>
                      </a:r>
                      <a:endParaRPr lang="vi-VN" sz="3300"/>
                    </a:p>
                  </a:txBody>
                  <a:tcPr marL="126115" marR="126115" marT="63058" marB="63058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/>
                    </a:p>
                  </a:txBody>
                  <a:tcPr marL="126115" marR="126115" marT="63058" marB="6305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/>
                        <a:t>3</a:t>
                      </a:r>
                      <a:endParaRPr lang="vi-VN" sz="3300"/>
                    </a:p>
                  </a:txBody>
                  <a:tcPr marL="126115" marR="126115" marT="63058" marB="63058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1056338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D5BC01F-9E1E-0F4F-2DFB-D291C8911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056" y="2776409"/>
            <a:ext cx="195246" cy="4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C3C5A48A-D810-486F-AF5F-48E8EF9F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094" y="2356661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ình ảnh Nhân Vật Hoạt Hình Bóng Rổ PNG Miễn Phí Tải Về - Lovepik">
            <a:extLst>
              <a:ext uri="{FF2B5EF4-FFF2-40B4-BE49-F238E27FC236}">
                <a16:creationId xmlns:a16="http://schemas.microsoft.com/office/drawing/2014/main" xmlns="" id="{24FF0B18-B0EF-42FF-A578-A6EF66AD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250" l="10000" r="90000">
                        <a14:foregroundMark x1="29417" y1="15833" x2="32583" y2="20250"/>
                        <a14:foregroundMark x1="30083" y1="12667" x2="35833" y2="19500"/>
                        <a14:foregroundMark x1="32417" y1="11917" x2="39250" y2="18583"/>
                        <a14:foregroundMark x1="24750" y1="16750" x2="31250" y2="23917"/>
                        <a14:foregroundMark x1="34000" y1="29417" x2="43417" y2="46167"/>
                        <a14:foregroundMark x1="42500" y1="42500" x2="56083" y2="45250"/>
                        <a14:foregroundMark x1="57917" y1="40917" x2="61583" y2="41167"/>
                        <a14:foregroundMark x1="28500" y1="16583" x2="34667" y2="20250"/>
                        <a14:foregroundMark x1="25750" y1="14000" x2="28250" y2="14917"/>
                        <a14:foregroundMark x1="51250" y1="39500" x2="52833" y2="57250"/>
                        <a14:foregroundMark x1="49833" y1="49917" x2="53500" y2="59083"/>
                        <a14:foregroundMark x1="45750" y1="93583" x2="45750" y2="89917"/>
                        <a14:foregroundMark x1="46417" y1="91000" x2="46417" y2="97250"/>
                        <a14:foregroundMark x1="64750" y1="87833" x2="66833" y2="93333"/>
                        <a14:foregroundMark x1="67333" y1="90833" x2="68250" y2="93583"/>
                        <a14:foregroundMark x1="60667" y1="68500" x2="65750" y2="86417"/>
                        <a14:foregroundMark x1="65750" y1="86417" x2="65750" y2="86417"/>
                        <a14:foregroundMark x1="48667" y1="71250" x2="45750" y2="90083"/>
                        <a14:foregroundMark x1="45750" y1="90083" x2="45250" y2="91250"/>
                        <a14:foregroundMark x1="51417" y1="51917" x2="52417" y2="58417"/>
                        <a14:foregroundMark x1="49583" y1="54750" x2="51250" y2="59083"/>
                        <a14:foregroundMark x1="58833" y1="51500" x2="61333" y2="55833"/>
                        <a14:foregroundMark x1="58083" y1="50833" x2="60000" y2="56750"/>
                        <a14:foregroundMark x1="59083" y1="40250" x2="62250" y2="33333"/>
                        <a14:foregroundMark x1="62250" y1="33333" x2="62250" y2="33333"/>
                        <a14:foregroundMark x1="65250" y1="26917" x2="64083" y2="38167"/>
                        <a14:foregroundMark x1="56500" y1="25500" x2="60167" y2="25250"/>
                        <a14:foregroundMark x1="63417" y1="25500" x2="67333" y2="25500"/>
                        <a14:foregroundMark x1="64333" y1="23667" x2="66833" y2="25083"/>
                        <a14:foregroundMark x1="66167" y1="23000" x2="67333" y2="24333"/>
                        <a14:foregroundMark x1="57667" y1="61167" x2="57667" y2="63250"/>
                        <a14:foregroundMark x1="53750" y1="46917" x2="53750" y2="46917"/>
                        <a14:foregroundMark x1="50083" y1="35667" x2="52583" y2="43917"/>
                        <a14:foregroundMark x1="59500" y1="42750" x2="63833" y2="41833"/>
                        <a14:foregroundMark x1="37917" y1="31000" x2="37917" y2="30333"/>
                        <a14:foregroundMark x1="38583" y1="29667" x2="38583" y2="29917"/>
                        <a14:foregroundMark x1="38083" y1="30833" x2="39250" y2="2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11" y="1103296"/>
            <a:ext cx="5820291" cy="58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94148B-F111-42D2-8AF4-2EE1ADE0BC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" y="135483"/>
            <a:ext cx="1381231" cy="1381231"/>
          </a:xfrm>
          <a:prstGeom prst="ellipse">
            <a:avLst/>
          </a:prstGeom>
          <a:solidFill>
            <a:schemeClr val="bg1"/>
          </a:solidFill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CDC0ED2-9F4E-46B2-A049-355539D70F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14" y="182301"/>
            <a:ext cx="1381231" cy="1381231"/>
          </a:xfrm>
          <a:prstGeom prst="ellipse">
            <a:avLst/>
          </a:prstGeom>
          <a:solidFill>
            <a:schemeClr val="bg1"/>
          </a:solidFill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465C73-D052-EEFE-B330-D56E2C01A1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2800" y="1166221"/>
            <a:ext cx="6797629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432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378372" y="419725"/>
            <a:ext cx="11429999" cy="6086006"/>
          </a:xfrm>
          <a:prstGeom prst="roundRect">
            <a:avLst>
              <a:gd name="adj" fmla="val 81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71E4DA-5011-B3D1-CE98-4E66F4AF7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90" y="2656715"/>
            <a:ext cx="9983962" cy="37032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458DA6-FC0A-2293-FE33-E1ED6CE1F8AB}"/>
              </a:ext>
            </a:extLst>
          </p:cNvPr>
          <p:cNvSpPr/>
          <p:nvPr/>
        </p:nvSpPr>
        <p:spPr>
          <a:xfrm>
            <a:off x="770603" y="704539"/>
            <a:ext cx="10645536" cy="1667362"/>
          </a:xfrm>
          <a:prstGeom prst="round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ném vòng về phía cây cọc, có mấy sự kiện có thể xảy ra?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ném vòng mấy lần? Mấy lần ném trúng đích?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tỉ số của số vòng trúng đích và tổng số vòng đã ném.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3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529</TotalTime>
  <Words>571</Words>
  <Application>Microsoft Office PowerPoint</Application>
  <PresentationFormat>Widescreen</PresentationFormat>
  <Paragraphs>77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#9Slide05 SVNClementine</vt:lpstr>
      <vt:lpstr>Aptos</vt:lpstr>
      <vt:lpstr>Aptos Display</vt:lpstr>
      <vt:lpstr>Arial</vt:lpstr>
      <vt:lpstr>Calibri</vt:lpstr>
      <vt:lpstr>Calibri Body</vt:lpstr>
      <vt:lpstr>Cambria Math</vt:lpstr>
      <vt:lpstr>LNTH-LuoLuoNotangYuanTi 1</vt:lpstr>
      <vt:lpstr>UTM Duepuntozero</vt:lpstr>
      <vt:lpstr>UTM Edwardian</vt:lpstr>
      <vt:lpstr>UVN Banh Mi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48</cp:revision>
  <dcterms:created xsi:type="dcterms:W3CDTF">2023-07-05T02:00:00Z</dcterms:created>
  <dcterms:modified xsi:type="dcterms:W3CDTF">2025-09-24T12:03:52Z</dcterms:modified>
  <cp:category>9Slide.vn</cp:category>
</cp:coreProperties>
</file>