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23"/>
  </p:notesMasterIdLst>
  <p:sldIdLst>
    <p:sldId id="258" r:id="rId2"/>
    <p:sldId id="316" r:id="rId3"/>
    <p:sldId id="260" r:id="rId4"/>
    <p:sldId id="304" r:id="rId5"/>
    <p:sldId id="264" r:id="rId6"/>
    <p:sldId id="305" r:id="rId7"/>
    <p:sldId id="259" r:id="rId8"/>
    <p:sldId id="306" r:id="rId9"/>
    <p:sldId id="289" r:id="rId10"/>
    <p:sldId id="277" r:id="rId11"/>
    <p:sldId id="307" r:id="rId12"/>
    <p:sldId id="308" r:id="rId13"/>
    <p:sldId id="310" r:id="rId14"/>
    <p:sldId id="309" r:id="rId15"/>
    <p:sldId id="311" r:id="rId16"/>
    <p:sldId id="312" r:id="rId17"/>
    <p:sldId id="313" r:id="rId18"/>
    <p:sldId id="314" r:id="rId19"/>
    <p:sldId id="315" r:id="rId20"/>
    <p:sldId id="301" r:id="rId21"/>
    <p:sldId id="302" r:id="rId22"/>
  </p:sldIdLst>
  <p:sldSz cx="12161838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Kitten" charset="0"/>
      <p:regular r:id="rId28"/>
    </p:embeddedFont>
    <p:embeddedFont>
      <p:font typeface="LNTH-LuoLuoNotangYuanTi 1" panose="020B0604020202020204" charset="-128"/>
      <p:regular r:id="rId29"/>
    </p:embeddedFont>
    <p:embeddedFont>
      <p:font typeface="Montserrat" panose="020B060402020202020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Caveat Brush" panose="020B0604020202020204" charset="0"/>
      <p:regular r:id="rId35"/>
    </p:embeddedFont>
    <p:embeddedFont>
      <p:font typeface="Raleway" panose="020B0503030101060003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75F9209-9F65-4646-951C-4FBE53C2049A}">
          <p14:sldIdLst>
            <p14:sldId id="258"/>
            <p14:sldId id="316"/>
            <p14:sldId id="260"/>
            <p14:sldId id="304"/>
            <p14:sldId id="264"/>
            <p14:sldId id="305"/>
            <p14:sldId id="259"/>
          </p14:sldIdLst>
        </p14:section>
        <p14:section name="Untitled Section" id="{85D98883-4697-4CEA-B134-EBA25A9F78EA}">
          <p14:sldIdLst>
            <p14:sldId id="306"/>
            <p14:sldId id="289"/>
            <p14:sldId id="277"/>
          </p14:sldIdLst>
        </p14:section>
        <p14:section name="Untitled Section" id="{F327B15C-396D-418F-B452-E62F8E573341}">
          <p14:sldIdLst>
            <p14:sldId id="307"/>
            <p14:sldId id="308"/>
            <p14:sldId id="310"/>
            <p14:sldId id="309"/>
            <p14:sldId id="311"/>
            <p14:sldId id="312"/>
            <p14:sldId id="313"/>
            <p14:sldId id="314"/>
            <p14:sldId id="315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FFD"/>
    <a:srgbClr val="FFB743"/>
    <a:srgbClr val="FFCC79"/>
    <a:srgbClr val="FFF2DC"/>
    <a:srgbClr val="FFF6ED"/>
    <a:srgbClr val="FBEAB6"/>
    <a:srgbClr val="F7B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95B6D5-9CCF-4425-AD15-DD72208DAA8C}">
  <a:tblStyle styleId="{7E95B6D5-9CCF-4425-AD15-DD72208DAA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0" autoAdjust="0"/>
    <p:restoredTop sz="88214" autoAdjust="0"/>
  </p:normalViewPr>
  <p:slideViewPr>
    <p:cSldViewPr snapToGrid="0">
      <p:cViewPr varScale="1">
        <p:scale>
          <a:sx n="86" d="100"/>
          <a:sy n="86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70543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3300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009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608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509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28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61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246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574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02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230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223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11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57625" y="2522333"/>
            <a:ext cx="5123294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57625" y="3429000"/>
            <a:ext cx="5123294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328" y="118933"/>
            <a:ext cx="11860847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2" name="Google Shape;142;p9"/>
          <p:cNvSpPr/>
          <p:nvPr/>
        </p:nvSpPr>
        <p:spPr>
          <a:xfrm>
            <a:off x="522702" y="3771157"/>
            <a:ext cx="170735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3" name="Google Shape;143;p9"/>
          <p:cNvSpPr/>
          <p:nvPr/>
        </p:nvSpPr>
        <p:spPr>
          <a:xfrm>
            <a:off x="7619843" y="278842"/>
            <a:ext cx="179458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4" name="Google Shape;144;p9"/>
          <p:cNvSpPr/>
          <p:nvPr/>
        </p:nvSpPr>
        <p:spPr>
          <a:xfrm>
            <a:off x="11204198" y="541551"/>
            <a:ext cx="207823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5" name="Google Shape;145;p9"/>
          <p:cNvSpPr/>
          <p:nvPr/>
        </p:nvSpPr>
        <p:spPr>
          <a:xfrm>
            <a:off x="11402468" y="2334394"/>
            <a:ext cx="260038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25480" y="6009538"/>
            <a:ext cx="209013" cy="380637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7" name="Google Shape;147;p9"/>
          <p:cNvSpPr/>
          <p:nvPr/>
        </p:nvSpPr>
        <p:spPr>
          <a:xfrm>
            <a:off x="10896153" y="6190532"/>
            <a:ext cx="208494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8" name="Google Shape;148;p9"/>
          <p:cNvSpPr/>
          <p:nvPr/>
        </p:nvSpPr>
        <p:spPr>
          <a:xfrm>
            <a:off x="1845951" y="278827"/>
            <a:ext cx="260038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9" name="Google Shape;149;p9"/>
          <p:cNvSpPr/>
          <p:nvPr/>
        </p:nvSpPr>
        <p:spPr>
          <a:xfrm>
            <a:off x="3983437" y="6124605"/>
            <a:ext cx="468531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0" name="Google Shape;150;p9"/>
          <p:cNvSpPr/>
          <p:nvPr/>
        </p:nvSpPr>
        <p:spPr>
          <a:xfrm>
            <a:off x="8957339" y="1069497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9"/>
          <p:cNvSpPr/>
          <p:nvPr/>
        </p:nvSpPr>
        <p:spPr>
          <a:xfrm>
            <a:off x="1621481" y="6300131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9"/>
          <p:cNvSpPr/>
          <p:nvPr/>
        </p:nvSpPr>
        <p:spPr>
          <a:xfrm>
            <a:off x="5289717" y="521831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3" name="Google Shape;153;p9"/>
          <p:cNvSpPr/>
          <p:nvPr/>
        </p:nvSpPr>
        <p:spPr>
          <a:xfrm>
            <a:off x="430453" y="1305697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4" name="Google Shape;154;p9"/>
          <p:cNvSpPr/>
          <p:nvPr/>
        </p:nvSpPr>
        <p:spPr>
          <a:xfrm>
            <a:off x="430473" y="5667177"/>
            <a:ext cx="355195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5" name="Google Shape;155;p9"/>
          <p:cNvSpPr/>
          <p:nvPr/>
        </p:nvSpPr>
        <p:spPr>
          <a:xfrm>
            <a:off x="11459833" y="5079031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title" hasCustomPrompt="1"/>
          </p:nvPr>
        </p:nvSpPr>
        <p:spPr>
          <a:xfrm>
            <a:off x="2076750" y="2041800"/>
            <a:ext cx="8008538" cy="1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768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body" idx="1"/>
          </p:nvPr>
        </p:nvSpPr>
        <p:spPr>
          <a:xfrm>
            <a:off x="3537228" y="3995800"/>
            <a:ext cx="5087383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1383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862"/>
            </a:lvl1pPr>
            <a:lvl2pPr marL="1216152" lvl="1" indent="-380048" algn="ctr">
              <a:spcBef>
                <a:spcPts val="2128"/>
              </a:spcBef>
              <a:spcAft>
                <a:spcPts val="0"/>
              </a:spcAft>
              <a:buSzPts val="900"/>
              <a:buChar char="○"/>
              <a:defRPr/>
            </a:lvl2pPr>
            <a:lvl3pPr marL="1824228" lvl="2" indent="-380048" algn="ctr">
              <a:spcBef>
                <a:spcPts val="2128"/>
              </a:spcBef>
              <a:spcAft>
                <a:spcPts val="0"/>
              </a:spcAft>
              <a:buSzPts val="900"/>
              <a:buChar char="■"/>
              <a:defRPr/>
            </a:lvl3pPr>
            <a:lvl4pPr marL="2432304" lvl="3" indent="-380048" algn="ctr">
              <a:spcBef>
                <a:spcPts val="2128"/>
              </a:spcBef>
              <a:spcAft>
                <a:spcPts val="0"/>
              </a:spcAft>
              <a:buSzPts val="900"/>
              <a:buChar char="●"/>
              <a:defRPr/>
            </a:lvl4pPr>
            <a:lvl5pPr marL="3040380" lvl="4" indent="-380048" algn="ctr">
              <a:spcBef>
                <a:spcPts val="2128"/>
              </a:spcBef>
              <a:spcAft>
                <a:spcPts val="0"/>
              </a:spcAft>
              <a:buSzPts val="900"/>
              <a:buChar char="○"/>
              <a:defRPr/>
            </a:lvl5pPr>
            <a:lvl6pPr marL="3648456" lvl="5" indent="-380048" algn="ctr">
              <a:spcBef>
                <a:spcPts val="2128"/>
              </a:spcBef>
              <a:spcAft>
                <a:spcPts val="0"/>
              </a:spcAft>
              <a:buSzPts val="900"/>
              <a:buChar char="■"/>
              <a:defRPr/>
            </a:lvl6pPr>
            <a:lvl7pPr marL="4256532" lvl="6" indent="-380048" algn="ctr">
              <a:spcBef>
                <a:spcPts val="2128"/>
              </a:spcBef>
              <a:spcAft>
                <a:spcPts val="0"/>
              </a:spcAft>
              <a:buSzPts val="900"/>
              <a:buChar char="●"/>
              <a:defRPr/>
            </a:lvl7pPr>
            <a:lvl8pPr marL="4864608" lvl="7" indent="-380048" algn="ctr">
              <a:spcBef>
                <a:spcPts val="2128"/>
              </a:spcBef>
              <a:spcAft>
                <a:spcPts val="0"/>
              </a:spcAft>
              <a:buSzPts val="900"/>
              <a:buChar char="○"/>
              <a:defRPr/>
            </a:lvl8pPr>
            <a:lvl9pPr marL="5472684" lvl="8" indent="-380048" algn="ctr">
              <a:spcBef>
                <a:spcPts val="2128"/>
              </a:spcBef>
              <a:spcAft>
                <a:spcPts val="2128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50328" y="118933"/>
            <a:ext cx="11860847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11"/>
          <p:cNvSpPr/>
          <p:nvPr/>
        </p:nvSpPr>
        <p:spPr>
          <a:xfrm>
            <a:off x="522702" y="3771157"/>
            <a:ext cx="170735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7" name="Google Shape;177;p11"/>
          <p:cNvSpPr/>
          <p:nvPr/>
        </p:nvSpPr>
        <p:spPr>
          <a:xfrm>
            <a:off x="7619843" y="278842"/>
            <a:ext cx="179458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" name="Google Shape;178;p11"/>
          <p:cNvSpPr/>
          <p:nvPr/>
        </p:nvSpPr>
        <p:spPr>
          <a:xfrm>
            <a:off x="11204198" y="541551"/>
            <a:ext cx="207823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9" name="Google Shape;179;p11"/>
          <p:cNvSpPr/>
          <p:nvPr/>
        </p:nvSpPr>
        <p:spPr>
          <a:xfrm>
            <a:off x="11402468" y="2334394"/>
            <a:ext cx="260038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11"/>
          <p:cNvSpPr/>
          <p:nvPr/>
        </p:nvSpPr>
        <p:spPr>
          <a:xfrm rot="-6957699">
            <a:off x="8925480" y="6009538"/>
            <a:ext cx="209013" cy="380637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1" name="Google Shape;181;p11"/>
          <p:cNvSpPr/>
          <p:nvPr/>
        </p:nvSpPr>
        <p:spPr>
          <a:xfrm>
            <a:off x="10896153" y="6190532"/>
            <a:ext cx="208494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2" name="Google Shape;182;p11"/>
          <p:cNvSpPr/>
          <p:nvPr/>
        </p:nvSpPr>
        <p:spPr>
          <a:xfrm>
            <a:off x="1845951" y="278827"/>
            <a:ext cx="260038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11"/>
          <p:cNvSpPr/>
          <p:nvPr/>
        </p:nvSpPr>
        <p:spPr>
          <a:xfrm>
            <a:off x="3983437" y="6124605"/>
            <a:ext cx="468531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4" name="Google Shape;184;p11"/>
          <p:cNvSpPr/>
          <p:nvPr/>
        </p:nvSpPr>
        <p:spPr>
          <a:xfrm>
            <a:off x="8957339" y="1069497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5" name="Google Shape;185;p11"/>
          <p:cNvSpPr/>
          <p:nvPr/>
        </p:nvSpPr>
        <p:spPr>
          <a:xfrm>
            <a:off x="1621481" y="6300131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6" name="Google Shape;186;p11"/>
          <p:cNvSpPr/>
          <p:nvPr/>
        </p:nvSpPr>
        <p:spPr>
          <a:xfrm>
            <a:off x="5289717" y="521831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" name="Google Shape;187;p11"/>
          <p:cNvSpPr/>
          <p:nvPr/>
        </p:nvSpPr>
        <p:spPr>
          <a:xfrm>
            <a:off x="430453" y="1305697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" name="Google Shape;188;p11"/>
          <p:cNvSpPr/>
          <p:nvPr/>
        </p:nvSpPr>
        <p:spPr>
          <a:xfrm>
            <a:off x="430473" y="5667177"/>
            <a:ext cx="355195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" name="Google Shape;189;p11"/>
          <p:cNvSpPr/>
          <p:nvPr/>
        </p:nvSpPr>
        <p:spPr>
          <a:xfrm>
            <a:off x="11459833" y="5079031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6D4F9B-CC5E-A0CE-4021-CFA79874C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5A8087-4E00-6BB5-8914-2A9C137CCE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>
            <a:spLocks noGrp="1"/>
          </p:cNvSpPr>
          <p:nvPr>
            <p:ph type="title"/>
          </p:nvPr>
        </p:nvSpPr>
        <p:spPr>
          <a:xfrm>
            <a:off x="3807956" y="3944200"/>
            <a:ext cx="4545926" cy="6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36" name="Google Shape;236;p14"/>
          <p:cNvSpPr txBox="1">
            <a:spLocks noGrp="1"/>
          </p:cNvSpPr>
          <p:nvPr>
            <p:ph type="subTitle" idx="1"/>
          </p:nvPr>
        </p:nvSpPr>
        <p:spPr>
          <a:xfrm>
            <a:off x="2565404" y="2297400"/>
            <a:ext cx="7030963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26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50328" y="118933"/>
            <a:ext cx="11860847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" name="Google Shape;238;p14"/>
          <p:cNvSpPr/>
          <p:nvPr/>
        </p:nvSpPr>
        <p:spPr>
          <a:xfrm>
            <a:off x="522702" y="3771157"/>
            <a:ext cx="170735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9" name="Google Shape;239;p14"/>
          <p:cNvSpPr/>
          <p:nvPr/>
        </p:nvSpPr>
        <p:spPr>
          <a:xfrm>
            <a:off x="7619843" y="278842"/>
            <a:ext cx="179458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0" name="Google Shape;240;p14"/>
          <p:cNvSpPr/>
          <p:nvPr/>
        </p:nvSpPr>
        <p:spPr>
          <a:xfrm>
            <a:off x="11204198" y="541551"/>
            <a:ext cx="207823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1" name="Google Shape;241;p14"/>
          <p:cNvSpPr/>
          <p:nvPr/>
        </p:nvSpPr>
        <p:spPr>
          <a:xfrm>
            <a:off x="11402468" y="2334394"/>
            <a:ext cx="260038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2" name="Google Shape;242;p14"/>
          <p:cNvSpPr/>
          <p:nvPr/>
        </p:nvSpPr>
        <p:spPr>
          <a:xfrm rot="-6957699">
            <a:off x="8925480" y="6009538"/>
            <a:ext cx="209013" cy="380637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3" name="Google Shape;243;p14"/>
          <p:cNvSpPr/>
          <p:nvPr/>
        </p:nvSpPr>
        <p:spPr>
          <a:xfrm>
            <a:off x="10896153" y="6190532"/>
            <a:ext cx="208494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14"/>
          <p:cNvSpPr/>
          <p:nvPr/>
        </p:nvSpPr>
        <p:spPr>
          <a:xfrm>
            <a:off x="1845951" y="278827"/>
            <a:ext cx="260038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5" name="Google Shape;245;p14"/>
          <p:cNvSpPr/>
          <p:nvPr/>
        </p:nvSpPr>
        <p:spPr>
          <a:xfrm>
            <a:off x="3983437" y="6124605"/>
            <a:ext cx="468531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6" name="Google Shape;246;p14"/>
          <p:cNvSpPr/>
          <p:nvPr/>
        </p:nvSpPr>
        <p:spPr>
          <a:xfrm>
            <a:off x="8957339" y="1069497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14"/>
          <p:cNvSpPr/>
          <p:nvPr/>
        </p:nvSpPr>
        <p:spPr>
          <a:xfrm>
            <a:off x="1621481" y="6300131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8" name="Google Shape;248;p14"/>
          <p:cNvSpPr/>
          <p:nvPr/>
        </p:nvSpPr>
        <p:spPr>
          <a:xfrm>
            <a:off x="5289717" y="521831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9" name="Google Shape;249;p14"/>
          <p:cNvSpPr/>
          <p:nvPr/>
        </p:nvSpPr>
        <p:spPr>
          <a:xfrm>
            <a:off x="430453" y="1305697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0" name="Google Shape;250;p14"/>
          <p:cNvSpPr/>
          <p:nvPr/>
        </p:nvSpPr>
        <p:spPr>
          <a:xfrm>
            <a:off x="430473" y="5667177"/>
            <a:ext cx="355195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1" name="Google Shape;251;p14"/>
          <p:cNvSpPr/>
          <p:nvPr/>
        </p:nvSpPr>
        <p:spPr>
          <a:xfrm>
            <a:off x="11459833" y="5079031"/>
            <a:ext cx="145298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9E257DE1-3EE3-0E15-FC49-2FA8002940D6}"/>
              </a:ext>
            </a:extLst>
          </p:cNvPr>
          <p:cNvSpPr txBox="1"/>
          <p:nvPr userDrawn="1"/>
        </p:nvSpPr>
        <p:spPr>
          <a:xfrm>
            <a:off x="0" y="-1603767"/>
            <a:ext cx="12161838" cy="46076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05051" y="6661216"/>
            <a:ext cx="91121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E15878-987E-1EE7-1E5D-A6CED236913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959112" y="2152235"/>
            <a:ext cx="1961823" cy="1964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9EED1C-7D9E-79FB-6D6F-60CB723F27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942149" y="2152235"/>
            <a:ext cx="1961823" cy="1964594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8" r:id="rId3"/>
    <p:sldLayoutId id="214748366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5.em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Nhóm 47">
            <a:extLst>
              <a:ext uri="{FF2B5EF4-FFF2-40B4-BE49-F238E27FC236}">
                <a16:creationId xmlns:a16="http://schemas.microsoft.com/office/drawing/2014/main" xmlns="" id="{26DFCAC9-C174-F566-4139-063C94EBCD42}"/>
              </a:ext>
            </a:extLst>
          </p:cNvPr>
          <p:cNvGrpSpPr/>
          <p:nvPr/>
        </p:nvGrpSpPr>
        <p:grpSpPr>
          <a:xfrm>
            <a:off x="3714683" y="629777"/>
            <a:ext cx="4732475" cy="4833433"/>
            <a:chOff x="3723896" y="622835"/>
            <a:chExt cx="4744212" cy="4845420"/>
          </a:xfrm>
        </p:grpSpPr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xmlns="" id="{77706C47-0E36-0C1A-0EBA-1D2C75BDA679}"/>
                </a:ext>
              </a:extLst>
            </p:cNvPr>
            <p:cNvSpPr/>
            <p:nvPr/>
          </p:nvSpPr>
          <p:spPr>
            <a:xfrm>
              <a:off x="4761524" y="622835"/>
              <a:ext cx="2581812" cy="1398670"/>
            </a:xfrm>
            <a:prstGeom prst="rect">
              <a:avLst/>
            </a:prstGeom>
            <a:solidFill>
              <a:srgbClr val="F044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US" sz="1795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xmlns="" id="{28E42116-CDF5-5EBF-D95D-F44DB9F3D49C}"/>
                </a:ext>
              </a:extLst>
            </p:cNvPr>
            <p:cNvSpPr/>
            <p:nvPr/>
          </p:nvSpPr>
          <p:spPr>
            <a:xfrm>
              <a:off x="3723896" y="2006873"/>
              <a:ext cx="4744212" cy="1889878"/>
            </a:xfrm>
            <a:prstGeom prst="rect">
              <a:avLst/>
            </a:prstGeom>
            <a:solidFill>
              <a:srgbClr val="F044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US" sz="1795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Lưu đồ: Điểm Kết Thúc 45">
              <a:extLst>
                <a:ext uri="{FF2B5EF4-FFF2-40B4-BE49-F238E27FC236}">
                  <a16:creationId xmlns:a16="http://schemas.microsoft.com/office/drawing/2014/main" xmlns="" id="{10895BE3-B2E5-4C30-ACF9-64735714F663}"/>
                </a:ext>
              </a:extLst>
            </p:cNvPr>
            <p:cNvSpPr/>
            <p:nvPr/>
          </p:nvSpPr>
          <p:spPr>
            <a:xfrm>
              <a:off x="3723896" y="4195815"/>
              <a:ext cx="4665136" cy="1272440"/>
            </a:xfrm>
            <a:prstGeom prst="flowChartTerminator">
              <a:avLst/>
            </a:prstGeom>
            <a:solidFill>
              <a:srgbClr val="F044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US" sz="1795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xmlns="" id="{0706EAF7-F54C-8A9B-A1B7-68B689AD175B}"/>
              </a:ext>
            </a:extLst>
          </p:cNvPr>
          <p:cNvSpPr/>
          <p:nvPr/>
        </p:nvSpPr>
        <p:spPr>
          <a:xfrm>
            <a:off x="4202850" y="4498013"/>
            <a:ext cx="3756139" cy="660541"/>
          </a:xfrm>
          <a:prstGeom prst="rect">
            <a:avLst/>
          </a:prstGeom>
          <a:solidFill>
            <a:srgbClr val="F044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">
            <a:extLst>
              <a:ext uri="{FF2B5EF4-FFF2-40B4-BE49-F238E27FC236}">
                <a16:creationId xmlns:a16="http://schemas.microsoft.com/office/drawing/2014/main" xmlns="" id="{AC807CDC-E361-966C-1551-E0DE7658F601}"/>
              </a:ext>
            </a:extLst>
          </p:cNvPr>
          <p:cNvSpPr txBox="1"/>
          <p:nvPr/>
        </p:nvSpPr>
        <p:spPr>
          <a:xfrm>
            <a:off x="3702296" y="1405777"/>
            <a:ext cx="4874185" cy="64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</a:pPr>
            <a:r>
              <a:rPr lang="en-US" sz="3591" kern="1200">
                <a:solidFill>
                  <a:prstClr val="white"/>
                </a:solidFill>
                <a:latin typeface="SVN-Kitten" pitchFamily="50" charset="0"/>
                <a:ea typeface="+mn-ea"/>
                <a:cs typeface="+mn-cs"/>
              </a:rPr>
              <a:t>Thứ ....ngày...tháng...năm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F09788-4946-1232-DBE7-8F577A5F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928" y="2153479"/>
            <a:ext cx="8394920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501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7" presetClass="entr" presetSubtype="1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76D105CB-6ADD-D6CF-E71F-EA26B5110E14}"/>
              </a:ext>
            </a:extLst>
          </p:cNvPr>
          <p:cNvSpPr/>
          <p:nvPr/>
        </p:nvSpPr>
        <p:spPr>
          <a:xfrm>
            <a:off x="4434393" y="1538068"/>
            <a:ext cx="3381927" cy="3325796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46801C-3507-F580-E2DF-220E60355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63" y="2179890"/>
            <a:ext cx="11808975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40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688971" y="1166842"/>
            <a:ext cx="7675539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i="0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1:</a:t>
            </a:r>
            <a:r>
              <a:rPr kumimoji="0" lang="en-US" sz="3200" i="0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3200" i="0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 hộp bi có 7 viên bi đỏ và 11 viên bi xanh.</a:t>
            </a:r>
            <a:endParaRPr kumimoji="0" lang="en-US" sz="3200" i="0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i="0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</a:t>
            </a:r>
            <a:r>
              <a:rPr kumimoji="0" lang="vi-VN" sz="3200" i="0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Tìm tỉ số của số viên bi đỏ và số viên bi xanh. Tìm tỉ số của số viên bi xanh và số viên bi đỏ.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i="0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</a:t>
            </a:r>
            <a:r>
              <a:rPr kumimoji="0" lang="vi-VN" sz="3200" i="0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Số?</a:t>
            </a:r>
            <a:endParaRPr lang="en-US" sz="32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i="0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Số viên bi đỏ bằng </a:t>
            </a:r>
            <a:r>
              <a:rPr kumimoji="0" lang="en-US" sz="3200" i="0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số viên bi xanh.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i="0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i="0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 viên bi xanh bằng       số viên bi đỏ.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8E2BC-2CDD-9CE9-6857-8799FB2FB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840" y="1948721"/>
            <a:ext cx="3445025" cy="3028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E59BF97F-55D5-F3AF-36FE-6C9003F09BD1}"/>
                  </a:ext>
                </a:extLst>
              </p:cNvPr>
              <p:cNvSpPr txBox="1"/>
              <p:nvPr/>
            </p:nvSpPr>
            <p:spPr>
              <a:xfrm>
                <a:off x="4405035" y="3955026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.?.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.?.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9BF97F-55D5-F3AF-36FE-6C9003F09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035" y="3955026"/>
                <a:ext cx="517161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8B1481C-B79E-5FE8-E062-617F01092354}"/>
                  </a:ext>
                </a:extLst>
              </p:cNvPr>
              <p:cNvSpPr txBox="1"/>
              <p:nvPr/>
            </p:nvSpPr>
            <p:spPr>
              <a:xfrm>
                <a:off x="4696307" y="4976733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.?.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.?.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B1481C-B79E-5FE8-E062-617F01092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307" y="4976733"/>
                <a:ext cx="517161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8681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858537" y="969790"/>
            <a:ext cx="767553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1: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 hộp bi có 7 viên bi đỏ và 11 viên bi xanh.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Tìm tỉ số của số viên bi đỏ và số viên bi xanh. Tìm tỉ số của số viên bi xanh và số viên bi đỏ.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8E2BC-2CDD-9CE9-6857-8799FB2FB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276" y="603994"/>
            <a:ext cx="3445025" cy="3028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F63EAA-A289-4915-413F-362B6BF11B9D}"/>
              </a:ext>
            </a:extLst>
          </p:cNvPr>
          <p:cNvSpPr txBox="1"/>
          <p:nvPr/>
        </p:nvSpPr>
        <p:spPr>
          <a:xfrm>
            <a:off x="576761" y="3952142"/>
            <a:ext cx="110634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 số của số viên bi đỏ và số viên bi xanh là 7 : 11 hay 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E59BF97F-55D5-F3AF-36FE-6C9003F09BD1}"/>
                  </a:ext>
                </a:extLst>
              </p:cNvPr>
              <p:cNvSpPr txBox="1"/>
              <p:nvPr/>
            </p:nvSpPr>
            <p:spPr>
              <a:xfrm>
                <a:off x="10583692" y="3796457"/>
                <a:ext cx="517161" cy="8961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9BF97F-55D5-F3AF-36FE-6C9003F09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692" y="3796457"/>
                <a:ext cx="517161" cy="896143"/>
              </a:xfrm>
              <a:prstGeom prst="rect">
                <a:avLst/>
              </a:prstGeom>
              <a:blipFill>
                <a:blip r:embed="rId4"/>
                <a:stretch>
                  <a:fillRect r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B00082-6FD8-D9A6-B7F4-775BF4294470}"/>
              </a:ext>
            </a:extLst>
          </p:cNvPr>
          <p:cNvSpPr txBox="1"/>
          <p:nvPr/>
        </p:nvSpPr>
        <p:spPr>
          <a:xfrm>
            <a:off x="576761" y="5120409"/>
            <a:ext cx="110634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</a:rPr>
              <a:t>Tỉ số của số viên bi xanh và số viên bi đỏ là 11 : 7 hay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DAF9183-9527-6191-F4B8-1AB79C183823}"/>
                  </a:ext>
                </a:extLst>
              </p:cNvPr>
              <p:cNvSpPr txBox="1"/>
              <p:nvPr/>
            </p:nvSpPr>
            <p:spPr>
              <a:xfrm>
                <a:off x="10583692" y="4964724"/>
                <a:ext cx="517161" cy="8989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𝟏𝟏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AF9183-9527-6191-F4B8-1AB79C18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692" y="4964724"/>
                <a:ext cx="517161" cy="898964"/>
              </a:xfrm>
              <a:prstGeom prst="rect">
                <a:avLst/>
              </a:prstGeom>
              <a:blipFill>
                <a:blip r:embed="rId5"/>
                <a:stretch>
                  <a:fillRect r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562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688973" y="1902814"/>
            <a:ext cx="7675539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1: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 hộp bi có 7 viên bi đỏ và 11 viên bi xanh.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Số?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Số viên bi đỏ bằng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số viên bi xanh.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 viên bi xanh bằng       số viên bi đỏ.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8E2BC-2CDD-9CE9-6857-8799FB2FB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840" y="1948721"/>
            <a:ext cx="3445025" cy="3028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E59BF97F-55D5-F3AF-36FE-6C9003F09BD1}"/>
                  </a:ext>
                </a:extLst>
              </p:cNvPr>
              <p:cNvSpPr txBox="1"/>
              <p:nvPr/>
            </p:nvSpPr>
            <p:spPr>
              <a:xfrm>
                <a:off x="4437728" y="3132021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.?.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.?.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9BF97F-55D5-F3AF-36FE-6C9003F09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728" y="3132021"/>
                <a:ext cx="517161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8B1481C-B79E-5FE8-E062-617F01092354}"/>
                  </a:ext>
                </a:extLst>
              </p:cNvPr>
              <p:cNvSpPr txBox="1"/>
              <p:nvPr/>
            </p:nvSpPr>
            <p:spPr>
              <a:xfrm>
                <a:off x="4696308" y="4198699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.?.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.?.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B1481C-B79E-5FE8-E062-617F01092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308" y="4198699"/>
                <a:ext cx="517161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82A87E6C-B0A1-8B1E-27B7-1BFB09F858E0}"/>
                  </a:ext>
                </a:extLst>
              </p:cNvPr>
              <p:cNvSpPr txBox="1"/>
              <p:nvPr/>
            </p:nvSpPr>
            <p:spPr>
              <a:xfrm>
                <a:off x="4437727" y="3213004"/>
                <a:ext cx="517161" cy="8961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A87E6C-B0A1-8B1E-27B7-1BFB09F85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727" y="3213004"/>
                <a:ext cx="517161" cy="8961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37AB077-F35F-B96B-61D8-F9CBF26B78BA}"/>
                  </a:ext>
                </a:extLst>
              </p:cNvPr>
              <p:cNvSpPr txBox="1"/>
              <p:nvPr/>
            </p:nvSpPr>
            <p:spPr>
              <a:xfrm>
                <a:off x="4660906" y="4215731"/>
                <a:ext cx="517161" cy="8989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𝟏𝟏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7AB077-F35F-B96B-61D8-F9CBF26B7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906" y="4215731"/>
                <a:ext cx="517161" cy="898964"/>
              </a:xfrm>
              <a:prstGeom prst="rect">
                <a:avLst/>
              </a:prstGeom>
              <a:blipFill>
                <a:blip r:embed="rId7"/>
                <a:stretch>
                  <a:fillRect r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427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651712" y="673765"/>
            <a:ext cx="10913557" cy="45368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Bài 2: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Số? 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a)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Số xe đạp bằng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 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số xe máy.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Tỉ số của số xe đạp và số xe máy là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Tỉ số của số xe máy và số xe đạp là .?.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b)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Số cái bàn bằng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  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số cái ghế.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lvl="0">
              <a:lnSpc>
                <a:spcPct val="150000"/>
              </a:lnSpc>
            </a:pPr>
            <a:r>
              <a:rPr lang="vi-VN" sz="2800"/>
              <a:t>Tỉ số của số cái bàn và số cái ghế là</a:t>
            </a:r>
          </a:p>
          <a:p>
            <a:pPr lvl="0">
              <a:lnSpc>
                <a:spcPct val="150000"/>
              </a:lnSpc>
            </a:pPr>
            <a:r>
              <a:rPr lang="vi-VN" sz="2800"/>
              <a:t>Tỉ số này cho biết số cái ghế gấp </a:t>
            </a:r>
            <a:r>
              <a:rPr lang="vi-VN" sz="2800">
                <a:solidFill>
                  <a:srgbClr val="00B0F0"/>
                </a:solidFill>
              </a:rPr>
              <a:t>.?.</a:t>
            </a:r>
            <a:r>
              <a:rPr lang="vi-VN" sz="2800"/>
              <a:t> lần số cái bàn.</a:t>
            </a:r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1272E1-82A2-9475-A4A3-990E501DA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93" y="3477564"/>
            <a:ext cx="2898063" cy="12237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A2C9B9-8AE2-A91B-ADD2-971F1334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415" y="1309252"/>
            <a:ext cx="2898063" cy="1852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C22E725-F20F-0FC0-A053-17283D304C7A}"/>
                  </a:ext>
                </a:extLst>
              </p:cNvPr>
              <p:cNvSpPr txBox="1"/>
              <p:nvPr/>
            </p:nvSpPr>
            <p:spPr>
              <a:xfrm>
                <a:off x="3752734" y="1309252"/>
                <a:ext cx="517161" cy="7838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40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00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2E725-F20F-0FC0-A053-17283D304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734" y="1309252"/>
                <a:ext cx="517161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2FAA37E-326B-9F6B-46FC-25457D03A0EA}"/>
                  </a:ext>
                </a:extLst>
              </p:cNvPr>
              <p:cNvSpPr txBox="1"/>
              <p:nvPr/>
            </p:nvSpPr>
            <p:spPr>
              <a:xfrm>
                <a:off x="6485610" y="1717243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.?.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.?.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FAA37E-326B-9F6B-46FC-25457D03A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610" y="1717243"/>
                <a:ext cx="517161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9639393-D6B3-33DC-1ECE-93FD8709CF16}"/>
                  </a:ext>
                </a:extLst>
              </p:cNvPr>
              <p:cNvSpPr txBox="1"/>
              <p:nvPr/>
            </p:nvSpPr>
            <p:spPr>
              <a:xfrm>
                <a:off x="6485610" y="2718392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.?.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.?.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639393-D6B3-33DC-1ECE-93FD8709C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610" y="2718392"/>
                <a:ext cx="517161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171F4843-6C9E-5683-BADF-F53EF2832C21}"/>
                  </a:ext>
                </a:extLst>
              </p:cNvPr>
              <p:cNvSpPr txBox="1"/>
              <p:nvPr/>
            </p:nvSpPr>
            <p:spPr>
              <a:xfrm>
                <a:off x="3780413" y="3228275"/>
                <a:ext cx="517161" cy="7838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40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200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1F4843-6C9E-5683-BADF-F53EF2832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413" y="3228275"/>
                <a:ext cx="517161" cy="7838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83AE0497-BE86-B0D6-54C7-AA4F77DFB61E}"/>
                  </a:ext>
                </a:extLst>
              </p:cNvPr>
              <p:cNvSpPr txBox="1"/>
              <p:nvPr/>
            </p:nvSpPr>
            <p:spPr>
              <a:xfrm>
                <a:off x="6620522" y="3719541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.?.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.?.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AE0497-BE86-B0D6-54C7-AA4F77DFB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522" y="3719541"/>
                <a:ext cx="517161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35023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652839" y="793686"/>
            <a:ext cx="9495502" cy="43524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2: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Số? 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 xe đạp bằng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 xe máy.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 số của số xe đạp và số xe máy là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 số của số xe máy và số xe đạp là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A2C9B9-8AE2-A91B-ADD2-971F13348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568" y="1174194"/>
            <a:ext cx="2898063" cy="1852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C22E725-F20F-0FC0-A053-17283D304C7A}"/>
                  </a:ext>
                </a:extLst>
              </p:cNvPr>
              <p:cNvSpPr txBox="1"/>
              <p:nvPr/>
            </p:nvSpPr>
            <p:spPr>
              <a:xfrm>
                <a:off x="4673066" y="1955574"/>
                <a:ext cx="517161" cy="11294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2E725-F20F-0FC0-A053-17283D304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066" y="1955574"/>
                <a:ext cx="517161" cy="112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2FAA37E-326B-9F6B-46FC-25457D03A0EA}"/>
                  </a:ext>
                </a:extLst>
              </p:cNvPr>
              <p:cNvSpPr txBox="1"/>
              <p:nvPr/>
            </p:nvSpPr>
            <p:spPr>
              <a:xfrm>
                <a:off x="8245568" y="3208212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.?.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.?.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FAA37E-326B-9F6B-46FC-25457D03A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568" y="3208212"/>
                <a:ext cx="517161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9639393-D6B3-33DC-1ECE-93FD8709CF16}"/>
                  </a:ext>
                </a:extLst>
              </p:cNvPr>
              <p:cNvSpPr txBox="1"/>
              <p:nvPr/>
            </p:nvSpPr>
            <p:spPr>
              <a:xfrm>
                <a:off x="8245569" y="4278541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.?.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.?.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639393-D6B3-33DC-1ECE-93FD8709C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569" y="4278541"/>
                <a:ext cx="517161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6EF4FCFF-4154-A7B2-6135-29DA13288F1A}"/>
                  </a:ext>
                </a:extLst>
              </p:cNvPr>
              <p:cNvSpPr txBox="1"/>
              <p:nvPr/>
            </p:nvSpPr>
            <p:spPr>
              <a:xfrm>
                <a:off x="8245568" y="3179952"/>
                <a:ext cx="517161" cy="10143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F4FCFF-4154-A7B2-6135-29DA13288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568" y="3179952"/>
                <a:ext cx="517161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BB69671E-35B4-013A-567C-CFFCA0859471}"/>
                  </a:ext>
                </a:extLst>
              </p:cNvPr>
              <p:cNvSpPr txBox="1"/>
              <p:nvPr/>
            </p:nvSpPr>
            <p:spPr>
              <a:xfrm>
                <a:off x="8245568" y="4318722"/>
                <a:ext cx="517161" cy="10143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69671E-35B4-013A-567C-CFFCA0859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568" y="4318722"/>
                <a:ext cx="517161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6074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652839" y="793686"/>
            <a:ext cx="10784656" cy="43524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2: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Số? 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 cái bàn bằng      số cái ghế.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 số của số cái bàn và số cái ghế là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 số này cho biết số cái ghế gấp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.?.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lần số cái bàn.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C22E725-F20F-0FC0-A053-17283D304C7A}"/>
                  </a:ext>
                </a:extLst>
              </p:cNvPr>
              <p:cNvSpPr txBox="1"/>
              <p:nvPr/>
            </p:nvSpPr>
            <p:spPr>
              <a:xfrm>
                <a:off x="4673066" y="1955574"/>
                <a:ext cx="517161" cy="11294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2E725-F20F-0FC0-A053-17283D304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066" y="1955574"/>
                <a:ext cx="517161" cy="11294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2FAA37E-326B-9F6B-46FC-25457D03A0EA}"/>
                  </a:ext>
                </a:extLst>
              </p:cNvPr>
              <p:cNvSpPr txBox="1"/>
              <p:nvPr/>
            </p:nvSpPr>
            <p:spPr>
              <a:xfrm>
                <a:off x="8440440" y="3189813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.?.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.?.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FAA37E-326B-9F6B-46FC-25457D03A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440" y="3189813"/>
                <a:ext cx="517161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5B2CB8-0A29-3C57-B0CA-4868F4ED0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568" y="1349234"/>
            <a:ext cx="2898063" cy="1223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828E1A8-32BF-E7B2-D95B-AE18DA8C65F0}"/>
                  </a:ext>
                </a:extLst>
              </p:cNvPr>
              <p:cNvSpPr txBox="1"/>
              <p:nvPr/>
            </p:nvSpPr>
            <p:spPr>
              <a:xfrm>
                <a:off x="8440440" y="3133546"/>
                <a:ext cx="517161" cy="10143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𝟏</m:t>
                          </m:r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28E1A8-32BF-E7B2-D95B-AE18DA8C6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440" y="3133546"/>
                <a:ext cx="517161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95FB5DEE-0AA2-5B26-8231-3BF3195A8327}"/>
                  </a:ext>
                </a:extLst>
              </p:cNvPr>
              <p:cNvSpPr txBox="1"/>
              <p:nvPr/>
            </p:nvSpPr>
            <p:spPr>
              <a:xfrm>
                <a:off x="7527017" y="4456391"/>
                <a:ext cx="51716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𝟒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FB5DEE-0AA2-5B26-8231-3BF3195A8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017" y="4456391"/>
                <a:ext cx="51716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7397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726734" y="644890"/>
            <a:ext cx="1076351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3: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Viết tỉ số của số đo thứ nhất và số đo thứ hai dưới dạng phân số tối giản.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1F158C-7B4A-9A63-A342-5B6C1FEE7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34" y="2009068"/>
            <a:ext cx="10807697" cy="3462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AE09A7FA-BF07-8DDE-6B4B-3F5CB75DEF6C}"/>
                  </a:ext>
                </a:extLst>
              </p:cNvPr>
              <p:cNvSpPr txBox="1"/>
              <p:nvPr/>
            </p:nvSpPr>
            <p:spPr>
              <a:xfrm>
                <a:off x="5849910" y="4457093"/>
                <a:ext cx="517161" cy="9105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09A7FA-BF07-8DDE-6B4B-3F5CB75D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910" y="4457093"/>
                <a:ext cx="517161" cy="910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38341419-2BD3-34B2-7C57-9157F9C52794}"/>
                  </a:ext>
                </a:extLst>
              </p:cNvPr>
              <p:cNvSpPr txBox="1"/>
              <p:nvPr/>
            </p:nvSpPr>
            <p:spPr>
              <a:xfrm>
                <a:off x="7963523" y="4457093"/>
                <a:ext cx="517161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𝟏</m:t>
                          </m:r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341419-2BD3-34B2-7C57-9157F9C52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523" y="4457093"/>
                <a:ext cx="517161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BF93A21F-21E6-6CD2-59B7-D2E25261A93B}"/>
                  </a:ext>
                </a:extLst>
              </p:cNvPr>
              <p:cNvSpPr txBox="1"/>
              <p:nvPr/>
            </p:nvSpPr>
            <p:spPr>
              <a:xfrm>
                <a:off x="10077136" y="4465878"/>
                <a:ext cx="517161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</m:num>
                        <m:den>
                          <m:r>
                            <a:rPr kumimoji="0" 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93A21F-21E6-6CD2-59B7-D2E25261A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136" y="4465878"/>
                <a:ext cx="517161" cy="900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1164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726734" y="644890"/>
            <a:ext cx="107635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4: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Vẽ sơ đồ đoạn thẳng thể hiện tỉ số.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F3CE67-68C5-F485-A803-F7049F2D9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64" y="1301857"/>
            <a:ext cx="10389510" cy="2634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1C0F21-7A91-9868-6D61-83B16EB42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34" y="3909246"/>
            <a:ext cx="10548940" cy="22015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F0680C-B95D-D479-B158-02E9FF7CD121}"/>
              </a:ext>
            </a:extLst>
          </p:cNvPr>
          <p:cNvSpPr/>
          <p:nvPr/>
        </p:nvSpPr>
        <p:spPr>
          <a:xfrm>
            <a:off x="726734" y="1332767"/>
            <a:ext cx="10604084" cy="824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085B3A4-3010-459E-6404-099E0966081B}"/>
              </a:ext>
            </a:extLst>
          </p:cNvPr>
          <p:cNvSpPr/>
          <p:nvPr/>
        </p:nvSpPr>
        <p:spPr>
          <a:xfrm>
            <a:off x="1708879" y="2503357"/>
            <a:ext cx="7854846" cy="1536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43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726734" y="644890"/>
            <a:ext cx="107635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4: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Vẽ sơ đồ đoạn thẳng thể hiện tỉ số.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1C0F21-7A91-9868-6D61-83B16EB42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534"/>
          <a:stretch/>
        </p:blipFill>
        <p:spPr>
          <a:xfrm>
            <a:off x="726734" y="1227406"/>
            <a:ext cx="10548940" cy="11110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014F42-C3A3-875D-88D8-EEB3C8066488}"/>
              </a:ext>
            </a:extLst>
          </p:cNvPr>
          <p:cNvSpPr txBox="1"/>
          <p:nvPr/>
        </p:nvSpPr>
        <p:spPr>
          <a:xfrm>
            <a:off x="899555" y="2309060"/>
            <a:ext cx="26065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Chiều rộng: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C130DAA-1688-F34C-1258-51BD85A68577}"/>
              </a:ext>
            </a:extLst>
          </p:cNvPr>
          <p:cNvGrpSpPr/>
          <p:nvPr/>
        </p:nvGrpSpPr>
        <p:grpSpPr>
          <a:xfrm>
            <a:off x="3551070" y="2457967"/>
            <a:ext cx="959370" cy="292388"/>
            <a:chOff x="3537679" y="3136612"/>
            <a:chExt cx="959370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56401F36-993A-EEE7-4D3F-4668C06D49E1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A4604DB-FCFF-C8F0-9A39-E3F67BEC8A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6C786E1E-3D73-9809-25A0-54E53242A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DAEEE9-F0D2-3A0A-894C-298CCBFC3E4B}"/>
              </a:ext>
            </a:extLst>
          </p:cNvPr>
          <p:cNvSpPr txBox="1"/>
          <p:nvPr/>
        </p:nvSpPr>
        <p:spPr>
          <a:xfrm>
            <a:off x="899555" y="3018593"/>
            <a:ext cx="26065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Chiều dài: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1EB8820-174C-2482-0481-A1B8277E21F9}"/>
              </a:ext>
            </a:extLst>
          </p:cNvPr>
          <p:cNvGrpSpPr/>
          <p:nvPr/>
        </p:nvGrpSpPr>
        <p:grpSpPr>
          <a:xfrm>
            <a:off x="3551069" y="3164786"/>
            <a:ext cx="959370" cy="292388"/>
            <a:chOff x="3537679" y="3136612"/>
            <a:chExt cx="959370" cy="2923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74367E9D-DD90-B8EF-0706-C17F609FD3C5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FE1926C3-C3FD-B54C-50D2-C1DD245AB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562D4298-9B23-1838-F0B8-3E32509B55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9E2BDED-35A7-3D37-B6C4-5581CB5196C9}"/>
              </a:ext>
            </a:extLst>
          </p:cNvPr>
          <p:cNvGrpSpPr/>
          <p:nvPr/>
        </p:nvGrpSpPr>
        <p:grpSpPr>
          <a:xfrm>
            <a:off x="4510440" y="3164786"/>
            <a:ext cx="959370" cy="292388"/>
            <a:chOff x="3537679" y="3136612"/>
            <a:chExt cx="959370" cy="29238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60B8BE0-B5EC-4C7A-36DF-458FC86C46C7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FA7AF1C1-D922-88DE-4BCB-12C1DA209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F5E0D9E9-FED0-00E7-6A06-0599B0AA5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7AAB04E-C96F-B505-58D2-72E975D3E9B7}"/>
              </a:ext>
            </a:extLst>
          </p:cNvPr>
          <p:cNvGrpSpPr/>
          <p:nvPr/>
        </p:nvGrpSpPr>
        <p:grpSpPr>
          <a:xfrm>
            <a:off x="5476890" y="3161798"/>
            <a:ext cx="959370" cy="292388"/>
            <a:chOff x="3537679" y="3136612"/>
            <a:chExt cx="959370" cy="29238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66C5384-3A25-35B4-5037-79E646C946E9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5DD6F43-8023-5F39-F0B8-435CBCA17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E1965E34-14FE-F97B-2007-57F3D039F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4A430FD-90EF-030E-BE91-421CF849E96E}"/>
              </a:ext>
            </a:extLst>
          </p:cNvPr>
          <p:cNvGrpSpPr/>
          <p:nvPr/>
        </p:nvGrpSpPr>
        <p:grpSpPr>
          <a:xfrm>
            <a:off x="6436261" y="3161798"/>
            <a:ext cx="959370" cy="292388"/>
            <a:chOff x="3537679" y="3136612"/>
            <a:chExt cx="959370" cy="29238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D3D1B3E3-9B46-470D-BF2C-0204F8E29A5F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9420B16A-AE65-D181-EF3C-23889D0855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735D35F-3CC5-C96D-7256-C66BE74356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E83C897-9752-36E8-A00B-EE24238C7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70" t="50471" r="770" b="-937"/>
          <a:stretch/>
        </p:blipFill>
        <p:spPr>
          <a:xfrm>
            <a:off x="726734" y="3600420"/>
            <a:ext cx="10548940" cy="111106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D665CB4-3667-10A3-1BA5-72E9B2E98D8E}"/>
              </a:ext>
            </a:extLst>
          </p:cNvPr>
          <p:cNvSpPr txBox="1"/>
          <p:nvPr/>
        </p:nvSpPr>
        <p:spPr>
          <a:xfrm>
            <a:off x="1004485" y="4634882"/>
            <a:ext cx="37497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Diện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tích trồng hoa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775EF84-D2C3-4E48-396C-434482B46F44}"/>
              </a:ext>
            </a:extLst>
          </p:cNvPr>
          <p:cNvSpPr txBox="1"/>
          <p:nvPr/>
        </p:nvSpPr>
        <p:spPr>
          <a:xfrm>
            <a:off x="1004485" y="5344415"/>
            <a:ext cx="44653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00B050"/>
                </a:solidFill>
              </a:rPr>
              <a:t>Diện tích trồng rau: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D4A1984D-E8D0-0395-366B-75A3B1AADD9C}"/>
              </a:ext>
            </a:extLst>
          </p:cNvPr>
          <p:cNvGrpSpPr/>
          <p:nvPr/>
        </p:nvGrpSpPr>
        <p:grpSpPr>
          <a:xfrm>
            <a:off x="4754284" y="4815166"/>
            <a:ext cx="959370" cy="292388"/>
            <a:chOff x="3537679" y="3136612"/>
            <a:chExt cx="959370" cy="292388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CD4C3F8A-4E79-E2FE-0495-B912A4FC6AB4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444EBE49-65F3-9BA8-2E6F-74B4915CF5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6E2A9492-4CF8-51B4-D830-06051C39CD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31DBC51-108E-102D-3A4A-C2884EFE3FF3}"/>
              </a:ext>
            </a:extLst>
          </p:cNvPr>
          <p:cNvGrpSpPr/>
          <p:nvPr/>
        </p:nvGrpSpPr>
        <p:grpSpPr>
          <a:xfrm>
            <a:off x="5713655" y="4815166"/>
            <a:ext cx="959370" cy="292388"/>
            <a:chOff x="3537679" y="3136612"/>
            <a:chExt cx="959370" cy="292388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771BCB40-B986-B7B8-9D0A-80DCA6BCE5FA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94EF965D-9935-FCB5-11F4-C907D1717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E9C07930-45FE-27D4-BA02-333179DEB2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DC682168-83F7-799E-CFC1-EB422749F925}"/>
              </a:ext>
            </a:extLst>
          </p:cNvPr>
          <p:cNvGrpSpPr/>
          <p:nvPr/>
        </p:nvGrpSpPr>
        <p:grpSpPr>
          <a:xfrm>
            <a:off x="6680105" y="4812178"/>
            <a:ext cx="959370" cy="292388"/>
            <a:chOff x="3537679" y="3136612"/>
            <a:chExt cx="959370" cy="292388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4BD84A22-0FAD-0DDA-6907-51EC2F2E0AE2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E6D9C307-C65D-72EB-15A1-60DF7D1699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74389D52-8E0B-E5C7-8AFC-DA1E206673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C4316DC1-941A-2089-3DEA-DCC19E20DDA8}"/>
              </a:ext>
            </a:extLst>
          </p:cNvPr>
          <p:cNvGrpSpPr/>
          <p:nvPr/>
        </p:nvGrpSpPr>
        <p:grpSpPr>
          <a:xfrm>
            <a:off x="4754284" y="5506942"/>
            <a:ext cx="959370" cy="292388"/>
            <a:chOff x="3537679" y="3136612"/>
            <a:chExt cx="959370" cy="292388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9FC570B1-785E-4C9C-4C39-7CC94A9EE21B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B4055010-60BA-7AAA-1553-410DB85AA6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ED8DD144-DEFB-5E68-B1E9-165AFA412E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0" name="Group 959">
            <a:extLst>
              <a:ext uri="{FF2B5EF4-FFF2-40B4-BE49-F238E27FC236}">
                <a16:creationId xmlns:a16="http://schemas.microsoft.com/office/drawing/2014/main" xmlns="" id="{8B9B94A5-0645-E577-70A1-79F71175BBB7}"/>
              </a:ext>
            </a:extLst>
          </p:cNvPr>
          <p:cNvGrpSpPr/>
          <p:nvPr/>
        </p:nvGrpSpPr>
        <p:grpSpPr>
          <a:xfrm>
            <a:off x="5713655" y="5506942"/>
            <a:ext cx="959370" cy="292388"/>
            <a:chOff x="3537679" y="3136612"/>
            <a:chExt cx="959370" cy="292388"/>
          </a:xfrm>
        </p:grpSpPr>
        <p:cxnSp>
          <p:nvCxnSpPr>
            <p:cNvPr id="961" name="Straight Connector 960">
              <a:extLst>
                <a:ext uri="{FF2B5EF4-FFF2-40B4-BE49-F238E27FC236}">
                  <a16:creationId xmlns:a16="http://schemas.microsoft.com/office/drawing/2014/main" xmlns="" id="{60919185-60A2-1F1E-0475-B7BAC6913A13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2" name="Straight Connector 961">
              <a:extLst>
                <a:ext uri="{FF2B5EF4-FFF2-40B4-BE49-F238E27FC236}">
                  <a16:creationId xmlns:a16="http://schemas.microsoft.com/office/drawing/2014/main" xmlns="" id="{C1B4DFC4-C8A5-7E0D-6E4D-74FE8ADD76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3" name="Straight Connector 962">
              <a:extLst>
                <a:ext uri="{FF2B5EF4-FFF2-40B4-BE49-F238E27FC236}">
                  <a16:creationId xmlns:a16="http://schemas.microsoft.com/office/drawing/2014/main" xmlns="" id="{B23B6577-FCCC-5F92-8B97-4A61BCC2BD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4" name="Group 963">
            <a:extLst>
              <a:ext uri="{FF2B5EF4-FFF2-40B4-BE49-F238E27FC236}">
                <a16:creationId xmlns:a16="http://schemas.microsoft.com/office/drawing/2014/main" xmlns="" id="{A31F9092-1DB5-50AE-6429-9EDD3805D133}"/>
              </a:ext>
            </a:extLst>
          </p:cNvPr>
          <p:cNvGrpSpPr/>
          <p:nvPr/>
        </p:nvGrpSpPr>
        <p:grpSpPr>
          <a:xfrm>
            <a:off x="6680105" y="5503954"/>
            <a:ext cx="959370" cy="292388"/>
            <a:chOff x="3537679" y="3136612"/>
            <a:chExt cx="959370" cy="292388"/>
          </a:xfrm>
        </p:grpSpPr>
        <p:cxnSp>
          <p:nvCxnSpPr>
            <p:cNvPr id="965" name="Straight Connector 964">
              <a:extLst>
                <a:ext uri="{FF2B5EF4-FFF2-40B4-BE49-F238E27FC236}">
                  <a16:creationId xmlns:a16="http://schemas.microsoft.com/office/drawing/2014/main" xmlns="" id="{92855970-90BA-F8F2-9AF6-274A3B974903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6" name="Straight Connector 965">
              <a:extLst>
                <a:ext uri="{FF2B5EF4-FFF2-40B4-BE49-F238E27FC236}">
                  <a16:creationId xmlns:a16="http://schemas.microsoft.com/office/drawing/2014/main" xmlns="" id="{ED86939C-02DC-3BD5-6B26-8CC5B28035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7" name="Straight Connector 966">
              <a:extLst>
                <a:ext uri="{FF2B5EF4-FFF2-40B4-BE49-F238E27FC236}">
                  <a16:creationId xmlns:a16="http://schemas.microsoft.com/office/drawing/2014/main" xmlns="" id="{18066C53-286E-C991-1AD7-12670E697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8" name="Group 967">
            <a:extLst>
              <a:ext uri="{FF2B5EF4-FFF2-40B4-BE49-F238E27FC236}">
                <a16:creationId xmlns:a16="http://schemas.microsoft.com/office/drawing/2014/main" xmlns="" id="{6988B0F8-EDEC-8B37-8BF6-AF5DEBDEF372}"/>
              </a:ext>
            </a:extLst>
          </p:cNvPr>
          <p:cNvGrpSpPr/>
          <p:nvPr/>
        </p:nvGrpSpPr>
        <p:grpSpPr>
          <a:xfrm>
            <a:off x="7639476" y="5503954"/>
            <a:ext cx="959370" cy="292388"/>
            <a:chOff x="3537679" y="3136612"/>
            <a:chExt cx="959370" cy="292388"/>
          </a:xfrm>
        </p:grpSpPr>
        <p:cxnSp>
          <p:nvCxnSpPr>
            <p:cNvPr id="969" name="Straight Connector 968">
              <a:extLst>
                <a:ext uri="{FF2B5EF4-FFF2-40B4-BE49-F238E27FC236}">
                  <a16:creationId xmlns:a16="http://schemas.microsoft.com/office/drawing/2014/main" xmlns="" id="{85A1128D-7A19-FBF6-9245-FDB0B6472D78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0" name="Straight Connector 969">
              <a:extLst>
                <a:ext uri="{FF2B5EF4-FFF2-40B4-BE49-F238E27FC236}">
                  <a16:creationId xmlns:a16="http://schemas.microsoft.com/office/drawing/2014/main" xmlns="" id="{42A7EEE2-AEDD-289F-B43A-5A867C8576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1" name="Straight Connector 970">
              <a:extLst>
                <a:ext uri="{FF2B5EF4-FFF2-40B4-BE49-F238E27FC236}">
                  <a16:creationId xmlns:a16="http://schemas.microsoft.com/office/drawing/2014/main" xmlns="" id="{750AAEBB-7D02-E8BF-E228-52CCA7C52D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72" name="Group 971">
            <a:extLst>
              <a:ext uri="{FF2B5EF4-FFF2-40B4-BE49-F238E27FC236}">
                <a16:creationId xmlns:a16="http://schemas.microsoft.com/office/drawing/2014/main" xmlns="" id="{88A7EF20-79B0-D9FF-8A8B-BFB0DAEF6C96}"/>
              </a:ext>
            </a:extLst>
          </p:cNvPr>
          <p:cNvGrpSpPr/>
          <p:nvPr/>
        </p:nvGrpSpPr>
        <p:grpSpPr>
          <a:xfrm>
            <a:off x="8605057" y="5508046"/>
            <a:ext cx="959370" cy="292388"/>
            <a:chOff x="3537679" y="3136612"/>
            <a:chExt cx="959370" cy="292388"/>
          </a:xfrm>
        </p:grpSpPr>
        <p:cxnSp>
          <p:nvCxnSpPr>
            <p:cNvPr id="973" name="Straight Connector 972">
              <a:extLst>
                <a:ext uri="{FF2B5EF4-FFF2-40B4-BE49-F238E27FC236}">
                  <a16:creationId xmlns:a16="http://schemas.microsoft.com/office/drawing/2014/main" xmlns="" id="{6FE5D2D4-3527-9ED4-6BF9-3394213BEF5E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4" name="Straight Connector 973">
              <a:extLst>
                <a:ext uri="{FF2B5EF4-FFF2-40B4-BE49-F238E27FC236}">
                  <a16:creationId xmlns:a16="http://schemas.microsoft.com/office/drawing/2014/main" xmlns="" id="{DBBF02F2-3F9A-3689-7033-94657201DD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5" name="Straight Connector 974">
              <a:extLst>
                <a:ext uri="{FF2B5EF4-FFF2-40B4-BE49-F238E27FC236}">
                  <a16:creationId xmlns:a16="http://schemas.microsoft.com/office/drawing/2014/main" xmlns="" id="{BA89149F-00AC-3DA0-30D8-F06A05A55A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76" name="Group 975">
            <a:extLst>
              <a:ext uri="{FF2B5EF4-FFF2-40B4-BE49-F238E27FC236}">
                <a16:creationId xmlns:a16="http://schemas.microsoft.com/office/drawing/2014/main" xmlns="" id="{4640CA11-9DFB-CBF6-E312-1364D20B5FBE}"/>
              </a:ext>
            </a:extLst>
          </p:cNvPr>
          <p:cNvGrpSpPr/>
          <p:nvPr/>
        </p:nvGrpSpPr>
        <p:grpSpPr>
          <a:xfrm>
            <a:off x="9571507" y="5505058"/>
            <a:ext cx="959370" cy="292388"/>
            <a:chOff x="3537679" y="3136612"/>
            <a:chExt cx="959370" cy="292388"/>
          </a:xfrm>
        </p:grpSpPr>
        <p:cxnSp>
          <p:nvCxnSpPr>
            <p:cNvPr id="977" name="Straight Connector 976">
              <a:extLst>
                <a:ext uri="{FF2B5EF4-FFF2-40B4-BE49-F238E27FC236}">
                  <a16:creationId xmlns:a16="http://schemas.microsoft.com/office/drawing/2014/main" xmlns="" id="{321EF6B5-C5A9-3B08-4EB8-F1057FA69720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9" name="Straight Connector 978">
              <a:extLst>
                <a:ext uri="{FF2B5EF4-FFF2-40B4-BE49-F238E27FC236}">
                  <a16:creationId xmlns:a16="http://schemas.microsoft.com/office/drawing/2014/main" xmlns="" id="{297533B2-0754-4AD6-1A8D-85BD2E9326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0" name="Straight Connector 979">
              <a:extLst>
                <a:ext uri="{FF2B5EF4-FFF2-40B4-BE49-F238E27FC236}">
                  <a16:creationId xmlns:a16="http://schemas.microsoft.com/office/drawing/2014/main" xmlns="" id="{A94045D3-1360-4632-3968-7EA851B849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81" name="Group 980">
            <a:extLst>
              <a:ext uri="{FF2B5EF4-FFF2-40B4-BE49-F238E27FC236}">
                <a16:creationId xmlns:a16="http://schemas.microsoft.com/office/drawing/2014/main" xmlns="" id="{5B389DAD-DD3B-BD77-15E6-27850B4D304D}"/>
              </a:ext>
            </a:extLst>
          </p:cNvPr>
          <p:cNvGrpSpPr/>
          <p:nvPr/>
        </p:nvGrpSpPr>
        <p:grpSpPr>
          <a:xfrm>
            <a:off x="10530878" y="5505058"/>
            <a:ext cx="959370" cy="292388"/>
            <a:chOff x="3537679" y="3136612"/>
            <a:chExt cx="959370" cy="292388"/>
          </a:xfrm>
        </p:grpSpPr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xmlns="" id="{03F3CB47-EC52-C250-1CD5-D665754DE8C0}"/>
                </a:ext>
              </a:extLst>
            </p:cNvPr>
            <p:cNvCxnSpPr/>
            <p:nvPr/>
          </p:nvCxnSpPr>
          <p:spPr>
            <a:xfrm>
              <a:off x="3537679" y="3282846"/>
              <a:ext cx="9593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3" name="Straight Connector 982">
              <a:extLst>
                <a:ext uri="{FF2B5EF4-FFF2-40B4-BE49-F238E27FC236}">
                  <a16:creationId xmlns:a16="http://schemas.microsoft.com/office/drawing/2014/main" xmlns="" id="{ABEA65DD-4453-CAD9-B133-4D49B9498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767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4" name="Straight Connector 983">
              <a:extLst>
                <a:ext uri="{FF2B5EF4-FFF2-40B4-BE49-F238E27FC236}">
                  <a16:creationId xmlns:a16="http://schemas.microsoft.com/office/drawing/2014/main" xmlns="" id="{94808852-D962-792F-7C32-2A8CA39FD2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7049" y="3136612"/>
              <a:ext cx="0" cy="29238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6022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38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thoi 1">
            <a:extLst>
              <a:ext uri="{FF2B5EF4-FFF2-40B4-BE49-F238E27FC236}">
                <a16:creationId xmlns:a16="http://schemas.microsoft.com/office/drawing/2014/main" xmlns="" id="{66327FD9-0BF2-88E5-D8F1-483D87DE43DC}"/>
              </a:ext>
            </a:extLst>
          </p:cNvPr>
          <p:cNvSpPr/>
          <p:nvPr/>
        </p:nvSpPr>
        <p:spPr>
          <a:xfrm>
            <a:off x="3732749" y="1131114"/>
            <a:ext cx="4630854" cy="4560690"/>
          </a:xfrm>
          <a:prstGeom prst="diamond">
            <a:avLst/>
          </a:prstGeom>
          <a:solidFill>
            <a:srgbClr val="C03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: Rounded Corners 21">
            <a:extLst>
              <a:ext uri="{FF2B5EF4-FFF2-40B4-BE49-F238E27FC236}">
                <a16:creationId xmlns:a16="http://schemas.microsoft.com/office/drawing/2014/main" xmlns="" id="{082403E1-DC9C-E0F0-40C0-B02EEEAB1723}"/>
              </a:ext>
            </a:extLst>
          </p:cNvPr>
          <p:cNvSpPr/>
          <p:nvPr/>
        </p:nvSpPr>
        <p:spPr>
          <a:xfrm>
            <a:off x="163015" y="220443"/>
            <a:ext cx="11753153" cy="6501375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vi-VN" sz="1795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4">
            <a:extLst>
              <a:ext uri="{FF2B5EF4-FFF2-40B4-BE49-F238E27FC236}">
                <a16:creationId xmlns:a16="http://schemas.microsoft.com/office/drawing/2014/main" xmlns="" id="{0E7BDA78-5C1F-CB8D-4929-900D134EDFFA}"/>
              </a:ext>
            </a:extLst>
          </p:cNvPr>
          <p:cNvGrpSpPr/>
          <p:nvPr/>
        </p:nvGrpSpPr>
        <p:grpSpPr>
          <a:xfrm>
            <a:off x="163014" y="315957"/>
            <a:ext cx="11787834" cy="1081247"/>
            <a:chOff x="163418" y="308236"/>
            <a:chExt cx="11817069" cy="1083929"/>
          </a:xfrm>
        </p:grpSpPr>
        <p:pic>
          <p:nvPicPr>
            <p:cNvPr id="5" name="Picture 32">
              <a:extLst>
                <a:ext uri="{FF2B5EF4-FFF2-40B4-BE49-F238E27FC236}">
                  <a16:creationId xmlns:a16="http://schemas.microsoft.com/office/drawing/2014/main" xmlns="" id="{C42ECB1F-F0F3-9022-5F7F-7E7430FFC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50" b="73867"/>
            <a:stretch/>
          </p:blipFill>
          <p:spPr>
            <a:xfrm>
              <a:off x="163418" y="308236"/>
              <a:ext cx="3328416" cy="1042124"/>
            </a:xfrm>
            <a:prstGeom prst="rect">
              <a:avLst/>
            </a:prstGeom>
          </p:spPr>
        </p:pic>
        <p:pic>
          <p:nvPicPr>
            <p:cNvPr id="6" name="Picture 33">
              <a:extLst>
                <a:ext uri="{FF2B5EF4-FFF2-40B4-BE49-F238E27FC236}">
                  <a16:creationId xmlns:a16="http://schemas.microsoft.com/office/drawing/2014/main" xmlns="" id="{E00FEC17-AE2F-241D-E191-E20AC70CF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50" b="73867"/>
            <a:stretch/>
          </p:blipFill>
          <p:spPr>
            <a:xfrm flipH="1">
              <a:off x="8652071" y="308236"/>
              <a:ext cx="3328416" cy="1042124"/>
            </a:xfrm>
            <a:prstGeom prst="rect">
              <a:avLst/>
            </a:prstGeom>
          </p:spPr>
        </p:pic>
        <p:grpSp>
          <p:nvGrpSpPr>
            <p:cNvPr id="7" name="Group 30">
              <a:extLst>
                <a:ext uri="{FF2B5EF4-FFF2-40B4-BE49-F238E27FC236}">
                  <a16:creationId xmlns:a16="http://schemas.microsoft.com/office/drawing/2014/main" xmlns="" id="{4E70C92F-2FE1-7394-914E-AA608CEF6BE8}"/>
                </a:ext>
              </a:extLst>
            </p:cNvPr>
            <p:cNvGrpSpPr/>
            <p:nvPr/>
          </p:nvGrpSpPr>
          <p:grpSpPr>
            <a:xfrm>
              <a:off x="3116006" y="462180"/>
              <a:ext cx="5881024" cy="929985"/>
              <a:chOff x="3116006" y="462180"/>
              <a:chExt cx="5881024" cy="929985"/>
            </a:xfrm>
          </p:grpSpPr>
          <p:pic>
            <p:nvPicPr>
              <p:cNvPr id="8" name="Picture 25">
                <a:extLst>
                  <a:ext uri="{FF2B5EF4-FFF2-40B4-BE49-F238E27FC236}">
                    <a16:creationId xmlns:a16="http://schemas.microsoft.com/office/drawing/2014/main" xmlns="" id="{95BCCA3D-0E5E-21E5-F4AE-E5FB0EEBD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965525">
                <a:off x="3116006" y="463050"/>
                <a:ext cx="681506" cy="681506"/>
              </a:xfrm>
              <a:prstGeom prst="rect">
                <a:avLst/>
              </a:prstGeom>
            </p:spPr>
          </p:pic>
          <p:pic>
            <p:nvPicPr>
              <p:cNvPr id="9" name="Picture 29">
                <a:extLst>
                  <a:ext uri="{FF2B5EF4-FFF2-40B4-BE49-F238E27FC236}">
                    <a16:creationId xmlns:a16="http://schemas.microsoft.com/office/drawing/2014/main" xmlns="" id="{5BF2EE14-A50C-3AD1-FB1B-8C0F24A1F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634475" flipH="1">
                <a:off x="8315524" y="462180"/>
                <a:ext cx="681506" cy="681506"/>
              </a:xfrm>
              <a:prstGeom prst="rect">
                <a:avLst/>
              </a:prstGeom>
            </p:spPr>
          </p:pic>
          <p:grpSp>
            <p:nvGrpSpPr>
              <p:cNvPr id="19" name="Nhóm 23">
                <a:extLst>
                  <a:ext uri="{FF2B5EF4-FFF2-40B4-BE49-F238E27FC236}">
                    <a16:creationId xmlns:a16="http://schemas.microsoft.com/office/drawing/2014/main" xmlns="" id="{CF18AF09-7DEC-F710-04B9-B6C03B825A44}"/>
                  </a:ext>
                </a:extLst>
              </p:cNvPr>
              <p:cNvGrpSpPr/>
              <p:nvPr/>
            </p:nvGrpSpPr>
            <p:grpSpPr>
              <a:xfrm>
                <a:off x="3955729" y="695799"/>
                <a:ext cx="4280542" cy="696366"/>
                <a:chOff x="3666356" y="4573200"/>
                <a:chExt cx="4280542" cy="1381473"/>
              </a:xfrm>
            </p:grpSpPr>
            <p:sp>
              <p:nvSpPr>
                <p:cNvPr id="20" name="TextBox 67">
                  <a:extLst>
                    <a:ext uri="{FF2B5EF4-FFF2-40B4-BE49-F238E27FC236}">
                      <a16:creationId xmlns:a16="http://schemas.microsoft.com/office/drawing/2014/main" xmlns="" id="{491C6D28-02B9-C9D5-2C42-C53AA2B92536}"/>
                    </a:ext>
                  </a:extLst>
                </p:cNvPr>
                <p:cNvSpPr txBox="1"/>
                <p:nvPr/>
              </p:nvSpPr>
              <p:spPr>
                <a:xfrm>
                  <a:off x="3666356" y="45732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 defTabSz="912114">
                    <a:buClrTx/>
                  </a:pPr>
                  <a:r>
                    <a:rPr lang="en-US" sz="7980" kern="120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FF506D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YÊU CẦU CẦN ĐẠT</a:t>
                  </a:r>
                  <a:endParaRPr lang="en-US" sz="7980" kern="120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F506D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21" name="TextBox 67">
                  <a:extLst>
                    <a:ext uri="{FF2B5EF4-FFF2-40B4-BE49-F238E27FC236}">
                      <a16:creationId xmlns:a16="http://schemas.microsoft.com/office/drawing/2014/main" xmlns="" id="{7F3A96E6-2419-0E1C-81C5-91075B0E9F22}"/>
                    </a:ext>
                  </a:extLst>
                </p:cNvPr>
                <p:cNvSpPr txBox="1"/>
                <p:nvPr/>
              </p:nvSpPr>
              <p:spPr>
                <a:xfrm>
                  <a:off x="3666356" y="45732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 defTabSz="912114">
                    <a:buClrTx/>
                  </a:pPr>
                  <a:r>
                    <a:rPr lang="en-US" sz="7980" kern="1200">
                      <a:ln w="9525">
                        <a:noFill/>
                        <a:prstDash val="solid"/>
                      </a:ln>
                      <a:solidFill>
                        <a:srgbClr val="FF506D"/>
                      </a:solidFill>
                      <a:effectLst>
                        <a:outerShdw blurRad="12700" dist="38100" dir="2700000" algn="tl" rotWithShape="0">
                          <a:srgbClr val="F7D2FE"/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YÊU CẦU CẦN ĐẠT</a:t>
                  </a:r>
                  <a:endParaRPr lang="en-US" sz="7980" kern="1200" dirty="0">
                    <a:ln w="9525">
                      <a:noFill/>
                      <a:prstDash val="solid"/>
                    </a:ln>
                    <a:solidFill>
                      <a:srgbClr val="FF506D"/>
                    </a:solidFill>
                    <a:effectLst>
                      <a:outerShdw blurRad="12700" dist="38100" dir="2700000" algn="tl" rotWithShape="0">
                        <a:srgbClr val="F7D2FE"/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</p:grpSp>
      <p:sp>
        <p:nvSpPr>
          <p:cNvPr id="25" name="TextBox 27">
            <a:extLst>
              <a:ext uri="{FF2B5EF4-FFF2-40B4-BE49-F238E27FC236}">
                <a16:creationId xmlns:a16="http://schemas.microsoft.com/office/drawing/2014/main" xmlns="" id="{5C16656D-B372-2723-342E-5AB6FABC6D9E}"/>
              </a:ext>
            </a:extLst>
          </p:cNvPr>
          <p:cNvSpPr txBox="1"/>
          <p:nvPr/>
        </p:nvSpPr>
        <p:spPr>
          <a:xfrm>
            <a:off x="395282" y="1302903"/>
            <a:ext cx="113232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buClrTx/>
            </a:pPr>
            <a:r>
              <a:rPr lang="vi-VN" sz="3600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HS nhận biết tỉ số của hai đại lượng cùng loại.</a:t>
            </a:r>
          </a:p>
          <a:p>
            <a:pPr algn="just" defTabSz="912114">
              <a:buClrTx/>
            </a:pPr>
            <a:r>
              <a:rPr lang="vi-VN" sz="3600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Viết được tỉ số và vẽ được sơ đồ đoạn thẳng thể hiện tỉ số của hai đại lượng.</a:t>
            </a:r>
          </a:p>
          <a:p>
            <a:pPr algn="just" defTabSz="912114">
              <a:buClrTx/>
            </a:pPr>
            <a:r>
              <a:rPr lang="vi-VN" sz="3600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Vận dụng để giải quyết vấn đề đơn giản liên quan đến tỉ số.</a:t>
            </a:r>
          </a:p>
          <a:p>
            <a:pPr algn="just" defTabSz="912114">
              <a:buClrTx/>
            </a:pPr>
            <a:r>
              <a:rPr lang="vi-VN" sz="3600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HS có cơ hội phát triển các năng lực tư duy và lập luận toán học; mô hình hoá toán học;</a:t>
            </a:r>
            <a:r>
              <a:rPr lang="en-US" sz="3600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600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 tiếp toán học; sử dụng công cụ, phương tiện học toán; giải quyết vấn đề toán học và</a:t>
            </a:r>
            <a:r>
              <a:rPr lang="en-US" sz="3600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600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phẩm chất chăm chỉ, trung thực,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25098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CF15BC1-CD1B-BF4D-1EBF-438AC52828E5}"/>
              </a:ext>
            </a:extLst>
          </p:cNvPr>
          <p:cNvSpPr/>
          <p:nvPr/>
        </p:nvSpPr>
        <p:spPr>
          <a:xfrm>
            <a:off x="409532" y="1908381"/>
            <a:ext cx="11513414" cy="4410614"/>
          </a:xfrm>
          <a:custGeom>
            <a:avLst/>
            <a:gdLst>
              <a:gd name="connsiteX0" fmla="*/ 0 w 11513414"/>
              <a:gd name="connsiteY0" fmla="*/ 597771 h 4410614"/>
              <a:gd name="connsiteX1" fmla="*/ 597771 w 11513414"/>
              <a:gd name="connsiteY1" fmla="*/ 0 h 4410614"/>
              <a:gd name="connsiteX2" fmla="*/ 10915643 w 11513414"/>
              <a:gd name="connsiteY2" fmla="*/ 0 h 4410614"/>
              <a:gd name="connsiteX3" fmla="*/ 11513414 w 11513414"/>
              <a:gd name="connsiteY3" fmla="*/ 597771 h 4410614"/>
              <a:gd name="connsiteX4" fmla="*/ 11513414 w 11513414"/>
              <a:gd name="connsiteY4" fmla="*/ 3812843 h 4410614"/>
              <a:gd name="connsiteX5" fmla="*/ 10915643 w 11513414"/>
              <a:gd name="connsiteY5" fmla="*/ 4410614 h 4410614"/>
              <a:gd name="connsiteX6" fmla="*/ 597771 w 11513414"/>
              <a:gd name="connsiteY6" fmla="*/ 4410614 h 4410614"/>
              <a:gd name="connsiteX7" fmla="*/ 0 w 11513414"/>
              <a:gd name="connsiteY7" fmla="*/ 3812843 h 4410614"/>
              <a:gd name="connsiteX8" fmla="*/ 0 w 11513414"/>
              <a:gd name="connsiteY8" fmla="*/ 597771 h 441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414" h="4410614" fill="none" extrusionOk="0">
                <a:moveTo>
                  <a:pt x="0" y="597771"/>
                </a:moveTo>
                <a:cubicBezTo>
                  <a:pt x="319" y="276257"/>
                  <a:pt x="294246" y="44669"/>
                  <a:pt x="597771" y="0"/>
                </a:cubicBezTo>
                <a:cubicBezTo>
                  <a:pt x="3632825" y="72427"/>
                  <a:pt x="7185281" y="61419"/>
                  <a:pt x="10915643" y="0"/>
                </a:cubicBezTo>
                <a:cubicBezTo>
                  <a:pt x="11238521" y="-49992"/>
                  <a:pt x="11484512" y="258889"/>
                  <a:pt x="11513414" y="597771"/>
                </a:cubicBezTo>
                <a:cubicBezTo>
                  <a:pt x="11614290" y="2091087"/>
                  <a:pt x="11406101" y="3398580"/>
                  <a:pt x="11513414" y="3812843"/>
                </a:cubicBezTo>
                <a:cubicBezTo>
                  <a:pt x="11518158" y="4118907"/>
                  <a:pt x="11219136" y="4380742"/>
                  <a:pt x="10915643" y="4410614"/>
                </a:cubicBezTo>
                <a:cubicBezTo>
                  <a:pt x="8928914" y="4440441"/>
                  <a:pt x="4050014" y="4331308"/>
                  <a:pt x="597771" y="4410614"/>
                </a:cubicBezTo>
                <a:cubicBezTo>
                  <a:pt x="325238" y="4404102"/>
                  <a:pt x="-58966" y="4154643"/>
                  <a:pt x="0" y="3812843"/>
                </a:cubicBezTo>
                <a:cubicBezTo>
                  <a:pt x="50037" y="2904959"/>
                  <a:pt x="770" y="2086894"/>
                  <a:pt x="0" y="597771"/>
                </a:cubicBezTo>
                <a:close/>
              </a:path>
              <a:path w="11513414" h="4410614" stroke="0" extrusionOk="0">
                <a:moveTo>
                  <a:pt x="0" y="597771"/>
                </a:moveTo>
                <a:cubicBezTo>
                  <a:pt x="29334" y="275627"/>
                  <a:pt x="290647" y="47953"/>
                  <a:pt x="597771" y="0"/>
                </a:cubicBezTo>
                <a:cubicBezTo>
                  <a:pt x="4344075" y="123000"/>
                  <a:pt x="6635886" y="-96860"/>
                  <a:pt x="10915643" y="0"/>
                </a:cubicBezTo>
                <a:cubicBezTo>
                  <a:pt x="11196115" y="-37854"/>
                  <a:pt x="11521056" y="252224"/>
                  <a:pt x="11513414" y="597771"/>
                </a:cubicBezTo>
                <a:cubicBezTo>
                  <a:pt x="11516587" y="1459680"/>
                  <a:pt x="11607681" y="2774948"/>
                  <a:pt x="11513414" y="3812843"/>
                </a:cubicBezTo>
                <a:cubicBezTo>
                  <a:pt x="11504964" y="4146044"/>
                  <a:pt x="11197799" y="4402761"/>
                  <a:pt x="10915643" y="4410614"/>
                </a:cubicBezTo>
                <a:cubicBezTo>
                  <a:pt x="7334290" y="4249907"/>
                  <a:pt x="2474585" y="4450281"/>
                  <a:pt x="597771" y="4410614"/>
                </a:cubicBezTo>
                <a:cubicBezTo>
                  <a:pt x="259992" y="4409071"/>
                  <a:pt x="-45194" y="4122509"/>
                  <a:pt x="0" y="3812843"/>
                </a:cubicBezTo>
                <a:cubicBezTo>
                  <a:pt x="32216" y="3391463"/>
                  <a:pt x="57206" y="1279045"/>
                  <a:pt x="0" y="597771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6057" algn="just" defTabSz="912114">
              <a:spcBef>
                <a:spcPts val="1197"/>
              </a:spcBef>
              <a:buClrTx/>
            </a:pPr>
            <a:endParaRPr lang="en-US" sz="2793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0278E16C-92DA-27BD-48C8-F86415AAA747}"/>
              </a:ext>
            </a:extLst>
          </p:cNvPr>
          <p:cNvSpPr txBox="1"/>
          <p:nvPr/>
        </p:nvSpPr>
        <p:spPr>
          <a:xfrm>
            <a:off x="1942522" y="2223589"/>
            <a:ext cx="9326897" cy="75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lnSpc>
                <a:spcPct val="150000"/>
              </a:lnSpc>
              <a:buClrTx/>
            </a:pPr>
            <a:r>
              <a:rPr lang="en-US" sz="3192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xmlns="" id="{76F087FD-BCFF-ABC1-7599-CDA86D557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3357" y="2141143"/>
            <a:ext cx="917720" cy="91772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xmlns="" id="{197431FC-B81F-CC79-3AA7-53D73FB1080D}"/>
              </a:ext>
            </a:extLst>
          </p:cNvPr>
          <p:cNvSpPr txBox="1"/>
          <p:nvPr/>
        </p:nvSpPr>
        <p:spPr>
          <a:xfrm>
            <a:off x="1942522" y="3202175"/>
            <a:ext cx="9326897" cy="75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lnSpc>
                <a:spcPct val="150000"/>
              </a:lnSpc>
              <a:buClrTx/>
            </a:pPr>
            <a:r>
              <a:rPr lang="en-US" sz="3192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xmlns="" id="{464ACE53-948D-78AD-B9EF-E4948A5DD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3357" y="3119728"/>
            <a:ext cx="917720" cy="917720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xmlns="" id="{8D7002EC-472D-2098-0502-50066A0BA66D}"/>
              </a:ext>
            </a:extLst>
          </p:cNvPr>
          <p:cNvSpPr txBox="1"/>
          <p:nvPr/>
        </p:nvSpPr>
        <p:spPr>
          <a:xfrm>
            <a:off x="1942522" y="4180760"/>
            <a:ext cx="9326897" cy="75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lnSpc>
                <a:spcPct val="150000"/>
              </a:lnSpc>
              <a:buClrTx/>
            </a:pPr>
            <a:r>
              <a:rPr lang="en-US" sz="3192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918B5259-8F23-07CB-94E4-E37B5B37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3357" y="4098313"/>
            <a:ext cx="917720" cy="917720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xmlns="" id="{1EDD3734-3452-1701-7958-6EED5F37F114}"/>
              </a:ext>
            </a:extLst>
          </p:cNvPr>
          <p:cNvSpPr txBox="1"/>
          <p:nvPr/>
        </p:nvSpPr>
        <p:spPr>
          <a:xfrm>
            <a:off x="1942522" y="5159345"/>
            <a:ext cx="9326897" cy="75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lnSpc>
                <a:spcPct val="150000"/>
              </a:lnSpc>
              <a:buClrTx/>
            </a:pPr>
            <a:r>
              <a:rPr lang="en-US" sz="3192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xmlns="" id="{2AB4215D-8AED-5E3C-B618-C289B8CA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3357" y="5076898"/>
            <a:ext cx="917720" cy="917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B35E13-D136-84D9-993B-97428F4BC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224" y="214244"/>
            <a:ext cx="496867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25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  <p:bldP spid="10" grpId="0" uiExpand="1" build="p"/>
      <p:bldP spid="1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90DFC2-EEC5-8C01-4094-812BEC448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44" y="424345"/>
            <a:ext cx="7638950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9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76D105CB-6ADD-D6CF-E71F-EA26B5110E14}"/>
              </a:ext>
            </a:extLst>
          </p:cNvPr>
          <p:cNvSpPr/>
          <p:nvPr/>
        </p:nvSpPr>
        <p:spPr>
          <a:xfrm>
            <a:off x="4434393" y="1538068"/>
            <a:ext cx="3381927" cy="3325796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BFD9CE-D059-D676-744D-A892E5589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243" y="1243394"/>
            <a:ext cx="7285351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77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D68AF9-3227-A916-96AD-3FB37E7D7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50" y="856326"/>
            <a:ext cx="11145738" cy="514534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0E946AC7-31D7-0CAF-4F0B-4A6D49BB80C6}"/>
              </a:ext>
            </a:extLst>
          </p:cNvPr>
          <p:cNvSpPr/>
          <p:nvPr/>
        </p:nvSpPr>
        <p:spPr>
          <a:xfrm>
            <a:off x="641684" y="1042737"/>
            <a:ext cx="2919663" cy="1491916"/>
          </a:xfrm>
          <a:prstGeom prst="wedgeRoundRectCallout">
            <a:avLst>
              <a:gd name="adj1" fmla="val -5448"/>
              <a:gd name="adj2" fmla="val 65726"/>
              <a:gd name="adj3" fmla="val 16667"/>
            </a:avLst>
          </a:prstGeom>
          <a:solidFill>
            <a:srgbClr val="D4EF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0" i="0" u="none" strike="noStrike" baseline="0">
                <a:solidFill>
                  <a:sysClr val="windowText" lastClr="000000"/>
                </a:solidFill>
              </a:rPr>
              <a:t>Bà ơi! Khối lượng</a:t>
            </a:r>
          </a:p>
          <a:p>
            <a:pPr algn="ctr"/>
            <a:r>
              <a:rPr lang="en-US" sz="2000" b="0" i="0" u="none" strike="noStrike" baseline="0">
                <a:solidFill>
                  <a:sysClr val="windowText" lastClr="000000"/>
                </a:solidFill>
              </a:rPr>
              <a:t>gạo nếp bằng</a:t>
            </a:r>
          </a:p>
          <a:p>
            <a:pPr algn="ctr"/>
            <a:r>
              <a:rPr lang="vi-VN" sz="2000" b="0" i="0" u="none" strike="noStrike" baseline="0">
                <a:solidFill>
                  <a:sysClr val="windowText" lastClr="000000"/>
                </a:solidFill>
              </a:rPr>
              <a:t>mấy phần khối lượng</a:t>
            </a:r>
          </a:p>
          <a:p>
            <a:pPr algn="ctr"/>
            <a:r>
              <a:rPr lang="en-US" sz="2000" b="0" i="0" u="none" strike="noStrike" baseline="0">
                <a:solidFill>
                  <a:sysClr val="windowText" lastClr="000000"/>
                </a:solidFill>
              </a:rPr>
              <a:t>đậu xanh ạ?</a:t>
            </a:r>
            <a:endParaRPr lang="en-US" sz="1800">
              <a:solidFill>
                <a:sysClr val="windowText" lastClr="000000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7C820111-C1BB-10F5-A183-800E48FF3701}"/>
              </a:ext>
            </a:extLst>
          </p:cNvPr>
          <p:cNvSpPr/>
          <p:nvPr/>
        </p:nvSpPr>
        <p:spPr>
          <a:xfrm>
            <a:off x="8438147" y="1042737"/>
            <a:ext cx="2919663" cy="898358"/>
          </a:xfrm>
          <a:prstGeom prst="wedgeRoundRectCallout">
            <a:avLst>
              <a:gd name="adj1" fmla="val -52701"/>
              <a:gd name="adj2" fmla="val 65726"/>
              <a:gd name="adj3" fmla="val 16667"/>
            </a:avLst>
          </a:prstGeom>
          <a:solidFill>
            <a:srgbClr val="D4EF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0" i="0" u="none" strike="noStrike" baseline="0">
                <a:solidFill>
                  <a:sysClr val="windowText" lastClr="000000"/>
                </a:solidFill>
              </a:rPr>
              <a:t>Cứ 5 kg gạo nếp</a:t>
            </a:r>
          </a:p>
          <a:p>
            <a:pPr algn="ctr"/>
            <a:r>
              <a:rPr lang="vi-VN" sz="2000" b="0" i="0" u="none" strike="noStrike" baseline="0">
                <a:solidFill>
                  <a:sysClr val="windowText" lastClr="000000"/>
                </a:solidFill>
              </a:rPr>
              <a:t>thì có 2 kg đậu xanh.</a:t>
            </a:r>
            <a:endParaRPr lang="en-US" sz="18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3253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76D105CB-6ADD-D6CF-E71F-EA26B5110E14}"/>
              </a:ext>
            </a:extLst>
          </p:cNvPr>
          <p:cNvSpPr/>
          <p:nvPr/>
        </p:nvSpPr>
        <p:spPr>
          <a:xfrm>
            <a:off x="4434393" y="1538068"/>
            <a:ext cx="3381927" cy="3325796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8B6CB3-C1F0-BD75-5C81-A735160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37" y="2140170"/>
            <a:ext cx="756579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9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etnam tet holiday Images | Free Vectors, Stock Photos &amp; PSD">
            <a:extLst>
              <a:ext uri="{FF2B5EF4-FFF2-40B4-BE49-F238E27FC236}">
                <a16:creationId xmlns:a16="http://schemas.microsoft.com/office/drawing/2014/main" xmlns="" id="{30999888-6333-29A6-F707-ACA19310C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7677"/>
            <a:ext cx="12161838" cy="81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839A33-D17C-8032-7FFB-C86538B43F27}"/>
              </a:ext>
            </a:extLst>
          </p:cNvPr>
          <p:cNvGrpSpPr/>
          <p:nvPr/>
        </p:nvGrpSpPr>
        <p:grpSpPr>
          <a:xfrm>
            <a:off x="-21929" y="1276564"/>
            <a:ext cx="6102848" cy="2152436"/>
            <a:chOff x="1438384" y="4745912"/>
            <a:chExt cx="6102848" cy="2152436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xmlns="" id="{3DF96D1F-D80F-33C3-8274-C0EB7840AF18}"/>
                </a:ext>
              </a:extLst>
            </p:cNvPr>
            <p:cNvSpPr/>
            <p:nvPr/>
          </p:nvSpPr>
          <p:spPr>
            <a:xfrm>
              <a:off x="1438384" y="4745912"/>
              <a:ext cx="6102848" cy="2152436"/>
            </a:xfrm>
            <a:prstGeom prst="cloudCallout">
              <a:avLst>
                <a:gd name="adj1" fmla="val -36904"/>
                <a:gd name="adj2" fmla="val 32955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EFEA65A1-65FB-1DFD-D86C-BB6105BB8175}"/>
                </a:ext>
              </a:extLst>
            </p:cNvPr>
            <p:cNvSpPr/>
            <p:nvPr/>
          </p:nvSpPr>
          <p:spPr>
            <a:xfrm>
              <a:off x="1969885" y="5285018"/>
              <a:ext cx="5039845" cy="1074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BA14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Giới thiệu tỉ số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A142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65218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779489" y="633349"/>
            <a:ext cx="106729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u="sng">
                <a:solidFill>
                  <a:srgbClr val="FF0000"/>
                </a:solidFill>
              </a:rPr>
              <a:t>Ví dụ 1:</a:t>
            </a:r>
            <a:r>
              <a:rPr lang="vi-VN" sz="2400" b="1"/>
              <a:t> Khối lượng gạo nếp và đậu xanh được bà ngoại sử dụng để gói bánh chưng như sau: Cứ sử dụng 5 kg gạo nếp thì dùng 2 kg  đậu xanh.</a:t>
            </a:r>
            <a:endParaRPr lang="en-US" sz="24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AF684C-56B9-7D18-B8C0-79568E4C3D8A}"/>
              </a:ext>
            </a:extLst>
          </p:cNvPr>
          <p:cNvSpPr txBox="1"/>
          <p:nvPr/>
        </p:nvSpPr>
        <p:spPr>
          <a:xfrm>
            <a:off x="1677155" y="1739765"/>
            <a:ext cx="88776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</a:rPr>
              <a:t>Bà sử dụng khối lượng gạo nếp và đậu xanh như thế nào?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2CFCD10-9DFC-73DB-0D7F-D513F73D056D}"/>
              </a:ext>
            </a:extLst>
          </p:cNvPr>
          <p:cNvCxnSpPr/>
          <p:nvPr/>
        </p:nvCxnSpPr>
        <p:spPr>
          <a:xfrm>
            <a:off x="4182256" y="1464346"/>
            <a:ext cx="72702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009978-9583-EF09-C89F-3799680D1B60}"/>
              </a:ext>
            </a:extLst>
          </p:cNvPr>
          <p:cNvSpPr txBox="1"/>
          <p:nvPr/>
        </p:nvSpPr>
        <p:spPr>
          <a:xfrm>
            <a:off x="779489" y="2309751"/>
            <a:ext cx="12291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Ta nói: </a:t>
            </a:r>
            <a:endParaRPr 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914A4D74-3655-707F-4DDF-78EEB10A0EEF}"/>
                  </a:ext>
                </a:extLst>
              </p:cNvPr>
              <p:cNvSpPr txBox="1"/>
              <p:nvPr/>
            </p:nvSpPr>
            <p:spPr>
              <a:xfrm>
                <a:off x="779489" y="2612845"/>
                <a:ext cx="1005839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B050"/>
                    </a:solidFill>
                  </a:rPr>
                  <a:t>Tỉ số của khối lượng gạo nếp và khối lượng đậu xanh là 5 : 2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4A4D74-3655-707F-4DDF-78EEB10A0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89" y="2612845"/>
                <a:ext cx="10058399" cy="898195"/>
              </a:xfrm>
              <a:prstGeom prst="rect">
                <a:avLst/>
              </a:prstGeom>
              <a:blipFill>
                <a:blip r:embed="rId3"/>
                <a:stretch>
                  <a:fillRect l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90B23C50-B1D2-E7D6-A235-EBE38275B3E6}"/>
                  </a:ext>
                </a:extLst>
              </p:cNvPr>
              <p:cNvSpPr txBox="1"/>
              <p:nvPr/>
            </p:nvSpPr>
            <p:spPr>
              <a:xfrm>
                <a:off x="779489" y="3391651"/>
                <a:ext cx="10992605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B050"/>
                    </a:solidFill>
                  </a:rPr>
                  <a:t>Tỉ số này cho biết khối lượng gạo nếp bằng </a:t>
                </a:r>
                <a:r>
                  <a:rPr lang="en-US" sz="2400" b="1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00B050"/>
                    </a:solidFill>
                  </a:rPr>
                  <a:t> </a:t>
                </a:r>
                <a:r>
                  <a:rPr lang="vi-VN" sz="2400" b="1">
                    <a:solidFill>
                      <a:srgbClr val="00B050"/>
                    </a:solidFill>
                  </a:rPr>
                  <a:t> khối lượng đậu xanh. </a:t>
                </a:r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B23C50-B1D2-E7D6-A235-EBE38275B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89" y="3391651"/>
                <a:ext cx="10992605" cy="898195"/>
              </a:xfrm>
              <a:prstGeom prst="rect">
                <a:avLst/>
              </a:prstGeom>
              <a:blipFill>
                <a:blip r:embed="rId4"/>
                <a:stretch>
                  <a:fillRect l="-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Lan Hương">
                <a:extLst>
                  <a:ext uri="{FF2B5EF4-FFF2-40B4-BE49-F238E27FC236}">
                    <a16:creationId xmlns:a16="http://schemas.microsoft.com/office/drawing/2014/main" xmlns="" id="{5D84192B-E771-7600-AE8F-B11BC135D194}"/>
                  </a:ext>
                </a:extLst>
              </p:cNvPr>
              <p:cNvSpPr txBox="1"/>
              <p:nvPr/>
            </p:nvSpPr>
            <p:spPr>
              <a:xfrm>
                <a:off x="834634" y="4385319"/>
                <a:ext cx="10992605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7030A0"/>
                    </a:solidFill>
                  </a:rPr>
                  <a:t>Tỉ số của khối lượng đậu xanh và khối lượng gạo nếp là 2 : 5 hay</a:t>
                </a:r>
                <a:r>
                  <a:rPr lang="en-US" sz="2400" b="1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Lan Hương">
                <a:extLst>
                  <a:ext uri="{FF2B5EF4-FFF2-40B4-BE49-F238E27FC236}">
                    <a16:creationId xmlns:a16="http://schemas.microsoft.com/office/drawing/2014/main" id="{5D84192B-E771-7600-AE8F-B11BC135D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34" y="4385319"/>
                <a:ext cx="10992605" cy="832344"/>
              </a:xfrm>
              <a:prstGeom prst="rect">
                <a:avLst/>
              </a:prstGeom>
              <a:blipFill>
                <a:blip r:embed="rId5"/>
                <a:stretch>
                  <a:fillRect l="-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ương">
                <a:extLst>
                  <a:ext uri="{FF2B5EF4-FFF2-40B4-BE49-F238E27FC236}">
                    <a16:creationId xmlns:a16="http://schemas.microsoft.com/office/drawing/2014/main" xmlns="" id="{1B7DE82B-D1AE-CC00-BCEA-E86EC749B900}"/>
                  </a:ext>
                </a:extLst>
              </p:cNvPr>
              <p:cNvSpPr txBox="1"/>
              <p:nvPr/>
            </p:nvSpPr>
            <p:spPr>
              <a:xfrm>
                <a:off x="779489" y="5200514"/>
                <a:ext cx="10992605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7030A0"/>
                    </a:solidFill>
                  </a:rPr>
                  <a:t>Tỉ số này cho biết khối lượng đậu xanh bằng </a:t>
                </a:r>
                <a:r>
                  <a:rPr lang="en-US" sz="2400" b="1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7030A0"/>
                    </a:solidFill>
                  </a:rPr>
                  <a:t> </a:t>
                </a:r>
                <a:r>
                  <a:rPr lang="vi-VN" sz="2400" b="1">
                    <a:solidFill>
                      <a:srgbClr val="7030A0"/>
                    </a:solidFill>
                  </a:rPr>
                  <a:t> khối lượng gạo nếp.</a:t>
                </a:r>
                <a:endParaRPr lang="en-US" sz="2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Hương">
                <a:extLst>
                  <a:ext uri="{FF2B5EF4-FFF2-40B4-BE49-F238E27FC236}">
                    <a16:creationId xmlns:a16="http://schemas.microsoft.com/office/drawing/2014/main" id="{1B7DE82B-D1AE-CC00-BCEA-E86EC749B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89" y="5200514"/>
                <a:ext cx="10992605" cy="924805"/>
              </a:xfrm>
              <a:prstGeom prst="rect">
                <a:avLst/>
              </a:prstGeom>
              <a:blipFill>
                <a:blip r:embed="rId6"/>
                <a:stretch>
                  <a:fillRect l="-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36D0D8-9FB4-DE53-31B5-6F56D6CF110A}"/>
              </a:ext>
            </a:extLst>
          </p:cNvPr>
          <p:cNvSpPr/>
          <p:nvPr/>
        </p:nvSpPr>
        <p:spPr>
          <a:xfrm>
            <a:off x="389744" y="357930"/>
            <a:ext cx="11437495" cy="6142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8" name="Google Shape;978;p57"/>
          <p:cNvSpPr/>
          <p:nvPr/>
        </p:nvSpPr>
        <p:spPr>
          <a:xfrm>
            <a:off x="6340312" y="357930"/>
            <a:ext cx="145298" cy="145298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BD206-3BA7-F56A-97BB-A69F647EF2D3}"/>
              </a:ext>
            </a:extLst>
          </p:cNvPr>
          <p:cNvSpPr txBox="1"/>
          <p:nvPr/>
        </p:nvSpPr>
        <p:spPr>
          <a:xfrm>
            <a:off x="1003814" y="688428"/>
            <a:ext cx="21441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sng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Ví dụ 2: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5919AA-07D0-9A57-639A-8EA03DAF2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56" y="1778064"/>
            <a:ext cx="10875600" cy="352075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27E85BCC-EF20-0E60-FF75-666DD150DE5C}"/>
              </a:ext>
            </a:extLst>
          </p:cNvPr>
          <p:cNvSpPr/>
          <p:nvPr/>
        </p:nvSpPr>
        <p:spPr>
          <a:xfrm>
            <a:off x="1528997" y="2693337"/>
            <a:ext cx="599606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6BA34CC-065C-263D-BA4D-291D7BD8C05F}"/>
              </a:ext>
            </a:extLst>
          </p:cNvPr>
          <p:cNvSpPr/>
          <p:nvPr/>
        </p:nvSpPr>
        <p:spPr>
          <a:xfrm>
            <a:off x="3792511" y="2693336"/>
            <a:ext cx="599606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96349E3-FE3D-8806-377D-B8368B51658A}"/>
              </a:ext>
            </a:extLst>
          </p:cNvPr>
          <p:cNvSpPr/>
          <p:nvPr/>
        </p:nvSpPr>
        <p:spPr>
          <a:xfrm>
            <a:off x="7225259" y="2533338"/>
            <a:ext cx="2338466" cy="744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67296B-B0F0-A23B-EF58-98FFA9B95DDF}"/>
              </a:ext>
            </a:extLst>
          </p:cNvPr>
          <p:cNvSpPr txBox="1"/>
          <p:nvPr/>
        </p:nvSpPr>
        <p:spPr>
          <a:xfrm>
            <a:off x="6895476" y="3579890"/>
            <a:ext cx="1214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12 :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11B59696-4B62-C0F4-C3F1-31B79C16702D}"/>
                  </a:ext>
                </a:extLst>
              </p:cNvPr>
              <p:cNvSpPr txBox="1"/>
              <p:nvPr/>
            </p:nvSpPr>
            <p:spPr>
              <a:xfrm>
                <a:off x="9031573" y="3421384"/>
                <a:ext cx="771994" cy="901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B59696-4B62-C0F4-C3F1-31B79C167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573" y="3421384"/>
                <a:ext cx="771994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3F8453-D3A0-29A8-246E-C61BE9EF4425}"/>
              </a:ext>
            </a:extLst>
          </p:cNvPr>
          <p:cNvSpPr txBox="1"/>
          <p:nvPr/>
        </p:nvSpPr>
        <p:spPr>
          <a:xfrm>
            <a:off x="7041631" y="4535643"/>
            <a:ext cx="1214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a :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3FBD199-74AD-7FAD-3BE3-434870907FB6}"/>
                  </a:ext>
                </a:extLst>
              </p:cNvPr>
              <p:cNvSpPr txBox="1"/>
              <p:nvPr/>
            </p:nvSpPr>
            <p:spPr>
              <a:xfrm>
                <a:off x="9104651" y="4383813"/>
                <a:ext cx="771994" cy="8363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FBD199-74AD-7FAD-3BE3-434870907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4651" y="4383813"/>
                <a:ext cx="771994" cy="836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5331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etnam tet holiday Images | Free Vectors, Stock Photos &amp; PSD">
            <a:extLst>
              <a:ext uri="{FF2B5EF4-FFF2-40B4-BE49-F238E27FC236}">
                <a16:creationId xmlns:a16="http://schemas.microsoft.com/office/drawing/2014/main" xmlns="" id="{30999888-6333-29A6-F707-ACA19310C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7677"/>
            <a:ext cx="12161838" cy="81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839A33-D17C-8032-7FFB-C86538B43F27}"/>
              </a:ext>
            </a:extLst>
          </p:cNvPr>
          <p:cNvGrpSpPr/>
          <p:nvPr/>
        </p:nvGrpSpPr>
        <p:grpSpPr>
          <a:xfrm>
            <a:off x="-21929" y="1276564"/>
            <a:ext cx="6102848" cy="2152436"/>
            <a:chOff x="1438384" y="4745912"/>
            <a:chExt cx="6102848" cy="2152436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xmlns="" id="{3DF96D1F-D80F-33C3-8274-C0EB7840AF18}"/>
                </a:ext>
              </a:extLst>
            </p:cNvPr>
            <p:cNvSpPr/>
            <p:nvPr/>
          </p:nvSpPr>
          <p:spPr>
            <a:xfrm>
              <a:off x="1438384" y="4745912"/>
              <a:ext cx="6102848" cy="2152436"/>
            </a:xfrm>
            <a:prstGeom prst="cloudCallout">
              <a:avLst>
                <a:gd name="adj1" fmla="val -36904"/>
                <a:gd name="adj2" fmla="val 32955"/>
              </a:avLst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EFEA65A1-65FB-1DFD-D86C-BB6105BB8175}"/>
                </a:ext>
              </a:extLst>
            </p:cNvPr>
            <p:cNvSpPr/>
            <p:nvPr/>
          </p:nvSpPr>
          <p:spPr>
            <a:xfrm>
              <a:off x="2099313" y="5366634"/>
              <a:ext cx="5039845" cy="1074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accent3"/>
                  </a:solidFill>
                </a:rPr>
                <a:t>Chia sẻ cảm xúc của em  về không khi chuẩn bị đón Tết.</a:t>
              </a:r>
              <a:endParaRPr lang="en-US" sz="3200" b="1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72426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389</TotalTime>
  <Words>612</Words>
  <Application>Microsoft Office PowerPoint</Application>
  <PresentationFormat>Custom</PresentationFormat>
  <Paragraphs>93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SVN-Kitten</vt:lpstr>
      <vt:lpstr>LNTH-LuoLuoNotangYuanTi 1</vt:lpstr>
      <vt:lpstr>Arial</vt:lpstr>
      <vt:lpstr>Montserrat</vt:lpstr>
      <vt:lpstr>Cambria Math</vt:lpstr>
      <vt:lpstr>Caveat Brush</vt:lpstr>
      <vt:lpstr>Raleway</vt:lpstr>
      <vt:lpstr>Chinese New Year Art Activities and Decorations by Slidesgos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HP</cp:lastModifiedBy>
  <cp:revision>2</cp:revision>
  <dcterms:modified xsi:type="dcterms:W3CDTF">2025-09-24T12:03:16Z</dcterms:modified>
  <cp:category>9Slide.vn</cp:category>
</cp:coreProperties>
</file>