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330" r:id="rId4"/>
    <p:sldId id="331" r:id="rId5"/>
    <p:sldId id="350" r:id="rId6"/>
    <p:sldId id="351" r:id="rId7"/>
    <p:sldId id="352" r:id="rId8"/>
    <p:sldId id="353" r:id="rId9"/>
    <p:sldId id="345" r:id="rId10"/>
    <p:sldId id="346" r:id="rId11"/>
    <p:sldId id="354" r:id="rId12"/>
    <p:sldId id="355" r:id="rId13"/>
    <p:sldId id="356" r:id="rId14"/>
    <p:sldId id="357" r:id="rId15"/>
    <p:sldId id="358" r:id="rId16"/>
    <p:sldId id="347" r:id="rId17"/>
    <p:sldId id="348" r:id="rId18"/>
    <p:sldId id="359" r:id="rId19"/>
    <p:sldId id="361" r:id="rId20"/>
    <p:sldId id="349" r:id="rId21"/>
    <p:sldId id="275" r:id="rId22"/>
    <p:sldId id="277" r:id="rId23"/>
    <p:sldId id="362" r:id="rId24"/>
    <p:sldId id="363" r:id="rId25"/>
    <p:sldId id="364" r:id="rId26"/>
    <p:sldId id="279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5A2"/>
    <a:srgbClr val="C7A8CF"/>
    <a:srgbClr val="C3E7F0"/>
    <a:srgbClr val="7AB9DB"/>
    <a:srgbClr val="DAE695"/>
    <a:srgbClr val="FFDB87"/>
    <a:srgbClr val="66FFCC"/>
    <a:srgbClr val="FF99FF"/>
    <a:srgbClr val="FF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EF0107-5A48-4092-947B-7F1637AE9E09}" v="240" dt="2023-07-21T07:49:30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5A7CA-76F2-4B8B-AAB0-BAE22524F4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6FCD9-83E6-4EFE-9077-03383C6BA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3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6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6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6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51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9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90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4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0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71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4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282C1E6-208D-B08A-831E-3EBAC77043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8BED35-58B7-FD3D-0DF2-FDF58034E84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888" y="99524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0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AB335-301C-8393-B471-630463AD8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10" y="203200"/>
            <a:ext cx="10571380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883795" y="334016"/>
            <a:ext cx="10703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hãy cho biết lợi ích và tác hại của một số sản phẩm công nghệ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 sử dụng trong đời sống có trong hình dưới đây.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A3A98-E94C-D898-5BD8-1C31EB593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2" y="1496516"/>
            <a:ext cx="3430479" cy="2237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9DD32-C2AB-C788-943C-8C6D12210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03" y="1601904"/>
            <a:ext cx="3430479" cy="2237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927FE-686E-EF82-9ABA-9E0805794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959" y="4002243"/>
            <a:ext cx="3430552" cy="2270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E3B8BA-6653-00A6-D447-C851DC1077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72" y="4048952"/>
            <a:ext cx="3430552" cy="22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78" y="2019165"/>
            <a:ext cx="2830896" cy="4545148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4517" y="1700682"/>
            <a:ext cx="3191587" cy="4633539"/>
          </a:xfrm>
          <a:prstGeom prst="rect">
            <a:avLst/>
          </a:prstGeom>
        </p:spPr>
      </p:pic>
      <p:sp>
        <p:nvSpPr>
          <p:cNvPr id="3" name="Hình chữ nhật: Góc Tròn 24">
            <a:extLst>
              <a:ext uri="{FF2B5EF4-FFF2-40B4-BE49-F238E27FC236}">
                <a16:creationId xmlns:a16="http://schemas.microsoft.com/office/drawing/2014/main" id="{475CCC04-AF83-F6B3-448E-5728AC9E1AD9}"/>
              </a:ext>
            </a:extLst>
          </p:cNvPr>
          <p:cNvSpPr/>
          <p:nvPr/>
        </p:nvSpPr>
        <p:spPr>
          <a:xfrm>
            <a:off x="3929474" y="1040524"/>
            <a:ext cx="3835043" cy="197304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LUẬN NHÓM ĐÔI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9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DA3A98-E94C-D898-5BD8-1C31EB593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53" y="487522"/>
            <a:ext cx="3430479" cy="22377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B5FA3F-1BF6-E9EA-5387-F8E252F2A810}"/>
              </a:ext>
            </a:extLst>
          </p:cNvPr>
          <p:cNvCxnSpPr/>
          <p:nvPr/>
        </p:nvCxnSpPr>
        <p:spPr>
          <a:xfrm>
            <a:off x="5943600" y="2743200"/>
            <a:ext cx="0" cy="38826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ình chữ nhật: Góc Tròn 24">
            <a:extLst>
              <a:ext uri="{FF2B5EF4-FFF2-40B4-BE49-F238E27FC236}">
                <a16:creationId xmlns:a16="http://schemas.microsoft.com/office/drawing/2014/main" id="{1ACD3321-0AA4-3CEF-277C-EE194E36EC94}"/>
              </a:ext>
            </a:extLst>
          </p:cNvPr>
          <p:cNvSpPr/>
          <p:nvPr/>
        </p:nvSpPr>
        <p:spPr>
          <a:xfrm>
            <a:off x="637140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ÍCH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ình chữ nhật: Góc Tròn 24">
            <a:extLst>
              <a:ext uri="{FF2B5EF4-FFF2-40B4-BE49-F238E27FC236}">
                <a16:creationId xmlns:a16="http://schemas.microsoft.com/office/drawing/2014/main" id="{61BD1FD7-D227-F731-44D6-27553AEF4966}"/>
              </a:ext>
            </a:extLst>
          </p:cNvPr>
          <p:cNvSpPr/>
          <p:nvPr/>
        </p:nvSpPr>
        <p:spPr>
          <a:xfrm>
            <a:off x="8263553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HẠI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7ACD4-A0FA-50F7-A385-44383DD1AC68}"/>
              </a:ext>
            </a:extLst>
          </p:cNvPr>
          <p:cNvSpPr txBox="1"/>
          <p:nvPr/>
        </p:nvSpPr>
        <p:spPr>
          <a:xfrm>
            <a:off x="520262" y="3026979"/>
            <a:ext cx="48715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yriad Pro" panose="020B0503030403020204" pitchFamily="34" charset="0"/>
              </a:rPr>
              <a:t>Gió là một nguồn năng lượng sạch, không gây ô nhiễm môi trường, có thể tái tạo và là một trong những nguồn để sản xuất điện tiết kiệm chi phí nhất,…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9C848-5B0D-A3EC-5A84-4D11D7B068C7}"/>
              </a:ext>
            </a:extLst>
          </p:cNvPr>
          <p:cNvSpPr txBox="1"/>
          <p:nvPr/>
        </p:nvSpPr>
        <p:spPr>
          <a:xfrm>
            <a:off x="6336302" y="3026979"/>
            <a:ext cx="4871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00B05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Các cánh quạt quay có thể tạo ra tiếng ồn và gây nguy hiểm cho một số loài động vật bay,…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B5FA3F-1BF6-E9EA-5387-F8E252F2A810}"/>
              </a:ext>
            </a:extLst>
          </p:cNvPr>
          <p:cNvCxnSpPr/>
          <p:nvPr/>
        </p:nvCxnSpPr>
        <p:spPr>
          <a:xfrm>
            <a:off x="5943600" y="2743200"/>
            <a:ext cx="0" cy="38826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ình chữ nhật: Góc Tròn 24">
            <a:extLst>
              <a:ext uri="{FF2B5EF4-FFF2-40B4-BE49-F238E27FC236}">
                <a16:creationId xmlns:a16="http://schemas.microsoft.com/office/drawing/2014/main" id="{1ACD3321-0AA4-3CEF-277C-EE194E36EC94}"/>
              </a:ext>
            </a:extLst>
          </p:cNvPr>
          <p:cNvSpPr/>
          <p:nvPr/>
        </p:nvSpPr>
        <p:spPr>
          <a:xfrm>
            <a:off x="637140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 ÍCH</a:t>
            </a:r>
          </a:p>
        </p:txBody>
      </p:sp>
      <p:sp>
        <p:nvSpPr>
          <p:cNvPr id="9" name="Hình chữ nhật: Góc Tròn 24">
            <a:extLst>
              <a:ext uri="{FF2B5EF4-FFF2-40B4-BE49-F238E27FC236}">
                <a16:creationId xmlns:a16="http://schemas.microsoft.com/office/drawing/2014/main" id="{61BD1FD7-D227-F731-44D6-27553AEF4966}"/>
              </a:ext>
            </a:extLst>
          </p:cNvPr>
          <p:cNvSpPr/>
          <p:nvPr/>
        </p:nvSpPr>
        <p:spPr>
          <a:xfrm>
            <a:off x="8263553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 HẠI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7ACD4-A0FA-50F7-A385-44383DD1AC68}"/>
              </a:ext>
            </a:extLst>
          </p:cNvPr>
          <p:cNvSpPr txBox="1"/>
          <p:nvPr/>
        </p:nvSpPr>
        <p:spPr>
          <a:xfrm>
            <a:off x="488731" y="3131763"/>
            <a:ext cx="487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70C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Giúp chữa bệnh.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9C848-5B0D-A3EC-5A84-4D11D7B068C7}"/>
              </a:ext>
            </a:extLst>
          </p:cNvPr>
          <p:cNvSpPr txBox="1"/>
          <p:nvPr/>
        </p:nvSpPr>
        <p:spPr>
          <a:xfrm>
            <a:off x="6336302" y="3026979"/>
            <a:ext cx="4871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B05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Có thể gây phản ứng phụ,</a:t>
            </a:r>
            <a:r>
              <a:rPr lang="en-US" sz="4000">
                <a:solidFill>
                  <a:srgbClr val="00B05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 </a:t>
            </a:r>
            <a:r>
              <a:rPr lang="vi-VN" sz="4000">
                <a:solidFill>
                  <a:srgbClr val="00B05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ảnh hưởng không tốt đến sức khoẻ.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E667B-FB20-598B-9F08-BCAB0382DE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8" y="458148"/>
            <a:ext cx="3676666" cy="239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B5FA3F-1BF6-E9EA-5387-F8E252F2A810}"/>
              </a:ext>
            </a:extLst>
          </p:cNvPr>
          <p:cNvCxnSpPr/>
          <p:nvPr/>
        </p:nvCxnSpPr>
        <p:spPr>
          <a:xfrm>
            <a:off x="5943600" y="2743200"/>
            <a:ext cx="0" cy="38826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ình chữ nhật: Góc Tròn 24">
            <a:extLst>
              <a:ext uri="{FF2B5EF4-FFF2-40B4-BE49-F238E27FC236}">
                <a16:creationId xmlns:a16="http://schemas.microsoft.com/office/drawing/2014/main" id="{1ACD3321-0AA4-3CEF-277C-EE194E36EC94}"/>
              </a:ext>
            </a:extLst>
          </p:cNvPr>
          <p:cNvSpPr/>
          <p:nvPr/>
        </p:nvSpPr>
        <p:spPr>
          <a:xfrm>
            <a:off x="637140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 ÍCH</a:t>
            </a:r>
          </a:p>
        </p:txBody>
      </p:sp>
      <p:sp>
        <p:nvSpPr>
          <p:cNvPr id="9" name="Hình chữ nhật: Góc Tròn 24">
            <a:extLst>
              <a:ext uri="{FF2B5EF4-FFF2-40B4-BE49-F238E27FC236}">
                <a16:creationId xmlns:a16="http://schemas.microsoft.com/office/drawing/2014/main" id="{61BD1FD7-D227-F731-44D6-27553AEF4966}"/>
              </a:ext>
            </a:extLst>
          </p:cNvPr>
          <p:cNvSpPr/>
          <p:nvPr/>
        </p:nvSpPr>
        <p:spPr>
          <a:xfrm>
            <a:off x="8263553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 HẠI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7ACD4-A0FA-50F7-A385-44383DD1AC68}"/>
              </a:ext>
            </a:extLst>
          </p:cNvPr>
          <p:cNvSpPr txBox="1"/>
          <p:nvPr/>
        </p:nvSpPr>
        <p:spPr>
          <a:xfrm>
            <a:off x="338231" y="2837793"/>
            <a:ext cx="52126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70C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Giúp tìm kiếm thông tin nhanh; giúp con người có thể liên lạc với nhau một cách thuận lợi, nhanh chóng;…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9C848-5B0D-A3EC-5A84-4D11D7B068C7}"/>
              </a:ext>
            </a:extLst>
          </p:cNvPr>
          <p:cNvSpPr txBox="1"/>
          <p:nvPr/>
        </p:nvSpPr>
        <p:spPr>
          <a:xfrm>
            <a:off x="6306167" y="3033134"/>
            <a:ext cx="53398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B05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Có thể bị kẻ xấu lợi dụng, lừa đảo; nhiều thông tin độc hại, gây ảnh hưởng không tốt đến tâm lí mọi người;...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yriad Pro" panose="020B0503030403020204" pitchFamily="34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0A6CC-E055-588C-2620-BC5A4CA4FD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172" y="472814"/>
            <a:ext cx="3430552" cy="22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7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B5FA3F-1BF6-E9EA-5387-F8E252F2A810}"/>
              </a:ext>
            </a:extLst>
          </p:cNvPr>
          <p:cNvCxnSpPr/>
          <p:nvPr/>
        </p:nvCxnSpPr>
        <p:spPr>
          <a:xfrm>
            <a:off x="5943600" y="2743200"/>
            <a:ext cx="0" cy="388268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ình chữ nhật: Góc Tròn 24">
            <a:extLst>
              <a:ext uri="{FF2B5EF4-FFF2-40B4-BE49-F238E27FC236}">
                <a16:creationId xmlns:a16="http://schemas.microsoft.com/office/drawing/2014/main" id="{1ACD3321-0AA4-3CEF-277C-EE194E36EC94}"/>
              </a:ext>
            </a:extLst>
          </p:cNvPr>
          <p:cNvSpPr/>
          <p:nvPr/>
        </p:nvSpPr>
        <p:spPr>
          <a:xfrm>
            <a:off x="637140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LỢI ÍCH</a:t>
            </a:r>
          </a:p>
        </p:txBody>
      </p:sp>
      <p:sp>
        <p:nvSpPr>
          <p:cNvPr id="9" name="Hình chữ nhật: Góc Tròn 24">
            <a:extLst>
              <a:ext uri="{FF2B5EF4-FFF2-40B4-BE49-F238E27FC236}">
                <a16:creationId xmlns:a16="http://schemas.microsoft.com/office/drawing/2014/main" id="{61BD1FD7-D227-F731-44D6-27553AEF4966}"/>
              </a:ext>
            </a:extLst>
          </p:cNvPr>
          <p:cNvSpPr/>
          <p:nvPr/>
        </p:nvSpPr>
        <p:spPr>
          <a:xfrm>
            <a:off x="8263553" y="1040524"/>
            <a:ext cx="2944292" cy="81980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 HẠI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7ACD4-A0FA-50F7-A385-44383DD1AC68}"/>
              </a:ext>
            </a:extLst>
          </p:cNvPr>
          <p:cNvSpPr txBox="1"/>
          <p:nvPr/>
        </p:nvSpPr>
        <p:spPr>
          <a:xfrm>
            <a:off x="338230" y="2837793"/>
            <a:ext cx="5400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70C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Giúp con người di chuyển một quãng đường xa thuận tiện hơn.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9C848-5B0D-A3EC-5A84-4D11D7B068C7}"/>
              </a:ext>
            </a:extLst>
          </p:cNvPr>
          <p:cNvSpPr txBox="1"/>
          <p:nvPr/>
        </p:nvSpPr>
        <p:spPr>
          <a:xfrm>
            <a:off x="6306167" y="3033134"/>
            <a:ext cx="5339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>
                <a:solidFill>
                  <a:srgbClr val="00B050"/>
                </a:solidFill>
                <a:latin typeface="Times New Roman" panose="02020603050405020304" pitchFamily="18" charset="0"/>
                <a:ea typeface="Myriad Pro" panose="020B0503030403020204" pitchFamily="34" charset="0"/>
              </a:rPr>
              <a:t>Xả khí thải gây ô nhiễm môi trường.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Myriad Pro" panose="020B0503030403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3503EF-8646-FDFA-C5BE-65EF76C05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25" y="472814"/>
            <a:ext cx="3430552" cy="22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44AFF-27FD-C2BF-EFC0-E79A1D571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60" y="-7883"/>
            <a:ext cx="12046740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868029" y="625079"/>
            <a:ext cx="10762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hãy nêu lợi ích và tác hại của một sản phẩm công nghệ đang được sử dụng trong học tập và sinh hoạt.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Lợi ích và tác hại của Internet mà không phải ai cũng biết">
            <a:extLst>
              <a:ext uri="{FF2B5EF4-FFF2-40B4-BE49-F238E27FC236}">
                <a16:creationId xmlns:a16="http://schemas.microsoft.com/office/drawing/2014/main" id="{510B954E-AAF1-7FB3-EA11-5FEC629DB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244445"/>
            <a:ext cx="76200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2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73" y="1995992"/>
            <a:ext cx="2830896" cy="4545148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981" y="1682030"/>
            <a:ext cx="3191587" cy="4633539"/>
          </a:xfrm>
          <a:prstGeom prst="rect">
            <a:avLst/>
          </a:prstGeom>
        </p:spPr>
      </p:pic>
      <p:sp>
        <p:nvSpPr>
          <p:cNvPr id="3" name="Hình chữ nhật: Góc Tròn 24">
            <a:extLst>
              <a:ext uri="{FF2B5EF4-FFF2-40B4-BE49-F238E27FC236}">
                <a16:creationId xmlns:a16="http://schemas.microsoft.com/office/drawing/2014/main" id="{475CCC04-AF83-F6B3-448E-5728AC9E1AD9}"/>
              </a:ext>
            </a:extLst>
          </p:cNvPr>
          <p:cNvSpPr/>
          <p:nvPr/>
        </p:nvSpPr>
        <p:spPr>
          <a:xfrm>
            <a:off x="2456159" y="428310"/>
            <a:ext cx="6605715" cy="13454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4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A2A896A1-BE45-4A15-E8A4-5F4DFC2A4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264" y="1884542"/>
            <a:ext cx="2830896" cy="4545148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29D2132D-D57D-A41F-05D9-9F37F7EC2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295" y="1737209"/>
            <a:ext cx="3191587" cy="46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A9BB0F-1CED-A690-A1DC-7B55DF434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586134"/>
              </p:ext>
            </p:extLst>
          </p:nvPr>
        </p:nvGraphicFramePr>
        <p:xfrm>
          <a:off x="616581" y="1044654"/>
          <a:ext cx="10727613" cy="4999450"/>
        </p:xfrm>
        <a:graphic>
          <a:graphicData uri="http://schemas.openxmlformats.org/drawingml/2006/table">
            <a:tbl>
              <a:tblPr/>
              <a:tblGrid>
                <a:gridCol w="2371889">
                  <a:extLst>
                    <a:ext uri="{9D8B030D-6E8A-4147-A177-3AD203B41FA5}">
                      <a16:colId xmlns:a16="http://schemas.microsoft.com/office/drawing/2014/main" val="2555138702"/>
                    </a:ext>
                  </a:extLst>
                </a:gridCol>
                <a:gridCol w="3925614">
                  <a:extLst>
                    <a:ext uri="{9D8B030D-6E8A-4147-A177-3AD203B41FA5}">
                      <a16:colId xmlns:a16="http://schemas.microsoft.com/office/drawing/2014/main" val="4286274157"/>
                    </a:ext>
                  </a:extLst>
                </a:gridCol>
                <a:gridCol w="4430110">
                  <a:extLst>
                    <a:ext uri="{9D8B030D-6E8A-4147-A177-3AD203B41FA5}">
                      <a16:colId xmlns:a16="http://schemas.microsoft.com/office/drawing/2014/main" val="1912209579"/>
                    </a:ext>
                  </a:extLst>
                </a:gridCol>
              </a:tblGrid>
              <a:tr h="460668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</a:rPr>
                        <a:t>Sản phẩm </a:t>
                      </a:r>
                    </a:p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</a:rPr>
                        <a:t>công nghệ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</a:rPr>
                        <a:t>Lợi ích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</a:rPr>
                        <a:t>Tác hại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822491"/>
                  </a:ext>
                </a:extLst>
              </a:tr>
              <a:tr h="184267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Điện thoại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Giúp con người liên lạc, giải trí.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Giảm giao tiếp trực tiếp giữa người với người, ảnh hưởng tới sức khỏe nếu sử dụng nhiều.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424217"/>
                  </a:ext>
                </a:extLst>
              </a:tr>
              <a:tr h="921336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Máy tính cầm tay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Giúp cho việc tính toán thuận tiện hơn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Khiến con người lệ thuộc vào công nghệ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727912"/>
                  </a:ext>
                </a:extLst>
              </a:tr>
              <a:tr h="138200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Xe máy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Là phương tiện giúp con người di chuyển thuận tiện hơn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Gây ô nhiễm môi trường và tai nạn giao thông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9173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DA605DA-EA6A-D8D8-CE92-E74BC4BCAC62}"/>
              </a:ext>
            </a:extLst>
          </p:cNvPr>
          <p:cNvSpPr txBox="1"/>
          <p:nvPr/>
        </p:nvSpPr>
        <p:spPr>
          <a:xfrm>
            <a:off x="4861036" y="182880"/>
            <a:ext cx="2238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</a:rPr>
              <a:t>MẪU</a:t>
            </a:r>
          </a:p>
        </p:txBody>
      </p:sp>
    </p:spTree>
    <p:extLst>
      <p:ext uri="{BB962C8B-B14F-4D97-AF65-F5344CB8AC3E}">
        <p14:creationId xmlns:p14="http://schemas.microsoft.com/office/powerpoint/2010/main" val="18646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73E97CC1-2B65-BBAB-1C44-7B73B4872CEB}"/>
              </a:ext>
            </a:extLst>
          </p:cNvPr>
          <p:cNvSpPr txBox="1"/>
          <p:nvPr/>
        </p:nvSpPr>
        <p:spPr>
          <a:xfrm>
            <a:off x="2449399" y="1200271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 w="1905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1F8B8BAC-D3BD-3DA4-64A6-E819DBCB542C}"/>
              </a:ext>
            </a:extLst>
          </p:cNvPr>
          <p:cNvSpPr txBox="1"/>
          <p:nvPr/>
        </p:nvSpPr>
        <p:spPr>
          <a:xfrm>
            <a:off x="2449399" y="1200270"/>
            <a:ext cx="7293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Thứ … ngày … tháng … năm …</a:t>
            </a:r>
            <a:endParaRPr kumimoji="0" lang="vi-VN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78DFA-AB4B-3C8E-7465-08BD6E4A7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859" y="2031267"/>
            <a:ext cx="8913124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240990" y="1266629"/>
            <a:ext cx="11678294" cy="524646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568413" y="1488675"/>
            <a:ext cx="109232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Sản phẩm công nghệ giúp cuộc sống của con người tiện nghi, thoải mái hơn; giúp gia tăng năng suất lao động, nâng cao chất lượng và giảm giá thành sản phẩm.</a:t>
            </a:r>
          </a:p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Sử dụng công nghệ quá mức có thể ảnh hưởng đến sức khoẻ; giảm giao tiếp trực tiếp giữa người với người; làm cho con người lệ thuộc vào công nghệ; thông tin cá nhân có thể bị đánh cắp, sửa đổi; các thông tin giả mạo có cơ hội được lan truyền nhanh chóng. Vì vậy, cần thận trọng và có trách nhiệm khi sử dụng công nghệ.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3920D6-F928-3E97-5632-CBC1A4A0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6" y="0"/>
            <a:ext cx="10815241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5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5EC375-B56A-8B3F-9DB9-2D76E664E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60" y="264902"/>
            <a:ext cx="10047079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14">
            <a:extLst>
              <a:ext uri="{FF2B5EF4-FFF2-40B4-BE49-F238E27FC236}">
                <a16:creationId xmlns:a16="http://schemas.microsoft.com/office/drawing/2014/main" id="{B1D4E900-FBA3-322F-D81C-0CA2AD7B6DB1}"/>
              </a:ext>
            </a:extLst>
          </p:cNvPr>
          <p:cNvSpPr/>
          <p:nvPr/>
        </p:nvSpPr>
        <p:spPr>
          <a:xfrm>
            <a:off x="2014331" y="338748"/>
            <a:ext cx="8613275" cy="1778000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những mặt trái khi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sử dụng công nghệ</a:t>
            </a:r>
            <a:endParaRPr kumimoji="0" lang="vi-VN" sz="5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1561D-3C34-137B-039C-0244BF3A575F}"/>
              </a:ext>
            </a:extLst>
          </p:cNvPr>
          <p:cNvGrpSpPr/>
          <p:nvPr/>
        </p:nvGrpSpPr>
        <p:grpSpPr>
          <a:xfrm>
            <a:off x="249923" y="1960048"/>
            <a:ext cx="11541024" cy="4515939"/>
            <a:chOff x="249923" y="1960048"/>
            <a:chExt cx="11541024" cy="4515939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93093724-B191-1788-47D5-69B0A9EE67DB}"/>
                </a:ext>
              </a:extLst>
            </p:cNvPr>
            <p:cNvSpPr/>
            <p:nvPr/>
          </p:nvSpPr>
          <p:spPr>
            <a:xfrm>
              <a:off x="570541" y="2500158"/>
              <a:ext cx="11220406" cy="3975829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006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516475139">
                    <a:custGeom>
                      <a:avLst/>
                      <a:gdLst>
                        <a:gd name="connsiteX0" fmla="*/ 0 w 4448231"/>
                        <a:gd name="connsiteY0" fmla="*/ 602986 h 3617843"/>
                        <a:gd name="connsiteX1" fmla="*/ 602986 w 4448231"/>
                        <a:gd name="connsiteY1" fmla="*/ 0 h 3617843"/>
                        <a:gd name="connsiteX2" fmla="*/ 3845245 w 4448231"/>
                        <a:gd name="connsiteY2" fmla="*/ 0 h 3617843"/>
                        <a:gd name="connsiteX3" fmla="*/ 4448231 w 4448231"/>
                        <a:gd name="connsiteY3" fmla="*/ 602986 h 3617843"/>
                        <a:gd name="connsiteX4" fmla="*/ 4448231 w 4448231"/>
                        <a:gd name="connsiteY4" fmla="*/ 3014857 h 3617843"/>
                        <a:gd name="connsiteX5" fmla="*/ 3845245 w 4448231"/>
                        <a:gd name="connsiteY5" fmla="*/ 3617843 h 3617843"/>
                        <a:gd name="connsiteX6" fmla="*/ 602986 w 4448231"/>
                        <a:gd name="connsiteY6" fmla="*/ 3617843 h 3617843"/>
                        <a:gd name="connsiteX7" fmla="*/ 0 w 4448231"/>
                        <a:gd name="connsiteY7" fmla="*/ 3014857 h 3617843"/>
                        <a:gd name="connsiteX8" fmla="*/ 0 w 4448231"/>
                        <a:gd name="connsiteY8" fmla="*/ 602986 h 36178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448231" h="3617843" fill="none" extrusionOk="0">
                          <a:moveTo>
                            <a:pt x="0" y="602986"/>
                          </a:moveTo>
                          <a:cubicBezTo>
                            <a:pt x="6427" y="271032"/>
                            <a:pt x="250854" y="-36657"/>
                            <a:pt x="602986" y="0"/>
                          </a:cubicBezTo>
                          <a:cubicBezTo>
                            <a:pt x="1672580" y="89850"/>
                            <a:pt x="2327805" y="-46843"/>
                            <a:pt x="3845245" y="0"/>
                          </a:cubicBezTo>
                          <a:cubicBezTo>
                            <a:pt x="4193747" y="2079"/>
                            <a:pt x="4432662" y="245876"/>
                            <a:pt x="4448231" y="602986"/>
                          </a:cubicBezTo>
                          <a:cubicBezTo>
                            <a:pt x="4418951" y="1052749"/>
                            <a:pt x="4350323" y="1830013"/>
                            <a:pt x="4448231" y="3014857"/>
                          </a:cubicBezTo>
                          <a:cubicBezTo>
                            <a:pt x="4437178" y="3350044"/>
                            <a:pt x="4186248" y="3584072"/>
                            <a:pt x="3845245" y="3617843"/>
                          </a:cubicBezTo>
                          <a:cubicBezTo>
                            <a:pt x="2472565" y="3663578"/>
                            <a:pt x="1179871" y="3766755"/>
                            <a:pt x="602986" y="3617843"/>
                          </a:cubicBezTo>
                          <a:cubicBezTo>
                            <a:pt x="274323" y="3563165"/>
                            <a:pt x="-12425" y="3355185"/>
                            <a:pt x="0" y="3014857"/>
                          </a:cubicBezTo>
                          <a:cubicBezTo>
                            <a:pt x="-79375" y="2633389"/>
                            <a:pt x="-18019" y="1581670"/>
                            <a:pt x="0" y="602986"/>
                          </a:cubicBezTo>
                          <a:close/>
                        </a:path>
                        <a:path w="4448231" h="3617843" stroke="0" extrusionOk="0">
                          <a:moveTo>
                            <a:pt x="0" y="602986"/>
                          </a:moveTo>
                          <a:cubicBezTo>
                            <a:pt x="39560" y="278575"/>
                            <a:pt x="265192" y="-8404"/>
                            <a:pt x="602986" y="0"/>
                          </a:cubicBezTo>
                          <a:cubicBezTo>
                            <a:pt x="1238973" y="34692"/>
                            <a:pt x="3189455" y="92788"/>
                            <a:pt x="3845245" y="0"/>
                          </a:cubicBezTo>
                          <a:cubicBezTo>
                            <a:pt x="4193772" y="27440"/>
                            <a:pt x="4452110" y="264066"/>
                            <a:pt x="4448231" y="602986"/>
                          </a:cubicBezTo>
                          <a:cubicBezTo>
                            <a:pt x="4329332" y="1181655"/>
                            <a:pt x="4431976" y="1949295"/>
                            <a:pt x="4448231" y="3014857"/>
                          </a:cubicBezTo>
                          <a:cubicBezTo>
                            <a:pt x="4430529" y="3363423"/>
                            <a:pt x="4208927" y="3650226"/>
                            <a:pt x="3845245" y="3617843"/>
                          </a:cubicBezTo>
                          <a:cubicBezTo>
                            <a:pt x="2924646" y="3512410"/>
                            <a:pt x="1561050" y="3527051"/>
                            <a:pt x="602986" y="3617843"/>
                          </a:cubicBezTo>
                          <a:cubicBezTo>
                            <a:pt x="274611" y="3599162"/>
                            <a:pt x="-46764" y="3318140"/>
                            <a:pt x="0" y="3014857"/>
                          </a:cubicBezTo>
                          <a:cubicBezTo>
                            <a:pt x="-167045" y="2450978"/>
                            <a:pt x="-137324" y="919186"/>
                            <a:pt x="0" y="602986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335C148D-3EEC-774F-F482-97FB7836DE02}"/>
                </a:ext>
              </a:extLst>
            </p:cNvPr>
            <p:cNvSpPr txBox="1"/>
            <p:nvPr/>
          </p:nvSpPr>
          <p:spPr>
            <a:xfrm>
              <a:off x="997923" y="2652119"/>
              <a:ext cx="1036564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vi-VN" sz="400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công nghệ quá mức có thể ảnh hưởng đến sức khoẻ; giảm giao tiếp trực tiếp giữa người với người; làm cho con người lệ thuộc vào công nghệ; thông tin cá nhân có thể bị đánh cắp, sửa đổi; các thông tin giả mạo có cơ hội được lan truyền nhanh chóng. </a:t>
              </a:r>
              <a:endPara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0" name="Graphic 6">
              <a:extLst>
                <a:ext uri="{FF2B5EF4-FFF2-40B4-BE49-F238E27FC236}">
                  <a16:creationId xmlns:a16="http://schemas.microsoft.com/office/drawing/2014/main" id="{FF5AA21D-89A1-E80B-400C-627CBB272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0077"/>
            <a:stretch/>
          </p:blipFill>
          <p:spPr>
            <a:xfrm>
              <a:off x="249923" y="1960048"/>
              <a:ext cx="1068618" cy="949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15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E40A6-FD2B-3CCE-B65F-B53569966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" t="14649" r="6864" b="60063"/>
          <a:stretch/>
        </p:blipFill>
        <p:spPr>
          <a:xfrm>
            <a:off x="640306" y="1996225"/>
            <a:ext cx="10911388" cy="3884313"/>
          </a:xfrm>
          <a:prstGeom prst="rect">
            <a:avLst/>
          </a:prstGeom>
        </p:spPr>
      </p:pic>
      <p:sp>
        <p:nvSpPr>
          <p:cNvPr id="4" name="Plaque 14">
            <a:extLst>
              <a:ext uri="{FF2B5EF4-FFF2-40B4-BE49-F238E27FC236}">
                <a16:creationId xmlns:a16="http://schemas.microsoft.com/office/drawing/2014/main" id="{28FAC765-FF0C-E94B-7100-DB5F51916ADB}"/>
              </a:ext>
            </a:extLst>
          </p:cNvPr>
          <p:cNvSpPr/>
          <p:nvPr/>
        </p:nvSpPr>
        <p:spPr>
          <a:xfrm>
            <a:off x="1829600" y="555629"/>
            <a:ext cx="8532800" cy="1222038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mặt trái khi sử dụng công nghệ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0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E40A6-FD2B-3CCE-B65F-B53569966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t="40672" r="5096" b="34040"/>
          <a:stretch/>
        </p:blipFill>
        <p:spPr>
          <a:xfrm>
            <a:off x="640306" y="1996225"/>
            <a:ext cx="10911388" cy="3884313"/>
          </a:xfrm>
          <a:prstGeom prst="rect">
            <a:avLst/>
          </a:prstGeom>
        </p:spPr>
      </p:pic>
      <p:sp>
        <p:nvSpPr>
          <p:cNvPr id="4" name="Plaque 14">
            <a:extLst>
              <a:ext uri="{FF2B5EF4-FFF2-40B4-BE49-F238E27FC236}">
                <a16:creationId xmlns:a16="http://schemas.microsoft.com/office/drawing/2014/main" id="{28FAC765-FF0C-E94B-7100-DB5F51916ADB}"/>
              </a:ext>
            </a:extLst>
          </p:cNvPr>
          <p:cNvSpPr/>
          <p:nvPr/>
        </p:nvSpPr>
        <p:spPr>
          <a:xfrm>
            <a:off x="1829600" y="555629"/>
            <a:ext cx="8532800" cy="1222038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mặt trái khi sử dụng công nghệ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6E40A6-FD2B-3CCE-B65F-B53569966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67154" r="5169" b="1195"/>
          <a:stretch/>
        </p:blipFill>
        <p:spPr>
          <a:xfrm>
            <a:off x="969373" y="1964767"/>
            <a:ext cx="10253253" cy="4495260"/>
          </a:xfrm>
          <a:prstGeom prst="rect">
            <a:avLst/>
          </a:prstGeom>
        </p:spPr>
      </p:pic>
      <p:sp>
        <p:nvSpPr>
          <p:cNvPr id="4" name="Plaque 14">
            <a:extLst>
              <a:ext uri="{FF2B5EF4-FFF2-40B4-BE49-F238E27FC236}">
                <a16:creationId xmlns:a16="http://schemas.microsoft.com/office/drawing/2014/main" id="{28FAC765-FF0C-E94B-7100-DB5F51916ADB}"/>
              </a:ext>
            </a:extLst>
          </p:cNvPr>
          <p:cNvSpPr/>
          <p:nvPr/>
        </p:nvSpPr>
        <p:spPr>
          <a:xfrm>
            <a:off x="1829600" y="555629"/>
            <a:ext cx="8532800" cy="1222038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mặt trái khi sử dụng công nghệ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8">
            <a:extLst>
              <a:ext uri="{FF2B5EF4-FFF2-40B4-BE49-F238E27FC236}">
                <a16:creationId xmlns:a16="http://schemas.microsoft.com/office/drawing/2014/main" id="{B2C1B207-284C-09CB-352C-EB9C8F28E831}"/>
              </a:ext>
            </a:extLst>
          </p:cNvPr>
          <p:cNvSpPr/>
          <p:nvPr/>
        </p:nvSpPr>
        <p:spPr>
          <a:xfrm>
            <a:off x="135293" y="220941"/>
            <a:ext cx="11790515" cy="6291294"/>
          </a:xfrm>
          <a:prstGeom prst="roundRect">
            <a:avLst/>
          </a:prstGeom>
          <a:solidFill>
            <a:srgbClr val="FFFFFF">
              <a:alpha val="85882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DE614A-65C9-D673-5F5F-B04E57A699D7}"/>
              </a:ext>
            </a:extLst>
          </p:cNvPr>
          <p:cNvSpPr txBox="1"/>
          <p:nvPr/>
        </p:nvSpPr>
        <p:spPr>
          <a:xfrm>
            <a:off x="4080918" y="400085"/>
            <a:ext cx="3899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D9E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DẶN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FF0368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>
                <a:ln w="28575">
                  <a:solidFill>
                    <a:srgbClr val="1E0E2F"/>
                  </a:solidFill>
                  <a:prstDash val="solid"/>
                </a:ln>
                <a:solidFill>
                  <a:srgbClr val="7DDDFF"/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+mn-ea"/>
                <a:cs typeface="Arial"/>
                <a:sym typeface="Arial"/>
              </a:rPr>
              <a:t>DÒ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7AFE3FD-6484-E414-37FF-2BF4D97C680C}"/>
              </a:ext>
            </a:extLst>
          </p:cNvPr>
          <p:cNvSpPr txBox="1"/>
          <p:nvPr/>
        </p:nvSpPr>
        <p:spPr>
          <a:xfrm>
            <a:off x="2589739" y="1741055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11AF7CF-1B9F-FD1F-C428-DBDFCA10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533511" y="1714397"/>
            <a:ext cx="913565" cy="913565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4D3834E6-116E-ADE9-78C7-28FCD684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2776075"/>
            <a:ext cx="913565" cy="913565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F8A73C47-9DBF-30AE-6AEA-1EAFBC656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3" y="3751348"/>
            <a:ext cx="913565" cy="913565"/>
          </a:xfrm>
          <a:prstGeom prst="rect">
            <a:avLst/>
          </a:prstGeom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9D104D3A-64EC-C9DD-F162-6E6AAA9A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1477594" y="4787654"/>
            <a:ext cx="913565" cy="913565"/>
          </a:xfrm>
          <a:prstGeom prst="rect">
            <a:avLst/>
          </a:prstGeom>
        </p:spPr>
      </p:pic>
      <p:pic>
        <p:nvPicPr>
          <p:cNvPr id="9" name="Hình ảnh 8" descr="Ảnh có chứa trang phục, Mặt người, phim hoạt hình, người&#10;&#10;Mô tả được tạo tự động">
            <a:extLst>
              <a:ext uri="{FF2B5EF4-FFF2-40B4-BE49-F238E27FC236}">
                <a16:creationId xmlns:a16="http://schemas.microsoft.com/office/drawing/2014/main" id="{5D507BB0-5BAE-2483-12CC-7F05E7783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885" y="3243638"/>
            <a:ext cx="4377924" cy="3556077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16A39D7-CF7E-DE9C-04E7-04C623A980DD}"/>
              </a:ext>
            </a:extLst>
          </p:cNvPr>
          <p:cNvSpPr txBox="1"/>
          <p:nvPr/>
        </p:nvSpPr>
        <p:spPr>
          <a:xfrm>
            <a:off x="2589739" y="2762291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64E7AED-5BBF-9317-8295-19A528161328}"/>
              </a:ext>
            </a:extLst>
          </p:cNvPr>
          <p:cNvSpPr txBox="1"/>
          <p:nvPr/>
        </p:nvSpPr>
        <p:spPr>
          <a:xfrm>
            <a:off x="2589739" y="3783527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3F2878-674E-C561-9C9B-BD405795F504}"/>
              </a:ext>
            </a:extLst>
          </p:cNvPr>
          <p:cNvSpPr txBox="1"/>
          <p:nvPr/>
        </p:nvSpPr>
        <p:spPr>
          <a:xfrm>
            <a:off x="2589739" y="4804763"/>
            <a:ext cx="70125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  <a:sym typeface="Arial"/>
              </a:rPr>
              <a:t>GV ĐIỀN VÀO ĐÂY</a:t>
            </a:r>
          </a:p>
        </p:txBody>
      </p:sp>
    </p:spTree>
    <p:extLst>
      <p:ext uri="{BB962C8B-B14F-4D97-AF65-F5344CB8AC3E}">
        <p14:creationId xmlns:p14="http://schemas.microsoft.com/office/powerpoint/2010/main" val="33169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  <p:bldP spid="11" grpId="0" uiExpand="1" build="p"/>
      <p:bldP spid="12" grpId="0" uiExpand="1" build="p"/>
      <p:bldP spid="1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C3AC4596-7E33-C244-6407-35A6D672B05D}"/>
              </a:ext>
            </a:extLst>
          </p:cNvPr>
          <p:cNvGrpSpPr/>
          <p:nvPr/>
        </p:nvGrpSpPr>
        <p:grpSpPr>
          <a:xfrm>
            <a:off x="2533642" y="45271"/>
            <a:ext cx="7336752" cy="3383729"/>
            <a:chOff x="4133327" y="8204395"/>
            <a:chExt cx="7210038" cy="3383729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id="{0625D7D1-BFF7-D871-ED37-31E6A687AC28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C981BF9A-116A-ECE7-ECE5-9606C1D2C1B8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371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88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72DFB7D2-5DBE-DB38-EF0A-81D9093751B0}"/>
              </a:ext>
            </a:extLst>
          </p:cNvPr>
          <p:cNvGrpSpPr/>
          <p:nvPr/>
        </p:nvGrpSpPr>
        <p:grpSpPr>
          <a:xfrm>
            <a:off x="733741" y="1936749"/>
            <a:ext cx="11591251" cy="2441643"/>
            <a:chOff x="945110" y="-629731"/>
            <a:chExt cx="11591251" cy="2790050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5FC30EB7-4BAB-0FF7-98D4-823CCF8006EE}"/>
                </a:ext>
              </a:extLst>
            </p:cNvPr>
            <p:cNvSpPr/>
            <p:nvPr/>
          </p:nvSpPr>
          <p:spPr>
            <a:xfrm>
              <a:off x="945110" y="-629731"/>
              <a:ext cx="11009080" cy="2438715"/>
            </a:xfrm>
            <a:prstGeom prst="roundRect">
              <a:avLst/>
            </a:prstGeom>
            <a:solidFill>
              <a:srgbClr val="FFFFFF">
                <a:alpha val="8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E628ABAC-053A-3A05-2C30-25856E861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10077"/>
            <a:stretch/>
          </p:blipFill>
          <p:spPr>
            <a:xfrm>
              <a:off x="11467743" y="1075455"/>
              <a:ext cx="1068618" cy="1084864"/>
            </a:xfrm>
            <a:prstGeom prst="rect">
              <a:avLst/>
            </a:prstGeom>
          </p:spPr>
        </p:pic>
      </p:grp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62C11AC-B72A-CC4B-F2B8-607D95E4BEB4}"/>
              </a:ext>
            </a:extLst>
          </p:cNvPr>
          <p:cNvSpPr txBox="1"/>
          <p:nvPr/>
        </p:nvSpPr>
        <p:spPr>
          <a:xfrm>
            <a:off x="935626" y="1936750"/>
            <a:ext cx="105226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 bày được vai trò của sản phẩm công nghệ trong đời sống. </a:t>
            </a:r>
            <a:endParaRPr lang="en-US" sz="360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được những mặt trái khi sử dụng công nghệ.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83A30-6544-4C3C-0AA2-6FBC3F8A1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617" y="-158880"/>
            <a:ext cx="627332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F20423-0630-AD08-4495-E3C0263F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36" y="210033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55DA2B9C-87E7-F6A9-082E-FD1249281358}"/>
              </a:ext>
            </a:extLst>
          </p:cNvPr>
          <p:cNvGrpSpPr/>
          <p:nvPr/>
        </p:nvGrpSpPr>
        <p:grpSpPr>
          <a:xfrm>
            <a:off x="1015013" y="340727"/>
            <a:ext cx="10161974" cy="4098120"/>
            <a:chOff x="810826" y="195584"/>
            <a:chExt cx="10161974" cy="4098120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9C6CFD1F-BE85-0490-0D3B-BB9A90040551}"/>
                </a:ext>
              </a:extLst>
            </p:cNvPr>
            <p:cNvSpPr/>
            <p:nvPr/>
          </p:nvSpPr>
          <p:spPr>
            <a:xfrm>
              <a:off x="810826" y="195584"/>
              <a:ext cx="10161974" cy="40981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C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3B9630F6-2335-781A-F176-231806030F56}"/>
                </a:ext>
              </a:extLst>
            </p:cNvPr>
            <p:cNvSpPr/>
            <p:nvPr/>
          </p:nvSpPr>
          <p:spPr>
            <a:xfrm>
              <a:off x="1048701" y="416221"/>
              <a:ext cx="9685560" cy="3638943"/>
            </a:xfrm>
            <a:prstGeom prst="roundRect">
              <a:avLst/>
            </a:prstGeom>
            <a:noFill/>
            <a:ln w="57150">
              <a:solidFill>
                <a:srgbClr val="FF7C8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1DAD6EA-34AE-0364-FC3F-5579BD59C072}"/>
              </a:ext>
            </a:extLst>
          </p:cNvPr>
          <p:cNvSpPr txBox="1"/>
          <p:nvPr/>
        </p:nvSpPr>
        <p:spPr>
          <a:xfrm>
            <a:off x="2493794" y="922455"/>
            <a:ext cx="68467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NTH-Dinomiko" panose="02000500000000000000" pitchFamily="2" charset="0"/>
                <a:ea typeface="Roboto" panose="02000000000000000000" pitchFamily="2" charset="0"/>
                <a:cs typeface="+mn-cs"/>
              </a:rPr>
              <a:t>TRÒ</a:t>
            </a:r>
            <a:r>
              <a:rPr kumimoji="0" lang="en-US" sz="8800" b="0" i="0" u="none" strike="noStrike" kern="1200" cap="none" spc="0" normalizeH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LNTH-Dinomiko" panose="02000500000000000000" pitchFamily="2" charset="0"/>
                <a:ea typeface="Roboto" panose="02000000000000000000" pitchFamily="2" charset="0"/>
                <a:cs typeface="+mn-cs"/>
              </a:rPr>
              <a:t> CHƠI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LNTH-Dinomiko" panose="02000500000000000000" pitchFamily="2" charset="0"/>
              <a:cs typeface="+mn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B7D235B-6A94-AD2B-24EB-3B303F324635}"/>
              </a:ext>
            </a:extLst>
          </p:cNvPr>
          <p:cNvSpPr txBox="1"/>
          <p:nvPr/>
        </p:nvSpPr>
        <p:spPr>
          <a:xfrm>
            <a:off x="1674930" y="2349633"/>
            <a:ext cx="88414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>
                <a:solidFill>
                  <a:srgbClr val="0070C0"/>
                </a:solidFill>
                <a:latin typeface="iCiel Pony" panose="02000000000000000000" pitchFamily="2" charset="0"/>
                <a:ea typeface="Roboto" panose="02000000000000000000" pitchFamily="2" charset="0"/>
              </a:rPr>
              <a:t>ĐỐ VUI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Pony" panose="02000000000000000000" pitchFamily="2" charset="0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6B3C8C1F-F41B-E396-C1C2-E82225B04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6" y="3250209"/>
            <a:ext cx="2464438" cy="2615816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AB1CCBB-8EE0-30A1-F762-4971763B8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537" y="37166"/>
            <a:ext cx="2250289" cy="284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94" y="3575255"/>
            <a:ext cx="1731730" cy="2780381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32" y="3547896"/>
            <a:ext cx="1952374" cy="2834452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ECD7B0C-226C-9AE4-0EEF-E37117F1389A}"/>
              </a:ext>
            </a:extLst>
          </p:cNvPr>
          <p:cNvSpPr/>
          <p:nvPr/>
        </p:nvSpPr>
        <p:spPr>
          <a:xfrm>
            <a:off x="1336048" y="983641"/>
            <a:ext cx="9196071" cy="17122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công nghệ này giúp con người nhìn rõ được khuôn mặt của mình.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ình chữ nhật: Góc Tròn 24">
            <a:extLst>
              <a:ext uri="{FF2B5EF4-FFF2-40B4-BE49-F238E27FC236}">
                <a16:creationId xmlns:a16="http://schemas.microsoft.com/office/drawing/2014/main" id="{475CCC04-AF83-F6B3-448E-5728AC9E1AD9}"/>
              </a:ext>
            </a:extLst>
          </p:cNvPr>
          <p:cNvSpPr/>
          <p:nvPr/>
        </p:nvSpPr>
        <p:spPr>
          <a:xfrm>
            <a:off x="4118660" y="3339008"/>
            <a:ext cx="3835043" cy="112499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gương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13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94" y="3575255"/>
            <a:ext cx="1731730" cy="2780381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32" y="3547896"/>
            <a:ext cx="1952374" cy="2834452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ECD7B0C-226C-9AE4-0EEF-E37117F1389A}"/>
              </a:ext>
            </a:extLst>
          </p:cNvPr>
          <p:cNvSpPr/>
          <p:nvPr/>
        </p:nvSpPr>
        <p:spPr>
          <a:xfrm>
            <a:off x="1336048" y="983641"/>
            <a:ext cx="9196071" cy="17122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2: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FF0066"/>
                </a:solidFill>
                <a:cs typeface="Arial" panose="020B0604020202020204" pitchFamily="34" charset="0"/>
              </a:rPr>
              <a:t>Sản phẩm công nghệ này giúp con người che mưa, che nắng..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Hình chữ nhật: Góc Tròn 24">
            <a:extLst>
              <a:ext uri="{FF2B5EF4-FFF2-40B4-BE49-F238E27FC236}">
                <a16:creationId xmlns:a16="http://schemas.microsoft.com/office/drawing/2014/main" id="{475CCC04-AF83-F6B3-448E-5728AC9E1AD9}"/>
              </a:ext>
            </a:extLst>
          </p:cNvPr>
          <p:cNvSpPr/>
          <p:nvPr/>
        </p:nvSpPr>
        <p:spPr>
          <a:xfrm>
            <a:off x="3019392" y="3350687"/>
            <a:ext cx="5829381" cy="13433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dù, cái nón lá,…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6F680BB4-CC7A-AC2E-CD92-DF1C71492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94" y="3575255"/>
            <a:ext cx="1731730" cy="2780381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8A87414F-0FBE-2BB1-98E1-4BE21B7C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32" y="3547896"/>
            <a:ext cx="1952374" cy="2834452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ECD7B0C-226C-9AE4-0EEF-E37117F1389A}"/>
              </a:ext>
            </a:extLst>
          </p:cNvPr>
          <p:cNvSpPr/>
          <p:nvPr/>
        </p:nvSpPr>
        <p:spPr>
          <a:xfrm>
            <a:off x="1336048" y="983641"/>
            <a:ext cx="9196071" cy="17122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3: </a:t>
            </a:r>
            <a:r>
              <a:rPr lang="vi-VN" sz="3600">
                <a:solidFill>
                  <a:srgbClr val="FF0066"/>
                </a:solidFill>
                <a:cs typeface="Arial" panose="020B0604020202020204" pitchFamily="34" charset="0"/>
              </a:rPr>
              <a:t>Sản phẩm công nghệ này giúp con người di chuyển lên các tầng lầu.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Hình chữ nhật: Góc Tròn 24">
            <a:extLst>
              <a:ext uri="{FF2B5EF4-FFF2-40B4-BE49-F238E27FC236}">
                <a16:creationId xmlns:a16="http://schemas.microsoft.com/office/drawing/2014/main" id="{475CCC04-AF83-F6B3-448E-5728AC9E1AD9}"/>
              </a:ext>
            </a:extLst>
          </p:cNvPr>
          <p:cNvSpPr/>
          <p:nvPr/>
        </p:nvSpPr>
        <p:spPr>
          <a:xfrm>
            <a:off x="3266012" y="3305964"/>
            <a:ext cx="5171089" cy="171226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 thang, thang máy, thang cuốn,…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3D092-3C93-190E-3F43-DFAF9871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46740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952</TotalTime>
  <Words>668</Words>
  <Application>Microsoft Office PowerPoint</Application>
  <PresentationFormat>Widescreen</PresentationFormat>
  <Paragraphs>61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iCiel Pony</vt:lpstr>
      <vt:lpstr>LNTH-Dinomiko</vt:lpstr>
      <vt:lpstr>Times New Roman</vt:lpstr>
      <vt:lpstr>UTM Edwardian</vt:lpstr>
      <vt:lpstr>UTM Showcard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109</cp:revision>
  <dcterms:created xsi:type="dcterms:W3CDTF">2023-07-19T11:37:00Z</dcterms:created>
  <dcterms:modified xsi:type="dcterms:W3CDTF">2025-09-18T15:08:06Z</dcterms:modified>
  <cp:category>9Slide.vn</cp:category>
</cp:coreProperties>
</file>