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26"/>
  </p:notesMasterIdLst>
  <p:sldIdLst>
    <p:sldId id="392" r:id="rId2"/>
    <p:sldId id="260" r:id="rId3"/>
    <p:sldId id="296" r:id="rId4"/>
    <p:sldId id="398" r:id="rId5"/>
    <p:sldId id="297" r:id="rId6"/>
    <p:sldId id="302" r:id="rId7"/>
    <p:sldId id="304" r:id="rId8"/>
    <p:sldId id="399" r:id="rId9"/>
    <p:sldId id="400" r:id="rId10"/>
    <p:sldId id="308" r:id="rId11"/>
    <p:sldId id="401" r:id="rId12"/>
    <p:sldId id="402" r:id="rId13"/>
    <p:sldId id="404" r:id="rId14"/>
    <p:sldId id="324" r:id="rId15"/>
    <p:sldId id="303" r:id="rId16"/>
    <p:sldId id="405" r:id="rId17"/>
    <p:sldId id="325" r:id="rId18"/>
    <p:sldId id="406" r:id="rId19"/>
    <p:sldId id="407" r:id="rId20"/>
    <p:sldId id="408" r:id="rId21"/>
    <p:sldId id="409" r:id="rId22"/>
    <p:sldId id="326" r:id="rId23"/>
    <p:sldId id="294" r:id="rId24"/>
    <p:sldId id="3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D762"/>
    <a:srgbClr val="B5E2E5"/>
    <a:srgbClr val="08B1EF"/>
    <a:srgbClr val="078835"/>
    <a:srgbClr val="00575E"/>
    <a:srgbClr val="FBE79F"/>
    <a:srgbClr val="FCC449"/>
    <a:srgbClr val="FCC140"/>
    <a:srgbClr val="E2B28A"/>
    <a:srgbClr val="FFB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82738" autoAdjust="0"/>
  </p:normalViewPr>
  <p:slideViewPr>
    <p:cSldViewPr snapToGrid="0">
      <p:cViewPr varScale="1">
        <p:scale>
          <a:sx n="115" d="100"/>
          <a:sy n="115" d="100"/>
        </p:scale>
        <p:origin x="1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4075-82AC-A229-5755-46E6831311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F375D-CC57-E416-CC83-DC32249B7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42CCD5-B2E7-A0BB-1907-F1A9CCA2F4B6}"/>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5" name="Footer Placeholder 4">
            <a:extLst>
              <a:ext uri="{FF2B5EF4-FFF2-40B4-BE49-F238E27FC236}">
                <a16:creationId xmlns:a16="http://schemas.microsoft.com/office/drawing/2014/main" id="{5E664BE1-CADB-BC95-D9A5-3FEB2F546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0FAE6-34D1-591B-88AE-61DDC7F566C1}"/>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233050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F445-B834-579A-2F33-32CA7DA350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D25383-3880-5EE3-F93B-4278D7C8DD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45D1E-4D39-BA32-A508-3846DC5EEA00}"/>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5" name="Footer Placeholder 4">
            <a:extLst>
              <a:ext uri="{FF2B5EF4-FFF2-40B4-BE49-F238E27FC236}">
                <a16:creationId xmlns:a16="http://schemas.microsoft.com/office/drawing/2014/main" id="{4029D19D-D3B5-035A-8D26-2A10FAAB3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FAEFA-05BA-82C1-4E47-35786969E10D}"/>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1689177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796A67-2068-880C-4E6A-9EDDD380D8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6811A-A0D6-4280-8366-7677F34FE6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64941-589B-B899-5C05-E7B839F8D105}"/>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5" name="Footer Placeholder 4">
            <a:extLst>
              <a:ext uri="{FF2B5EF4-FFF2-40B4-BE49-F238E27FC236}">
                <a16:creationId xmlns:a16="http://schemas.microsoft.com/office/drawing/2014/main" id="{3BD11A86-78EB-C0CB-9755-405C6352F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EA0CC-437B-404F-CD90-D3EF65D0DF5E}"/>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2525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5B8E6-4B62-06E5-E942-01D174310E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477F4-74B4-4A6A-FE04-45928C8656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766FA-7BDD-3588-4052-292BF374BE55}"/>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5" name="Footer Placeholder 4">
            <a:extLst>
              <a:ext uri="{FF2B5EF4-FFF2-40B4-BE49-F238E27FC236}">
                <a16:creationId xmlns:a16="http://schemas.microsoft.com/office/drawing/2014/main" id="{B2DA8401-F372-4B67-6121-A076C1D64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60227-2DC8-E8E1-4E51-47A001096349}"/>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360975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F431-70C7-F08F-F0C7-4FFD577E09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663D8E-77C6-8BAF-E8D2-A480A08664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899351-4622-F508-B46C-0A8AE2F45DB8}"/>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5" name="Footer Placeholder 4">
            <a:extLst>
              <a:ext uri="{FF2B5EF4-FFF2-40B4-BE49-F238E27FC236}">
                <a16:creationId xmlns:a16="http://schemas.microsoft.com/office/drawing/2014/main" id="{08B5368E-C922-D311-6196-E433DDC85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D0E61-52E3-B4E4-A93C-F0EF73CE859A}"/>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714946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34C7-7350-F5E6-04C8-136134C53B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18A0CB-C77B-33D9-CA91-264E5DC136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03482-65BB-753E-00E8-EF0D57A467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A5C654-DF73-8982-A406-2DB2DEA65253}"/>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6" name="Footer Placeholder 5">
            <a:extLst>
              <a:ext uri="{FF2B5EF4-FFF2-40B4-BE49-F238E27FC236}">
                <a16:creationId xmlns:a16="http://schemas.microsoft.com/office/drawing/2014/main" id="{42F308C0-5562-9964-941A-3A5D3B4BDE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0BAC5-E815-8618-859B-F9C0DB4B256E}"/>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637506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2F62-8DFD-9CB0-D760-61F96267CE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D5FDAF-E9ED-96C1-7124-9BC688BD5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83A5A6-6DAE-966D-2628-1EA36CD5B3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810E4-6FC6-2118-D38E-5324F1AE90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FB81D-338B-C1E8-95E4-8D6DF7470F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D51C8F-5106-5D85-61C9-44948BF69369}"/>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8" name="Footer Placeholder 7">
            <a:extLst>
              <a:ext uri="{FF2B5EF4-FFF2-40B4-BE49-F238E27FC236}">
                <a16:creationId xmlns:a16="http://schemas.microsoft.com/office/drawing/2014/main" id="{8267B27E-62C2-A177-D34D-BAAF4E1E81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671FFB-EA1E-DE76-92EB-2D47A4804DDF}"/>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1405733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F9D2-CB05-75B2-41A2-DCFBBD3C1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730D55-438D-4FF5-EEB7-F93D805CB1FF}"/>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4" name="Footer Placeholder 3">
            <a:extLst>
              <a:ext uri="{FF2B5EF4-FFF2-40B4-BE49-F238E27FC236}">
                <a16:creationId xmlns:a16="http://schemas.microsoft.com/office/drawing/2014/main" id="{FA223B5D-B5A2-FA08-1B17-AB6FC9423E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81CD41-4EE4-9C75-48C5-FA4247E6572F}"/>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115221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57317-A16F-0BC7-41C9-107CA3129B78}"/>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3" name="Footer Placeholder 2">
            <a:extLst>
              <a:ext uri="{FF2B5EF4-FFF2-40B4-BE49-F238E27FC236}">
                <a16:creationId xmlns:a16="http://schemas.microsoft.com/office/drawing/2014/main" id="{93C53987-40D3-300A-FBAF-1F15731DC0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4DE6F5-62D3-C307-B3C0-C8B15F10AC42}"/>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1494757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5DC-0FA1-EEA4-4CB3-72446F9C1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D5557B-02A2-959A-A8E3-BD9E31C3C3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F2E55A-65CD-65DF-8FD5-BF31DCA6D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FA2B99-5F21-184D-2F0C-181ECF605C2B}"/>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6" name="Footer Placeholder 5">
            <a:extLst>
              <a:ext uri="{FF2B5EF4-FFF2-40B4-BE49-F238E27FC236}">
                <a16:creationId xmlns:a16="http://schemas.microsoft.com/office/drawing/2014/main" id="{04D575F5-9277-A33B-E4C5-FB8BB4A2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A3811A-75B1-F75A-B817-8D9C95FEE8E1}"/>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61826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3D21-5D6B-7AAB-3CBA-C8521079D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C949AC-672D-131A-F86A-BA0EC4715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A7DBA6-B102-8D74-EBE7-011718AAA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4B83A2-D660-937B-3ACD-E93B55D7B648}"/>
              </a:ext>
            </a:extLst>
          </p:cNvPr>
          <p:cNvSpPr>
            <a:spLocks noGrp="1"/>
          </p:cNvSpPr>
          <p:nvPr>
            <p:ph type="dt" sz="half" idx="10"/>
          </p:nvPr>
        </p:nvSpPr>
        <p:spPr/>
        <p:txBody>
          <a:bodyPr/>
          <a:lstStyle/>
          <a:p>
            <a:fld id="{FB191CF7-0899-4F3A-AA52-5F7204E17497}" type="datetimeFigureOut">
              <a:rPr lang="en-US" smtClean="0"/>
              <a:t>9/18/2025</a:t>
            </a:fld>
            <a:endParaRPr lang="en-US"/>
          </a:p>
        </p:txBody>
      </p:sp>
      <p:sp>
        <p:nvSpPr>
          <p:cNvPr id="6" name="Footer Placeholder 5">
            <a:extLst>
              <a:ext uri="{FF2B5EF4-FFF2-40B4-BE49-F238E27FC236}">
                <a16:creationId xmlns:a16="http://schemas.microsoft.com/office/drawing/2014/main" id="{B0229B54-B4DA-6159-4F61-FCE40D5C9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E36CB-D082-63B8-9239-C6CED8D81BC4}"/>
              </a:ext>
            </a:extLst>
          </p:cNvPr>
          <p:cNvSpPr>
            <a:spLocks noGrp="1"/>
          </p:cNvSpPr>
          <p:nvPr>
            <p:ph type="sldNum" sz="quarter" idx="12"/>
          </p:nvPr>
        </p:nvSpPr>
        <p:spPr/>
        <p:txBody>
          <a:bodyPr/>
          <a:lstStyle/>
          <a:p>
            <a:fld id="{EA77D3FF-ADD3-4E7E-AAEF-D20C4680A2CA}" type="slidenum">
              <a:rPr lang="en-US" smtClean="0"/>
              <a:t>‹#›</a:t>
            </a:fld>
            <a:endParaRPr lang="en-US"/>
          </a:p>
        </p:txBody>
      </p:sp>
    </p:spTree>
    <p:extLst>
      <p:ext uri="{BB962C8B-B14F-4D97-AF65-F5344CB8AC3E}">
        <p14:creationId xmlns:p14="http://schemas.microsoft.com/office/powerpoint/2010/main" val="1717881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C6A7306-A6AF-3BFA-C15A-CADA120890E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8FE5D26-A62D-FFD4-AFEC-30840AD48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1B305-142E-A8CA-9D9A-EB1E291B68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18092-CD87-8DD4-3023-61B869D122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191CF7-0899-4F3A-AA52-5F7204E17497}" type="datetimeFigureOut">
              <a:rPr lang="en-US" smtClean="0"/>
              <a:t>9/18/2025</a:t>
            </a:fld>
            <a:endParaRPr lang="en-US"/>
          </a:p>
        </p:txBody>
      </p:sp>
      <p:sp>
        <p:nvSpPr>
          <p:cNvPr id="5" name="Footer Placeholder 4">
            <a:extLst>
              <a:ext uri="{FF2B5EF4-FFF2-40B4-BE49-F238E27FC236}">
                <a16:creationId xmlns:a16="http://schemas.microsoft.com/office/drawing/2014/main" id="{BCCEA339-A14D-D76E-5828-E38CDD3AC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3BE5C1-279C-4DA6-9701-ADCD346EBF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77D3FF-ADD3-4E7E-AAEF-D20C4680A2CA}" type="slidenum">
              <a:rPr lang="en-US" smtClean="0"/>
              <a:t>‹#›</a:t>
            </a:fld>
            <a:endParaRPr lang="en-US"/>
          </a:p>
        </p:txBody>
      </p:sp>
    </p:spTree>
    <p:extLst>
      <p:ext uri="{BB962C8B-B14F-4D97-AF65-F5344CB8AC3E}">
        <p14:creationId xmlns:p14="http://schemas.microsoft.com/office/powerpoint/2010/main" val="9541365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gi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jpeg"/><Relationship Id="rId2" Type="http://schemas.openxmlformats.org/officeDocument/2006/relationships/image" Target="../media/image12.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Layout" Target="../slideLayouts/slideLayout7.xml"/><Relationship Id="rId7" Type="http://schemas.openxmlformats.org/officeDocument/2006/relationships/image" Target="../media/image28.png"/><Relationship Id="rId12"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sv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34.svg"/><Relationship Id="rId4" Type="http://schemas.openxmlformats.org/officeDocument/2006/relationships/image" Target="../media/image19.jpe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7.png"/><Relationship Id="rId12" Type="http://schemas.openxmlformats.org/officeDocument/2006/relationships/image" Target="../media/image2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28.png"/><Relationship Id="rId10" Type="http://schemas.openxmlformats.org/officeDocument/2006/relationships/image" Target="../media/image38.png"/><Relationship Id="rId4" Type="http://schemas.openxmlformats.org/officeDocument/2006/relationships/image" Target="../media/image19.jpe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staurant with tables and chairs&#10;&#10;Description automatically generated">
            <a:extLst>
              <a:ext uri="{FF2B5EF4-FFF2-40B4-BE49-F238E27FC236}">
                <a16:creationId xmlns:a16="http://schemas.microsoft.com/office/drawing/2014/main" id="{C683455C-FA2E-830B-741C-12BA7442929D}"/>
              </a:ext>
            </a:extLst>
          </p:cNvPr>
          <p:cNvPicPr>
            <a:picLocks noChangeAspect="1"/>
          </p:cNvPicPr>
          <p:nvPr/>
        </p:nvPicPr>
        <p:blipFill rotWithShape="1">
          <a:blip r:embed="rId2">
            <a:extLst>
              <a:ext uri="{28A0092B-C50C-407E-A947-70E740481C1C}">
                <a14:useLocalDpi xmlns:a14="http://schemas.microsoft.com/office/drawing/2010/main" val="0"/>
              </a:ext>
            </a:extLst>
          </a:blip>
          <a:srcRect l="-773" t="4422" r="773" b="7630"/>
          <a:stretch/>
        </p:blipFill>
        <p:spPr>
          <a:xfrm>
            <a:off x="-116016" y="0"/>
            <a:ext cx="12308016" cy="6863184"/>
          </a:xfrm>
          <a:prstGeom prst="rect">
            <a:avLst/>
          </a:prstGeom>
        </p:spPr>
      </p:pic>
      <p:sp>
        <p:nvSpPr>
          <p:cNvPr id="18" name="Rectangle: Rounded Corners 2">
            <a:extLst>
              <a:ext uri="{FF2B5EF4-FFF2-40B4-BE49-F238E27FC236}">
                <a16:creationId xmlns:a16="http://schemas.microsoft.com/office/drawing/2014/main" id="{1959C560-B3BD-0794-C3C9-BD9B2D5299C1}"/>
              </a:ext>
            </a:extLst>
          </p:cNvPr>
          <p:cNvSpPr/>
          <p:nvPr/>
        </p:nvSpPr>
        <p:spPr>
          <a:xfrm>
            <a:off x="351888" y="988077"/>
            <a:ext cx="8465318" cy="4055501"/>
          </a:xfrm>
          <a:custGeom>
            <a:avLst/>
            <a:gdLst>
              <a:gd name="connsiteX0" fmla="*/ 0 w 8465318"/>
              <a:gd name="connsiteY0" fmla="*/ 675930 h 4055501"/>
              <a:gd name="connsiteX1" fmla="*/ 675930 w 8465318"/>
              <a:gd name="connsiteY1" fmla="*/ 0 h 4055501"/>
              <a:gd name="connsiteX2" fmla="*/ 7789388 w 8465318"/>
              <a:gd name="connsiteY2" fmla="*/ 0 h 4055501"/>
              <a:gd name="connsiteX3" fmla="*/ 8465318 w 8465318"/>
              <a:gd name="connsiteY3" fmla="*/ 675930 h 4055501"/>
              <a:gd name="connsiteX4" fmla="*/ 8465318 w 8465318"/>
              <a:gd name="connsiteY4" fmla="*/ 3379571 h 4055501"/>
              <a:gd name="connsiteX5" fmla="*/ 7789388 w 8465318"/>
              <a:gd name="connsiteY5" fmla="*/ 4055501 h 4055501"/>
              <a:gd name="connsiteX6" fmla="*/ 675930 w 8465318"/>
              <a:gd name="connsiteY6" fmla="*/ 4055501 h 4055501"/>
              <a:gd name="connsiteX7" fmla="*/ 0 w 8465318"/>
              <a:gd name="connsiteY7" fmla="*/ 3379571 h 4055501"/>
              <a:gd name="connsiteX8" fmla="*/ 0 w 8465318"/>
              <a:gd name="connsiteY8" fmla="*/ 675930 h 405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055501" fill="none" extrusionOk="0">
                <a:moveTo>
                  <a:pt x="0" y="675930"/>
                </a:moveTo>
                <a:cubicBezTo>
                  <a:pt x="-57083" y="293391"/>
                  <a:pt x="313996" y="9300"/>
                  <a:pt x="675930" y="0"/>
                </a:cubicBezTo>
                <a:cubicBezTo>
                  <a:pt x="2630227" y="130954"/>
                  <a:pt x="5554067" y="43574"/>
                  <a:pt x="7789388" y="0"/>
                </a:cubicBezTo>
                <a:cubicBezTo>
                  <a:pt x="8197695" y="53914"/>
                  <a:pt x="8497004" y="341437"/>
                  <a:pt x="8465318" y="675930"/>
                </a:cubicBezTo>
                <a:cubicBezTo>
                  <a:pt x="8314879" y="1673026"/>
                  <a:pt x="8551197" y="2252566"/>
                  <a:pt x="8465318" y="3379571"/>
                </a:cubicBezTo>
                <a:cubicBezTo>
                  <a:pt x="8459019" y="3753911"/>
                  <a:pt x="8106137" y="4016478"/>
                  <a:pt x="7789388" y="4055501"/>
                </a:cubicBezTo>
                <a:cubicBezTo>
                  <a:pt x="6768111" y="4210698"/>
                  <a:pt x="3817368" y="4218521"/>
                  <a:pt x="675930" y="4055501"/>
                </a:cubicBezTo>
                <a:cubicBezTo>
                  <a:pt x="305315" y="4019101"/>
                  <a:pt x="-33106" y="3772208"/>
                  <a:pt x="0" y="3379571"/>
                </a:cubicBezTo>
                <a:cubicBezTo>
                  <a:pt x="64656" y="2117721"/>
                  <a:pt x="-17807" y="1255383"/>
                  <a:pt x="0" y="675930"/>
                </a:cubicBezTo>
                <a:close/>
              </a:path>
              <a:path w="8465318" h="4055501" stroke="0" extrusionOk="0">
                <a:moveTo>
                  <a:pt x="0" y="675930"/>
                </a:moveTo>
                <a:cubicBezTo>
                  <a:pt x="-25005" y="287200"/>
                  <a:pt x="247495" y="20691"/>
                  <a:pt x="675930" y="0"/>
                </a:cubicBezTo>
                <a:cubicBezTo>
                  <a:pt x="2135787" y="132882"/>
                  <a:pt x="6884361" y="-84951"/>
                  <a:pt x="7789388" y="0"/>
                </a:cubicBezTo>
                <a:cubicBezTo>
                  <a:pt x="8109494" y="51952"/>
                  <a:pt x="8460266" y="330547"/>
                  <a:pt x="8465318" y="675930"/>
                </a:cubicBezTo>
                <a:cubicBezTo>
                  <a:pt x="8485505" y="1535325"/>
                  <a:pt x="8617798" y="2034888"/>
                  <a:pt x="8465318" y="3379571"/>
                </a:cubicBezTo>
                <a:cubicBezTo>
                  <a:pt x="8526190" y="3760098"/>
                  <a:pt x="8187528" y="4004393"/>
                  <a:pt x="7789388" y="4055501"/>
                </a:cubicBezTo>
                <a:cubicBezTo>
                  <a:pt x="5065345" y="4143140"/>
                  <a:pt x="4080428" y="3982822"/>
                  <a:pt x="675930" y="4055501"/>
                </a:cubicBezTo>
                <a:cubicBezTo>
                  <a:pt x="296254" y="3994756"/>
                  <a:pt x="-21277" y="3782446"/>
                  <a:pt x="0" y="3379571"/>
                </a:cubicBezTo>
                <a:cubicBezTo>
                  <a:pt x="-38581" y="2780075"/>
                  <a:pt x="63341" y="1096246"/>
                  <a:pt x="0" y="675930"/>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descr="A cartoon of a child wearing a chef's hat&#10;&#10;Description automatically generated">
            <a:extLst>
              <a:ext uri="{FF2B5EF4-FFF2-40B4-BE49-F238E27FC236}">
                <a16:creationId xmlns:a16="http://schemas.microsoft.com/office/drawing/2014/main" id="{D11C6D31-7514-181E-B731-76606383706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330" b="92883" l="9994" r="89942">
                        <a14:foregroundMark x1="50970" y1="8370" x2="52005" y2="12252"/>
                        <a14:foregroundMark x1="52878" y1="92883" x2="53396" y2="88395"/>
                        <a14:backgroundMark x1="17594" y1="32026" x2="25679" y2="73959"/>
                        <a14:backgroundMark x1="85220" y1="34614" x2="74903" y2="80226"/>
                        <a14:backgroundMark x1="35155" y1="56975" x2="33603" y2="56773"/>
                      </a14:backgroundRemoval>
                    </a14:imgEffect>
                  </a14:imgLayer>
                </a14:imgProps>
              </a:ext>
              <a:ext uri="{28A0092B-C50C-407E-A947-70E740481C1C}">
                <a14:useLocalDpi xmlns:a14="http://schemas.microsoft.com/office/drawing/2010/main" val="0"/>
              </a:ext>
            </a:extLst>
          </a:blip>
          <a:stretch>
            <a:fillRect/>
          </a:stretch>
        </p:blipFill>
        <p:spPr>
          <a:xfrm>
            <a:off x="6257809" y="987455"/>
            <a:ext cx="7865398" cy="6292017"/>
          </a:xfrm>
          <a:prstGeom prst="rect">
            <a:avLst/>
          </a:prstGeom>
        </p:spPr>
      </p:pic>
      <p:pic>
        <p:nvPicPr>
          <p:cNvPr id="3" name="Picture 2">
            <a:extLst>
              <a:ext uri="{FF2B5EF4-FFF2-40B4-BE49-F238E27FC236}">
                <a16:creationId xmlns:a16="http://schemas.microsoft.com/office/drawing/2014/main" id="{B6833016-95CA-2D6A-B006-9EAA066A7691}"/>
              </a:ext>
            </a:extLst>
          </p:cNvPr>
          <p:cNvPicPr>
            <a:picLocks noChangeAspect="1"/>
          </p:cNvPicPr>
          <p:nvPr/>
        </p:nvPicPr>
        <p:blipFill>
          <a:blip r:embed="rId5"/>
          <a:stretch>
            <a:fillRect/>
          </a:stretch>
        </p:blipFill>
        <p:spPr>
          <a:xfrm>
            <a:off x="1338145" y="1677129"/>
            <a:ext cx="6492803" cy="3468925"/>
          </a:xfrm>
          <a:prstGeom prst="rect">
            <a:avLst/>
          </a:prstGeom>
        </p:spPr>
      </p:pic>
    </p:spTree>
    <p:extLst>
      <p:ext uri="{BB962C8B-B14F-4D97-AF65-F5344CB8AC3E}">
        <p14:creationId xmlns:p14="http://schemas.microsoft.com/office/powerpoint/2010/main" val="350610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30"/>
                                        </p:tgtEl>
                                        <p:attrNameLst>
                                          <p:attrName>r</p:attrName>
                                        </p:attrNameLst>
                                      </p:cBhvr>
                                    </p:animRot>
                                    <p:animRot by="-240000">
                                      <p:cBhvr>
                                        <p:cTn id="12" dur="200" fill="hold">
                                          <p:stCondLst>
                                            <p:cond delay="200"/>
                                          </p:stCondLst>
                                        </p:cTn>
                                        <p:tgtEl>
                                          <p:spTgt spid="30"/>
                                        </p:tgtEl>
                                        <p:attrNameLst>
                                          <p:attrName>r</p:attrName>
                                        </p:attrNameLst>
                                      </p:cBhvr>
                                    </p:animRot>
                                    <p:animRot by="240000">
                                      <p:cBhvr>
                                        <p:cTn id="13" dur="200" fill="hold">
                                          <p:stCondLst>
                                            <p:cond delay="400"/>
                                          </p:stCondLst>
                                        </p:cTn>
                                        <p:tgtEl>
                                          <p:spTgt spid="30"/>
                                        </p:tgtEl>
                                        <p:attrNameLst>
                                          <p:attrName>r</p:attrName>
                                        </p:attrNameLst>
                                      </p:cBhvr>
                                    </p:animRot>
                                    <p:animRot by="-240000">
                                      <p:cBhvr>
                                        <p:cTn id="14" dur="200" fill="hold">
                                          <p:stCondLst>
                                            <p:cond delay="600"/>
                                          </p:stCondLst>
                                        </p:cTn>
                                        <p:tgtEl>
                                          <p:spTgt spid="30"/>
                                        </p:tgtEl>
                                        <p:attrNameLst>
                                          <p:attrName>r</p:attrName>
                                        </p:attrNameLst>
                                      </p:cBhvr>
                                    </p:animRot>
                                    <p:animRot by="120000">
                                      <p:cBhvr>
                                        <p:cTn id="15" dur="200" fill="hold">
                                          <p:stCondLst>
                                            <p:cond delay="800"/>
                                          </p:stCondLst>
                                        </p:cTn>
                                        <p:tgtEl>
                                          <p:spTgt spid="30"/>
                                        </p:tgtEl>
                                        <p:attrNameLst>
                                          <p:attrName>r</p:attrName>
                                        </p:attrNameLst>
                                      </p:cBhvr>
                                    </p:animRo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kitchen with a yellow board&#10;&#10;Description automatically generated">
            <a:extLst>
              <a:ext uri="{FF2B5EF4-FFF2-40B4-BE49-F238E27FC236}">
                <a16:creationId xmlns:a16="http://schemas.microsoft.com/office/drawing/2014/main" id="{553C5BA8-A661-AFE7-8078-6E7504FC8B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3" r="551"/>
          <a:stretch/>
        </p:blipFill>
        <p:spPr>
          <a:xfrm>
            <a:off x="20" y="1282"/>
            <a:ext cx="12191980" cy="6856718"/>
          </a:xfrm>
          <a:prstGeom prst="rect">
            <a:avLst/>
          </a:prstGeom>
        </p:spPr>
      </p:pic>
      <p:sp>
        <p:nvSpPr>
          <p:cNvPr id="4" name="Freeform 2">
            <a:extLst>
              <a:ext uri="{FF2B5EF4-FFF2-40B4-BE49-F238E27FC236}">
                <a16:creationId xmlns:a16="http://schemas.microsoft.com/office/drawing/2014/main" id="{E0519EF7-0C36-37CA-E98D-06C4AAD7EE0C}"/>
              </a:ext>
            </a:extLst>
          </p:cNvPr>
          <p:cNvSpPr/>
          <p:nvPr/>
        </p:nvSpPr>
        <p:spPr>
          <a:xfrm>
            <a:off x="3697893" y="2467141"/>
            <a:ext cx="4796213" cy="3063504"/>
          </a:xfrm>
          <a:custGeom>
            <a:avLst/>
            <a:gdLst/>
            <a:ahLst/>
            <a:cxnLst/>
            <a:rect l="l" t="t" r="r" b="b"/>
            <a:pathLst>
              <a:path w="1280000" h="1080000">
                <a:moveTo>
                  <a:pt x="0" y="0"/>
                </a:moveTo>
                <a:lnTo>
                  <a:pt x="1280000" y="0"/>
                </a:lnTo>
                <a:lnTo>
                  <a:pt x="1280000" y="1080000"/>
                </a:lnTo>
                <a:lnTo>
                  <a:pt x="0" y="1080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560B492E-ED26-111A-B920-52E068940FDF}"/>
              </a:ext>
            </a:extLst>
          </p:cNvPr>
          <p:cNvSpPr/>
          <p:nvPr/>
        </p:nvSpPr>
        <p:spPr>
          <a:xfrm>
            <a:off x="4140620" y="2445027"/>
            <a:ext cx="3910755" cy="3324059"/>
          </a:xfrm>
          <a:custGeom>
            <a:avLst/>
            <a:gdLst/>
            <a:ahLst/>
            <a:cxnLst/>
            <a:rect l="l" t="t" r="r" b="b"/>
            <a:pathLst>
              <a:path w="1797349" h="1797349">
                <a:moveTo>
                  <a:pt x="0" y="0"/>
                </a:moveTo>
                <a:lnTo>
                  <a:pt x="1797348" y="0"/>
                </a:lnTo>
                <a:lnTo>
                  <a:pt x="1797348" y="1797348"/>
                </a:lnTo>
                <a:lnTo>
                  <a:pt x="0" y="17973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E6C43D2-B8F3-F9FE-EDF6-E9AC0C5A1914}"/>
              </a:ext>
            </a:extLst>
          </p:cNvPr>
          <p:cNvGrpSpPr/>
          <p:nvPr/>
        </p:nvGrpSpPr>
        <p:grpSpPr>
          <a:xfrm>
            <a:off x="3043304" y="3532112"/>
            <a:ext cx="6105389" cy="3348002"/>
            <a:chOff x="3043304" y="3532112"/>
            <a:chExt cx="6105389" cy="3348002"/>
          </a:xfrm>
        </p:grpSpPr>
        <p:sp>
          <p:nvSpPr>
            <p:cNvPr id="5" name="Freeform 3">
              <a:extLst>
                <a:ext uri="{FF2B5EF4-FFF2-40B4-BE49-F238E27FC236}">
                  <a16:creationId xmlns:a16="http://schemas.microsoft.com/office/drawing/2014/main" id="{51E79949-4347-6844-B725-8FA636243A77}"/>
                </a:ext>
              </a:extLst>
            </p:cNvPr>
            <p:cNvSpPr/>
            <p:nvPr/>
          </p:nvSpPr>
          <p:spPr>
            <a:xfrm>
              <a:off x="3043304" y="3998893"/>
              <a:ext cx="6105389" cy="737546"/>
            </a:xfrm>
            <a:custGeom>
              <a:avLst/>
              <a:gdLst/>
              <a:ahLst/>
              <a:cxnLst/>
              <a:rect l="l" t="t" r="r" b="b"/>
              <a:pathLst>
                <a:path w="1915200" h="363888">
                  <a:moveTo>
                    <a:pt x="0" y="0"/>
                  </a:moveTo>
                  <a:lnTo>
                    <a:pt x="1915200" y="0"/>
                  </a:lnTo>
                  <a:lnTo>
                    <a:pt x="1915200" y="363888"/>
                  </a:lnTo>
                  <a:lnTo>
                    <a:pt x="0" y="3638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0">
              <a:extLst>
                <a:ext uri="{FF2B5EF4-FFF2-40B4-BE49-F238E27FC236}">
                  <a16:creationId xmlns:a16="http://schemas.microsoft.com/office/drawing/2014/main" id="{297A6768-7F66-A2DB-E7C7-84037DDBD24E}"/>
                </a:ext>
              </a:extLst>
            </p:cNvPr>
            <p:cNvSpPr/>
            <p:nvPr/>
          </p:nvSpPr>
          <p:spPr>
            <a:xfrm>
              <a:off x="6662180" y="3532112"/>
              <a:ext cx="1439480" cy="3348002"/>
            </a:xfrm>
            <a:custGeom>
              <a:avLst/>
              <a:gdLst/>
              <a:ahLst/>
              <a:cxnLst/>
              <a:rect l="l" t="t" r="r" b="b"/>
              <a:pathLst>
                <a:path w="506250" h="1080000">
                  <a:moveTo>
                    <a:pt x="0" y="0"/>
                  </a:moveTo>
                  <a:lnTo>
                    <a:pt x="506250" y="0"/>
                  </a:lnTo>
                  <a:lnTo>
                    <a:pt x="506250" y="1080000"/>
                  </a:lnTo>
                  <a:lnTo>
                    <a:pt x="0" y="1080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0">
              <a:extLst>
                <a:ext uri="{FF2B5EF4-FFF2-40B4-BE49-F238E27FC236}">
                  <a16:creationId xmlns:a16="http://schemas.microsoft.com/office/drawing/2014/main" id="{CDE00C75-FFEE-DC5C-DADB-D6EB9C3A9E47}"/>
                </a:ext>
              </a:extLst>
            </p:cNvPr>
            <p:cNvSpPr/>
            <p:nvPr/>
          </p:nvSpPr>
          <p:spPr>
            <a:xfrm flipH="1">
              <a:off x="4090341" y="3532112"/>
              <a:ext cx="1439480" cy="3273556"/>
            </a:xfrm>
            <a:custGeom>
              <a:avLst/>
              <a:gdLst/>
              <a:ahLst/>
              <a:cxnLst/>
              <a:rect l="l" t="t" r="r" b="b"/>
              <a:pathLst>
                <a:path w="506250" h="1080000">
                  <a:moveTo>
                    <a:pt x="0" y="0"/>
                  </a:moveTo>
                  <a:lnTo>
                    <a:pt x="506250" y="0"/>
                  </a:lnTo>
                  <a:lnTo>
                    <a:pt x="506250" y="1080000"/>
                  </a:lnTo>
                  <a:lnTo>
                    <a:pt x="0" y="1080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Tieng-yeah-tre-con-www_nhacchuongvui_com">
            <a:hlinkClick r:id="" action="ppaction://media"/>
            <a:extLst>
              <a:ext uri="{FF2B5EF4-FFF2-40B4-BE49-F238E27FC236}">
                <a16:creationId xmlns:a16="http://schemas.microsoft.com/office/drawing/2014/main" id="{CF83E9BF-DF05-6790-7258-C0857F7002B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092043" y="-816634"/>
            <a:ext cx="609600" cy="609600"/>
          </a:xfrm>
          <a:prstGeom prst="rect">
            <a:avLst/>
          </a:prstGeom>
        </p:spPr>
      </p:pic>
      <p:pic>
        <p:nvPicPr>
          <p:cNvPr id="17" name="Picture 16">
            <a:extLst>
              <a:ext uri="{FF2B5EF4-FFF2-40B4-BE49-F238E27FC236}">
                <a16:creationId xmlns:a16="http://schemas.microsoft.com/office/drawing/2014/main" id="{7505FA39-3389-797A-C8CF-985893F30E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59129" flipH="1">
            <a:off x="1304509" y="1429906"/>
            <a:ext cx="2453463" cy="2858403"/>
          </a:xfrm>
          <a:prstGeom prst="rect">
            <a:avLst/>
          </a:prstGeom>
        </p:spPr>
      </p:pic>
      <p:pic>
        <p:nvPicPr>
          <p:cNvPr id="18" name="Picture 17">
            <a:extLst>
              <a:ext uri="{FF2B5EF4-FFF2-40B4-BE49-F238E27FC236}">
                <a16:creationId xmlns:a16="http://schemas.microsoft.com/office/drawing/2014/main" id="{00817599-5B49-D0F0-4712-0E0BE388F2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8564408" y="1322615"/>
            <a:ext cx="2477748" cy="2886696"/>
          </a:xfrm>
          <a:prstGeom prst="rect">
            <a:avLst/>
          </a:prstGeom>
        </p:spPr>
      </p:pic>
    </p:spTree>
    <p:extLst>
      <p:ext uri="{BB962C8B-B14F-4D97-AF65-F5344CB8AC3E}">
        <p14:creationId xmlns:p14="http://schemas.microsoft.com/office/powerpoint/2010/main" val="3456700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2000" accel="50000" decel="50000" fill="hold" nodeType="withEffect">
                                  <p:stCondLst>
                                    <p:cond delay="0"/>
                                  </p:stCondLst>
                                  <p:childTnLst>
                                    <p:animMotion origin="layout" path="M 0 2.22222E-6 L 0 -0.22338 " pathEditMode="relative" rAng="0" ptsTypes="AA">
                                      <p:cBhvr>
                                        <p:cTn id="6" dur="1000" fill="hold"/>
                                        <p:tgtEl>
                                          <p:spTgt spid="15"/>
                                        </p:tgtEl>
                                        <p:attrNameLst>
                                          <p:attrName>ppt_x</p:attrName>
                                          <p:attrName>ppt_y</p:attrName>
                                        </p:attrNameLst>
                                      </p:cBhvr>
                                      <p:rCtr x="0" y="-11181"/>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500"/>
                            </p:stCondLst>
                            <p:childTnLst>
                              <p:par>
                                <p:cTn id="20" presetID="1" presetClass="mediacall" presetSubtype="0" fill="hold" nodeType="afterEffect">
                                  <p:stCondLst>
                                    <p:cond delay="0"/>
                                  </p:stCondLst>
                                  <p:childTnLst>
                                    <p:cmd type="call" cmd="playFrom(0.0)">
                                      <p:cBhvr>
                                        <p:cTn id="21" dur="4414" fill="hold"/>
                                        <p:tgtEl>
                                          <p:spTgt spid="16"/>
                                        </p:tgtEl>
                                      </p:cBhvr>
                                    </p:cmd>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386"/>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6"/>
                </p:tgtEl>
              </p:cMediaNode>
            </p:audio>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2991" y="200485"/>
            <a:ext cx="11781715" cy="6457029"/>
          </a:xfrm>
          <a:custGeom>
            <a:avLst/>
            <a:gdLst>
              <a:gd name="connsiteX0" fmla="*/ 0 w 11781715"/>
              <a:gd name="connsiteY0" fmla="*/ 1076193 h 6457029"/>
              <a:gd name="connsiteX1" fmla="*/ 1076193 w 11781715"/>
              <a:gd name="connsiteY1" fmla="*/ 0 h 6457029"/>
              <a:gd name="connsiteX2" fmla="*/ 10705522 w 11781715"/>
              <a:gd name="connsiteY2" fmla="*/ 0 h 6457029"/>
              <a:gd name="connsiteX3" fmla="*/ 11781715 w 11781715"/>
              <a:gd name="connsiteY3" fmla="*/ 1076193 h 6457029"/>
              <a:gd name="connsiteX4" fmla="*/ 11781715 w 11781715"/>
              <a:gd name="connsiteY4" fmla="*/ 5380836 h 6457029"/>
              <a:gd name="connsiteX5" fmla="*/ 10705522 w 11781715"/>
              <a:gd name="connsiteY5" fmla="*/ 6457029 h 6457029"/>
              <a:gd name="connsiteX6" fmla="*/ 1076193 w 11781715"/>
              <a:gd name="connsiteY6" fmla="*/ 6457029 h 6457029"/>
              <a:gd name="connsiteX7" fmla="*/ 0 w 11781715"/>
              <a:gd name="connsiteY7" fmla="*/ 5380836 h 6457029"/>
              <a:gd name="connsiteX8" fmla="*/ 0 w 11781715"/>
              <a:gd name="connsiteY8" fmla="*/ 1076193 h 645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715" h="6457029" fill="none" extrusionOk="0">
                <a:moveTo>
                  <a:pt x="0" y="1076193"/>
                </a:moveTo>
                <a:cubicBezTo>
                  <a:pt x="-73835" y="486419"/>
                  <a:pt x="475057" y="38448"/>
                  <a:pt x="1076193" y="0"/>
                </a:cubicBezTo>
                <a:cubicBezTo>
                  <a:pt x="3532773" y="77600"/>
                  <a:pt x="6016264" y="-27269"/>
                  <a:pt x="10705522" y="0"/>
                </a:cubicBezTo>
                <a:cubicBezTo>
                  <a:pt x="11355631" y="-73535"/>
                  <a:pt x="11887191" y="512879"/>
                  <a:pt x="11781715" y="1076193"/>
                </a:cubicBezTo>
                <a:cubicBezTo>
                  <a:pt x="11890715" y="1645067"/>
                  <a:pt x="11703506" y="4554477"/>
                  <a:pt x="11781715" y="5380836"/>
                </a:cubicBezTo>
                <a:cubicBezTo>
                  <a:pt x="11772294" y="5971516"/>
                  <a:pt x="11276136" y="6467504"/>
                  <a:pt x="10705522" y="6457029"/>
                </a:cubicBezTo>
                <a:cubicBezTo>
                  <a:pt x="6463382" y="6506206"/>
                  <a:pt x="2118390" y="6334327"/>
                  <a:pt x="1076193" y="6457029"/>
                </a:cubicBezTo>
                <a:cubicBezTo>
                  <a:pt x="476682" y="6496553"/>
                  <a:pt x="-57985" y="6025127"/>
                  <a:pt x="0" y="5380836"/>
                </a:cubicBezTo>
                <a:cubicBezTo>
                  <a:pt x="47022" y="3254094"/>
                  <a:pt x="104569" y="1546308"/>
                  <a:pt x="0" y="1076193"/>
                </a:cubicBezTo>
                <a:close/>
              </a:path>
              <a:path w="11781715" h="6457029" stroke="0" extrusionOk="0">
                <a:moveTo>
                  <a:pt x="0" y="1076193"/>
                </a:moveTo>
                <a:cubicBezTo>
                  <a:pt x="95140" y="470953"/>
                  <a:pt x="520051" y="-2550"/>
                  <a:pt x="1076193" y="0"/>
                </a:cubicBezTo>
                <a:cubicBezTo>
                  <a:pt x="2100483" y="-129276"/>
                  <a:pt x="7259098" y="-77778"/>
                  <a:pt x="10705522" y="0"/>
                </a:cubicBezTo>
                <a:cubicBezTo>
                  <a:pt x="11266041" y="-107901"/>
                  <a:pt x="11761711" y="597173"/>
                  <a:pt x="11781715" y="1076193"/>
                </a:cubicBezTo>
                <a:cubicBezTo>
                  <a:pt x="11863314" y="1665431"/>
                  <a:pt x="11936015" y="3899087"/>
                  <a:pt x="11781715" y="5380836"/>
                </a:cubicBezTo>
                <a:cubicBezTo>
                  <a:pt x="11813460" y="6042149"/>
                  <a:pt x="11241393" y="6476909"/>
                  <a:pt x="10705522" y="6457029"/>
                </a:cubicBezTo>
                <a:cubicBezTo>
                  <a:pt x="9488176" y="6501249"/>
                  <a:pt x="2424021" y="6427647"/>
                  <a:pt x="1076193" y="6457029"/>
                </a:cubicBezTo>
                <a:cubicBezTo>
                  <a:pt x="454111" y="6350532"/>
                  <a:pt x="-107023" y="5950466"/>
                  <a:pt x="0" y="5380836"/>
                </a:cubicBezTo>
                <a:cubicBezTo>
                  <a:pt x="-159954" y="4011876"/>
                  <a:pt x="22140" y="2217777"/>
                  <a:pt x="0" y="1076193"/>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Nhóm 14">
            <a:extLst>
              <a:ext uri="{FF2B5EF4-FFF2-40B4-BE49-F238E27FC236}">
                <a16:creationId xmlns:a16="http://schemas.microsoft.com/office/drawing/2014/main" id="{9853CE3F-FD26-5721-BD82-9E84E9F52B4C}"/>
              </a:ext>
            </a:extLst>
          </p:cNvPr>
          <p:cNvGrpSpPr/>
          <p:nvPr/>
        </p:nvGrpSpPr>
        <p:grpSpPr>
          <a:xfrm>
            <a:off x="620732" y="400970"/>
            <a:ext cx="10950536" cy="1800493"/>
            <a:chOff x="912570" y="611528"/>
            <a:chExt cx="10794259" cy="1800493"/>
          </a:xfrm>
        </p:grpSpPr>
        <p:grpSp>
          <p:nvGrpSpPr>
            <p:cNvPr id="25" name="Nhóm 15">
              <a:extLst>
                <a:ext uri="{FF2B5EF4-FFF2-40B4-BE49-F238E27FC236}">
                  <a16:creationId xmlns:a16="http://schemas.microsoft.com/office/drawing/2014/main" id="{704D7CA5-37AA-228B-778F-A871AF62C4A3}"/>
                </a:ext>
              </a:extLst>
            </p:cNvPr>
            <p:cNvGrpSpPr/>
            <p:nvPr/>
          </p:nvGrpSpPr>
          <p:grpSpPr>
            <a:xfrm>
              <a:off x="912570" y="611528"/>
              <a:ext cx="640080" cy="646331"/>
              <a:chOff x="912570" y="611528"/>
              <a:chExt cx="640080" cy="646331"/>
            </a:xfrm>
          </p:grpSpPr>
          <p:sp>
            <p:nvSpPr>
              <p:cNvPr id="27" name="Oval 22">
                <a:extLst>
                  <a:ext uri="{FF2B5EF4-FFF2-40B4-BE49-F238E27FC236}">
                    <a16:creationId xmlns:a16="http://schemas.microsoft.com/office/drawing/2014/main" id="{F612DE77-8F10-9EB5-419B-868C1087838F}"/>
                  </a:ext>
                </a:extLst>
              </p:cNvPr>
              <p:cNvSpPr/>
              <p:nvPr/>
            </p:nvSpPr>
            <p:spPr>
              <a:xfrm>
                <a:off x="912570" y="611528"/>
                <a:ext cx="640080" cy="64008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8" name="TextBox 23">
                <a:extLst>
                  <a:ext uri="{FF2B5EF4-FFF2-40B4-BE49-F238E27FC236}">
                    <a16:creationId xmlns:a16="http://schemas.microsoft.com/office/drawing/2014/main" id="{316107B0-1B43-EFE1-6980-31B38BD98FAC}"/>
                  </a:ext>
                </a:extLst>
              </p:cNvPr>
              <p:cNvSpPr txBox="1"/>
              <p:nvPr/>
            </p:nvSpPr>
            <p:spPr>
              <a:xfrm>
                <a:off x="926270" y="611528"/>
                <a:ext cx="626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26" name="TextBox 16">
              <a:extLst>
                <a:ext uri="{FF2B5EF4-FFF2-40B4-BE49-F238E27FC236}">
                  <a16:creationId xmlns:a16="http://schemas.microsoft.com/office/drawing/2014/main" id="{08CDB81D-FACF-C696-AF5E-804602B2ADB4}"/>
                </a:ext>
              </a:extLst>
            </p:cNvPr>
            <p:cNvSpPr txBox="1"/>
            <p:nvPr/>
          </p:nvSpPr>
          <p:spPr>
            <a:xfrm>
              <a:off x="1552650" y="611528"/>
              <a:ext cx="10154179" cy="18004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36 chai nước được xếp đều vào 3 hộp. Hỏi 180 chai nước cùng loại thì</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xếp đều được bao nhiêu hộp như thế?</a:t>
              </a:r>
              <a:endParaRPr kumimoji="0" lang="en-US" sz="3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BA6DCF34-4FEE-EFED-B7DD-04188E8E20C5}"/>
              </a:ext>
            </a:extLst>
          </p:cNvPr>
          <p:cNvGrpSpPr/>
          <p:nvPr/>
        </p:nvGrpSpPr>
        <p:grpSpPr>
          <a:xfrm>
            <a:off x="1029738" y="3880785"/>
            <a:ext cx="10541530" cy="2432289"/>
            <a:chOff x="910508" y="4675264"/>
            <a:chExt cx="10541530" cy="2432289"/>
          </a:xfrm>
        </p:grpSpPr>
        <p:grpSp>
          <p:nvGrpSpPr>
            <p:cNvPr id="61" name="Group 60">
              <a:extLst>
                <a:ext uri="{FF2B5EF4-FFF2-40B4-BE49-F238E27FC236}">
                  <a16:creationId xmlns:a16="http://schemas.microsoft.com/office/drawing/2014/main" id="{65D7D55E-955A-D0C7-BD9F-CCC9C891D467}"/>
                </a:ext>
              </a:extLst>
            </p:cNvPr>
            <p:cNvGrpSpPr/>
            <p:nvPr/>
          </p:nvGrpSpPr>
          <p:grpSpPr>
            <a:xfrm>
              <a:off x="910508" y="4675264"/>
              <a:ext cx="3640598" cy="2432289"/>
              <a:chOff x="1681151" y="2330500"/>
              <a:chExt cx="8709220" cy="5191255"/>
            </a:xfrm>
          </p:grpSpPr>
          <p:pic>
            <p:nvPicPr>
              <p:cNvPr id="62" name="Picture 61" descr="A cartoon of a person wearing a chef hat&#10;&#10;Description automatically generated">
                <a:extLst>
                  <a:ext uri="{FF2B5EF4-FFF2-40B4-BE49-F238E27FC236}">
                    <a16:creationId xmlns:a16="http://schemas.microsoft.com/office/drawing/2014/main" id="{001EFEF8-7193-1C63-9CA1-A4A58E51E97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37" b="94322" l="9962" r="89912">
                            <a14:backgroundMark x1="76545" y1="47319" x2="80202" y2="53155"/>
                            <a14:backgroundMark x1="21311" y1="35174" x2="21311" y2="43060"/>
                            <a14:backgroundMark x1="66456" y1="72713" x2="70870" y2="73028"/>
                            <a14:backgroundMark x1="47793" y1="93218" x2="50694" y2="95268"/>
                            <a14:backgroundMark x1="53342" y1="94006" x2="54981" y2="94479"/>
                            <a14:backgroundMark x1="53090" y1="92902" x2="54981" y2="93691"/>
                            <a14:backgroundMark x1="62799" y1="80599" x2="62799" y2="87066"/>
                            <a14:backgroundMark x1="78184" y1="55205" x2="74905" y2="68770"/>
                            <a14:backgroundMark x1="26230" y1="62618" x2="29508" y2="73659"/>
                            <a14:backgroundMark x1="47541" y1="94006" x2="48424" y2="94795"/>
                            <a14:backgroundMark x1="48424" y1="94006" x2="48424" y2="94795"/>
                            <a14:backgroundMark x1="47541" y1="91956" x2="48172" y2="93691"/>
                            <a14:backgroundMark x1="53090" y1="93691" x2="54351" y2="95741"/>
                            <a14:backgroundMark x1="54351" y1="91640" x2="53342" y2="94006"/>
                            <a14:backgroundMark x1="58890" y1="80599" x2="61538" y2="87539"/>
                            <a14:backgroundMark x1="39596" y1="80915" x2="37327" y2="84700"/>
                          </a14:backgroundRemoval>
                        </a14:imgEffect>
                      </a14:imgLayer>
                    </a14:imgProps>
                  </a:ext>
                  <a:ext uri="{28A0092B-C50C-407E-A947-70E740481C1C}">
                    <a14:useLocalDpi xmlns:a14="http://schemas.microsoft.com/office/drawing/2010/main" val="0"/>
                  </a:ext>
                </a:extLst>
              </a:blip>
              <a:stretch>
                <a:fillRect/>
              </a:stretch>
            </p:blipFill>
            <p:spPr>
              <a:xfrm>
                <a:off x="1681151" y="2330500"/>
                <a:ext cx="6493164" cy="5191255"/>
              </a:xfrm>
              <a:prstGeom prst="rect">
                <a:avLst/>
              </a:prstGeom>
            </p:spPr>
          </p:pic>
          <p:pic>
            <p:nvPicPr>
              <p:cNvPr id="65" name="Picture 64" descr="A cartoon of a person wearing a chef hat&#10;&#10;Description automatically generated">
                <a:extLst>
                  <a:ext uri="{FF2B5EF4-FFF2-40B4-BE49-F238E27FC236}">
                    <a16:creationId xmlns:a16="http://schemas.microsoft.com/office/drawing/2014/main" id="{7DA3940E-C100-B6F2-2736-B2480D4BA8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37" b="91009" l="9962" r="89912">
                            <a14:foregroundMark x1="46154" y1="91009" x2="46910" y2="78076"/>
                            <a14:backgroundMark x1="27869" y1="50473" x2="24086" y2="61672"/>
                            <a14:backgroundMark x1="73266" y1="72713" x2="78058" y2="80757"/>
                            <a14:backgroundMark x1="71375" y1="70347" x2="82093" y2="64826"/>
                            <a14:backgroundMark x1="77049" y1="63880" x2="82346" y2="48738"/>
                            <a14:backgroundMark x1="72509" y1="68612" x2="66204" y2="76814"/>
                            <a14:backgroundMark x1="66204" y1="76814" x2="63682" y2="83123"/>
                            <a14:backgroundMark x1="24464" y1="33281" x2="25599" y2="63407"/>
                            <a14:backgroundMark x1="33291" y1="49211" x2="31021" y2="50473"/>
                            <a14:backgroundMark x1="36570" y1="62934" x2="37074" y2="64669"/>
                            <a14:backgroundMark x1="57881" y1="65773" x2="57881" y2="67508"/>
                          </a14:backgroundRemoval>
                        </a14:imgEffect>
                      </a14:imgLayer>
                    </a14:imgProps>
                  </a:ext>
                  <a:ext uri="{28A0092B-C50C-407E-A947-70E740481C1C}">
                    <a14:useLocalDpi xmlns:a14="http://schemas.microsoft.com/office/drawing/2010/main" val="0"/>
                  </a:ext>
                </a:extLst>
              </a:blip>
              <a:stretch>
                <a:fillRect/>
              </a:stretch>
            </p:blipFill>
            <p:spPr>
              <a:xfrm>
                <a:off x="4328649" y="2434104"/>
                <a:ext cx="6061722" cy="4846319"/>
              </a:xfrm>
              <a:prstGeom prst="rect">
                <a:avLst/>
              </a:prstGeom>
            </p:spPr>
          </p:pic>
        </p:grpSp>
        <p:sp>
          <p:nvSpPr>
            <p:cNvPr id="66" name="TextBox 65">
              <a:extLst>
                <a:ext uri="{FF2B5EF4-FFF2-40B4-BE49-F238E27FC236}">
                  <a16:creationId xmlns:a16="http://schemas.microsoft.com/office/drawing/2014/main" id="{DBEA2486-4B42-B7E2-0594-0BE31E895242}"/>
                </a:ext>
              </a:extLst>
            </p:cNvPr>
            <p:cNvSpPr txBox="1"/>
            <p:nvPr/>
          </p:nvSpPr>
          <p:spPr>
            <a:xfrm>
              <a:off x="3753956" y="5768737"/>
              <a:ext cx="7698082"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solidFill>
                      <a:srgbClr val="002060"/>
                    </a:solidFill>
                  </a:ln>
                  <a:solidFill>
                    <a:srgbClr val="8AC7FE"/>
                  </a:solidFill>
                  <a:effectLst/>
                  <a:uLnTx/>
                  <a:uFillTx/>
                  <a:latin typeface="SVN-Apple" panose="02040603050506020204" pitchFamily="18" charset="0"/>
                  <a:ea typeface="+mn-ea"/>
                  <a:cs typeface="+mn-cs"/>
                </a:rPr>
                <a:t>NHÓM </a:t>
              </a:r>
              <a:r>
                <a:rPr lang="en-US" sz="6600">
                  <a:ln>
                    <a:solidFill>
                      <a:srgbClr val="002060"/>
                    </a:solidFill>
                  </a:ln>
                  <a:solidFill>
                    <a:srgbClr val="8AC7FE"/>
                  </a:solidFill>
                  <a:latin typeface="SVN-Apple" panose="02040603050506020204" pitchFamily="18" charset="0"/>
                </a:rPr>
                <a:t>ĐÔI</a:t>
              </a:r>
              <a:r>
                <a:rPr kumimoji="0" lang="en-US" sz="6600" b="0" i="0" u="none" strike="noStrike" kern="1200" cap="none" spc="0" normalizeH="0" baseline="0" noProof="0">
                  <a:ln>
                    <a:solidFill>
                      <a:srgbClr val="002060"/>
                    </a:solidFill>
                  </a:ln>
                  <a:solidFill>
                    <a:srgbClr val="8AC7FE"/>
                  </a:solidFill>
                  <a:effectLst/>
                  <a:uLnTx/>
                  <a:uFillTx/>
                  <a:latin typeface="SVN-Apple" panose="02040603050506020204" pitchFamily="18" charset="0"/>
                  <a:ea typeface="+mn-ea"/>
                  <a:cs typeface="+mn-cs"/>
                </a:rPr>
                <a:t> </a:t>
              </a:r>
              <a:r>
                <a:rPr kumimoji="0" lang="en-US" sz="6600" b="0" i="0" u="none" strike="noStrike" kern="1200" cap="none" spc="0" normalizeH="0" baseline="0" noProof="0" dirty="0">
                  <a:ln>
                    <a:solidFill>
                      <a:srgbClr val="002060"/>
                    </a:solidFill>
                  </a:ln>
                  <a:solidFill>
                    <a:srgbClr val="8AC7FE"/>
                  </a:solidFill>
                  <a:effectLst/>
                  <a:uLnTx/>
                  <a:uFillTx/>
                  <a:latin typeface="SVN-Apple" panose="02040603050506020204" pitchFamily="18" charset="0"/>
                  <a:ea typeface="+mn-ea"/>
                  <a:cs typeface="+mn-cs"/>
                </a:rPr>
                <a:t>ĐỌC YÊU CẦU</a:t>
              </a:r>
            </a:p>
          </p:txBody>
        </p:sp>
      </p:grpSp>
      <p:pic>
        <p:nvPicPr>
          <p:cNvPr id="2050" name="Picture 2" descr="Thùng nước khoáng Lavie chai nhỏ 350ml giá rẻ, giao nhanh gần đây">
            <a:extLst>
              <a:ext uri="{FF2B5EF4-FFF2-40B4-BE49-F238E27FC236}">
                <a16:creationId xmlns:a16="http://schemas.microsoft.com/office/drawing/2014/main" id="{7933CE6A-833C-9C16-089F-8EC8134CC5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6711" y="1774174"/>
            <a:ext cx="2533901" cy="253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318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p:cTn id="12" dur="500" fill="hold"/>
                                        <p:tgtEl>
                                          <p:spTgt spid="67"/>
                                        </p:tgtEl>
                                        <p:attrNameLst>
                                          <p:attrName>ppt_w</p:attrName>
                                        </p:attrNameLst>
                                      </p:cBhvr>
                                      <p:tavLst>
                                        <p:tav tm="0">
                                          <p:val>
                                            <p:fltVal val="0"/>
                                          </p:val>
                                        </p:tav>
                                        <p:tav tm="100000">
                                          <p:val>
                                            <p:strVal val="#ppt_w"/>
                                          </p:val>
                                        </p:tav>
                                      </p:tavLst>
                                    </p:anim>
                                    <p:anim calcmode="lin" valueType="num">
                                      <p:cBhvr>
                                        <p:cTn id="13" dur="500" fill="hold"/>
                                        <p:tgtEl>
                                          <p:spTgt spid="67"/>
                                        </p:tgtEl>
                                        <p:attrNameLst>
                                          <p:attrName>ppt_h</p:attrName>
                                        </p:attrNameLst>
                                      </p:cBhvr>
                                      <p:tavLst>
                                        <p:tav tm="0">
                                          <p:val>
                                            <p:fltVal val="0"/>
                                          </p:val>
                                        </p:tav>
                                        <p:tav tm="100000">
                                          <p:val>
                                            <p:strVal val="#ppt_h"/>
                                          </p:val>
                                        </p:tav>
                                      </p:tavLst>
                                    </p:anim>
                                    <p:animEffect transition="in" filter="fade">
                                      <p:cBhvr>
                                        <p:cTn id="14" dur="500"/>
                                        <p:tgtEl>
                                          <p:spTgt spid="67"/>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67"/>
                                        </p:tgtEl>
                                        <p:attrNameLst>
                                          <p:attrName>r</p:attrName>
                                        </p:attrNameLst>
                                      </p:cBhvr>
                                    </p:animRot>
                                    <p:animRot by="-240000">
                                      <p:cBhvr>
                                        <p:cTn id="17" dur="200" fill="hold">
                                          <p:stCondLst>
                                            <p:cond delay="200"/>
                                          </p:stCondLst>
                                        </p:cTn>
                                        <p:tgtEl>
                                          <p:spTgt spid="67"/>
                                        </p:tgtEl>
                                        <p:attrNameLst>
                                          <p:attrName>r</p:attrName>
                                        </p:attrNameLst>
                                      </p:cBhvr>
                                    </p:animRot>
                                    <p:animRot by="240000">
                                      <p:cBhvr>
                                        <p:cTn id="18" dur="200" fill="hold">
                                          <p:stCondLst>
                                            <p:cond delay="400"/>
                                          </p:stCondLst>
                                        </p:cTn>
                                        <p:tgtEl>
                                          <p:spTgt spid="67"/>
                                        </p:tgtEl>
                                        <p:attrNameLst>
                                          <p:attrName>r</p:attrName>
                                        </p:attrNameLst>
                                      </p:cBhvr>
                                    </p:animRot>
                                    <p:animRot by="-240000">
                                      <p:cBhvr>
                                        <p:cTn id="19" dur="200" fill="hold">
                                          <p:stCondLst>
                                            <p:cond delay="600"/>
                                          </p:stCondLst>
                                        </p:cTn>
                                        <p:tgtEl>
                                          <p:spTgt spid="67"/>
                                        </p:tgtEl>
                                        <p:attrNameLst>
                                          <p:attrName>r</p:attrName>
                                        </p:attrNameLst>
                                      </p:cBhvr>
                                    </p:animRot>
                                    <p:animRot by="120000">
                                      <p:cBhvr>
                                        <p:cTn id="20" dur="200" fill="hold">
                                          <p:stCondLst>
                                            <p:cond delay="800"/>
                                          </p:stCondLst>
                                        </p:cTn>
                                        <p:tgtEl>
                                          <p:spTgt spid="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2991" y="200485"/>
            <a:ext cx="11781715" cy="6457029"/>
          </a:xfrm>
          <a:custGeom>
            <a:avLst/>
            <a:gdLst>
              <a:gd name="connsiteX0" fmla="*/ 0 w 11781715"/>
              <a:gd name="connsiteY0" fmla="*/ 1076193 h 6457029"/>
              <a:gd name="connsiteX1" fmla="*/ 1076193 w 11781715"/>
              <a:gd name="connsiteY1" fmla="*/ 0 h 6457029"/>
              <a:gd name="connsiteX2" fmla="*/ 10705522 w 11781715"/>
              <a:gd name="connsiteY2" fmla="*/ 0 h 6457029"/>
              <a:gd name="connsiteX3" fmla="*/ 11781715 w 11781715"/>
              <a:gd name="connsiteY3" fmla="*/ 1076193 h 6457029"/>
              <a:gd name="connsiteX4" fmla="*/ 11781715 w 11781715"/>
              <a:gd name="connsiteY4" fmla="*/ 5380836 h 6457029"/>
              <a:gd name="connsiteX5" fmla="*/ 10705522 w 11781715"/>
              <a:gd name="connsiteY5" fmla="*/ 6457029 h 6457029"/>
              <a:gd name="connsiteX6" fmla="*/ 1076193 w 11781715"/>
              <a:gd name="connsiteY6" fmla="*/ 6457029 h 6457029"/>
              <a:gd name="connsiteX7" fmla="*/ 0 w 11781715"/>
              <a:gd name="connsiteY7" fmla="*/ 5380836 h 6457029"/>
              <a:gd name="connsiteX8" fmla="*/ 0 w 11781715"/>
              <a:gd name="connsiteY8" fmla="*/ 1076193 h 645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715" h="6457029" fill="none" extrusionOk="0">
                <a:moveTo>
                  <a:pt x="0" y="1076193"/>
                </a:moveTo>
                <a:cubicBezTo>
                  <a:pt x="-73835" y="486419"/>
                  <a:pt x="475057" y="38448"/>
                  <a:pt x="1076193" y="0"/>
                </a:cubicBezTo>
                <a:cubicBezTo>
                  <a:pt x="3532773" y="77600"/>
                  <a:pt x="6016264" y="-27269"/>
                  <a:pt x="10705522" y="0"/>
                </a:cubicBezTo>
                <a:cubicBezTo>
                  <a:pt x="11355631" y="-73535"/>
                  <a:pt x="11887191" y="512879"/>
                  <a:pt x="11781715" y="1076193"/>
                </a:cubicBezTo>
                <a:cubicBezTo>
                  <a:pt x="11890715" y="1645067"/>
                  <a:pt x="11703506" y="4554477"/>
                  <a:pt x="11781715" y="5380836"/>
                </a:cubicBezTo>
                <a:cubicBezTo>
                  <a:pt x="11772294" y="5971516"/>
                  <a:pt x="11276136" y="6467504"/>
                  <a:pt x="10705522" y="6457029"/>
                </a:cubicBezTo>
                <a:cubicBezTo>
                  <a:pt x="6463382" y="6506206"/>
                  <a:pt x="2118390" y="6334327"/>
                  <a:pt x="1076193" y="6457029"/>
                </a:cubicBezTo>
                <a:cubicBezTo>
                  <a:pt x="476682" y="6496553"/>
                  <a:pt x="-57985" y="6025127"/>
                  <a:pt x="0" y="5380836"/>
                </a:cubicBezTo>
                <a:cubicBezTo>
                  <a:pt x="47022" y="3254094"/>
                  <a:pt x="104569" y="1546308"/>
                  <a:pt x="0" y="1076193"/>
                </a:cubicBezTo>
                <a:close/>
              </a:path>
              <a:path w="11781715" h="6457029" stroke="0" extrusionOk="0">
                <a:moveTo>
                  <a:pt x="0" y="1076193"/>
                </a:moveTo>
                <a:cubicBezTo>
                  <a:pt x="95140" y="470953"/>
                  <a:pt x="520051" y="-2550"/>
                  <a:pt x="1076193" y="0"/>
                </a:cubicBezTo>
                <a:cubicBezTo>
                  <a:pt x="2100483" y="-129276"/>
                  <a:pt x="7259098" y="-77778"/>
                  <a:pt x="10705522" y="0"/>
                </a:cubicBezTo>
                <a:cubicBezTo>
                  <a:pt x="11266041" y="-107901"/>
                  <a:pt x="11761711" y="597173"/>
                  <a:pt x="11781715" y="1076193"/>
                </a:cubicBezTo>
                <a:cubicBezTo>
                  <a:pt x="11863314" y="1665431"/>
                  <a:pt x="11936015" y="3899087"/>
                  <a:pt x="11781715" y="5380836"/>
                </a:cubicBezTo>
                <a:cubicBezTo>
                  <a:pt x="11813460" y="6042149"/>
                  <a:pt x="11241393" y="6476909"/>
                  <a:pt x="10705522" y="6457029"/>
                </a:cubicBezTo>
                <a:cubicBezTo>
                  <a:pt x="9488176" y="6501249"/>
                  <a:pt x="2424021" y="6427647"/>
                  <a:pt x="1076193" y="6457029"/>
                </a:cubicBezTo>
                <a:cubicBezTo>
                  <a:pt x="454111" y="6350532"/>
                  <a:pt x="-107023" y="5950466"/>
                  <a:pt x="0" y="5380836"/>
                </a:cubicBezTo>
                <a:cubicBezTo>
                  <a:pt x="-159954" y="4011876"/>
                  <a:pt x="22140" y="2217777"/>
                  <a:pt x="0" y="1076193"/>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FA851495-9147-C8BA-8303-4DBD6A8F005E}"/>
              </a:ext>
            </a:extLst>
          </p:cNvPr>
          <p:cNvCxnSpPr/>
          <p:nvPr/>
        </p:nvCxnSpPr>
        <p:spPr>
          <a:xfrm>
            <a:off x="5271051" y="1839010"/>
            <a:ext cx="0" cy="485866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16">
            <a:extLst>
              <a:ext uri="{FF2B5EF4-FFF2-40B4-BE49-F238E27FC236}">
                <a16:creationId xmlns:a16="http://schemas.microsoft.com/office/drawing/2014/main" id="{8C557C18-D5CA-3D7C-2814-DDB7AE63D7F3}"/>
              </a:ext>
            </a:extLst>
          </p:cNvPr>
          <p:cNvSpPr txBox="1"/>
          <p:nvPr/>
        </p:nvSpPr>
        <p:spPr>
          <a:xfrm>
            <a:off x="1620023" y="2401948"/>
            <a:ext cx="25732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FF0000"/>
                </a:solidFill>
                <a:effectLst/>
                <a:uLnTx/>
                <a:uFillTx/>
                <a:latin typeface="Calibri" panose="020F0502020204030204"/>
                <a:ea typeface="+mn-ea"/>
                <a:cs typeface="+mn-cs"/>
              </a:rPr>
              <a:t>Tóm tắt:</a:t>
            </a:r>
            <a:endParaRPr kumimoji="0" lang="en-US" sz="37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16">
            <a:extLst>
              <a:ext uri="{FF2B5EF4-FFF2-40B4-BE49-F238E27FC236}">
                <a16:creationId xmlns:a16="http://schemas.microsoft.com/office/drawing/2014/main" id="{7CAB2C76-6710-F383-09F0-9622CC79E250}"/>
              </a:ext>
            </a:extLst>
          </p:cNvPr>
          <p:cNvSpPr txBox="1"/>
          <p:nvPr/>
        </p:nvSpPr>
        <p:spPr>
          <a:xfrm>
            <a:off x="561207" y="3230441"/>
            <a:ext cx="4690896" cy="1231106"/>
          </a:xfrm>
          <a:prstGeom prst="rect">
            <a:avLst/>
          </a:prstGeom>
          <a:noFill/>
        </p:spPr>
        <p:txBody>
          <a:bodyPr wrap="square" rtlCol="0">
            <a:spAutoFit/>
          </a:bodyPr>
          <a:lstStyle/>
          <a:p>
            <a:pPr lvl="0" algn="just"/>
            <a:r>
              <a:rPr lang="vi-VN" sz="3700" b="1">
                <a:solidFill>
                  <a:srgbClr val="0070C0"/>
                </a:solidFill>
                <a:latin typeface="Calibri" panose="020F0502020204030204"/>
              </a:rPr>
              <a:t>36 chai nước: 3 hộp</a:t>
            </a:r>
            <a:endParaRPr lang="en-US" sz="3700" b="1">
              <a:solidFill>
                <a:srgbClr val="0070C0"/>
              </a:solidFill>
              <a:latin typeface="Calibri" panose="020F0502020204030204"/>
            </a:endParaRPr>
          </a:p>
          <a:p>
            <a:pPr lvl="0" algn="just"/>
            <a:r>
              <a:rPr lang="vi-VN" sz="3700" b="1">
                <a:solidFill>
                  <a:srgbClr val="0070C0"/>
                </a:solidFill>
                <a:latin typeface="Calibri" panose="020F0502020204030204"/>
              </a:rPr>
              <a:t>180 chai nước: ? hộp</a:t>
            </a:r>
            <a:endParaRPr kumimoji="0" lang="en-US" sz="37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82276AE-2747-D7E0-FA92-220102B2FB98}"/>
              </a:ext>
            </a:extLst>
          </p:cNvPr>
          <p:cNvCxnSpPr>
            <a:cxnSpLocks/>
          </p:cNvCxnSpPr>
          <p:nvPr/>
        </p:nvCxnSpPr>
        <p:spPr>
          <a:xfrm>
            <a:off x="1439056" y="956563"/>
            <a:ext cx="73601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16">
            <a:extLst>
              <a:ext uri="{FF2B5EF4-FFF2-40B4-BE49-F238E27FC236}">
                <a16:creationId xmlns:a16="http://schemas.microsoft.com/office/drawing/2014/main" id="{85A7E6C0-19B5-83B0-7653-FBDEFA988825}"/>
              </a:ext>
            </a:extLst>
          </p:cNvPr>
          <p:cNvSpPr txBox="1"/>
          <p:nvPr/>
        </p:nvSpPr>
        <p:spPr>
          <a:xfrm>
            <a:off x="5514041" y="1883980"/>
            <a:ext cx="65106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FF0000"/>
                </a:solidFill>
                <a:effectLst/>
                <a:uLnTx/>
                <a:uFillTx/>
                <a:latin typeface="Calibri" panose="020F0502020204030204"/>
                <a:ea typeface="+mn-ea"/>
                <a:cs typeface="+mn-cs"/>
              </a:rPr>
              <a:t>Bài giải: </a:t>
            </a:r>
            <a:r>
              <a:rPr kumimoji="0" lang="en-US" sz="3700" b="1" i="0" u="none" strike="noStrike" kern="1200" cap="none" spc="0" normalizeH="0" baseline="0" noProof="0">
                <a:ln>
                  <a:noFill/>
                </a:ln>
                <a:solidFill>
                  <a:srgbClr val="7030A0"/>
                </a:solidFill>
                <a:effectLst/>
                <a:uLnTx/>
                <a:uFillTx/>
                <a:latin typeface="Calibri" panose="020F0502020204030204"/>
                <a:ea typeface="+mn-ea"/>
                <a:cs typeface="+mn-cs"/>
              </a:rPr>
              <a:t>(Cách 1-  Rút về đơn vị)</a:t>
            </a:r>
            <a:endParaRPr kumimoji="0" lang="en-US" sz="37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2" name="TextBox 16">
            <a:extLst>
              <a:ext uri="{FF2B5EF4-FFF2-40B4-BE49-F238E27FC236}">
                <a16:creationId xmlns:a16="http://schemas.microsoft.com/office/drawing/2014/main" id="{2CB7B256-1670-8A77-605E-A2FC55052238}"/>
              </a:ext>
            </a:extLst>
          </p:cNvPr>
          <p:cNvSpPr txBox="1"/>
          <p:nvPr/>
        </p:nvSpPr>
        <p:spPr>
          <a:xfrm>
            <a:off x="5468596" y="2557974"/>
            <a:ext cx="6238247" cy="3508653"/>
          </a:xfrm>
          <a:prstGeom prst="rect">
            <a:avLst/>
          </a:prstGeom>
          <a:noFill/>
        </p:spPr>
        <p:txBody>
          <a:bodyPr wrap="square" rtlCol="0">
            <a:spAutoFit/>
          </a:bodyPr>
          <a:lstStyle/>
          <a:p>
            <a:pPr lvl="0" algn="just"/>
            <a:r>
              <a:rPr lang="vi-VN" sz="3700" b="1">
                <a:solidFill>
                  <a:srgbClr val="70AD47">
                    <a:lumMod val="50000"/>
                  </a:srgbClr>
                </a:solidFill>
                <a:latin typeface="Calibri" panose="020F0502020204030204"/>
              </a:rPr>
              <a:t>Mỗi hộp có số chai nước là:</a:t>
            </a:r>
            <a:endParaRPr lang="en-US" sz="3700" b="1">
              <a:solidFill>
                <a:srgbClr val="70AD47">
                  <a:lumMod val="50000"/>
                </a:srgbClr>
              </a:solidFill>
              <a:latin typeface="Calibri" panose="020F0502020204030204"/>
            </a:endParaRPr>
          </a:p>
          <a:p>
            <a:pPr lvl="0" algn="just"/>
            <a:r>
              <a:rPr lang="en-US" sz="3700" b="1">
                <a:solidFill>
                  <a:srgbClr val="70AD47">
                    <a:lumMod val="50000"/>
                  </a:srgbClr>
                </a:solidFill>
                <a:latin typeface="Calibri" panose="020F0502020204030204"/>
              </a:rPr>
              <a:t>	</a:t>
            </a:r>
            <a:r>
              <a:rPr lang="vi-VN" sz="3700" b="1">
                <a:solidFill>
                  <a:srgbClr val="70AD47">
                    <a:lumMod val="50000"/>
                  </a:srgbClr>
                </a:solidFill>
                <a:latin typeface="Calibri" panose="020F0502020204030204"/>
              </a:rPr>
              <a:t>36 : 3 = 12 (chai)</a:t>
            </a:r>
            <a:endParaRPr lang="en-US" sz="3700" b="1">
              <a:solidFill>
                <a:srgbClr val="70AD47">
                  <a:lumMod val="50000"/>
                </a:srgbClr>
              </a:solidFill>
              <a:latin typeface="Calibri" panose="020F0502020204030204"/>
            </a:endParaRPr>
          </a:p>
          <a:p>
            <a:pPr lvl="0" algn="just"/>
            <a:r>
              <a:rPr lang="vi-VN" sz="3700" b="1">
                <a:solidFill>
                  <a:srgbClr val="70AD47">
                    <a:lumMod val="50000"/>
                  </a:srgbClr>
                </a:solidFill>
                <a:latin typeface="Calibri" panose="020F0502020204030204"/>
              </a:rPr>
              <a:t>180 chai nước cùng loại thì xếp đều được vào số hộp là:</a:t>
            </a:r>
            <a:endParaRPr lang="en-US" sz="3700" b="1">
              <a:solidFill>
                <a:srgbClr val="70AD47">
                  <a:lumMod val="50000"/>
                </a:srgbClr>
              </a:solidFill>
              <a:latin typeface="Calibri" panose="020F0502020204030204"/>
            </a:endParaRPr>
          </a:p>
          <a:p>
            <a:pPr lvl="0" algn="just"/>
            <a:r>
              <a:rPr lang="en-US" sz="3700" b="1">
                <a:solidFill>
                  <a:srgbClr val="70AD47">
                    <a:lumMod val="50000"/>
                  </a:srgbClr>
                </a:solidFill>
                <a:latin typeface="Calibri" panose="020F0502020204030204"/>
              </a:rPr>
              <a:t>	</a:t>
            </a:r>
            <a:r>
              <a:rPr lang="vi-VN" sz="3700" b="1">
                <a:solidFill>
                  <a:srgbClr val="70AD47">
                    <a:lumMod val="50000"/>
                  </a:srgbClr>
                </a:solidFill>
                <a:latin typeface="Calibri" panose="020F0502020204030204"/>
              </a:rPr>
              <a:t>180 : 12 = 15 (hộp)</a:t>
            </a:r>
            <a:endParaRPr lang="en-US" sz="3700" b="1">
              <a:solidFill>
                <a:srgbClr val="70AD47">
                  <a:lumMod val="50000"/>
                </a:srgbClr>
              </a:solidFill>
              <a:latin typeface="Calibri" panose="020F0502020204030204"/>
            </a:endParaRPr>
          </a:p>
          <a:p>
            <a:pPr lvl="0" algn="just"/>
            <a:r>
              <a:rPr lang="en-US" sz="3700" b="1">
                <a:solidFill>
                  <a:srgbClr val="70AD47">
                    <a:lumMod val="50000"/>
                  </a:srgbClr>
                </a:solidFill>
                <a:latin typeface="Calibri" panose="020F0502020204030204"/>
              </a:rPr>
              <a:t>		</a:t>
            </a:r>
            <a:r>
              <a:rPr lang="vi-VN" sz="3700" b="1">
                <a:solidFill>
                  <a:srgbClr val="70AD47">
                    <a:lumMod val="50000"/>
                  </a:srgbClr>
                </a:solidFill>
                <a:latin typeface="Calibri" panose="020F0502020204030204"/>
              </a:rPr>
              <a:t>Đáp số: 15 hộp</a:t>
            </a:r>
            <a:endParaRPr kumimoji="0" lang="en-US" sz="37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nvGrpSpPr>
          <p:cNvPr id="2" name="Nhóm 14">
            <a:extLst>
              <a:ext uri="{FF2B5EF4-FFF2-40B4-BE49-F238E27FC236}">
                <a16:creationId xmlns:a16="http://schemas.microsoft.com/office/drawing/2014/main" id="{6F44351C-0B1E-0F31-2DDA-74066BCCD317}"/>
              </a:ext>
            </a:extLst>
          </p:cNvPr>
          <p:cNvGrpSpPr/>
          <p:nvPr/>
        </p:nvGrpSpPr>
        <p:grpSpPr>
          <a:xfrm>
            <a:off x="620732" y="400970"/>
            <a:ext cx="10950536" cy="1800493"/>
            <a:chOff x="912570" y="611528"/>
            <a:chExt cx="10794259" cy="1800493"/>
          </a:xfrm>
        </p:grpSpPr>
        <p:grpSp>
          <p:nvGrpSpPr>
            <p:cNvPr id="7" name="Nhóm 15">
              <a:extLst>
                <a:ext uri="{FF2B5EF4-FFF2-40B4-BE49-F238E27FC236}">
                  <a16:creationId xmlns:a16="http://schemas.microsoft.com/office/drawing/2014/main" id="{E069154B-17E4-CA4A-73E6-D29DAC02CFCA}"/>
                </a:ext>
              </a:extLst>
            </p:cNvPr>
            <p:cNvGrpSpPr/>
            <p:nvPr/>
          </p:nvGrpSpPr>
          <p:grpSpPr>
            <a:xfrm>
              <a:off x="912570" y="611528"/>
              <a:ext cx="640080" cy="646331"/>
              <a:chOff x="912570" y="611528"/>
              <a:chExt cx="640080" cy="646331"/>
            </a:xfrm>
          </p:grpSpPr>
          <p:sp>
            <p:nvSpPr>
              <p:cNvPr id="13" name="Oval 22">
                <a:extLst>
                  <a:ext uri="{FF2B5EF4-FFF2-40B4-BE49-F238E27FC236}">
                    <a16:creationId xmlns:a16="http://schemas.microsoft.com/office/drawing/2014/main" id="{6267BED4-9B3A-5F72-EFFB-92EF4A87C6B2}"/>
                  </a:ext>
                </a:extLst>
              </p:cNvPr>
              <p:cNvSpPr/>
              <p:nvPr/>
            </p:nvSpPr>
            <p:spPr>
              <a:xfrm>
                <a:off x="912570" y="611528"/>
                <a:ext cx="640080" cy="64008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23">
                <a:extLst>
                  <a:ext uri="{FF2B5EF4-FFF2-40B4-BE49-F238E27FC236}">
                    <a16:creationId xmlns:a16="http://schemas.microsoft.com/office/drawing/2014/main" id="{42EEB53E-F4F3-9CF0-E689-A2BA98809EDC}"/>
                  </a:ext>
                </a:extLst>
              </p:cNvPr>
              <p:cNvSpPr txBox="1"/>
              <p:nvPr/>
            </p:nvSpPr>
            <p:spPr>
              <a:xfrm>
                <a:off x="926270" y="611528"/>
                <a:ext cx="626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11" name="TextBox 16">
              <a:extLst>
                <a:ext uri="{FF2B5EF4-FFF2-40B4-BE49-F238E27FC236}">
                  <a16:creationId xmlns:a16="http://schemas.microsoft.com/office/drawing/2014/main" id="{D0EA61F6-873F-5518-7C58-00E11BB0FC06}"/>
                </a:ext>
              </a:extLst>
            </p:cNvPr>
            <p:cNvSpPr txBox="1"/>
            <p:nvPr/>
          </p:nvSpPr>
          <p:spPr>
            <a:xfrm>
              <a:off x="1552650" y="611528"/>
              <a:ext cx="10154179" cy="18004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36 chai nước được xếp đều vào 3 hộp. Hỏi 180 chai nước cùng loại thì</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xếp đều được bao nhiêu hộp như thế?</a:t>
              </a:r>
              <a:endParaRPr kumimoji="0" lang="en-US" sz="3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9" name="Straight Connector 8">
            <a:extLst>
              <a:ext uri="{FF2B5EF4-FFF2-40B4-BE49-F238E27FC236}">
                <a16:creationId xmlns:a16="http://schemas.microsoft.com/office/drawing/2014/main" id="{AD112608-9680-05D3-CD6F-41287611D191}"/>
              </a:ext>
            </a:extLst>
          </p:cNvPr>
          <p:cNvCxnSpPr>
            <a:cxnSpLocks/>
          </p:cNvCxnSpPr>
          <p:nvPr/>
        </p:nvCxnSpPr>
        <p:spPr>
          <a:xfrm>
            <a:off x="9129010" y="1041050"/>
            <a:ext cx="23084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C2CD2A-57C6-E59C-1E24-2015D8886955}"/>
              </a:ext>
            </a:extLst>
          </p:cNvPr>
          <p:cNvCxnSpPr>
            <a:cxnSpLocks/>
          </p:cNvCxnSpPr>
          <p:nvPr/>
        </p:nvCxnSpPr>
        <p:spPr>
          <a:xfrm>
            <a:off x="8469443" y="1550716"/>
            <a:ext cx="29680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4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arn(inVertical)">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barn(inVertical)">
                                      <p:cBhvr>
                                        <p:cTn id="40" dur="500"/>
                                        <p:tgtEl>
                                          <p:spTgt spid="1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animEffect transition="in" filter="barn(inVertical)">
                                      <p:cBhvr>
                                        <p:cTn id="45" dur="500"/>
                                        <p:tgtEl>
                                          <p:spTgt spid="1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2">
                                            <p:txEl>
                                              <p:pRg st="2" end="2"/>
                                            </p:txEl>
                                          </p:spTgt>
                                        </p:tgtEl>
                                        <p:attrNameLst>
                                          <p:attrName>style.visibility</p:attrName>
                                        </p:attrNameLst>
                                      </p:cBhvr>
                                      <p:to>
                                        <p:strVal val="visible"/>
                                      </p:to>
                                    </p:set>
                                    <p:animEffect transition="in" filter="barn(inVertical)">
                                      <p:cBhvr>
                                        <p:cTn id="50" dur="500"/>
                                        <p:tgtEl>
                                          <p:spTgt spid="12">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2">
                                            <p:txEl>
                                              <p:pRg st="3" end="3"/>
                                            </p:txEl>
                                          </p:spTgt>
                                        </p:tgtEl>
                                        <p:attrNameLst>
                                          <p:attrName>style.visibility</p:attrName>
                                        </p:attrNameLst>
                                      </p:cBhvr>
                                      <p:to>
                                        <p:strVal val="visible"/>
                                      </p:to>
                                    </p:set>
                                    <p:animEffect transition="in" filter="barn(inVertical)">
                                      <p:cBhvr>
                                        <p:cTn id="55" dur="500"/>
                                        <p:tgtEl>
                                          <p:spTgt spid="12">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2">
                                            <p:txEl>
                                              <p:pRg st="4" end="4"/>
                                            </p:txEl>
                                          </p:spTgt>
                                        </p:tgtEl>
                                        <p:attrNameLst>
                                          <p:attrName>style.visibility</p:attrName>
                                        </p:attrNameLst>
                                      </p:cBhvr>
                                      <p:to>
                                        <p:strVal val="visible"/>
                                      </p:to>
                                    </p:set>
                                    <p:animEffect transition="in" filter="barn(inVertical)">
                                      <p:cBhvr>
                                        <p:cTn id="60"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2991" y="200485"/>
            <a:ext cx="11781715" cy="6457029"/>
          </a:xfrm>
          <a:custGeom>
            <a:avLst/>
            <a:gdLst>
              <a:gd name="connsiteX0" fmla="*/ 0 w 11781715"/>
              <a:gd name="connsiteY0" fmla="*/ 1076193 h 6457029"/>
              <a:gd name="connsiteX1" fmla="*/ 1076193 w 11781715"/>
              <a:gd name="connsiteY1" fmla="*/ 0 h 6457029"/>
              <a:gd name="connsiteX2" fmla="*/ 10705522 w 11781715"/>
              <a:gd name="connsiteY2" fmla="*/ 0 h 6457029"/>
              <a:gd name="connsiteX3" fmla="*/ 11781715 w 11781715"/>
              <a:gd name="connsiteY3" fmla="*/ 1076193 h 6457029"/>
              <a:gd name="connsiteX4" fmla="*/ 11781715 w 11781715"/>
              <a:gd name="connsiteY4" fmla="*/ 5380836 h 6457029"/>
              <a:gd name="connsiteX5" fmla="*/ 10705522 w 11781715"/>
              <a:gd name="connsiteY5" fmla="*/ 6457029 h 6457029"/>
              <a:gd name="connsiteX6" fmla="*/ 1076193 w 11781715"/>
              <a:gd name="connsiteY6" fmla="*/ 6457029 h 6457029"/>
              <a:gd name="connsiteX7" fmla="*/ 0 w 11781715"/>
              <a:gd name="connsiteY7" fmla="*/ 5380836 h 6457029"/>
              <a:gd name="connsiteX8" fmla="*/ 0 w 11781715"/>
              <a:gd name="connsiteY8" fmla="*/ 1076193 h 645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715" h="6457029" fill="none" extrusionOk="0">
                <a:moveTo>
                  <a:pt x="0" y="1076193"/>
                </a:moveTo>
                <a:cubicBezTo>
                  <a:pt x="-73835" y="486419"/>
                  <a:pt x="475057" y="38448"/>
                  <a:pt x="1076193" y="0"/>
                </a:cubicBezTo>
                <a:cubicBezTo>
                  <a:pt x="3532773" y="77600"/>
                  <a:pt x="6016264" y="-27269"/>
                  <a:pt x="10705522" y="0"/>
                </a:cubicBezTo>
                <a:cubicBezTo>
                  <a:pt x="11355631" y="-73535"/>
                  <a:pt x="11887191" y="512879"/>
                  <a:pt x="11781715" y="1076193"/>
                </a:cubicBezTo>
                <a:cubicBezTo>
                  <a:pt x="11890715" y="1645067"/>
                  <a:pt x="11703506" y="4554477"/>
                  <a:pt x="11781715" y="5380836"/>
                </a:cubicBezTo>
                <a:cubicBezTo>
                  <a:pt x="11772294" y="5971516"/>
                  <a:pt x="11276136" y="6467504"/>
                  <a:pt x="10705522" y="6457029"/>
                </a:cubicBezTo>
                <a:cubicBezTo>
                  <a:pt x="6463382" y="6506206"/>
                  <a:pt x="2118390" y="6334327"/>
                  <a:pt x="1076193" y="6457029"/>
                </a:cubicBezTo>
                <a:cubicBezTo>
                  <a:pt x="476682" y="6496553"/>
                  <a:pt x="-57985" y="6025127"/>
                  <a:pt x="0" y="5380836"/>
                </a:cubicBezTo>
                <a:cubicBezTo>
                  <a:pt x="47022" y="3254094"/>
                  <a:pt x="104569" y="1546308"/>
                  <a:pt x="0" y="1076193"/>
                </a:cubicBezTo>
                <a:close/>
              </a:path>
              <a:path w="11781715" h="6457029" stroke="0" extrusionOk="0">
                <a:moveTo>
                  <a:pt x="0" y="1076193"/>
                </a:moveTo>
                <a:cubicBezTo>
                  <a:pt x="95140" y="470953"/>
                  <a:pt x="520051" y="-2550"/>
                  <a:pt x="1076193" y="0"/>
                </a:cubicBezTo>
                <a:cubicBezTo>
                  <a:pt x="2100483" y="-129276"/>
                  <a:pt x="7259098" y="-77778"/>
                  <a:pt x="10705522" y="0"/>
                </a:cubicBezTo>
                <a:cubicBezTo>
                  <a:pt x="11266041" y="-107901"/>
                  <a:pt x="11761711" y="597173"/>
                  <a:pt x="11781715" y="1076193"/>
                </a:cubicBezTo>
                <a:cubicBezTo>
                  <a:pt x="11863314" y="1665431"/>
                  <a:pt x="11936015" y="3899087"/>
                  <a:pt x="11781715" y="5380836"/>
                </a:cubicBezTo>
                <a:cubicBezTo>
                  <a:pt x="11813460" y="6042149"/>
                  <a:pt x="11241393" y="6476909"/>
                  <a:pt x="10705522" y="6457029"/>
                </a:cubicBezTo>
                <a:cubicBezTo>
                  <a:pt x="9488176" y="6501249"/>
                  <a:pt x="2424021" y="6427647"/>
                  <a:pt x="1076193" y="6457029"/>
                </a:cubicBezTo>
                <a:cubicBezTo>
                  <a:pt x="454111" y="6350532"/>
                  <a:pt x="-107023" y="5950466"/>
                  <a:pt x="0" y="5380836"/>
                </a:cubicBezTo>
                <a:cubicBezTo>
                  <a:pt x="-159954" y="4011876"/>
                  <a:pt x="22140" y="2217777"/>
                  <a:pt x="0" y="1076193"/>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FA851495-9147-C8BA-8303-4DBD6A8F005E}"/>
              </a:ext>
            </a:extLst>
          </p:cNvPr>
          <p:cNvCxnSpPr/>
          <p:nvPr/>
        </p:nvCxnSpPr>
        <p:spPr>
          <a:xfrm>
            <a:off x="4836336" y="1842532"/>
            <a:ext cx="0" cy="485866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16">
            <a:extLst>
              <a:ext uri="{FF2B5EF4-FFF2-40B4-BE49-F238E27FC236}">
                <a16:creationId xmlns:a16="http://schemas.microsoft.com/office/drawing/2014/main" id="{8C557C18-D5CA-3D7C-2814-DDB7AE63D7F3}"/>
              </a:ext>
            </a:extLst>
          </p:cNvPr>
          <p:cNvSpPr txBox="1"/>
          <p:nvPr/>
        </p:nvSpPr>
        <p:spPr>
          <a:xfrm>
            <a:off x="1620023" y="2401948"/>
            <a:ext cx="25732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FF0000"/>
                </a:solidFill>
                <a:effectLst/>
                <a:uLnTx/>
                <a:uFillTx/>
                <a:latin typeface="Calibri" panose="020F0502020204030204"/>
                <a:ea typeface="+mn-ea"/>
                <a:cs typeface="+mn-cs"/>
              </a:rPr>
              <a:t>Tóm tắt:</a:t>
            </a:r>
            <a:endParaRPr kumimoji="0" lang="en-US" sz="37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16">
            <a:extLst>
              <a:ext uri="{FF2B5EF4-FFF2-40B4-BE49-F238E27FC236}">
                <a16:creationId xmlns:a16="http://schemas.microsoft.com/office/drawing/2014/main" id="{7CAB2C76-6710-F383-09F0-9622CC79E250}"/>
              </a:ext>
            </a:extLst>
          </p:cNvPr>
          <p:cNvSpPr txBox="1"/>
          <p:nvPr/>
        </p:nvSpPr>
        <p:spPr>
          <a:xfrm>
            <a:off x="561207" y="3230441"/>
            <a:ext cx="4690896" cy="1231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70C0"/>
                </a:solidFill>
                <a:effectLst/>
                <a:uLnTx/>
                <a:uFillTx/>
                <a:latin typeface="Calibri" panose="020F0502020204030204"/>
                <a:ea typeface="+mn-ea"/>
                <a:cs typeface="+mn-cs"/>
              </a:rPr>
              <a:t>36 chai nước: 3 hộp</a:t>
            </a:r>
            <a:endParaRPr kumimoji="0" lang="en-US" sz="37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70C0"/>
                </a:solidFill>
                <a:effectLst/>
                <a:uLnTx/>
                <a:uFillTx/>
                <a:latin typeface="Calibri" panose="020F0502020204030204"/>
                <a:ea typeface="+mn-ea"/>
                <a:cs typeface="+mn-cs"/>
              </a:rPr>
              <a:t>180 chai nước: ? hộp</a:t>
            </a:r>
            <a:endParaRPr kumimoji="0" lang="en-US" sz="37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TextBox 16">
            <a:extLst>
              <a:ext uri="{FF2B5EF4-FFF2-40B4-BE49-F238E27FC236}">
                <a16:creationId xmlns:a16="http://schemas.microsoft.com/office/drawing/2014/main" id="{85A7E6C0-19B5-83B0-7653-FBDEFA988825}"/>
              </a:ext>
            </a:extLst>
          </p:cNvPr>
          <p:cNvSpPr txBox="1"/>
          <p:nvPr/>
        </p:nvSpPr>
        <p:spPr>
          <a:xfrm>
            <a:off x="5514041" y="1883980"/>
            <a:ext cx="6510665" cy="661720"/>
          </a:xfrm>
          <a:prstGeom prst="rect">
            <a:avLst/>
          </a:prstGeom>
          <a:noFill/>
        </p:spPr>
        <p:txBody>
          <a:bodyPr wrap="square" rtlCol="0">
            <a:spAutoFit/>
          </a:bodyPr>
          <a:lstStyle/>
          <a:p>
            <a:pPr lvl="0" algn="just"/>
            <a:r>
              <a:rPr kumimoji="0" lang="en-US" sz="3700" b="1" i="0" u="none" strike="noStrike" kern="1200" cap="none" spc="0" normalizeH="0" baseline="0" noProof="0">
                <a:ln>
                  <a:noFill/>
                </a:ln>
                <a:solidFill>
                  <a:srgbClr val="FF0000"/>
                </a:solidFill>
                <a:effectLst/>
                <a:uLnTx/>
                <a:uFillTx/>
                <a:latin typeface="Calibri" panose="020F0502020204030204"/>
                <a:ea typeface="+mn-ea"/>
                <a:cs typeface="+mn-cs"/>
              </a:rPr>
              <a:t>Bài giải: </a:t>
            </a:r>
            <a:r>
              <a:rPr lang="en-US" sz="3700" b="1">
                <a:solidFill>
                  <a:srgbClr val="7030A0"/>
                </a:solidFill>
              </a:rPr>
              <a:t>(Cách 2- Tìm tỉ số))</a:t>
            </a:r>
            <a:endParaRPr kumimoji="0" lang="en-US" sz="37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2" name="TextBox 16">
            <a:extLst>
              <a:ext uri="{FF2B5EF4-FFF2-40B4-BE49-F238E27FC236}">
                <a16:creationId xmlns:a16="http://schemas.microsoft.com/office/drawing/2014/main" id="{2CB7B256-1670-8A77-605E-A2FC55052238}"/>
              </a:ext>
            </a:extLst>
          </p:cNvPr>
          <p:cNvSpPr txBox="1"/>
          <p:nvPr/>
        </p:nvSpPr>
        <p:spPr>
          <a:xfrm>
            <a:off x="5079328" y="2557974"/>
            <a:ext cx="6627515" cy="4078039"/>
          </a:xfrm>
          <a:prstGeom prst="rect">
            <a:avLst/>
          </a:prstGeom>
          <a:noFill/>
        </p:spPr>
        <p:txBody>
          <a:bodyPr wrap="square" rtlCol="0">
            <a:spAutoFit/>
          </a:bodyPr>
          <a:lstStyle/>
          <a:p>
            <a:pPr lvl="0" algn="just"/>
            <a:r>
              <a:rPr lang="vi-VN" sz="3700" b="1">
                <a:solidFill>
                  <a:srgbClr val="70AD47">
                    <a:lumMod val="50000"/>
                  </a:srgbClr>
                </a:solidFill>
                <a:latin typeface="Calibri" panose="020F0502020204030204"/>
              </a:rPr>
              <a:t>180 chai nước gấp 36 chai nước số lần là:</a:t>
            </a:r>
            <a:endParaRPr lang="en-US" sz="3700" b="1">
              <a:solidFill>
                <a:srgbClr val="70AD47">
                  <a:lumMod val="50000"/>
                </a:srgbClr>
              </a:solidFill>
              <a:latin typeface="Calibri" panose="020F0502020204030204"/>
            </a:endParaRPr>
          </a:p>
          <a:p>
            <a:pPr lvl="0" algn="just"/>
            <a:r>
              <a:rPr lang="en-US" sz="3700" b="1">
                <a:solidFill>
                  <a:srgbClr val="70AD47">
                    <a:lumMod val="50000"/>
                  </a:srgbClr>
                </a:solidFill>
                <a:latin typeface="Calibri" panose="020F0502020204030204"/>
              </a:rPr>
              <a:t>	</a:t>
            </a:r>
            <a:r>
              <a:rPr lang="vi-VN" sz="3700" b="1">
                <a:solidFill>
                  <a:srgbClr val="70AD47">
                    <a:lumMod val="50000"/>
                  </a:srgbClr>
                </a:solidFill>
                <a:latin typeface="Calibri" panose="020F0502020204030204"/>
              </a:rPr>
              <a:t>180 : 36 = 5 (lần)</a:t>
            </a:r>
            <a:endParaRPr lang="en-US" sz="3700" b="1">
              <a:solidFill>
                <a:srgbClr val="70AD47">
                  <a:lumMod val="50000"/>
                </a:srgbClr>
              </a:solidFill>
              <a:latin typeface="Calibri" panose="020F0502020204030204"/>
            </a:endParaRPr>
          </a:p>
          <a:p>
            <a:pPr lvl="0" algn="just"/>
            <a:r>
              <a:rPr lang="vi-VN" sz="3700" b="1">
                <a:solidFill>
                  <a:srgbClr val="70AD47">
                    <a:lumMod val="50000"/>
                  </a:srgbClr>
                </a:solidFill>
                <a:latin typeface="Calibri" panose="020F0502020204030204"/>
              </a:rPr>
              <a:t>180 chai nước cùng loại thì xếp đều được vào số hộp là:</a:t>
            </a:r>
            <a:endParaRPr lang="en-US" sz="3700" b="1">
              <a:solidFill>
                <a:srgbClr val="70AD47">
                  <a:lumMod val="50000"/>
                </a:srgbClr>
              </a:solidFill>
              <a:latin typeface="Calibri" panose="020F0502020204030204"/>
            </a:endParaRPr>
          </a:p>
          <a:p>
            <a:pPr lvl="0" algn="just"/>
            <a:r>
              <a:rPr lang="en-US" sz="3700" b="1">
                <a:solidFill>
                  <a:srgbClr val="70AD47">
                    <a:lumMod val="50000"/>
                  </a:srgbClr>
                </a:solidFill>
                <a:latin typeface="Calibri" panose="020F0502020204030204"/>
              </a:rPr>
              <a:t>	</a:t>
            </a:r>
            <a:r>
              <a:rPr lang="vi-VN" sz="3700" b="1">
                <a:solidFill>
                  <a:srgbClr val="70AD47">
                    <a:lumMod val="50000"/>
                  </a:srgbClr>
                </a:solidFill>
                <a:latin typeface="Calibri" panose="020F0502020204030204"/>
              </a:rPr>
              <a:t>3 x 5 = 15 (hộp)</a:t>
            </a:r>
            <a:endParaRPr lang="en-US" sz="3700" b="1">
              <a:solidFill>
                <a:srgbClr val="70AD47">
                  <a:lumMod val="50000"/>
                </a:srgbClr>
              </a:solidFill>
              <a:latin typeface="Calibri" panose="020F0502020204030204"/>
            </a:endParaRPr>
          </a:p>
          <a:p>
            <a:pPr lvl="0" algn="just"/>
            <a:r>
              <a:rPr lang="en-US" sz="3700" b="1">
                <a:solidFill>
                  <a:srgbClr val="70AD47">
                    <a:lumMod val="50000"/>
                  </a:srgbClr>
                </a:solidFill>
                <a:latin typeface="Calibri" panose="020F0502020204030204"/>
              </a:rPr>
              <a:t>			</a:t>
            </a:r>
            <a:r>
              <a:rPr lang="vi-VN" sz="3700" b="1">
                <a:solidFill>
                  <a:srgbClr val="70AD47">
                    <a:lumMod val="50000"/>
                  </a:srgbClr>
                </a:solidFill>
                <a:latin typeface="Calibri" panose="020F0502020204030204"/>
              </a:rPr>
              <a:t>Đáp số: 15 hộp</a:t>
            </a:r>
            <a:endParaRPr kumimoji="0" lang="en-US" sz="37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nvGrpSpPr>
          <p:cNvPr id="2" name="Nhóm 14">
            <a:extLst>
              <a:ext uri="{FF2B5EF4-FFF2-40B4-BE49-F238E27FC236}">
                <a16:creationId xmlns:a16="http://schemas.microsoft.com/office/drawing/2014/main" id="{6F44351C-0B1E-0F31-2DDA-74066BCCD317}"/>
              </a:ext>
            </a:extLst>
          </p:cNvPr>
          <p:cNvGrpSpPr/>
          <p:nvPr/>
        </p:nvGrpSpPr>
        <p:grpSpPr>
          <a:xfrm>
            <a:off x="620732" y="400970"/>
            <a:ext cx="10950536" cy="1800493"/>
            <a:chOff x="912570" y="611528"/>
            <a:chExt cx="10794259" cy="1800493"/>
          </a:xfrm>
        </p:grpSpPr>
        <p:grpSp>
          <p:nvGrpSpPr>
            <p:cNvPr id="7" name="Nhóm 15">
              <a:extLst>
                <a:ext uri="{FF2B5EF4-FFF2-40B4-BE49-F238E27FC236}">
                  <a16:creationId xmlns:a16="http://schemas.microsoft.com/office/drawing/2014/main" id="{E069154B-17E4-CA4A-73E6-D29DAC02CFCA}"/>
                </a:ext>
              </a:extLst>
            </p:cNvPr>
            <p:cNvGrpSpPr/>
            <p:nvPr/>
          </p:nvGrpSpPr>
          <p:grpSpPr>
            <a:xfrm>
              <a:off x="912570" y="611528"/>
              <a:ext cx="640080" cy="646331"/>
              <a:chOff x="912570" y="611528"/>
              <a:chExt cx="640080" cy="646331"/>
            </a:xfrm>
          </p:grpSpPr>
          <p:sp>
            <p:nvSpPr>
              <p:cNvPr id="13" name="Oval 22">
                <a:extLst>
                  <a:ext uri="{FF2B5EF4-FFF2-40B4-BE49-F238E27FC236}">
                    <a16:creationId xmlns:a16="http://schemas.microsoft.com/office/drawing/2014/main" id="{6267BED4-9B3A-5F72-EFFB-92EF4A87C6B2}"/>
                  </a:ext>
                </a:extLst>
              </p:cNvPr>
              <p:cNvSpPr/>
              <p:nvPr/>
            </p:nvSpPr>
            <p:spPr>
              <a:xfrm>
                <a:off x="912570" y="611528"/>
                <a:ext cx="640080" cy="64008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23">
                <a:extLst>
                  <a:ext uri="{FF2B5EF4-FFF2-40B4-BE49-F238E27FC236}">
                    <a16:creationId xmlns:a16="http://schemas.microsoft.com/office/drawing/2014/main" id="{42EEB53E-F4F3-9CF0-E689-A2BA98809EDC}"/>
                  </a:ext>
                </a:extLst>
              </p:cNvPr>
              <p:cNvSpPr txBox="1"/>
              <p:nvPr/>
            </p:nvSpPr>
            <p:spPr>
              <a:xfrm>
                <a:off x="926270" y="611528"/>
                <a:ext cx="626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11" name="TextBox 16">
              <a:extLst>
                <a:ext uri="{FF2B5EF4-FFF2-40B4-BE49-F238E27FC236}">
                  <a16:creationId xmlns:a16="http://schemas.microsoft.com/office/drawing/2014/main" id="{D0EA61F6-873F-5518-7C58-00E11BB0FC06}"/>
                </a:ext>
              </a:extLst>
            </p:cNvPr>
            <p:cNvSpPr txBox="1"/>
            <p:nvPr/>
          </p:nvSpPr>
          <p:spPr>
            <a:xfrm>
              <a:off x="1552650" y="611528"/>
              <a:ext cx="10154179" cy="18004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36 chai nước được xếp đều vào 3 hộp. Hỏi 180 chai nước cùng loại thì</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xếp đều được bao nhiêu hộp như thế?</a:t>
              </a:r>
              <a:endParaRPr kumimoji="0" lang="en-US" sz="3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29092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barn(inVertical)">
                                      <p:cBhvr>
                                        <p:cTn id="3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kitchen with a yellow board&#10;&#10;Description automatically generated">
            <a:extLst>
              <a:ext uri="{FF2B5EF4-FFF2-40B4-BE49-F238E27FC236}">
                <a16:creationId xmlns:a16="http://schemas.microsoft.com/office/drawing/2014/main" id="{553C5BA8-A661-AFE7-8078-6E7504FC8B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3" r="551"/>
          <a:stretch/>
        </p:blipFill>
        <p:spPr>
          <a:xfrm>
            <a:off x="20" y="1282"/>
            <a:ext cx="12191980" cy="6856718"/>
          </a:xfrm>
          <a:prstGeom prst="rect">
            <a:avLst/>
          </a:prstGeom>
        </p:spPr>
      </p:pic>
      <p:sp>
        <p:nvSpPr>
          <p:cNvPr id="6" name="Freeform 5">
            <a:extLst>
              <a:ext uri="{FF2B5EF4-FFF2-40B4-BE49-F238E27FC236}">
                <a16:creationId xmlns:a16="http://schemas.microsoft.com/office/drawing/2014/main" id="{560B492E-ED26-111A-B920-52E068940FDF}"/>
              </a:ext>
            </a:extLst>
          </p:cNvPr>
          <p:cNvSpPr/>
          <p:nvPr/>
        </p:nvSpPr>
        <p:spPr>
          <a:xfrm>
            <a:off x="4140622" y="2400782"/>
            <a:ext cx="3910755" cy="3324059"/>
          </a:xfrm>
          <a:custGeom>
            <a:avLst/>
            <a:gdLst/>
            <a:ahLst/>
            <a:cxnLst/>
            <a:rect l="l" t="t" r="r" b="b"/>
            <a:pathLst>
              <a:path w="1797349" h="1797349">
                <a:moveTo>
                  <a:pt x="0" y="0"/>
                </a:moveTo>
                <a:lnTo>
                  <a:pt x="1797348" y="0"/>
                </a:lnTo>
                <a:lnTo>
                  <a:pt x="1797348" y="1797348"/>
                </a:lnTo>
                <a:lnTo>
                  <a:pt x="0" y="1797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Tieng-yeah-tre-con-www_nhacchuongvui_com">
            <a:hlinkClick r:id="" action="ppaction://media"/>
            <a:extLst>
              <a:ext uri="{FF2B5EF4-FFF2-40B4-BE49-F238E27FC236}">
                <a16:creationId xmlns:a16="http://schemas.microsoft.com/office/drawing/2014/main" id="{CF83E9BF-DF05-6790-7258-C0857F7002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pic>
        <p:nvPicPr>
          <p:cNvPr id="17" name="Picture 16">
            <a:extLst>
              <a:ext uri="{FF2B5EF4-FFF2-40B4-BE49-F238E27FC236}">
                <a16:creationId xmlns:a16="http://schemas.microsoft.com/office/drawing/2014/main" id="{7505FA39-3389-797A-C8CF-985893F30E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59129" flipH="1">
            <a:off x="1304509" y="1429906"/>
            <a:ext cx="2453463" cy="2858403"/>
          </a:xfrm>
          <a:prstGeom prst="rect">
            <a:avLst/>
          </a:prstGeom>
        </p:spPr>
      </p:pic>
      <p:pic>
        <p:nvPicPr>
          <p:cNvPr id="18" name="Picture 17">
            <a:extLst>
              <a:ext uri="{FF2B5EF4-FFF2-40B4-BE49-F238E27FC236}">
                <a16:creationId xmlns:a16="http://schemas.microsoft.com/office/drawing/2014/main" id="{00817599-5B49-D0F0-4712-0E0BE388F2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40871">
            <a:off x="8564408" y="1322615"/>
            <a:ext cx="2477748" cy="2886696"/>
          </a:xfrm>
          <a:prstGeom prst="rect">
            <a:avLst/>
          </a:prstGeom>
        </p:spPr>
      </p:pic>
      <p:sp>
        <p:nvSpPr>
          <p:cNvPr id="2" name="Freeform 6">
            <a:extLst>
              <a:ext uri="{FF2B5EF4-FFF2-40B4-BE49-F238E27FC236}">
                <a16:creationId xmlns:a16="http://schemas.microsoft.com/office/drawing/2014/main" id="{82B45C14-608A-C6E7-6AA9-90A99A1EAEE1}"/>
              </a:ext>
            </a:extLst>
          </p:cNvPr>
          <p:cNvSpPr/>
          <p:nvPr/>
        </p:nvSpPr>
        <p:spPr>
          <a:xfrm>
            <a:off x="4122776" y="2217549"/>
            <a:ext cx="3910754" cy="3677392"/>
          </a:xfrm>
          <a:custGeom>
            <a:avLst/>
            <a:gdLst/>
            <a:ahLst/>
            <a:cxnLst/>
            <a:rect l="l" t="t" r="r" b="b"/>
            <a:pathLst>
              <a:path w="1797349" h="1797349">
                <a:moveTo>
                  <a:pt x="0" y="0"/>
                </a:moveTo>
                <a:lnTo>
                  <a:pt x="1797349" y="0"/>
                </a:lnTo>
                <a:lnTo>
                  <a:pt x="1797349" y="1797348"/>
                </a:lnTo>
                <a:lnTo>
                  <a:pt x="0" y="17973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D46827B-1324-51CA-F64D-C4BBC5B91AC0}"/>
              </a:ext>
            </a:extLst>
          </p:cNvPr>
          <p:cNvGrpSpPr/>
          <p:nvPr/>
        </p:nvGrpSpPr>
        <p:grpSpPr>
          <a:xfrm>
            <a:off x="4639370" y="4056245"/>
            <a:ext cx="3054992" cy="3010071"/>
            <a:chOff x="4090341" y="3532112"/>
            <a:chExt cx="4011319" cy="3348002"/>
          </a:xfrm>
        </p:grpSpPr>
        <p:sp>
          <p:nvSpPr>
            <p:cNvPr id="11" name="Freeform 10">
              <a:extLst>
                <a:ext uri="{FF2B5EF4-FFF2-40B4-BE49-F238E27FC236}">
                  <a16:creationId xmlns:a16="http://schemas.microsoft.com/office/drawing/2014/main" id="{D8B3DCA3-AF09-ABDD-C45D-7A4C90A807DA}"/>
                </a:ext>
              </a:extLst>
            </p:cNvPr>
            <p:cNvSpPr/>
            <p:nvPr/>
          </p:nvSpPr>
          <p:spPr>
            <a:xfrm>
              <a:off x="6662180" y="3532112"/>
              <a:ext cx="1439480" cy="3348002"/>
            </a:xfrm>
            <a:custGeom>
              <a:avLst/>
              <a:gdLst/>
              <a:ahLst/>
              <a:cxnLst/>
              <a:rect l="l" t="t" r="r" b="b"/>
              <a:pathLst>
                <a:path w="506250" h="1080000">
                  <a:moveTo>
                    <a:pt x="0" y="0"/>
                  </a:moveTo>
                  <a:lnTo>
                    <a:pt x="506250" y="0"/>
                  </a:lnTo>
                  <a:lnTo>
                    <a:pt x="506250" y="1080000"/>
                  </a:lnTo>
                  <a:lnTo>
                    <a:pt x="0" y="1080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id="{8CB7E72C-02C7-80E3-F4A2-C5D1A158D40E}"/>
                </a:ext>
              </a:extLst>
            </p:cNvPr>
            <p:cNvSpPr/>
            <p:nvPr/>
          </p:nvSpPr>
          <p:spPr>
            <a:xfrm flipH="1">
              <a:off x="4090341" y="3532112"/>
              <a:ext cx="1439480" cy="3273556"/>
            </a:xfrm>
            <a:custGeom>
              <a:avLst/>
              <a:gdLst/>
              <a:ahLst/>
              <a:cxnLst/>
              <a:rect l="l" t="t" r="r" b="b"/>
              <a:pathLst>
                <a:path w="506250" h="1080000">
                  <a:moveTo>
                    <a:pt x="0" y="0"/>
                  </a:moveTo>
                  <a:lnTo>
                    <a:pt x="506250" y="0"/>
                  </a:lnTo>
                  <a:lnTo>
                    <a:pt x="506250" y="1080000"/>
                  </a:lnTo>
                  <a:lnTo>
                    <a:pt x="0" y="1080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9972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withEffect">
                                  <p:stCondLst>
                                    <p:cond delay="0"/>
                                  </p:stCondLst>
                                  <p:childTnLst>
                                    <p:animMotion origin="layout" path="M 8.33333E-7 3.7037E-7 C 0.05117 3.7037E-7 0.09284 -0.03889 0.09284 -0.08634 C 0.09284 -0.13357 0.05117 -0.17199 8.33333E-7 -0.17199 C -0.0513 -0.17199 -0.09271 -0.13357 -0.09271 -0.08634 C -0.09271 -0.03889 -0.0513 3.7037E-7 8.33333E-7 3.7037E-7 Z " pathEditMode="relative" rAng="0" ptsTypes="AAAAA">
                                      <p:cBhvr>
                                        <p:cTn id="6" dur="2000" fill="hold"/>
                                        <p:tgtEl>
                                          <p:spTgt spid="8"/>
                                        </p:tgtEl>
                                        <p:attrNameLst>
                                          <p:attrName>ppt_x</p:attrName>
                                          <p:attrName>ppt_y</p:attrName>
                                        </p:attrNameLst>
                                      </p:cBhvr>
                                      <p:rCtr x="0" y="-8611"/>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4414" fill="hold"/>
                                        <p:tgtEl>
                                          <p:spTgt spid="16"/>
                                        </p:tgtEl>
                                      </p:cBhvr>
                                    </p:cmd>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386"/>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6"/>
                </p:tgtEl>
              </p:cMediaNode>
            </p:audio>
          </p:childTnLst>
        </p:cTn>
      </p:par>
    </p:tnLst>
    <p:bldLst>
      <p:bldP spid="6"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7937" y="289878"/>
            <a:ext cx="11696126" cy="6278244"/>
          </a:xfrm>
          <a:custGeom>
            <a:avLst/>
            <a:gdLst>
              <a:gd name="connsiteX0" fmla="*/ 0 w 11696126"/>
              <a:gd name="connsiteY0" fmla="*/ 1046395 h 6278244"/>
              <a:gd name="connsiteX1" fmla="*/ 1046395 w 11696126"/>
              <a:gd name="connsiteY1" fmla="*/ 0 h 6278244"/>
              <a:gd name="connsiteX2" fmla="*/ 10649731 w 11696126"/>
              <a:gd name="connsiteY2" fmla="*/ 0 h 6278244"/>
              <a:gd name="connsiteX3" fmla="*/ 11696126 w 11696126"/>
              <a:gd name="connsiteY3" fmla="*/ 1046395 h 6278244"/>
              <a:gd name="connsiteX4" fmla="*/ 11696126 w 11696126"/>
              <a:gd name="connsiteY4" fmla="*/ 5231849 h 6278244"/>
              <a:gd name="connsiteX5" fmla="*/ 10649731 w 11696126"/>
              <a:gd name="connsiteY5" fmla="*/ 6278244 h 6278244"/>
              <a:gd name="connsiteX6" fmla="*/ 1046395 w 11696126"/>
              <a:gd name="connsiteY6" fmla="*/ 6278244 h 6278244"/>
              <a:gd name="connsiteX7" fmla="*/ 0 w 11696126"/>
              <a:gd name="connsiteY7" fmla="*/ 5231849 h 6278244"/>
              <a:gd name="connsiteX8" fmla="*/ 0 w 11696126"/>
              <a:gd name="connsiteY8" fmla="*/ 1046395 h 62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6126" h="6278244" fill="none" extrusionOk="0">
                <a:moveTo>
                  <a:pt x="0" y="1046395"/>
                </a:moveTo>
                <a:cubicBezTo>
                  <a:pt x="-71342" y="472923"/>
                  <a:pt x="450581" y="101676"/>
                  <a:pt x="1046395" y="0"/>
                </a:cubicBezTo>
                <a:cubicBezTo>
                  <a:pt x="5159160" y="77600"/>
                  <a:pt x="7221134" y="-27269"/>
                  <a:pt x="10649731" y="0"/>
                </a:cubicBezTo>
                <a:cubicBezTo>
                  <a:pt x="11271827" y="-58290"/>
                  <a:pt x="11734428" y="479763"/>
                  <a:pt x="11696126" y="1046395"/>
                </a:cubicBezTo>
                <a:cubicBezTo>
                  <a:pt x="11805126" y="2523643"/>
                  <a:pt x="11617917" y="3272270"/>
                  <a:pt x="11696126" y="5231849"/>
                </a:cubicBezTo>
                <a:cubicBezTo>
                  <a:pt x="11688310" y="5806699"/>
                  <a:pt x="11187650" y="6295880"/>
                  <a:pt x="10649731" y="6278244"/>
                </a:cubicBezTo>
                <a:cubicBezTo>
                  <a:pt x="8509565" y="6327421"/>
                  <a:pt x="3307234" y="6155542"/>
                  <a:pt x="1046395" y="6278244"/>
                </a:cubicBezTo>
                <a:cubicBezTo>
                  <a:pt x="458784" y="6352765"/>
                  <a:pt x="-30669" y="5836164"/>
                  <a:pt x="0" y="5231849"/>
                </a:cubicBezTo>
                <a:cubicBezTo>
                  <a:pt x="47022" y="4301846"/>
                  <a:pt x="104569" y="2210502"/>
                  <a:pt x="0" y="1046395"/>
                </a:cubicBezTo>
                <a:close/>
              </a:path>
              <a:path w="11696126" h="6278244" stroke="0" extrusionOk="0">
                <a:moveTo>
                  <a:pt x="0" y="1046395"/>
                </a:moveTo>
                <a:cubicBezTo>
                  <a:pt x="46487" y="463173"/>
                  <a:pt x="580784" y="-7493"/>
                  <a:pt x="1046395" y="0"/>
                </a:cubicBezTo>
                <a:cubicBezTo>
                  <a:pt x="5240092" y="-129276"/>
                  <a:pt x="6254993" y="-77778"/>
                  <a:pt x="10649731" y="0"/>
                </a:cubicBezTo>
                <a:cubicBezTo>
                  <a:pt x="11199657" y="-89206"/>
                  <a:pt x="11687489" y="518289"/>
                  <a:pt x="11696126" y="1046395"/>
                </a:cubicBezTo>
                <a:cubicBezTo>
                  <a:pt x="11777725" y="3133028"/>
                  <a:pt x="11850426" y="3358772"/>
                  <a:pt x="11696126" y="5231849"/>
                </a:cubicBezTo>
                <a:cubicBezTo>
                  <a:pt x="11713614" y="5846637"/>
                  <a:pt x="11170358" y="6297711"/>
                  <a:pt x="10649731" y="6278244"/>
                </a:cubicBezTo>
                <a:cubicBezTo>
                  <a:pt x="8716717" y="6322464"/>
                  <a:pt x="3388895" y="6248862"/>
                  <a:pt x="1046395" y="6278244"/>
                </a:cubicBezTo>
                <a:cubicBezTo>
                  <a:pt x="450630" y="6209633"/>
                  <a:pt x="-48377" y="5798576"/>
                  <a:pt x="0" y="5231849"/>
                </a:cubicBezTo>
                <a:cubicBezTo>
                  <a:pt x="-159954" y="3736088"/>
                  <a:pt x="22140" y="2391062"/>
                  <a:pt x="0" y="1046395"/>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Nhóm 14">
            <a:extLst>
              <a:ext uri="{FF2B5EF4-FFF2-40B4-BE49-F238E27FC236}">
                <a16:creationId xmlns:a16="http://schemas.microsoft.com/office/drawing/2014/main" id="{B3163C13-4DB6-23A4-73DE-426053A25AE1}"/>
              </a:ext>
            </a:extLst>
          </p:cNvPr>
          <p:cNvGrpSpPr/>
          <p:nvPr/>
        </p:nvGrpSpPr>
        <p:grpSpPr>
          <a:xfrm>
            <a:off x="600184" y="521410"/>
            <a:ext cx="10991632" cy="3508653"/>
            <a:chOff x="912570" y="609905"/>
            <a:chExt cx="10834768" cy="3508653"/>
          </a:xfrm>
        </p:grpSpPr>
        <p:grpSp>
          <p:nvGrpSpPr>
            <p:cNvPr id="13" name="Nhóm 15">
              <a:extLst>
                <a:ext uri="{FF2B5EF4-FFF2-40B4-BE49-F238E27FC236}">
                  <a16:creationId xmlns:a16="http://schemas.microsoft.com/office/drawing/2014/main" id="{6A6C10C7-EBAF-738D-7D2B-3679E3BF662A}"/>
                </a:ext>
              </a:extLst>
            </p:cNvPr>
            <p:cNvGrpSpPr/>
            <p:nvPr/>
          </p:nvGrpSpPr>
          <p:grpSpPr>
            <a:xfrm>
              <a:off x="912570" y="611528"/>
              <a:ext cx="640080" cy="646331"/>
              <a:chOff x="912570" y="611528"/>
              <a:chExt cx="640080" cy="646331"/>
            </a:xfrm>
          </p:grpSpPr>
          <p:sp>
            <p:nvSpPr>
              <p:cNvPr id="15" name="Oval 22">
                <a:extLst>
                  <a:ext uri="{FF2B5EF4-FFF2-40B4-BE49-F238E27FC236}">
                    <a16:creationId xmlns:a16="http://schemas.microsoft.com/office/drawing/2014/main" id="{04A2E4BC-99FE-E61A-5E06-06DACE56CF2F}"/>
                  </a:ext>
                </a:extLst>
              </p:cNvPr>
              <p:cNvSpPr/>
              <p:nvPr/>
            </p:nvSpPr>
            <p:spPr>
              <a:xfrm>
                <a:off x="912570" y="611528"/>
                <a:ext cx="640080" cy="64008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64313B0A-FF3A-D7D8-FDA1-A6700FD49651}"/>
                  </a:ext>
                </a:extLst>
              </p:cNvPr>
              <p:cNvSpPr txBox="1"/>
              <p:nvPr/>
            </p:nvSpPr>
            <p:spPr>
              <a:xfrm>
                <a:off x="926270" y="611528"/>
                <a:ext cx="626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14" name="TextBox 16">
              <a:extLst>
                <a:ext uri="{FF2B5EF4-FFF2-40B4-BE49-F238E27FC236}">
                  <a16:creationId xmlns:a16="http://schemas.microsoft.com/office/drawing/2014/main" id="{7CC0B3FA-8F1C-FACE-1B0C-8781B8904C10}"/>
                </a:ext>
              </a:extLst>
            </p:cNvPr>
            <p:cNvSpPr txBox="1"/>
            <p:nvPr/>
          </p:nvSpPr>
          <p:spPr>
            <a:xfrm>
              <a:off x="1552650" y="609905"/>
              <a:ext cx="10194688" cy="35086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Một ô tô cứ đi 100 km trên một con đường thì tiêu thụ hết 8 l xăng.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FF0000"/>
                  </a:solidFill>
                  <a:effectLst/>
                  <a:uLnTx/>
                  <a:uFillTx/>
                  <a:latin typeface="Calibri" panose="020F0502020204030204"/>
                  <a:ea typeface="+mn-ea"/>
                  <a:cs typeface="+mn-cs"/>
                </a:rPr>
                <a:t>a)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Hỏi ô tô đi 50 km trên con đường đó thì tiêu thụ hết bao nhiêu lít xăng?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FF0000"/>
                  </a:solidFill>
                  <a:effectLst/>
                  <a:uLnTx/>
                  <a:uFillTx/>
                  <a:latin typeface="Calibri" panose="020F0502020204030204"/>
                  <a:ea typeface="+mn-ea"/>
                  <a:cs typeface="+mn-cs"/>
                </a:rPr>
                <a:t>b)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Nếu mỗi lít xăng có giá 23 960 đồng thì ô tô đi 50 km trên con đường đó</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hết bao nhiêu tiền xăng?</a:t>
              </a:r>
              <a:endParaRPr kumimoji="0" lang="en-US" sz="3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BBE7B35A-E889-BCA3-7FF6-A9E30DBABACD}"/>
              </a:ext>
            </a:extLst>
          </p:cNvPr>
          <p:cNvGrpSpPr/>
          <p:nvPr/>
        </p:nvGrpSpPr>
        <p:grpSpPr>
          <a:xfrm>
            <a:off x="247937" y="3476740"/>
            <a:ext cx="11696127" cy="3671920"/>
            <a:chOff x="171223" y="3033420"/>
            <a:chExt cx="12192000" cy="3827596"/>
          </a:xfrm>
        </p:grpSpPr>
        <p:pic>
          <p:nvPicPr>
            <p:cNvPr id="31" name="Picture 30" descr="Cartoon girls reading books and lying down&#10;&#10;Description automatically generated">
              <a:extLst>
                <a:ext uri="{FF2B5EF4-FFF2-40B4-BE49-F238E27FC236}">
                  <a16:creationId xmlns:a16="http://schemas.microsoft.com/office/drawing/2014/main" id="{FA44BFD9-1904-D638-8912-29948FC76B9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8" b="92681" l="9994" r="93111">
                          <a14:foregroundMark x1="30854" y1="56571" x2="41009" y2="59159"/>
                          <a14:foregroundMark x1="41850" y1="55034" x2="42885" y2="67974"/>
                          <a14:foregroundMark x1="29463" y1="62151" x2="33765" y2="60655"/>
                          <a14:foregroundMark x1="44437" y1="55277" x2="44567" y2="64133"/>
                          <a14:foregroundMark x1="44567" y1="64133" x2="37387" y2="73757"/>
                          <a14:foregroundMark x1="42044" y1="66882" x2="43920" y2="65791"/>
                          <a14:foregroundMark x1="44082" y1="92681" x2="46345" y2="87545"/>
                          <a14:foregroundMark x1="11740" y1="51193" x2="31533" y2="59523"/>
                          <a14:foregroundMark x1="31533" y1="59523" x2="26876" y2="60008"/>
                          <a14:foregroundMark x1="56468" y1="60412" x2="58538" y2="62798"/>
                          <a14:foregroundMark x1="66624" y1="14638" x2="79010" y2="56773"/>
                          <a14:foregroundMark x1="71960" y1="59563" x2="75388" y2="40437"/>
                          <a14:foregroundMark x1="64748" y1="41933" x2="83085" y2="41043"/>
                          <a14:foregroundMark x1="83085" y1="41043" x2="87710" y2="35948"/>
                          <a14:foregroundMark x1="87710" y1="35948" x2="68726" y2="32268"/>
                          <a14:foregroundMark x1="68726" y1="32268" x2="67303" y2="32268"/>
                          <a14:foregroundMark x1="87096" y1="37404" x2="75744" y2="64739"/>
                          <a14:foregroundMark x1="75744" y1="64739" x2="68693" y2="60574"/>
                          <a14:foregroundMark x1="68693" y1="60574" x2="67141" y2="57218"/>
                          <a14:foregroundMark x1="88292" y1="36110" x2="70763" y2="61464"/>
                          <a14:foregroundMark x1="70763" y1="61464" x2="67497" y2="63000"/>
                          <a14:foregroundMark x1="81242" y1="57218" x2="82277" y2="59765"/>
                          <a14:foregroundMark x1="89004" y1="37000" x2="88131" y2="39588"/>
                          <a14:foregroundMark x1="93111" y1="42378" x2="90718" y2="43025"/>
                          <a14:foregroundMark x1="43241" y1="57865" x2="48383" y2="57622"/>
                          <a14:foregroundMark x1="55272" y1="59361" x2="60026" y2="63445"/>
                          <a14:foregroundMark x1="60026" y1="63445" x2="60091" y2="63445"/>
                          <a14:foregroundMark x1="25000" y1="23858" x2="26035" y2="23858"/>
                          <a14:foregroundMark x1="83473" y1="58269" x2="82633" y2="58067"/>
                          <a14:foregroundMark x1="62322" y1="78488" x2="63195" y2="77194"/>
                          <a14:foregroundMark x1="43564" y1="66033" x2="46507" y2="63243"/>
                        </a14:backgroundRemoval>
                      </a14:imgEffect>
                    </a14:imgLayer>
                  </a14:imgProps>
                </a:ext>
                <a:ext uri="{28A0092B-C50C-407E-A947-70E740481C1C}">
                  <a14:useLocalDpi xmlns:a14="http://schemas.microsoft.com/office/drawing/2010/main" val="0"/>
                </a:ext>
              </a:extLst>
            </a:blip>
            <a:stretch>
              <a:fillRect/>
            </a:stretch>
          </p:blipFill>
          <p:spPr>
            <a:xfrm>
              <a:off x="171223" y="3033420"/>
              <a:ext cx="4784725" cy="3827596"/>
            </a:xfrm>
            <a:prstGeom prst="rect">
              <a:avLst/>
            </a:prstGeom>
          </p:spPr>
        </p:pic>
        <p:sp>
          <p:nvSpPr>
            <p:cNvPr id="2" name="TextBox 1">
              <a:extLst>
                <a:ext uri="{FF2B5EF4-FFF2-40B4-BE49-F238E27FC236}">
                  <a16:creationId xmlns:a16="http://schemas.microsoft.com/office/drawing/2014/main" id="{382060D6-BC22-CFB7-FE94-FD60A1664A7E}"/>
                </a:ext>
              </a:extLst>
            </p:cNvPr>
            <p:cNvSpPr txBox="1"/>
            <p:nvPr/>
          </p:nvSpPr>
          <p:spPr>
            <a:xfrm>
              <a:off x="4188896" y="4474267"/>
              <a:ext cx="8174327" cy="144655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002060"/>
                    </a:solidFill>
                  </a:ln>
                  <a:solidFill>
                    <a:srgbClr val="8AC7FE"/>
                  </a:solidFill>
                  <a:effectLst/>
                  <a:uLnTx/>
                  <a:uFillTx/>
                  <a:latin typeface="SVN-Apple" panose="02040603050506020204" pitchFamily="18" charset="0"/>
                  <a:ea typeface="+mn-ea"/>
                  <a:cs typeface="+mn-cs"/>
                </a:rPr>
                <a:t>ĐỌC YÊU CẦU ĐỀ BÀI</a:t>
              </a:r>
            </a:p>
          </p:txBody>
        </p:sp>
      </p:grpSp>
    </p:spTree>
    <p:extLst>
      <p:ext uri="{BB962C8B-B14F-4D97-AF65-F5344CB8AC3E}">
        <p14:creationId xmlns:p14="http://schemas.microsoft.com/office/powerpoint/2010/main" val="2456529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9"/>
                                        </p:tgtEl>
                                        <p:attrNameLst>
                                          <p:attrName>r</p:attrName>
                                        </p:attrNameLst>
                                      </p:cBhvr>
                                    </p:animRot>
                                    <p:animRot by="-240000">
                                      <p:cBhvr>
                                        <p:cTn id="16" dur="200" fill="hold">
                                          <p:stCondLst>
                                            <p:cond delay="200"/>
                                          </p:stCondLst>
                                        </p:cTn>
                                        <p:tgtEl>
                                          <p:spTgt spid="29"/>
                                        </p:tgtEl>
                                        <p:attrNameLst>
                                          <p:attrName>r</p:attrName>
                                        </p:attrNameLst>
                                      </p:cBhvr>
                                    </p:animRot>
                                    <p:animRot by="240000">
                                      <p:cBhvr>
                                        <p:cTn id="17" dur="200" fill="hold">
                                          <p:stCondLst>
                                            <p:cond delay="400"/>
                                          </p:stCondLst>
                                        </p:cTn>
                                        <p:tgtEl>
                                          <p:spTgt spid="29"/>
                                        </p:tgtEl>
                                        <p:attrNameLst>
                                          <p:attrName>r</p:attrName>
                                        </p:attrNameLst>
                                      </p:cBhvr>
                                    </p:animRot>
                                    <p:animRot by="-240000">
                                      <p:cBhvr>
                                        <p:cTn id="18" dur="200" fill="hold">
                                          <p:stCondLst>
                                            <p:cond delay="600"/>
                                          </p:stCondLst>
                                        </p:cTn>
                                        <p:tgtEl>
                                          <p:spTgt spid="29"/>
                                        </p:tgtEl>
                                        <p:attrNameLst>
                                          <p:attrName>r</p:attrName>
                                        </p:attrNameLst>
                                      </p:cBhvr>
                                    </p:animRot>
                                    <p:animRot by="120000">
                                      <p:cBhvr>
                                        <p:cTn id="19"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7937" y="289878"/>
            <a:ext cx="11696126" cy="6278244"/>
          </a:xfrm>
          <a:custGeom>
            <a:avLst/>
            <a:gdLst>
              <a:gd name="connsiteX0" fmla="*/ 0 w 11696126"/>
              <a:gd name="connsiteY0" fmla="*/ 1046395 h 6278244"/>
              <a:gd name="connsiteX1" fmla="*/ 1046395 w 11696126"/>
              <a:gd name="connsiteY1" fmla="*/ 0 h 6278244"/>
              <a:gd name="connsiteX2" fmla="*/ 10649731 w 11696126"/>
              <a:gd name="connsiteY2" fmla="*/ 0 h 6278244"/>
              <a:gd name="connsiteX3" fmla="*/ 11696126 w 11696126"/>
              <a:gd name="connsiteY3" fmla="*/ 1046395 h 6278244"/>
              <a:gd name="connsiteX4" fmla="*/ 11696126 w 11696126"/>
              <a:gd name="connsiteY4" fmla="*/ 5231849 h 6278244"/>
              <a:gd name="connsiteX5" fmla="*/ 10649731 w 11696126"/>
              <a:gd name="connsiteY5" fmla="*/ 6278244 h 6278244"/>
              <a:gd name="connsiteX6" fmla="*/ 1046395 w 11696126"/>
              <a:gd name="connsiteY6" fmla="*/ 6278244 h 6278244"/>
              <a:gd name="connsiteX7" fmla="*/ 0 w 11696126"/>
              <a:gd name="connsiteY7" fmla="*/ 5231849 h 6278244"/>
              <a:gd name="connsiteX8" fmla="*/ 0 w 11696126"/>
              <a:gd name="connsiteY8" fmla="*/ 1046395 h 62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6126" h="6278244" fill="none" extrusionOk="0">
                <a:moveTo>
                  <a:pt x="0" y="1046395"/>
                </a:moveTo>
                <a:cubicBezTo>
                  <a:pt x="-71342" y="472923"/>
                  <a:pt x="450581" y="101676"/>
                  <a:pt x="1046395" y="0"/>
                </a:cubicBezTo>
                <a:cubicBezTo>
                  <a:pt x="5159160" y="77600"/>
                  <a:pt x="7221134" y="-27269"/>
                  <a:pt x="10649731" y="0"/>
                </a:cubicBezTo>
                <a:cubicBezTo>
                  <a:pt x="11271827" y="-58290"/>
                  <a:pt x="11734428" y="479763"/>
                  <a:pt x="11696126" y="1046395"/>
                </a:cubicBezTo>
                <a:cubicBezTo>
                  <a:pt x="11805126" y="2523643"/>
                  <a:pt x="11617917" y="3272270"/>
                  <a:pt x="11696126" y="5231849"/>
                </a:cubicBezTo>
                <a:cubicBezTo>
                  <a:pt x="11688310" y="5806699"/>
                  <a:pt x="11187650" y="6295880"/>
                  <a:pt x="10649731" y="6278244"/>
                </a:cubicBezTo>
                <a:cubicBezTo>
                  <a:pt x="8509565" y="6327421"/>
                  <a:pt x="3307234" y="6155542"/>
                  <a:pt x="1046395" y="6278244"/>
                </a:cubicBezTo>
                <a:cubicBezTo>
                  <a:pt x="458784" y="6352765"/>
                  <a:pt x="-30669" y="5836164"/>
                  <a:pt x="0" y="5231849"/>
                </a:cubicBezTo>
                <a:cubicBezTo>
                  <a:pt x="47022" y="4301846"/>
                  <a:pt x="104569" y="2210502"/>
                  <a:pt x="0" y="1046395"/>
                </a:cubicBezTo>
                <a:close/>
              </a:path>
              <a:path w="11696126" h="6278244" stroke="0" extrusionOk="0">
                <a:moveTo>
                  <a:pt x="0" y="1046395"/>
                </a:moveTo>
                <a:cubicBezTo>
                  <a:pt x="46487" y="463173"/>
                  <a:pt x="580784" y="-7493"/>
                  <a:pt x="1046395" y="0"/>
                </a:cubicBezTo>
                <a:cubicBezTo>
                  <a:pt x="5240092" y="-129276"/>
                  <a:pt x="6254993" y="-77778"/>
                  <a:pt x="10649731" y="0"/>
                </a:cubicBezTo>
                <a:cubicBezTo>
                  <a:pt x="11199657" y="-89206"/>
                  <a:pt x="11687489" y="518289"/>
                  <a:pt x="11696126" y="1046395"/>
                </a:cubicBezTo>
                <a:cubicBezTo>
                  <a:pt x="11777725" y="3133028"/>
                  <a:pt x="11850426" y="3358772"/>
                  <a:pt x="11696126" y="5231849"/>
                </a:cubicBezTo>
                <a:cubicBezTo>
                  <a:pt x="11713614" y="5846637"/>
                  <a:pt x="11170358" y="6297711"/>
                  <a:pt x="10649731" y="6278244"/>
                </a:cubicBezTo>
                <a:cubicBezTo>
                  <a:pt x="8716717" y="6322464"/>
                  <a:pt x="3388895" y="6248862"/>
                  <a:pt x="1046395" y="6278244"/>
                </a:cubicBezTo>
                <a:cubicBezTo>
                  <a:pt x="450630" y="6209633"/>
                  <a:pt x="-48377" y="5798576"/>
                  <a:pt x="0" y="5231849"/>
                </a:cubicBezTo>
                <a:cubicBezTo>
                  <a:pt x="-159954" y="3736088"/>
                  <a:pt x="22140" y="2391062"/>
                  <a:pt x="0" y="1046395"/>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6">
            <a:extLst>
              <a:ext uri="{FF2B5EF4-FFF2-40B4-BE49-F238E27FC236}">
                <a16:creationId xmlns:a16="http://schemas.microsoft.com/office/drawing/2014/main" id="{7CC0B3FA-8F1C-FACE-1B0C-8781B8904C10}"/>
              </a:ext>
            </a:extLst>
          </p:cNvPr>
          <p:cNvSpPr txBox="1"/>
          <p:nvPr/>
        </p:nvSpPr>
        <p:spPr>
          <a:xfrm>
            <a:off x="607390" y="820593"/>
            <a:ext cx="10977220" cy="52168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FF0000"/>
                </a:solidFill>
                <a:effectLst/>
                <a:uLnTx/>
                <a:uFillTx/>
                <a:latin typeface="Calibri" panose="020F0502020204030204"/>
                <a:ea typeface="+mn-ea"/>
                <a:cs typeface="+mn-cs"/>
              </a:rPr>
              <a:t>a)</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100 km gấp 50 km số lần là:</a:t>
            </a:r>
            <a:endParaRPr kumimoji="0" lang="en-US" sz="37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100 : 50 = 2 (lần)</a:t>
            </a:r>
            <a:endParaRPr kumimoji="0" lang="en-US" sz="37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Ô tô đi 50 km trên con đường đó thì tiêu thụ hết số lít xăng là:</a:t>
            </a:r>
            <a:endParaRPr kumimoji="0" lang="en-US" sz="37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8 : 2 = 4 (lít)</a:t>
            </a:r>
            <a:endParaRPr kumimoji="0" lang="en-US" sz="37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FF0000"/>
                </a:solidFill>
                <a:effectLst/>
                <a:uLnTx/>
                <a:uFillTx/>
                <a:latin typeface="Calibri" panose="020F0502020204030204"/>
                <a:ea typeface="+mn-ea"/>
                <a:cs typeface="+mn-cs"/>
              </a:rPr>
              <a:t>b)</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Ô tô đi 50 km trên con đường đó hết số tiền xăng là:</a:t>
            </a:r>
            <a:endParaRPr kumimoji="0" lang="en-US" sz="37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23 960 x 4 = 95 840 (đồng)</a:t>
            </a:r>
            <a:endParaRPr kumimoji="0" lang="en-US" sz="37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Đáp số: </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srgbClr val="FF0000"/>
                </a:solidFill>
                <a:effectLst/>
                <a:uLnTx/>
                <a:uFillTx/>
                <a:latin typeface="Calibri" panose="020F0502020204030204"/>
                <a:ea typeface="+mn-ea"/>
                <a:cs typeface="+mn-cs"/>
              </a:rPr>
              <a:t>a)</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 4 lít xăng                </a:t>
            </a:r>
            <a:endParaRPr kumimoji="0" lang="en-US" sz="37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700" b="1">
                <a:solidFill>
                  <a:prstClr val="black"/>
                </a:solidFill>
                <a:latin typeface="Calibri" panose="020F0502020204030204"/>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srgbClr val="FF0000"/>
                </a:solidFill>
                <a:effectLst/>
                <a:uLnTx/>
                <a:uFillTx/>
                <a:latin typeface="Calibri" panose="020F0502020204030204"/>
                <a:ea typeface="+mn-ea"/>
                <a:cs typeface="+mn-cs"/>
              </a:rPr>
              <a:t>b)</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 95 840 đồng</a:t>
            </a:r>
            <a:endParaRPr kumimoji="0" lang="en-US" sz="3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85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arn(inVertical)">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barn(inVertical)">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barn(inVertical)">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barn(inVertical)">
                                      <p:cBhvr>
                                        <p:cTn id="4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kitchen with a yellow board&#10;&#10;Description automatically generated">
            <a:extLst>
              <a:ext uri="{FF2B5EF4-FFF2-40B4-BE49-F238E27FC236}">
                <a16:creationId xmlns:a16="http://schemas.microsoft.com/office/drawing/2014/main" id="{553C5BA8-A661-AFE7-8078-6E7504FC8B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3" r="551"/>
          <a:stretch/>
        </p:blipFill>
        <p:spPr>
          <a:xfrm>
            <a:off x="20" y="1282"/>
            <a:ext cx="12191980" cy="6856718"/>
          </a:xfrm>
          <a:prstGeom prst="rect">
            <a:avLst/>
          </a:prstGeom>
        </p:spPr>
      </p:pic>
      <p:pic>
        <p:nvPicPr>
          <p:cNvPr id="16" name="Tieng-yeah-tre-con-www_nhacchuongvui_com">
            <a:hlinkClick r:id="" action="ppaction://media"/>
            <a:extLst>
              <a:ext uri="{FF2B5EF4-FFF2-40B4-BE49-F238E27FC236}">
                <a16:creationId xmlns:a16="http://schemas.microsoft.com/office/drawing/2014/main" id="{CF83E9BF-DF05-6790-7258-C0857F7002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92043" y="-816634"/>
            <a:ext cx="609600" cy="609600"/>
          </a:xfrm>
          <a:prstGeom prst="rect">
            <a:avLst/>
          </a:prstGeom>
        </p:spPr>
      </p:pic>
      <p:pic>
        <p:nvPicPr>
          <p:cNvPr id="13" name="Picture 12" descr="A cartoon of a microwave&#10;&#10;Description automatically generated">
            <a:extLst>
              <a:ext uri="{FF2B5EF4-FFF2-40B4-BE49-F238E27FC236}">
                <a16:creationId xmlns:a16="http://schemas.microsoft.com/office/drawing/2014/main" id="{26B0514C-4BAB-DB8A-2C38-8FB57609CA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7555" y="471949"/>
            <a:ext cx="7356889" cy="4970004"/>
          </a:xfrm>
          <a:prstGeom prst="rect">
            <a:avLst/>
          </a:prstGeom>
        </p:spPr>
      </p:pic>
      <p:grpSp>
        <p:nvGrpSpPr>
          <p:cNvPr id="25" name="Group 24">
            <a:extLst>
              <a:ext uri="{FF2B5EF4-FFF2-40B4-BE49-F238E27FC236}">
                <a16:creationId xmlns:a16="http://schemas.microsoft.com/office/drawing/2014/main" id="{4081BA6C-CEC7-AA06-1A72-87A674B2270F}"/>
              </a:ext>
            </a:extLst>
          </p:cNvPr>
          <p:cNvGrpSpPr/>
          <p:nvPr/>
        </p:nvGrpSpPr>
        <p:grpSpPr>
          <a:xfrm rot="812997">
            <a:off x="3713598" y="3914621"/>
            <a:ext cx="3314276" cy="4276929"/>
            <a:chOff x="3646963" y="4127907"/>
            <a:chExt cx="3314276" cy="4276929"/>
          </a:xfrm>
        </p:grpSpPr>
        <p:pic>
          <p:nvPicPr>
            <p:cNvPr id="20" name="Picture 19" descr="A pizza on a cutting board&#10;&#10;Description automatically generated">
              <a:extLst>
                <a:ext uri="{FF2B5EF4-FFF2-40B4-BE49-F238E27FC236}">
                  <a16:creationId xmlns:a16="http://schemas.microsoft.com/office/drawing/2014/main" id="{611AC32A-D5E1-AB55-E5DC-46110B32E2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646963" y="4127907"/>
              <a:ext cx="3314276" cy="4276929"/>
            </a:xfrm>
            <a:prstGeom prst="rect">
              <a:avLst/>
            </a:prstGeom>
          </p:spPr>
        </p:pic>
        <p:sp>
          <p:nvSpPr>
            <p:cNvPr id="21" name="Freeform 6">
              <a:extLst>
                <a:ext uri="{FF2B5EF4-FFF2-40B4-BE49-F238E27FC236}">
                  <a16:creationId xmlns:a16="http://schemas.microsoft.com/office/drawing/2014/main" id="{17D5D927-5093-6219-2716-8D4BE9D822CD}"/>
                </a:ext>
              </a:extLst>
            </p:cNvPr>
            <p:cNvSpPr/>
            <p:nvPr/>
          </p:nvSpPr>
          <p:spPr>
            <a:xfrm>
              <a:off x="3884869" y="4357904"/>
              <a:ext cx="2838463" cy="2708412"/>
            </a:xfrm>
            <a:custGeom>
              <a:avLst/>
              <a:gdLst/>
              <a:ahLst/>
              <a:cxnLst/>
              <a:rect l="l" t="t" r="r" b="b"/>
              <a:pathLst>
                <a:path w="1797349" h="1797349">
                  <a:moveTo>
                    <a:pt x="0" y="0"/>
                  </a:moveTo>
                  <a:lnTo>
                    <a:pt x="1797349" y="0"/>
                  </a:lnTo>
                  <a:lnTo>
                    <a:pt x="1797349" y="1797348"/>
                  </a:lnTo>
                  <a:lnTo>
                    <a:pt x="0" y="17973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471846D-78EC-2C93-9FBC-70917DC7BF03}"/>
              </a:ext>
            </a:extLst>
          </p:cNvPr>
          <p:cNvGrpSpPr/>
          <p:nvPr/>
        </p:nvGrpSpPr>
        <p:grpSpPr>
          <a:xfrm>
            <a:off x="2526432" y="700257"/>
            <a:ext cx="7109903" cy="4601496"/>
            <a:chOff x="-6949309" y="597210"/>
            <a:chExt cx="7356889" cy="4970004"/>
          </a:xfrm>
        </p:grpSpPr>
        <p:pic>
          <p:nvPicPr>
            <p:cNvPr id="27" name="Picture 26" descr="A cartoon of a microwave&#10;&#10;Description automatically generated">
              <a:extLst>
                <a:ext uri="{FF2B5EF4-FFF2-40B4-BE49-F238E27FC236}">
                  <a16:creationId xmlns:a16="http://schemas.microsoft.com/office/drawing/2014/main" id="{9DF49C6C-B19D-2E1C-8E55-BE34D29AA0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9309" y="597210"/>
              <a:ext cx="7356889" cy="4970004"/>
            </a:xfrm>
            <a:prstGeom prst="rect">
              <a:avLst/>
            </a:prstGeom>
          </p:spPr>
        </p:pic>
        <p:pic>
          <p:nvPicPr>
            <p:cNvPr id="29" name="Picture 28" descr="A pizza with vegetables and meat&#10;&#10;Description automatically generated">
              <a:extLst>
                <a:ext uri="{FF2B5EF4-FFF2-40B4-BE49-F238E27FC236}">
                  <a16:creationId xmlns:a16="http://schemas.microsoft.com/office/drawing/2014/main" id="{E703E6B8-88CE-66FE-C7FD-80115C0523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7049" y="3087336"/>
              <a:ext cx="4197645" cy="1555770"/>
            </a:xfrm>
            <a:prstGeom prst="rect">
              <a:avLst/>
            </a:prstGeom>
          </p:spPr>
        </p:pic>
      </p:grpSp>
      <p:pic>
        <p:nvPicPr>
          <p:cNvPr id="17" name="Picture 16">
            <a:extLst>
              <a:ext uri="{FF2B5EF4-FFF2-40B4-BE49-F238E27FC236}">
                <a16:creationId xmlns:a16="http://schemas.microsoft.com/office/drawing/2014/main" id="{7505FA39-3389-797A-C8CF-985893F30E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59129" flipH="1">
            <a:off x="249868" y="679525"/>
            <a:ext cx="2453463" cy="2858403"/>
          </a:xfrm>
          <a:prstGeom prst="rect">
            <a:avLst/>
          </a:prstGeom>
        </p:spPr>
      </p:pic>
      <p:pic>
        <p:nvPicPr>
          <p:cNvPr id="18" name="Picture 17">
            <a:extLst>
              <a:ext uri="{FF2B5EF4-FFF2-40B4-BE49-F238E27FC236}">
                <a16:creationId xmlns:a16="http://schemas.microsoft.com/office/drawing/2014/main" id="{00817599-5B49-D0F0-4712-0E0BE388F2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940871">
            <a:off x="9461909" y="489558"/>
            <a:ext cx="2477748" cy="2886696"/>
          </a:xfrm>
          <a:prstGeom prst="rect">
            <a:avLst/>
          </a:prstGeom>
        </p:spPr>
      </p:pic>
    </p:spTree>
    <p:extLst>
      <p:ext uri="{BB962C8B-B14F-4D97-AF65-F5344CB8AC3E}">
        <p14:creationId xmlns:p14="http://schemas.microsoft.com/office/powerpoint/2010/main" val="1764501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1.11111E-6 L -0.02278 -0.24167 " pathEditMode="relative" rAng="0" ptsTypes="AA">
                                      <p:cBhvr>
                                        <p:cTn id="6" dur="2000" fill="hold"/>
                                        <p:tgtEl>
                                          <p:spTgt spid="25"/>
                                        </p:tgtEl>
                                        <p:attrNameLst>
                                          <p:attrName>ppt_x</p:attrName>
                                          <p:attrName>ppt_y</p:attrName>
                                        </p:attrNameLst>
                                      </p:cBhvr>
                                      <p:rCtr x="-1146" y="-12083"/>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53" presetClass="entr" presetSubtype="16"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Effect transition="in" filter="fade">
                                      <p:cBhvr>
                                        <p:cTn id="18" dur="500"/>
                                        <p:tgtEl>
                                          <p:spTgt spid="30"/>
                                        </p:tgtEl>
                                      </p:cBhvr>
                                    </p:animEffect>
                                  </p:childTnLst>
                                </p:cTn>
                              </p:par>
                              <p:par>
                                <p:cTn id="19" presetID="1" presetClass="mediacall" presetSubtype="0" fill="hold" nodeType="withEffect">
                                  <p:stCondLst>
                                    <p:cond delay="0"/>
                                  </p:stCondLst>
                                  <p:childTnLst>
                                    <p:cmd type="call" cmd="playFrom(0.0)">
                                      <p:cBhvr>
                                        <p:cTn id="20" dur="4414" fill="hold"/>
                                        <p:tgtEl>
                                          <p:spTgt spid="16"/>
                                        </p:tgtEl>
                                      </p:cBhvr>
                                    </p:cmd>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386"/>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red doors and windows&#10;&#10;Description automatically generated">
            <a:extLst>
              <a:ext uri="{FF2B5EF4-FFF2-40B4-BE49-F238E27FC236}">
                <a16:creationId xmlns:a16="http://schemas.microsoft.com/office/drawing/2014/main" id="{8BC656D7-5298-A08E-BD64-8D0A0C514885}"/>
              </a:ext>
            </a:extLst>
          </p:cNvPr>
          <p:cNvPicPr>
            <a:picLocks noChangeAspect="1"/>
          </p:cNvPicPr>
          <p:nvPr/>
        </p:nvPicPr>
        <p:blipFill rotWithShape="1">
          <a:blip r:embed="rId2"/>
          <a:srcRect t="19"/>
          <a:stretch/>
        </p:blipFill>
        <p:spPr>
          <a:xfrm>
            <a:off x="20" y="1282"/>
            <a:ext cx="12191980" cy="6856718"/>
          </a:xfrm>
          <a:prstGeom prst="rect">
            <a:avLst/>
          </a:prstGeom>
        </p:spPr>
      </p:pic>
      <p:pic>
        <p:nvPicPr>
          <p:cNvPr id="5" name="Picture 4" descr="A cartoon of a person wearing a chef hat&#10;&#10;Description automatically generated">
            <a:extLst>
              <a:ext uri="{FF2B5EF4-FFF2-40B4-BE49-F238E27FC236}">
                <a16:creationId xmlns:a16="http://schemas.microsoft.com/office/drawing/2014/main" id="{6846C2D9-919D-AA04-A067-214EB99B66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63" b="90379" l="9710" r="89912">
                        <a14:foregroundMark x1="50946" y1="9621" x2="51072" y2="14984"/>
                        <a14:foregroundMark x1="49685" y1="6467" x2="52459" y2="5363"/>
                        <a14:foregroundMark x1="46532" y1="90379" x2="48172" y2="89432"/>
                        <a14:foregroundMark x1="61034" y1="89590" x2="60782" y2="86278"/>
                        <a14:backgroundMark x1="21438" y1="36278" x2="28121" y2="70662"/>
                        <a14:backgroundMark x1="79950" y1="33438" x2="81337" y2="74132"/>
                        <a14:backgroundMark x1="81337" y1="74132" x2="81337" y2="74132"/>
                        <a14:backgroundMark x1="54981" y1="87066" x2="54855" y2="91325"/>
                        <a14:backgroundMark x1="43506" y1="54101" x2="44262" y2="54101"/>
                      </a14:backgroundRemoval>
                    </a14:imgEffect>
                  </a14:imgLayer>
                </a14:imgProps>
              </a:ext>
              <a:ext uri="{28A0092B-C50C-407E-A947-70E740481C1C}">
                <a14:useLocalDpi xmlns:a14="http://schemas.microsoft.com/office/drawing/2010/main" val="0"/>
              </a:ext>
            </a:extLst>
          </a:blip>
          <a:stretch>
            <a:fillRect/>
          </a:stretch>
        </p:blipFill>
        <p:spPr>
          <a:xfrm flipH="1">
            <a:off x="681924" y="2225250"/>
            <a:ext cx="6028842" cy="4958565"/>
          </a:xfrm>
          <a:prstGeom prst="rect">
            <a:avLst/>
          </a:prstGeom>
        </p:spPr>
      </p:pic>
      <p:pic>
        <p:nvPicPr>
          <p:cNvPr id="3" name="Picture 2">
            <a:extLst>
              <a:ext uri="{FF2B5EF4-FFF2-40B4-BE49-F238E27FC236}">
                <a16:creationId xmlns:a16="http://schemas.microsoft.com/office/drawing/2014/main" id="{10CAFCBF-1C6C-EDCD-D0FA-1151CA87DC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0823" y="731588"/>
            <a:ext cx="7304599" cy="2697412"/>
          </a:xfrm>
          <a:prstGeom prst="rect">
            <a:avLst/>
          </a:prstGeom>
        </p:spPr>
      </p:pic>
    </p:spTree>
    <p:extLst>
      <p:ext uri="{BB962C8B-B14F-4D97-AF65-F5344CB8AC3E}">
        <p14:creationId xmlns:p14="http://schemas.microsoft.com/office/powerpoint/2010/main" val="2639502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7937" y="289878"/>
            <a:ext cx="11696126" cy="6278244"/>
          </a:xfrm>
          <a:custGeom>
            <a:avLst/>
            <a:gdLst>
              <a:gd name="connsiteX0" fmla="*/ 0 w 11696126"/>
              <a:gd name="connsiteY0" fmla="*/ 1046395 h 6278244"/>
              <a:gd name="connsiteX1" fmla="*/ 1046395 w 11696126"/>
              <a:gd name="connsiteY1" fmla="*/ 0 h 6278244"/>
              <a:gd name="connsiteX2" fmla="*/ 10649731 w 11696126"/>
              <a:gd name="connsiteY2" fmla="*/ 0 h 6278244"/>
              <a:gd name="connsiteX3" fmla="*/ 11696126 w 11696126"/>
              <a:gd name="connsiteY3" fmla="*/ 1046395 h 6278244"/>
              <a:gd name="connsiteX4" fmla="*/ 11696126 w 11696126"/>
              <a:gd name="connsiteY4" fmla="*/ 5231849 h 6278244"/>
              <a:gd name="connsiteX5" fmla="*/ 10649731 w 11696126"/>
              <a:gd name="connsiteY5" fmla="*/ 6278244 h 6278244"/>
              <a:gd name="connsiteX6" fmla="*/ 1046395 w 11696126"/>
              <a:gd name="connsiteY6" fmla="*/ 6278244 h 6278244"/>
              <a:gd name="connsiteX7" fmla="*/ 0 w 11696126"/>
              <a:gd name="connsiteY7" fmla="*/ 5231849 h 6278244"/>
              <a:gd name="connsiteX8" fmla="*/ 0 w 11696126"/>
              <a:gd name="connsiteY8" fmla="*/ 1046395 h 62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6126" h="6278244" fill="none" extrusionOk="0">
                <a:moveTo>
                  <a:pt x="0" y="1046395"/>
                </a:moveTo>
                <a:cubicBezTo>
                  <a:pt x="-71342" y="472923"/>
                  <a:pt x="450581" y="101676"/>
                  <a:pt x="1046395" y="0"/>
                </a:cubicBezTo>
                <a:cubicBezTo>
                  <a:pt x="5159160" y="77600"/>
                  <a:pt x="7221134" y="-27269"/>
                  <a:pt x="10649731" y="0"/>
                </a:cubicBezTo>
                <a:cubicBezTo>
                  <a:pt x="11271827" y="-58290"/>
                  <a:pt x="11734428" y="479763"/>
                  <a:pt x="11696126" y="1046395"/>
                </a:cubicBezTo>
                <a:cubicBezTo>
                  <a:pt x="11805126" y="2523643"/>
                  <a:pt x="11617917" y="3272270"/>
                  <a:pt x="11696126" y="5231849"/>
                </a:cubicBezTo>
                <a:cubicBezTo>
                  <a:pt x="11688310" y="5806699"/>
                  <a:pt x="11187650" y="6295880"/>
                  <a:pt x="10649731" y="6278244"/>
                </a:cubicBezTo>
                <a:cubicBezTo>
                  <a:pt x="8509565" y="6327421"/>
                  <a:pt x="3307234" y="6155542"/>
                  <a:pt x="1046395" y="6278244"/>
                </a:cubicBezTo>
                <a:cubicBezTo>
                  <a:pt x="458784" y="6352765"/>
                  <a:pt x="-30669" y="5836164"/>
                  <a:pt x="0" y="5231849"/>
                </a:cubicBezTo>
                <a:cubicBezTo>
                  <a:pt x="47022" y="4301846"/>
                  <a:pt x="104569" y="2210502"/>
                  <a:pt x="0" y="1046395"/>
                </a:cubicBezTo>
                <a:close/>
              </a:path>
              <a:path w="11696126" h="6278244" stroke="0" extrusionOk="0">
                <a:moveTo>
                  <a:pt x="0" y="1046395"/>
                </a:moveTo>
                <a:cubicBezTo>
                  <a:pt x="46487" y="463173"/>
                  <a:pt x="580784" y="-7493"/>
                  <a:pt x="1046395" y="0"/>
                </a:cubicBezTo>
                <a:cubicBezTo>
                  <a:pt x="5240092" y="-129276"/>
                  <a:pt x="6254993" y="-77778"/>
                  <a:pt x="10649731" y="0"/>
                </a:cubicBezTo>
                <a:cubicBezTo>
                  <a:pt x="11199657" y="-89206"/>
                  <a:pt x="11687489" y="518289"/>
                  <a:pt x="11696126" y="1046395"/>
                </a:cubicBezTo>
                <a:cubicBezTo>
                  <a:pt x="11777725" y="3133028"/>
                  <a:pt x="11850426" y="3358772"/>
                  <a:pt x="11696126" y="5231849"/>
                </a:cubicBezTo>
                <a:cubicBezTo>
                  <a:pt x="11713614" y="5846637"/>
                  <a:pt x="11170358" y="6297711"/>
                  <a:pt x="10649731" y="6278244"/>
                </a:cubicBezTo>
                <a:cubicBezTo>
                  <a:pt x="8716717" y="6322464"/>
                  <a:pt x="3388895" y="6248862"/>
                  <a:pt x="1046395" y="6278244"/>
                </a:cubicBezTo>
                <a:cubicBezTo>
                  <a:pt x="450630" y="6209633"/>
                  <a:pt x="-48377" y="5798576"/>
                  <a:pt x="0" y="5231849"/>
                </a:cubicBezTo>
                <a:cubicBezTo>
                  <a:pt x="-159954" y="3736088"/>
                  <a:pt x="22140" y="2391062"/>
                  <a:pt x="0" y="1046395"/>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6">
            <a:extLst>
              <a:ext uri="{FF2B5EF4-FFF2-40B4-BE49-F238E27FC236}">
                <a16:creationId xmlns:a16="http://schemas.microsoft.com/office/drawing/2014/main" id="{7CC0B3FA-8F1C-FACE-1B0C-8781B8904C10}"/>
              </a:ext>
            </a:extLst>
          </p:cNvPr>
          <p:cNvSpPr txBox="1"/>
          <p:nvPr/>
        </p:nvSpPr>
        <p:spPr>
          <a:xfrm>
            <a:off x="607390" y="820593"/>
            <a:ext cx="10977220" cy="1077218"/>
          </a:xfrm>
          <a:prstGeom prst="rect">
            <a:avLst/>
          </a:prstGeom>
          <a:noFill/>
        </p:spPr>
        <p:txBody>
          <a:bodyPr wrap="square" rtlCol="0">
            <a:spAutoFit/>
          </a:bodyPr>
          <a:lstStyle/>
          <a:p>
            <a:pPr lvl="0" algn="ctr"/>
            <a:r>
              <a:rPr lang="vi-VN" sz="3200" b="1">
                <a:latin typeface="Calibri" panose="020F0502020204030204"/>
              </a:rPr>
              <a:t>Dưới đây là hình ảnh các bạn tham quan nhà máy gạo</a:t>
            </a:r>
            <a:r>
              <a:rPr lang="en-US" sz="3200" b="1">
                <a:latin typeface="Calibri" panose="020F0502020204030204"/>
              </a:rPr>
              <a:t> </a:t>
            </a:r>
            <a:r>
              <a:rPr lang="vi-VN" sz="3200" b="1">
                <a:latin typeface="Calibri" panose="020F0502020204030204"/>
              </a:rPr>
              <a:t>lớn nhất châu Á (tại An Giang). Em hãy giúp các bạn trả lời câu hỏi.</a:t>
            </a:r>
            <a:endParaRPr kumimoji="0" lang="en-US" sz="3200" b="1" i="0" u="none" strike="noStrike" kern="1200" cap="none" spc="0" normalizeH="0" baseline="0" noProof="0" dirty="0">
              <a:ln>
                <a:noFill/>
              </a:ln>
              <a:effectLst/>
              <a:uLnTx/>
              <a:uFillTx/>
              <a:latin typeface="Calibri" panose="020F0502020204030204"/>
            </a:endParaRPr>
          </a:p>
        </p:txBody>
      </p:sp>
      <p:pic>
        <p:nvPicPr>
          <p:cNvPr id="3" name="Picture 2">
            <a:extLst>
              <a:ext uri="{FF2B5EF4-FFF2-40B4-BE49-F238E27FC236}">
                <a16:creationId xmlns:a16="http://schemas.microsoft.com/office/drawing/2014/main" id="{1516BB57-ED9E-652C-E82B-49AA02F54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338" y="1897811"/>
            <a:ext cx="9853850" cy="4398058"/>
          </a:xfrm>
          <a:prstGeom prst="rect">
            <a:avLst/>
          </a:prstGeom>
        </p:spPr>
      </p:pic>
    </p:spTree>
    <p:extLst>
      <p:ext uri="{BB962C8B-B14F-4D97-AF65-F5344CB8AC3E}">
        <p14:creationId xmlns:p14="http://schemas.microsoft.com/office/powerpoint/2010/main" val="653314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uilding with red doors and windows&#10;&#10;Description automatically generated">
            <a:extLst>
              <a:ext uri="{FF2B5EF4-FFF2-40B4-BE49-F238E27FC236}">
                <a16:creationId xmlns:a16="http://schemas.microsoft.com/office/drawing/2014/main" id="{55A968D7-0A81-2764-E725-194758293814}"/>
              </a:ext>
            </a:extLst>
          </p:cNvPr>
          <p:cNvPicPr>
            <a:picLocks noChangeAspect="1"/>
          </p:cNvPicPr>
          <p:nvPr/>
        </p:nvPicPr>
        <p:blipFill rotWithShape="1">
          <a:blip r:embed="rId4"/>
          <a:srcRect t="19"/>
          <a:stretch/>
        </p:blipFill>
        <p:spPr>
          <a:xfrm>
            <a:off x="20" y="1282"/>
            <a:ext cx="12191980" cy="6856718"/>
          </a:xfrm>
          <a:prstGeom prst="rect">
            <a:avLst/>
          </a:prstGeom>
        </p:spPr>
      </p:pic>
      <p:sp>
        <p:nvSpPr>
          <p:cNvPr id="8" name="Text Placeholder 7">
            <a:extLst>
              <a:ext uri="{FF2B5EF4-FFF2-40B4-BE49-F238E27FC236}">
                <a16:creationId xmlns:a16="http://schemas.microsoft.com/office/drawing/2014/main" id="{0251564B-F559-54D8-49E4-8F572782DF07}"/>
              </a:ext>
            </a:extLst>
          </p:cNvPr>
          <p:cNvSpPr txBox="1">
            <a:spLocks/>
          </p:cNvSpPr>
          <p:nvPr/>
        </p:nvSpPr>
        <p:spPr>
          <a:xfrm>
            <a:off x="4778002" y="1779312"/>
            <a:ext cx="7180840" cy="4551222"/>
          </a:xfrm>
          <a:prstGeom prst="roundRect">
            <a:avLst/>
          </a:prstGeom>
          <a:solidFill>
            <a:schemeClr val="bg1"/>
          </a:solidFill>
          <a:ln w="38100">
            <a:solidFill>
              <a:srgbClr val="663300"/>
            </a:solidFill>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2" name="Picture 1">
            <a:extLst>
              <a:ext uri="{FF2B5EF4-FFF2-40B4-BE49-F238E27FC236}">
                <a16:creationId xmlns:a16="http://schemas.microsoft.com/office/drawing/2014/main" id="{E88D6EB0-D8F3-D400-FF30-227650E459C3}"/>
              </a:ext>
            </a:extLst>
          </p:cNvPr>
          <p:cNvPicPr>
            <a:picLocks noChangeAspect="1"/>
          </p:cNvPicPr>
          <p:nvPr/>
        </p:nvPicPr>
        <p:blipFill>
          <a:blip r:embed="rId5"/>
          <a:stretch>
            <a:fillRect/>
          </a:stretch>
        </p:blipFill>
        <p:spPr>
          <a:xfrm>
            <a:off x="4965925" y="2061772"/>
            <a:ext cx="570185" cy="548640"/>
          </a:xfrm>
          <a:prstGeom prst="rect">
            <a:avLst/>
          </a:prstGeom>
        </p:spPr>
      </p:pic>
      <p:sp>
        <p:nvSpPr>
          <p:cNvPr id="9" name="TextBox 8">
            <a:extLst>
              <a:ext uri="{FF2B5EF4-FFF2-40B4-BE49-F238E27FC236}">
                <a16:creationId xmlns:a16="http://schemas.microsoft.com/office/drawing/2014/main" id="{F8914AF1-56A3-FE79-F09A-07BEAAC7D3BC}"/>
              </a:ext>
            </a:extLst>
          </p:cNvPr>
          <p:cNvSpPr txBox="1"/>
          <p:nvPr/>
        </p:nvSpPr>
        <p:spPr>
          <a:xfrm>
            <a:off x="5496171" y="1998840"/>
            <a:ext cx="6351280" cy="4202625"/>
          </a:xfrm>
          <a:prstGeom prst="rect">
            <a:avLst/>
          </a:prstGeom>
          <a:noFill/>
        </p:spPr>
        <p:txBody>
          <a:bodyPr wrap="square">
            <a:spAutoFit/>
          </a:bodyPr>
          <a:lstStyle/>
          <a:p>
            <a:pPr lvl="0" algn="just">
              <a:lnSpc>
                <a:spcPct val="115000"/>
              </a:lnSpc>
              <a:spcAft>
                <a:spcPts val="800"/>
              </a:spcAft>
            </a:pPr>
            <a:r>
              <a:rPr lang="vi-VN" sz="2400">
                <a:solidFill>
                  <a:srgbClr val="002060"/>
                </a:solidFill>
                <a:latin typeface="UTM Duepuntozero" panose="02040603050506020204" pitchFamily="18" charset="0"/>
                <a:ea typeface="Calibri" panose="020F0502020204030204" pitchFamily="34" charset="0"/>
                <a:cs typeface="Times New Roman" panose="02020603050405020304" pitchFamily="18" charset="0"/>
              </a:rPr>
              <a:t>– HS nhận biết một mối quan hệ phụ thuộc của hai đại lượng, giải được bài toán rút về</a:t>
            </a:r>
            <a:r>
              <a:rPr lang="en-US" sz="2400">
                <a:solidFill>
                  <a:srgbClr val="002060"/>
                </a:solidFill>
                <a:latin typeface="UTM Duepuntozero" panose="02040603050506020204" pitchFamily="18" charset="0"/>
                <a:ea typeface="Calibri" panose="020F0502020204030204" pitchFamily="34" charset="0"/>
                <a:cs typeface="Times New Roman" panose="02020603050405020304" pitchFamily="18" charset="0"/>
              </a:rPr>
              <a:t> </a:t>
            </a:r>
            <a:r>
              <a:rPr lang="vi-VN" sz="2400">
                <a:solidFill>
                  <a:srgbClr val="002060"/>
                </a:solidFill>
                <a:latin typeface="UTM Duepuntozero" panose="02040603050506020204" pitchFamily="18" charset="0"/>
                <a:ea typeface="Calibri" panose="020F0502020204030204" pitchFamily="34" charset="0"/>
                <a:cs typeface="Times New Roman" panose="02020603050405020304" pitchFamily="18" charset="0"/>
              </a:rPr>
              <a:t>đơn vị theo cách dùng tỉ số.</a:t>
            </a:r>
          </a:p>
          <a:p>
            <a:pPr lvl="0" algn="just">
              <a:lnSpc>
                <a:spcPct val="115000"/>
              </a:lnSpc>
              <a:spcAft>
                <a:spcPts val="800"/>
              </a:spcAft>
            </a:pPr>
            <a:r>
              <a:rPr lang="vi-VN" sz="2400">
                <a:solidFill>
                  <a:srgbClr val="002060"/>
                </a:solidFill>
                <a:latin typeface="UTM Duepuntozero" panose="02040603050506020204" pitchFamily="18" charset="0"/>
                <a:ea typeface="Calibri" panose="020F0502020204030204" pitchFamily="34" charset="0"/>
                <a:cs typeface="Times New Roman" panose="02020603050405020304" pitchFamily="18" charset="0"/>
              </a:rPr>
              <a:t>– Giải quyết các vấn đề đơn giản liên quan đến bài toán rút về đơn vị.</a:t>
            </a:r>
          </a:p>
          <a:p>
            <a:pPr lvl="0" algn="just">
              <a:lnSpc>
                <a:spcPct val="115000"/>
              </a:lnSpc>
              <a:spcAft>
                <a:spcPts val="800"/>
              </a:spcAft>
            </a:pPr>
            <a:r>
              <a:rPr lang="vi-VN" sz="2400">
                <a:solidFill>
                  <a:srgbClr val="002060"/>
                </a:solidFill>
                <a:latin typeface="UTM Duepuntozero" panose="02040603050506020204" pitchFamily="18" charset="0"/>
                <a:ea typeface="Calibri" panose="020F0502020204030204" pitchFamily="34" charset="0"/>
                <a:cs typeface="Times New Roman" panose="02020603050405020304" pitchFamily="18" charset="0"/>
              </a:rPr>
              <a:t>– HS có cơ hội phát triển các năng lực tư duy và lập luận toán học, giao tiếp toán học, mô hình hoá toán học, giải quyết vấn đề toán học và các phẩm chất trách nhiệm, chăm chỉ, yêu nước.</a:t>
            </a:r>
            <a:endParaRPr lang="vi-VN" sz="2400" dirty="0" err="1">
              <a:solidFill>
                <a:srgbClr val="002060"/>
              </a:solidFill>
              <a:latin typeface="UTM Duepuntozero" panose="020406030505060202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3A90EDC9-F24F-2D34-2082-EFDC8C3F6E0C}"/>
              </a:ext>
            </a:extLst>
          </p:cNvPr>
          <p:cNvPicPr>
            <a:picLocks noChangeAspect="1"/>
          </p:cNvPicPr>
          <p:nvPr/>
        </p:nvPicPr>
        <p:blipFill>
          <a:blip r:embed="rId5"/>
          <a:stretch>
            <a:fillRect/>
          </a:stretch>
        </p:blipFill>
        <p:spPr>
          <a:xfrm>
            <a:off x="4965925" y="3341173"/>
            <a:ext cx="570185" cy="548640"/>
          </a:xfrm>
          <a:prstGeom prst="rect">
            <a:avLst/>
          </a:prstGeom>
        </p:spPr>
      </p:pic>
      <p:pic>
        <p:nvPicPr>
          <p:cNvPr id="13" name="Picture 12" descr="A cartoon of a child wearing a chef hat&#10;&#10;Description automatically generated">
            <a:extLst>
              <a:ext uri="{FF2B5EF4-FFF2-40B4-BE49-F238E27FC236}">
                <a16:creationId xmlns:a16="http://schemas.microsoft.com/office/drawing/2014/main" id="{D9EF6D21-6C07-7A9B-886E-1D24A1B41DA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360" b="90536" l="9710" r="89912">
                        <a14:foregroundMark x1="45397" y1="89274" x2="56620" y2="90221"/>
                        <a14:foregroundMark x1="47541" y1="8517" x2="49054" y2="14826"/>
                        <a14:foregroundMark x1="59773" y1="90536" x2="58512" y2="87066"/>
                        <a14:backgroundMark x1="76545" y1="54890" x2="88398" y2="58675"/>
                        <a14:backgroundMark x1="27995" y1="64984" x2="20681" y2="70189"/>
                        <a14:backgroundMark x1="39596" y1="74763" x2="38335" y2="74290"/>
                        <a14:backgroundMark x1="61034" y1="73028" x2="61791" y2="73028"/>
                        <a14:backgroundMark x1="63934" y1="70662" x2="63934" y2="70662"/>
                        <a14:backgroundMark x1="64439" y1="69716" x2="64439" y2="69716"/>
                        <a14:backgroundMark x1="34678" y1="72397" x2="34048" y2="70978"/>
                        <a14:backgroundMark x1="30769" y1="61830" x2="28878" y2="65142"/>
                        <a14:backgroundMark x1="30265" y1="61041" x2="28752" y2="64038"/>
                      </a14:backgroundRemoval>
                    </a14:imgEffect>
                  </a14:imgLayer>
                </a14:imgProps>
              </a:ext>
              <a:ext uri="{28A0092B-C50C-407E-A947-70E740481C1C}">
                <a14:useLocalDpi xmlns:a14="http://schemas.microsoft.com/office/drawing/2010/main" val="0"/>
              </a:ext>
            </a:extLst>
          </a:blip>
          <a:stretch>
            <a:fillRect/>
          </a:stretch>
        </p:blipFill>
        <p:spPr>
          <a:xfrm flipH="1">
            <a:off x="-1980240" y="1030519"/>
            <a:ext cx="7565780" cy="6048807"/>
          </a:xfrm>
          <a:prstGeom prst="rect">
            <a:avLst/>
          </a:prstGeom>
        </p:spPr>
      </p:pic>
      <p:pic>
        <p:nvPicPr>
          <p:cNvPr id="3" name="Picture 2">
            <a:extLst>
              <a:ext uri="{FF2B5EF4-FFF2-40B4-BE49-F238E27FC236}">
                <a16:creationId xmlns:a16="http://schemas.microsoft.com/office/drawing/2014/main" id="{A880AEEC-0573-5F73-AE43-5F273AC50088}"/>
              </a:ext>
            </a:extLst>
          </p:cNvPr>
          <p:cNvPicPr>
            <a:picLocks noChangeAspect="1"/>
          </p:cNvPicPr>
          <p:nvPr/>
        </p:nvPicPr>
        <p:blipFill>
          <a:blip r:embed="rId5"/>
          <a:stretch>
            <a:fillRect/>
          </a:stretch>
        </p:blipFill>
        <p:spPr>
          <a:xfrm>
            <a:off x="5015355" y="4346254"/>
            <a:ext cx="570185" cy="548640"/>
          </a:xfrm>
          <a:prstGeom prst="rect">
            <a:avLst/>
          </a:prstGeom>
        </p:spPr>
      </p:pic>
      <p:pic>
        <p:nvPicPr>
          <p:cNvPr id="4" name="Picture 3">
            <a:extLst>
              <a:ext uri="{FF2B5EF4-FFF2-40B4-BE49-F238E27FC236}">
                <a16:creationId xmlns:a16="http://schemas.microsoft.com/office/drawing/2014/main" id="{96F91DA5-8949-4407-489B-A1D543176212}"/>
              </a:ext>
            </a:extLst>
          </p:cNvPr>
          <p:cNvPicPr>
            <a:picLocks noChangeAspect="1"/>
          </p:cNvPicPr>
          <p:nvPr/>
        </p:nvPicPr>
        <p:blipFill>
          <a:blip r:embed="rId8"/>
          <a:stretch>
            <a:fillRect/>
          </a:stretch>
        </p:blipFill>
        <p:spPr>
          <a:xfrm>
            <a:off x="4778002" y="412925"/>
            <a:ext cx="6547671" cy="1621677"/>
          </a:xfrm>
          <a:prstGeom prst="rect">
            <a:avLst/>
          </a:prstGeom>
        </p:spPr>
      </p:pic>
    </p:spTree>
    <p:extLst>
      <p:ext uri="{BB962C8B-B14F-4D97-AF65-F5344CB8AC3E}">
        <p14:creationId xmlns:p14="http://schemas.microsoft.com/office/powerpoint/2010/main" val="4086854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3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800" decel="100000"/>
                                        <p:tgtEl>
                                          <p:spTgt spid="2"/>
                                        </p:tgtEl>
                                      </p:cBhvr>
                                    </p:animEffect>
                                    <p:anim calcmode="lin" valueType="num">
                                      <p:cBhvr>
                                        <p:cTn id="17" dur="800" decel="100000" fill="hold"/>
                                        <p:tgtEl>
                                          <p:spTgt spid="2"/>
                                        </p:tgtEl>
                                        <p:attrNameLst>
                                          <p:attrName>style.rotation</p:attrName>
                                        </p:attrNameLst>
                                      </p:cBhvr>
                                      <p:tavLst>
                                        <p:tav tm="0">
                                          <p:val>
                                            <p:fltVal val="-90"/>
                                          </p:val>
                                        </p:tav>
                                        <p:tav tm="100000">
                                          <p:val>
                                            <p:fltVal val="0"/>
                                          </p:val>
                                        </p:tav>
                                      </p:tavLst>
                                    </p:anim>
                                    <p:anim calcmode="lin" valueType="num">
                                      <p:cBhvr>
                                        <p:cTn id="18" dur="800" decel="100000" fill="hold"/>
                                        <p:tgtEl>
                                          <p:spTgt spid="2"/>
                                        </p:tgtEl>
                                        <p:attrNameLst>
                                          <p:attrName>ppt_x</p:attrName>
                                        </p:attrNameLst>
                                      </p:cBhvr>
                                      <p:tavLst>
                                        <p:tav tm="0">
                                          <p:val>
                                            <p:strVal val="#ppt_x+0.4"/>
                                          </p:val>
                                        </p:tav>
                                        <p:tav tm="100000">
                                          <p:val>
                                            <p:strVal val="#ppt_x-0.05"/>
                                          </p:val>
                                        </p:tav>
                                      </p:tavLst>
                                    </p:anim>
                                    <p:anim calcmode="lin" valueType="num">
                                      <p:cBhvr>
                                        <p:cTn id="19" dur="800" decel="100000" fill="hold"/>
                                        <p:tgtEl>
                                          <p:spTgt spid="2"/>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2" presetID="18" presetClass="entr" presetSubtype="6" fill="hold" grpId="0"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strips(downRight)">
                                      <p:cBhvr>
                                        <p:cTn id="24" dur="500"/>
                                        <p:tgtEl>
                                          <p:spTgt spid="9">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3" name="tong.wav"/>
                                        </p:tgtEl>
                                      </p:cMediaNode>
                                    </p:audio>
                                  </p:subTnLst>
                                </p:cTn>
                              </p:par>
                              <p:par>
                                <p:cTn id="25" presetID="18" presetClass="entr" presetSubtype="6" fill="hold" grpId="0"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strips(downRight)">
                                      <p:cBhvr>
                                        <p:cTn id="27" dur="500"/>
                                        <p:tgtEl>
                                          <p:spTgt spid="9">
                                            <p:txEl>
                                              <p:pRg st="1" end="1"/>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tong.wav"/>
                                        </p:tgtEl>
                                      </p:cMediaNode>
                                    </p:audio>
                                  </p:subTnLst>
                                </p:cTn>
                              </p:par>
                              <p:par>
                                <p:cTn id="28" presetID="18" presetClass="entr" presetSubtype="6" fill="hold" grpId="0" nodeType="with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strips(downRight)">
                                      <p:cBhvr>
                                        <p:cTn id="30" dur="500"/>
                                        <p:tgtEl>
                                          <p:spTgt spid="9">
                                            <p:txEl>
                                              <p:pRg st="2" end="2"/>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3" name="tong.wav"/>
                                        </p:tgtEl>
                                      </p:cMediaNode>
                                    </p:audio>
                                  </p:subTnLst>
                                </p:cTn>
                              </p:par>
                              <p:par>
                                <p:cTn id="31" presetID="3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800" decel="100000"/>
                                        <p:tgtEl>
                                          <p:spTgt spid="10"/>
                                        </p:tgtEl>
                                      </p:cBhvr>
                                    </p:animEffect>
                                    <p:anim calcmode="lin" valueType="num">
                                      <p:cBhvr>
                                        <p:cTn id="34" dur="800" decel="100000" fill="hold"/>
                                        <p:tgtEl>
                                          <p:spTgt spid="10"/>
                                        </p:tgtEl>
                                        <p:attrNameLst>
                                          <p:attrName>style.rotation</p:attrName>
                                        </p:attrNameLst>
                                      </p:cBhvr>
                                      <p:tavLst>
                                        <p:tav tm="0">
                                          <p:val>
                                            <p:fltVal val="-90"/>
                                          </p:val>
                                        </p:tav>
                                        <p:tav tm="100000">
                                          <p:val>
                                            <p:fltVal val="0"/>
                                          </p:val>
                                        </p:tav>
                                      </p:tavLst>
                                    </p:anim>
                                    <p:anim calcmode="lin" valueType="num">
                                      <p:cBhvr>
                                        <p:cTn id="35" dur="800" decel="100000" fill="hold"/>
                                        <p:tgtEl>
                                          <p:spTgt spid="10"/>
                                        </p:tgtEl>
                                        <p:attrNameLst>
                                          <p:attrName>ppt_x</p:attrName>
                                        </p:attrNameLst>
                                      </p:cBhvr>
                                      <p:tavLst>
                                        <p:tav tm="0">
                                          <p:val>
                                            <p:strVal val="#ppt_x+0.4"/>
                                          </p:val>
                                        </p:tav>
                                        <p:tav tm="100000">
                                          <p:val>
                                            <p:strVal val="#ppt_x-0.05"/>
                                          </p:val>
                                        </p:tav>
                                      </p:tavLst>
                                    </p:anim>
                                    <p:anim calcmode="lin" valueType="num">
                                      <p:cBhvr>
                                        <p:cTn id="36" dur="800" decel="100000" fill="hold"/>
                                        <p:tgtEl>
                                          <p:spTgt spid="10"/>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800" decel="100000"/>
                                        <p:tgtEl>
                                          <p:spTgt spid="3"/>
                                        </p:tgtEl>
                                      </p:cBhvr>
                                    </p:animEffect>
                                    <p:anim calcmode="lin" valueType="num">
                                      <p:cBhvr>
                                        <p:cTn id="42" dur="800" decel="100000" fill="hold"/>
                                        <p:tgtEl>
                                          <p:spTgt spid="3"/>
                                        </p:tgtEl>
                                        <p:attrNameLst>
                                          <p:attrName>style.rotation</p:attrName>
                                        </p:attrNameLst>
                                      </p:cBhvr>
                                      <p:tavLst>
                                        <p:tav tm="0">
                                          <p:val>
                                            <p:fltVal val="-90"/>
                                          </p:val>
                                        </p:tav>
                                        <p:tav tm="100000">
                                          <p:val>
                                            <p:fltVal val="0"/>
                                          </p:val>
                                        </p:tav>
                                      </p:tavLst>
                                    </p:anim>
                                    <p:anim calcmode="lin" valueType="num">
                                      <p:cBhvr>
                                        <p:cTn id="43" dur="800" decel="100000" fill="hold"/>
                                        <p:tgtEl>
                                          <p:spTgt spid="3"/>
                                        </p:tgtEl>
                                        <p:attrNameLst>
                                          <p:attrName>ppt_x</p:attrName>
                                        </p:attrNameLst>
                                      </p:cBhvr>
                                      <p:tavLst>
                                        <p:tav tm="0">
                                          <p:val>
                                            <p:strVal val="#ppt_x+0.4"/>
                                          </p:val>
                                        </p:tav>
                                        <p:tav tm="100000">
                                          <p:val>
                                            <p:strVal val="#ppt_x-0.05"/>
                                          </p:val>
                                        </p:tav>
                                      </p:tavLst>
                                    </p:anim>
                                    <p:anim calcmode="lin" valueType="num">
                                      <p:cBhvr>
                                        <p:cTn id="44" dur="800" decel="100000" fill="hold"/>
                                        <p:tgtEl>
                                          <p:spTgt spid="3"/>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7937" y="289878"/>
            <a:ext cx="11696126" cy="6278244"/>
          </a:xfrm>
          <a:custGeom>
            <a:avLst/>
            <a:gdLst>
              <a:gd name="connsiteX0" fmla="*/ 0 w 11696126"/>
              <a:gd name="connsiteY0" fmla="*/ 1046395 h 6278244"/>
              <a:gd name="connsiteX1" fmla="*/ 1046395 w 11696126"/>
              <a:gd name="connsiteY1" fmla="*/ 0 h 6278244"/>
              <a:gd name="connsiteX2" fmla="*/ 10649731 w 11696126"/>
              <a:gd name="connsiteY2" fmla="*/ 0 h 6278244"/>
              <a:gd name="connsiteX3" fmla="*/ 11696126 w 11696126"/>
              <a:gd name="connsiteY3" fmla="*/ 1046395 h 6278244"/>
              <a:gd name="connsiteX4" fmla="*/ 11696126 w 11696126"/>
              <a:gd name="connsiteY4" fmla="*/ 5231849 h 6278244"/>
              <a:gd name="connsiteX5" fmla="*/ 10649731 w 11696126"/>
              <a:gd name="connsiteY5" fmla="*/ 6278244 h 6278244"/>
              <a:gd name="connsiteX6" fmla="*/ 1046395 w 11696126"/>
              <a:gd name="connsiteY6" fmla="*/ 6278244 h 6278244"/>
              <a:gd name="connsiteX7" fmla="*/ 0 w 11696126"/>
              <a:gd name="connsiteY7" fmla="*/ 5231849 h 6278244"/>
              <a:gd name="connsiteX8" fmla="*/ 0 w 11696126"/>
              <a:gd name="connsiteY8" fmla="*/ 1046395 h 62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6126" h="6278244" fill="none" extrusionOk="0">
                <a:moveTo>
                  <a:pt x="0" y="1046395"/>
                </a:moveTo>
                <a:cubicBezTo>
                  <a:pt x="-71342" y="472923"/>
                  <a:pt x="450581" y="101676"/>
                  <a:pt x="1046395" y="0"/>
                </a:cubicBezTo>
                <a:cubicBezTo>
                  <a:pt x="5159160" y="77600"/>
                  <a:pt x="7221134" y="-27269"/>
                  <a:pt x="10649731" y="0"/>
                </a:cubicBezTo>
                <a:cubicBezTo>
                  <a:pt x="11271827" y="-58290"/>
                  <a:pt x="11734428" y="479763"/>
                  <a:pt x="11696126" y="1046395"/>
                </a:cubicBezTo>
                <a:cubicBezTo>
                  <a:pt x="11805126" y="2523643"/>
                  <a:pt x="11617917" y="3272270"/>
                  <a:pt x="11696126" y="5231849"/>
                </a:cubicBezTo>
                <a:cubicBezTo>
                  <a:pt x="11688310" y="5806699"/>
                  <a:pt x="11187650" y="6295880"/>
                  <a:pt x="10649731" y="6278244"/>
                </a:cubicBezTo>
                <a:cubicBezTo>
                  <a:pt x="8509565" y="6327421"/>
                  <a:pt x="3307234" y="6155542"/>
                  <a:pt x="1046395" y="6278244"/>
                </a:cubicBezTo>
                <a:cubicBezTo>
                  <a:pt x="458784" y="6352765"/>
                  <a:pt x="-30669" y="5836164"/>
                  <a:pt x="0" y="5231849"/>
                </a:cubicBezTo>
                <a:cubicBezTo>
                  <a:pt x="47022" y="4301846"/>
                  <a:pt x="104569" y="2210502"/>
                  <a:pt x="0" y="1046395"/>
                </a:cubicBezTo>
                <a:close/>
              </a:path>
              <a:path w="11696126" h="6278244" stroke="0" extrusionOk="0">
                <a:moveTo>
                  <a:pt x="0" y="1046395"/>
                </a:moveTo>
                <a:cubicBezTo>
                  <a:pt x="46487" y="463173"/>
                  <a:pt x="580784" y="-7493"/>
                  <a:pt x="1046395" y="0"/>
                </a:cubicBezTo>
                <a:cubicBezTo>
                  <a:pt x="5240092" y="-129276"/>
                  <a:pt x="6254993" y="-77778"/>
                  <a:pt x="10649731" y="0"/>
                </a:cubicBezTo>
                <a:cubicBezTo>
                  <a:pt x="11199657" y="-89206"/>
                  <a:pt x="11687489" y="518289"/>
                  <a:pt x="11696126" y="1046395"/>
                </a:cubicBezTo>
                <a:cubicBezTo>
                  <a:pt x="11777725" y="3133028"/>
                  <a:pt x="11850426" y="3358772"/>
                  <a:pt x="11696126" y="5231849"/>
                </a:cubicBezTo>
                <a:cubicBezTo>
                  <a:pt x="11713614" y="5846637"/>
                  <a:pt x="11170358" y="6297711"/>
                  <a:pt x="10649731" y="6278244"/>
                </a:cubicBezTo>
                <a:cubicBezTo>
                  <a:pt x="8716717" y="6322464"/>
                  <a:pt x="3388895" y="6248862"/>
                  <a:pt x="1046395" y="6278244"/>
                </a:cubicBezTo>
                <a:cubicBezTo>
                  <a:pt x="450630" y="6209633"/>
                  <a:pt x="-48377" y="5798576"/>
                  <a:pt x="0" y="5231849"/>
                </a:cubicBezTo>
                <a:cubicBezTo>
                  <a:pt x="-159954" y="3736088"/>
                  <a:pt x="22140" y="2391062"/>
                  <a:pt x="0" y="1046395"/>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6">
            <a:extLst>
              <a:ext uri="{FF2B5EF4-FFF2-40B4-BE49-F238E27FC236}">
                <a16:creationId xmlns:a16="http://schemas.microsoft.com/office/drawing/2014/main" id="{7CC0B3FA-8F1C-FACE-1B0C-8781B8904C10}"/>
              </a:ext>
            </a:extLst>
          </p:cNvPr>
          <p:cNvSpPr txBox="1"/>
          <p:nvPr/>
        </p:nvSpPr>
        <p:spPr>
          <a:xfrm>
            <a:off x="607390" y="820593"/>
            <a:ext cx="109772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a:ea typeface="+mn-ea"/>
                <a:cs typeface="+mn-cs"/>
              </a:rPr>
              <a:t>Dưới đây là hình ảnh các bạn tham quan nhà máy gạo</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a:ln>
                  <a:noFill/>
                </a:ln>
                <a:solidFill>
                  <a:prstClr val="black"/>
                </a:solidFill>
                <a:effectLst/>
                <a:uLnTx/>
                <a:uFillTx/>
                <a:latin typeface="Calibri" panose="020F0502020204030204"/>
                <a:ea typeface="+mn-ea"/>
                <a:cs typeface="+mn-cs"/>
              </a:rPr>
              <a:t>lớn nhất châu Á (tại An Giang). Em hãy giúp các bạn trả lời câu hỏi.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14AA2541-4986-BBC9-5874-B95E8D04D8D8}"/>
              </a:ext>
            </a:extLst>
          </p:cNvPr>
          <p:cNvCxnSpPr/>
          <p:nvPr/>
        </p:nvCxnSpPr>
        <p:spPr>
          <a:xfrm>
            <a:off x="4341663" y="1957774"/>
            <a:ext cx="0" cy="485866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16">
            <a:extLst>
              <a:ext uri="{FF2B5EF4-FFF2-40B4-BE49-F238E27FC236}">
                <a16:creationId xmlns:a16="http://schemas.microsoft.com/office/drawing/2014/main" id="{4904CADC-6F9A-C920-545E-34EFD273689D}"/>
              </a:ext>
            </a:extLst>
          </p:cNvPr>
          <p:cNvSpPr txBox="1"/>
          <p:nvPr/>
        </p:nvSpPr>
        <p:spPr>
          <a:xfrm>
            <a:off x="1620023" y="2401948"/>
            <a:ext cx="25732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a:ea typeface="+mn-ea"/>
                <a:cs typeface="+mn-cs"/>
              </a:rPr>
              <a:t>Tóm tắt:</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16">
            <a:extLst>
              <a:ext uri="{FF2B5EF4-FFF2-40B4-BE49-F238E27FC236}">
                <a16:creationId xmlns:a16="http://schemas.microsoft.com/office/drawing/2014/main" id="{1221DE8B-7B02-8376-C282-58CEEFDD036F}"/>
              </a:ext>
            </a:extLst>
          </p:cNvPr>
          <p:cNvSpPr txBox="1"/>
          <p:nvPr/>
        </p:nvSpPr>
        <p:spPr>
          <a:xfrm>
            <a:off x="561207" y="3230441"/>
            <a:ext cx="4690896" cy="1231106"/>
          </a:xfrm>
          <a:prstGeom prst="rect">
            <a:avLst/>
          </a:prstGeom>
          <a:noFill/>
        </p:spPr>
        <p:txBody>
          <a:bodyPr wrap="square" rtlCol="0">
            <a:spAutoFit/>
          </a:bodyPr>
          <a:lstStyle/>
          <a:p>
            <a:pPr lvl="0" algn="just"/>
            <a:r>
              <a:rPr lang="vi-VN" sz="3600" b="1">
                <a:solidFill>
                  <a:srgbClr val="0070C0"/>
                </a:solidFill>
                <a:latin typeface="Calibri" panose="020F0502020204030204"/>
              </a:rPr>
              <a:t>10 ngày: 16 000 tấn</a:t>
            </a:r>
          </a:p>
          <a:p>
            <a:pPr lvl="0" algn="just"/>
            <a:r>
              <a:rPr lang="vi-VN" sz="3600" b="1">
                <a:solidFill>
                  <a:srgbClr val="0070C0"/>
                </a:solidFill>
                <a:latin typeface="Calibri" panose="020F0502020204030204"/>
              </a:rPr>
              <a:t>30 ngày: ? tấn</a:t>
            </a:r>
          </a:p>
        </p:txBody>
      </p:sp>
      <p:sp>
        <p:nvSpPr>
          <p:cNvPr id="8" name="TextBox 16">
            <a:extLst>
              <a:ext uri="{FF2B5EF4-FFF2-40B4-BE49-F238E27FC236}">
                <a16:creationId xmlns:a16="http://schemas.microsoft.com/office/drawing/2014/main" id="{A4B196CA-4227-F110-7B9F-B702F0D07966}"/>
              </a:ext>
            </a:extLst>
          </p:cNvPr>
          <p:cNvSpPr txBox="1"/>
          <p:nvPr/>
        </p:nvSpPr>
        <p:spPr>
          <a:xfrm>
            <a:off x="5514041" y="1883980"/>
            <a:ext cx="65106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Bài giải: </a:t>
            </a:r>
            <a:r>
              <a:rPr kumimoji="0" lang="en-US" sz="3600" b="1" i="0" u="none" strike="noStrike" kern="1200" cap="none" spc="0" normalizeH="0" baseline="0" noProof="0">
                <a:ln>
                  <a:noFill/>
                </a:ln>
                <a:solidFill>
                  <a:srgbClr val="7030A0"/>
                </a:solidFill>
                <a:effectLst/>
                <a:uLnTx/>
                <a:uFillTx/>
                <a:latin typeface="Calibri" panose="020F0502020204030204"/>
                <a:ea typeface="+mn-ea"/>
                <a:cs typeface="+mn-cs"/>
              </a:rPr>
              <a:t>(Cách 1-  Rút về đơn vị)</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9" name="TextBox 16">
            <a:extLst>
              <a:ext uri="{FF2B5EF4-FFF2-40B4-BE49-F238E27FC236}">
                <a16:creationId xmlns:a16="http://schemas.microsoft.com/office/drawing/2014/main" id="{B17E0E27-1F35-40E5-7260-A1628CF9104C}"/>
              </a:ext>
            </a:extLst>
          </p:cNvPr>
          <p:cNvSpPr txBox="1"/>
          <p:nvPr/>
        </p:nvSpPr>
        <p:spPr>
          <a:xfrm>
            <a:off x="4499971" y="2428526"/>
            <a:ext cx="7084639" cy="3970318"/>
          </a:xfrm>
          <a:prstGeom prst="rect">
            <a:avLst/>
          </a:prstGeom>
          <a:noFill/>
        </p:spPr>
        <p:txBody>
          <a:bodyPr wrap="square" rtlCol="0">
            <a:spAutoFit/>
          </a:bodyPr>
          <a:lstStyle/>
          <a:p>
            <a:pPr lvl="0" algn="just"/>
            <a:r>
              <a:rPr lang="vi-VN" sz="3600" b="1">
                <a:solidFill>
                  <a:srgbClr val="70AD47">
                    <a:lumMod val="50000"/>
                  </a:srgbClr>
                </a:solidFill>
                <a:latin typeface="Calibri" panose="020F0502020204030204"/>
              </a:rPr>
              <a:t>Trong 1 ngày nhà máy xay xát được số tấn lúa là:</a:t>
            </a:r>
            <a:endParaRPr lang="en-US" sz="3600" b="1">
              <a:solidFill>
                <a:srgbClr val="70AD47">
                  <a:lumMod val="50000"/>
                </a:srgbClr>
              </a:solidFill>
              <a:latin typeface="Calibri" panose="020F0502020204030204"/>
            </a:endParaRPr>
          </a:p>
          <a:p>
            <a:pPr lvl="0" algn="just"/>
            <a:r>
              <a:rPr lang="en-US" sz="3600" b="1">
                <a:solidFill>
                  <a:srgbClr val="70AD47">
                    <a:lumMod val="50000"/>
                  </a:srgbClr>
                </a:solidFill>
                <a:latin typeface="Calibri" panose="020F0502020204030204"/>
              </a:rPr>
              <a:t>	</a:t>
            </a:r>
            <a:r>
              <a:rPr lang="vi-VN" sz="3600" b="1">
                <a:solidFill>
                  <a:srgbClr val="70AD47">
                    <a:lumMod val="50000"/>
                  </a:srgbClr>
                </a:solidFill>
                <a:latin typeface="Calibri" panose="020F0502020204030204"/>
              </a:rPr>
              <a:t>16 000 : 10 = 1 600 (tấn)</a:t>
            </a:r>
            <a:endParaRPr lang="en-US" sz="3600" b="1">
              <a:solidFill>
                <a:srgbClr val="70AD47">
                  <a:lumMod val="50000"/>
                </a:srgbClr>
              </a:solidFill>
              <a:latin typeface="Calibri" panose="020F0502020204030204"/>
            </a:endParaRPr>
          </a:p>
          <a:p>
            <a:pPr lvl="0" algn="just"/>
            <a:r>
              <a:rPr lang="vi-VN" sz="3600" b="1">
                <a:solidFill>
                  <a:srgbClr val="70AD47">
                    <a:lumMod val="50000"/>
                  </a:srgbClr>
                </a:solidFill>
                <a:latin typeface="Calibri" panose="020F0502020204030204"/>
              </a:rPr>
              <a:t>Số tấn lúa khô xay xát được trong 1 tháng (30 ngày) là:</a:t>
            </a:r>
            <a:endParaRPr lang="en-US" sz="3600" b="1">
              <a:solidFill>
                <a:srgbClr val="70AD47">
                  <a:lumMod val="50000"/>
                </a:srgbClr>
              </a:solidFill>
              <a:latin typeface="Calibri" panose="020F0502020204030204"/>
            </a:endParaRPr>
          </a:p>
          <a:p>
            <a:pPr lvl="0" algn="just"/>
            <a:r>
              <a:rPr lang="en-US" sz="3600" b="1">
                <a:solidFill>
                  <a:srgbClr val="70AD47">
                    <a:lumMod val="50000"/>
                  </a:srgbClr>
                </a:solidFill>
                <a:latin typeface="Calibri" panose="020F0502020204030204"/>
              </a:rPr>
              <a:t>	</a:t>
            </a:r>
            <a:r>
              <a:rPr lang="vi-VN" sz="3600" b="1">
                <a:solidFill>
                  <a:srgbClr val="70AD47">
                    <a:lumMod val="50000"/>
                  </a:srgbClr>
                </a:solidFill>
                <a:latin typeface="Calibri" panose="020F0502020204030204"/>
              </a:rPr>
              <a:t>1 600 x 30 = 48 000 (tấn)</a:t>
            </a:r>
            <a:endParaRPr lang="en-US" sz="3600" b="1">
              <a:solidFill>
                <a:srgbClr val="70AD47">
                  <a:lumMod val="50000"/>
                </a:srgbClr>
              </a:solidFill>
              <a:latin typeface="Calibri" panose="020F0502020204030204"/>
            </a:endParaRPr>
          </a:p>
          <a:p>
            <a:pPr lvl="0" algn="just"/>
            <a:r>
              <a:rPr lang="en-US" sz="3600" b="1">
                <a:solidFill>
                  <a:srgbClr val="70AD47">
                    <a:lumMod val="50000"/>
                  </a:srgbClr>
                </a:solidFill>
                <a:latin typeface="Calibri" panose="020F0502020204030204"/>
              </a:rPr>
              <a:t>		</a:t>
            </a:r>
            <a:r>
              <a:rPr lang="vi-VN" sz="3600" b="1">
                <a:solidFill>
                  <a:srgbClr val="70AD47">
                    <a:lumMod val="50000"/>
                  </a:srgbClr>
                </a:solidFill>
                <a:latin typeface="Calibri" panose="020F0502020204030204"/>
              </a:rPr>
              <a:t>Đáp số: 48 000 tấn lúa khô</a:t>
            </a:r>
            <a:endParaRPr kumimoji="0" lang="en-US" sz="3600" b="1" i="0" u="none" strike="noStrike" kern="1200" cap="none" spc="0" normalizeH="0" baseline="0" noProof="0" dirty="0">
              <a:ln>
                <a:noFill/>
              </a:ln>
              <a:solidFill>
                <a:srgbClr val="70AD47">
                  <a:lumMod val="50000"/>
                </a:srgbClr>
              </a:solidFill>
              <a:effectLst/>
              <a:uLnTx/>
              <a:uFillTx/>
              <a:latin typeface="Calibri" panose="020F0502020204030204"/>
            </a:endParaRPr>
          </a:p>
        </p:txBody>
      </p:sp>
    </p:spTree>
    <p:extLst>
      <p:ext uri="{BB962C8B-B14F-4D97-AF65-F5344CB8AC3E}">
        <p14:creationId xmlns:p14="http://schemas.microsoft.com/office/powerpoint/2010/main" val="2030832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barn(inVertical)">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barn(inVertical)">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barn(inVertical)">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barn(inVertical)">
                                      <p:cBhvr>
                                        <p:cTn id="4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7937" y="289878"/>
            <a:ext cx="11696126" cy="6278244"/>
          </a:xfrm>
          <a:custGeom>
            <a:avLst/>
            <a:gdLst>
              <a:gd name="connsiteX0" fmla="*/ 0 w 11696126"/>
              <a:gd name="connsiteY0" fmla="*/ 1046395 h 6278244"/>
              <a:gd name="connsiteX1" fmla="*/ 1046395 w 11696126"/>
              <a:gd name="connsiteY1" fmla="*/ 0 h 6278244"/>
              <a:gd name="connsiteX2" fmla="*/ 10649731 w 11696126"/>
              <a:gd name="connsiteY2" fmla="*/ 0 h 6278244"/>
              <a:gd name="connsiteX3" fmla="*/ 11696126 w 11696126"/>
              <a:gd name="connsiteY3" fmla="*/ 1046395 h 6278244"/>
              <a:gd name="connsiteX4" fmla="*/ 11696126 w 11696126"/>
              <a:gd name="connsiteY4" fmla="*/ 5231849 h 6278244"/>
              <a:gd name="connsiteX5" fmla="*/ 10649731 w 11696126"/>
              <a:gd name="connsiteY5" fmla="*/ 6278244 h 6278244"/>
              <a:gd name="connsiteX6" fmla="*/ 1046395 w 11696126"/>
              <a:gd name="connsiteY6" fmla="*/ 6278244 h 6278244"/>
              <a:gd name="connsiteX7" fmla="*/ 0 w 11696126"/>
              <a:gd name="connsiteY7" fmla="*/ 5231849 h 6278244"/>
              <a:gd name="connsiteX8" fmla="*/ 0 w 11696126"/>
              <a:gd name="connsiteY8" fmla="*/ 1046395 h 62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6126" h="6278244" fill="none" extrusionOk="0">
                <a:moveTo>
                  <a:pt x="0" y="1046395"/>
                </a:moveTo>
                <a:cubicBezTo>
                  <a:pt x="-71342" y="472923"/>
                  <a:pt x="450581" y="101676"/>
                  <a:pt x="1046395" y="0"/>
                </a:cubicBezTo>
                <a:cubicBezTo>
                  <a:pt x="5159160" y="77600"/>
                  <a:pt x="7221134" y="-27269"/>
                  <a:pt x="10649731" y="0"/>
                </a:cubicBezTo>
                <a:cubicBezTo>
                  <a:pt x="11271827" y="-58290"/>
                  <a:pt x="11734428" y="479763"/>
                  <a:pt x="11696126" y="1046395"/>
                </a:cubicBezTo>
                <a:cubicBezTo>
                  <a:pt x="11805126" y="2523643"/>
                  <a:pt x="11617917" y="3272270"/>
                  <a:pt x="11696126" y="5231849"/>
                </a:cubicBezTo>
                <a:cubicBezTo>
                  <a:pt x="11688310" y="5806699"/>
                  <a:pt x="11187650" y="6295880"/>
                  <a:pt x="10649731" y="6278244"/>
                </a:cubicBezTo>
                <a:cubicBezTo>
                  <a:pt x="8509565" y="6327421"/>
                  <a:pt x="3307234" y="6155542"/>
                  <a:pt x="1046395" y="6278244"/>
                </a:cubicBezTo>
                <a:cubicBezTo>
                  <a:pt x="458784" y="6352765"/>
                  <a:pt x="-30669" y="5836164"/>
                  <a:pt x="0" y="5231849"/>
                </a:cubicBezTo>
                <a:cubicBezTo>
                  <a:pt x="47022" y="4301846"/>
                  <a:pt x="104569" y="2210502"/>
                  <a:pt x="0" y="1046395"/>
                </a:cubicBezTo>
                <a:close/>
              </a:path>
              <a:path w="11696126" h="6278244" stroke="0" extrusionOk="0">
                <a:moveTo>
                  <a:pt x="0" y="1046395"/>
                </a:moveTo>
                <a:cubicBezTo>
                  <a:pt x="46487" y="463173"/>
                  <a:pt x="580784" y="-7493"/>
                  <a:pt x="1046395" y="0"/>
                </a:cubicBezTo>
                <a:cubicBezTo>
                  <a:pt x="5240092" y="-129276"/>
                  <a:pt x="6254993" y="-77778"/>
                  <a:pt x="10649731" y="0"/>
                </a:cubicBezTo>
                <a:cubicBezTo>
                  <a:pt x="11199657" y="-89206"/>
                  <a:pt x="11687489" y="518289"/>
                  <a:pt x="11696126" y="1046395"/>
                </a:cubicBezTo>
                <a:cubicBezTo>
                  <a:pt x="11777725" y="3133028"/>
                  <a:pt x="11850426" y="3358772"/>
                  <a:pt x="11696126" y="5231849"/>
                </a:cubicBezTo>
                <a:cubicBezTo>
                  <a:pt x="11713614" y="5846637"/>
                  <a:pt x="11170358" y="6297711"/>
                  <a:pt x="10649731" y="6278244"/>
                </a:cubicBezTo>
                <a:cubicBezTo>
                  <a:pt x="8716717" y="6322464"/>
                  <a:pt x="3388895" y="6248862"/>
                  <a:pt x="1046395" y="6278244"/>
                </a:cubicBezTo>
                <a:cubicBezTo>
                  <a:pt x="450630" y="6209633"/>
                  <a:pt x="-48377" y="5798576"/>
                  <a:pt x="0" y="5231849"/>
                </a:cubicBezTo>
                <a:cubicBezTo>
                  <a:pt x="-159954" y="3736088"/>
                  <a:pt x="22140" y="2391062"/>
                  <a:pt x="0" y="1046395"/>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6">
            <a:extLst>
              <a:ext uri="{FF2B5EF4-FFF2-40B4-BE49-F238E27FC236}">
                <a16:creationId xmlns:a16="http://schemas.microsoft.com/office/drawing/2014/main" id="{7CC0B3FA-8F1C-FACE-1B0C-8781B8904C10}"/>
              </a:ext>
            </a:extLst>
          </p:cNvPr>
          <p:cNvSpPr txBox="1"/>
          <p:nvPr/>
        </p:nvSpPr>
        <p:spPr>
          <a:xfrm>
            <a:off x="607390" y="820593"/>
            <a:ext cx="109772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a:ea typeface="+mn-ea"/>
                <a:cs typeface="+mn-cs"/>
              </a:rPr>
              <a:t>Dưới đây là hình ảnh các bạn tham quan nhà máy gạo</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a:ln>
                  <a:noFill/>
                </a:ln>
                <a:solidFill>
                  <a:prstClr val="black"/>
                </a:solidFill>
                <a:effectLst/>
                <a:uLnTx/>
                <a:uFillTx/>
                <a:latin typeface="Calibri" panose="020F0502020204030204"/>
                <a:ea typeface="+mn-ea"/>
                <a:cs typeface="+mn-cs"/>
              </a:rPr>
              <a:t>lớn nhất châu Á (tại An Giang). Em hãy giúp các bạn trả lời câu hỏi.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14AA2541-4986-BBC9-5874-B95E8D04D8D8}"/>
              </a:ext>
            </a:extLst>
          </p:cNvPr>
          <p:cNvCxnSpPr/>
          <p:nvPr/>
        </p:nvCxnSpPr>
        <p:spPr>
          <a:xfrm>
            <a:off x="4341663" y="1957774"/>
            <a:ext cx="0" cy="485866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16">
            <a:extLst>
              <a:ext uri="{FF2B5EF4-FFF2-40B4-BE49-F238E27FC236}">
                <a16:creationId xmlns:a16="http://schemas.microsoft.com/office/drawing/2014/main" id="{4904CADC-6F9A-C920-545E-34EFD273689D}"/>
              </a:ext>
            </a:extLst>
          </p:cNvPr>
          <p:cNvSpPr txBox="1"/>
          <p:nvPr/>
        </p:nvSpPr>
        <p:spPr>
          <a:xfrm>
            <a:off x="1620023" y="2401948"/>
            <a:ext cx="25732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a:ea typeface="+mn-ea"/>
                <a:cs typeface="+mn-cs"/>
              </a:rPr>
              <a:t>Tóm tắt:</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16">
            <a:extLst>
              <a:ext uri="{FF2B5EF4-FFF2-40B4-BE49-F238E27FC236}">
                <a16:creationId xmlns:a16="http://schemas.microsoft.com/office/drawing/2014/main" id="{1221DE8B-7B02-8376-C282-58CEEFDD036F}"/>
              </a:ext>
            </a:extLst>
          </p:cNvPr>
          <p:cNvSpPr txBox="1"/>
          <p:nvPr/>
        </p:nvSpPr>
        <p:spPr>
          <a:xfrm>
            <a:off x="561207" y="3230441"/>
            <a:ext cx="4690896" cy="1231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rPr>
              <a:t>10 ngày: 16 000 tấn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rPr>
              <a:t>30 ngày: ? tấn</a:t>
            </a:r>
          </a:p>
        </p:txBody>
      </p:sp>
      <p:sp>
        <p:nvSpPr>
          <p:cNvPr id="8" name="TextBox 16">
            <a:extLst>
              <a:ext uri="{FF2B5EF4-FFF2-40B4-BE49-F238E27FC236}">
                <a16:creationId xmlns:a16="http://schemas.microsoft.com/office/drawing/2014/main" id="{A4B196CA-4227-F110-7B9F-B702F0D07966}"/>
              </a:ext>
            </a:extLst>
          </p:cNvPr>
          <p:cNvSpPr txBox="1"/>
          <p:nvPr/>
        </p:nvSpPr>
        <p:spPr>
          <a:xfrm>
            <a:off x="5514041" y="1883980"/>
            <a:ext cx="65106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Bài giải: </a:t>
            </a:r>
            <a:r>
              <a:rPr kumimoji="0" lang="en-US" sz="3600" b="1" i="0" u="none" strike="noStrike" kern="1200" cap="none" spc="0" normalizeH="0" baseline="0" noProof="0">
                <a:ln>
                  <a:noFill/>
                </a:ln>
                <a:solidFill>
                  <a:srgbClr val="7030A0"/>
                </a:solidFill>
                <a:effectLst/>
                <a:uLnTx/>
                <a:uFillTx/>
                <a:latin typeface="Calibri" panose="020F0502020204030204"/>
                <a:ea typeface="+mn-ea"/>
                <a:cs typeface="+mn-cs"/>
              </a:rPr>
              <a:t>(Cách 2-  Tìm</a:t>
            </a:r>
            <a:r>
              <a:rPr kumimoji="0" lang="en-US" sz="3600" b="1" i="0" u="none" strike="noStrike" kern="1200" cap="none" spc="0" normalizeH="0" noProof="0">
                <a:ln>
                  <a:noFill/>
                </a:ln>
                <a:solidFill>
                  <a:srgbClr val="7030A0"/>
                </a:solidFill>
                <a:effectLst/>
                <a:uLnTx/>
                <a:uFillTx/>
                <a:latin typeface="Calibri" panose="020F0502020204030204"/>
                <a:ea typeface="+mn-ea"/>
                <a:cs typeface="+mn-cs"/>
              </a:rPr>
              <a:t> tỉ số</a:t>
            </a:r>
            <a:r>
              <a:rPr kumimoji="0" lang="en-US" sz="3600" b="1" i="0" u="none" strike="noStrike" kern="1200" cap="none" spc="0" normalizeH="0" baseline="0" noProof="0">
                <a:ln>
                  <a:noFill/>
                </a:ln>
                <a:solidFill>
                  <a:srgbClr val="7030A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9" name="TextBox 16">
            <a:extLst>
              <a:ext uri="{FF2B5EF4-FFF2-40B4-BE49-F238E27FC236}">
                <a16:creationId xmlns:a16="http://schemas.microsoft.com/office/drawing/2014/main" id="{B17E0E27-1F35-40E5-7260-A1628CF9104C}"/>
              </a:ext>
            </a:extLst>
          </p:cNvPr>
          <p:cNvSpPr txBox="1"/>
          <p:nvPr/>
        </p:nvSpPr>
        <p:spPr>
          <a:xfrm>
            <a:off x="4499971" y="2428526"/>
            <a:ext cx="7084639" cy="3416320"/>
          </a:xfrm>
          <a:prstGeom prst="rect">
            <a:avLst/>
          </a:prstGeom>
          <a:noFill/>
        </p:spPr>
        <p:txBody>
          <a:bodyPr wrap="square" rtlCol="0">
            <a:spAutoFit/>
          </a:bodyPr>
          <a:lstStyle/>
          <a:p>
            <a:pPr lvl="0" algn="just"/>
            <a:r>
              <a:rPr lang="vi-VN" sz="3600" b="1">
                <a:solidFill>
                  <a:srgbClr val="70AD47">
                    <a:lumMod val="50000"/>
                  </a:srgbClr>
                </a:solidFill>
                <a:latin typeface="Calibri" panose="020F0502020204030204"/>
              </a:rPr>
              <a:t>30 ngày gấp 10 ngày số lần là:</a:t>
            </a:r>
            <a:endParaRPr lang="en-US" sz="3600" b="1">
              <a:solidFill>
                <a:srgbClr val="70AD47">
                  <a:lumMod val="50000"/>
                </a:srgbClr>
              </a:solidFill>
              <a:latin typeface="Calibri" panose="020F0502020204030204"/>
            </a:endParaRPr>
          </a:p>
          <a:p>
            <a:pPr lvl="0" algn="just"/>
            <a:r>
              <a:rPr lang="en-US" sz="3600" b="1">
                <a:solidFill>
                  <a:srgbClr val="70AD47">
                    <a:lumMod val="50000"/>
                  </a:srgbClr>
                </a:solidFill>
                <a:latin typeface="Calibri" panose="020F0502020204030204"/>
              </a:rPr>
              <a:t>	</a:t>
            </a:r>
            <a:r>
              <a:rPr lang="vi-VN" sz="3600" b="1">
                <a:solidFill>
                  <a:srgbClr val="70AD47">
                    <a:lumMod val="50000"/>
                  </a:srgbClr>
                </a:solidFill>
                <a:latin typeface="Calibri" panose="020F0502020204030204"/>
              </a:rPr>
              <a:t>30 : 10 = 3 (lần)</a:t>
            </a:r>
            <a:endParaRPr lang="en-US" sz="3600" b="1">
              <a:solidFill>
                <a:srgbClr val="70AD47">
                  <a:lumMod val="50000"/>
                </a:srgbClr>
              </a:solidFill>
              <a:latin typeface="Calibri" panose="020F0502020204030204"/>
            </a:endParaRPr>
          </a:p>
          <a:p>
            <a:pPr lvl="0" algn="just"/>
            <a:r>
              <a:rPr lang="vi-VN" sz="3600" b="1">
                <a:solidFill>
                  <a:srgbClr val="70AD47">
                    <a:lumMod val="50000"/>
                  </a:srgbClr>
                </a:solidFill>
                <a:latin typeface="Calibri" panose="020F0502020204030204"/>
              </a:rPr>
              <a:t>Số tấn lúa khô xay xát được trong 1 tháng (30 ngày) là:</a:t>
            </a:r>
            <a:endParaRPr lang="en-US" sz="3600" b="1">
              <a:solidFill>
                <a:srgbClr val="70AD47">
                  <a:lumMod val="50000"/>
                </a:srgbClr>
              </a:solidFill>
              <a:latin typeface="Calibri" panose="020F0502020204030204"/>
            </a:endParaRPr>
          </a:p>
          <a:p>
            <a:pPr lvl="0" algn="just"/>
            <a:r>
              <a:rPr lang="en-US" sz="3600" b="1">
                <a:solidFill>
                  <a:srgbClr val="70AD47">
                    <a:lumMod val="50000"/>
                  </a:srgbClr>
                </a:solidFill>
                <a:latin typeface="Calibri" panose="020F0502020204030204"/>
              </a:rPr>
              <a:t>	</a:t>
            </a:r>
            <a:r>
              <a:rPr lang="vi-VN" sz="3600" b="1">
                <a:solidFill>
                  <a:srgbClr val="70AD47">
                    <a:lumMod val="50000"/>
                  </a:srgbClr>
                </a:solidFill>
                <a:latin typeface="Calibri" panose="020F0502020204030204"/>
              </a:rPr>
              <a:t>16 000 x 3 = 48 000 (tấn)</a:t>
            </a:r>
            <a:endParaRPr lang="en-US" sz="3600" b="1">
              <a:solidFill>
                <a:srgbClr val="70AD47">
                  <a:lumMod val="50000"/>
                </a:srgbClr>
              </a:solidFill>
              <a:latin typeface="Calibri" panose="020F0502020204030204"/>
            </a:endParaRPr>
          </a:p>
          <a:p>
            <a:pPr lvl="0" algn="just"/>
            <a:r>
              <a:rPr lang="en-US" sz="3600" b="1">
                <a:solidFill>
                  <a:srgbClr val="70AD47">
                    <a:lumMod val="50000"/>
                  </a:srgbClr>
                </a:solidFill>
                <a:latin typeface="Calibri" panose="020F0502020204030204"/>
              </a:rPr>
              <a:t>		</a:t>
            </a:r>
            <a:r>
              <a:rPr lang="vi-VN" sz="3600" b="1">
                <a:solidFill>
                  <a:srgbClr val="70AD47">
                    <a:lumMod val="50000"/>
                  </a:srgbClr>
                </a:solidFill>
                <a:latin typeface="Calibri" panose="020F0502020204030204"/>
              </a:rPr>
              <a:t>Đáp số: 48 000 tấn lúa khô</a:t>
            </a:r>
            <a:endParaRPr kumimoji="0" lang="en-US" sz="36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99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barn(inVertical)">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barn(inVertical)">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barn(inVertical)">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barn(inVertical)">
                                      <p:cBhvr>
                                        <p:cTn id="4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kitchen with a yellow board&#10;&#10;Description automatically generated">
            <a:extLst>
              <a:ext uri="{FF2B5EF4-FFF2-40B4-BE49-F238E27FC236}">
                <a16:creationId xmlns:a16="http://schemas.microsoft.com/office/drawing/2014/main" id="{553C5BA8-A661-AFE7-8078-6E7504FC8B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3" r="551"/>
          <a:stretch/>
        </p:blipFill>
        <p:spPr>
          <a:xfrm>
            <a:off x="20" y="1282"/>
            <a:ext cx="12191980" cy="6856718"/>
          </a:xfrm>
          <a:prstGeom prst="rect">
            <a:avLst/>
          </a:prstGeom>
        </p:spPr>
      </p:pic>
      <p:pic>
        <p:nvPicPr>
          <p:cNvPr id="16" name="Tieng-yeah-tre-con-www_nhacchuongvui_com">
            <a:hlinkClick r:id="" action="ppaction://media"/>
            <a:extLst>
              <a:ext uri="{FF2B5EF4-FFF2-40B4-BE49-F238E27FC236}">
                <a16:creationId xmlns:a16="http://schemas.microsoft.com/office/drawing/2014/main" id="{CF83E9BF-DF05-6790-7258-C0857F7002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92043" y="-816634"/>
            <a:ext cx="609600" cy="609600"/>
          </a:xfrm>
          <a:prstGeom prst="rect">
            <a:avLst/>
          </a:prstGeom>
        </p:spPr>
      </p:pic>
      <p:pic>
        <p:nvPicPr>
          <p:cNvPr id="17" name="Picture 16">
            <a:extLst>
              <a:ext uri="{FF2B5EF4-FFF2-40B4-BE49-F238E27FC236}">
                <a16:creationId xmlns:a16="http://schemas.microsoft.com/office/drawing/2014/main" id="{7505FA39-3389-797A-C8CF-985893F30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9129" flipH="1">
            <a:off x="1162158" y="1089533"/>
            <a:ext cx="2453463" cy="2858403"/>
          </a:xfrm>
          <a:prstGeom prst="rect">
            <a:avLst/>
          </a:prstGeom>
        </p:spPr>
      </p:pic>
      <p:pic>
        <p:nvPicPr>
          <p:cNvPr id="18" name="Picture 17">
            <a:extLst>
              <a:ext uri="{FF2B5EF4-FFF2-40B4-BE49-F238E27FC236}">
                <a16:creationId xmlns:a16="http://schemas.microsoft.com/office/drawing/2014/main" id="{00817599-5B49-D0F0-4712-0E0BE388F2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40871">
            <a:off x="8578850" y="1059185"/>
            <a:ext cx="2477748" cy="2886696"/>
          </a:xfrm>
          <a:prstGeom prst="rect">
            <a:avLst/>
          </a:prstGeom>
        </p:spPr>
      </p:pic>
      <p:pic>
        <p:nvPicPr>
          <p:cNvPr id="4" name="Picture 3" descr="A pizza on a cutting board&#10;&#10;Description automatically generated">
            <a:extLst>
              <a:ext uri="{FF2B5EF4-FFF2-40B4-BE49-F238E27FC236}">
                <a16:creationId xmlns:a16="http://schemas.microsoft.com/office/drawing/2014/main" id="{02A9E096-8607-925E-E0C5-DF41564B40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5491" y="2025911"/>
            <a:ext cx="4461017" cy="5756747"/>
          </a:xfrm>
          <a:prstGeom prst="rect">
            <a:avLst/>
          </a:prstGeom>
        </p:spPr>
      </p:pic>
    </p:spTree>
    <p:extLst>
      <p:ext uri="{BB962C8B-B14F-4D97-AF65-F5344CB8AC3E}">
        <p14:creationId xmlns:p14="http://schemas.microsoft.com/office/powerpoint/2010/main" val="3604909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16"/>
                                        </p:tgtEl>
                                      </p:cBhvr>
                                    </p:cmd>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386"/>
                                        <p:tgtEl>
                                          <p:spTgt spid="18"/>
                                        </p:tgtEl>
                                      </p:cBhvr>
                                    </p:animEffect>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table and chairs&#10;&#10;Description automatically generated">
            <a:extLst>
              <a:ext uri="{FF2B5EF4-FFF2-40B4-BE49-F238E27FC236}">
                <a16:creationId xmlns:a16="http://schemas.microsoft.com/office/drawing/2014/main" id="{C49B3961-F93E-D921-3803-BC95C6E9FEC0}"/>
              </a:ext>
            </a:extLst>
          </p:cNvPr>
          <p:cNvPicPr>
            <a:picLocks noChangeAspect="1"/>
          </p:cNvPicPr>
          <p:nvPr/>
        </p:nvPicPr>
        <p:blipFill rotWithShape="1">
          <a:blip r:embed="rId2">
            <a:extLst>
              <a:ext uri="{28A0092B-C50C-407E-A947-70E740481C1C}">
                <a14:useLocalDpi xmlns:a14="http://schemas.microsoft.com/office/drawing/2010/main" val="0"/>
              </a:ext>
            </a:extLst>
          </a:blip>
          <a:srcRect l="2371" r="1611"/>
          <a:stretch/>
        </p:blipFill>
        <p:spPr>
          <a:xfrm>
            <a:off x="20" y="1282"/>
            <a:ext cx="12191980" cy="6856718"/>
          </a:xfrm>
          <a:prstGeom prst="rect">
            <a:avLst/>
          </a:prstGeom>
        </p:spPr>
      </p:pic>
      <p:sp>
        <p:nvSpPr>
          <p:cNvPr id="11" name="Hình chữ nhật: Góc Tròn 6">
            <a:extLst>
              <a:ext uri="{FF2B5EF4-FFF2-40B4-BE49-F238E27FC236}">
                <a16:creationId xmlns:a16="http://schemas.microsoft.com/office/drawing/2014/main" id="{87716B91-4F8F-8CEB-7730-524A142EAB62}"/>
              </a:ext>
            </a:extLst>
          </p:cNvPr>
          <p:cNvSpPr/>
          <p:nvPr/>
        </p:nvSpPr>
        <p:spPr>
          <a:xfrm>
            <a:off x="5230367" y="1146129"/>
            <a:ext cx="6074055" cy="5071791"/>
          </a:xfrm>
          <a:custGeom>
            <a:avLst/>
            <a:gdLst>
              <a:gd name="connsiteX0" fmla="*/ 0 w 6074055"/>
              <a:gd name="connsiteY0" fmla="*/ 845315 h 5071791"/>
              <a:gd name="connsiteX1" fmla="*/ 845315 w 6074055"/>
              <a:gd name="connsiteY1" fmla="*/ 0 h 5071791"/>
              <a:gd name="connsiteX2" fmla="*/ 5228740 w 6074055"/>
              <a:gd name="connsiteY2" fmla="*/ 0 h 5071791"/>
              <a:gd name="connsiteX3" fmla="*/ 6074055 w 6074055"/>
              <a:gd name="connsiteY3" fmla="*/ 845315 h 5071791"/>
              <a:gd name="connsiteX4" fmla="*/ 6074055 w 6074055"/>
              <a:gd name="connsiteY4" fmla="*/ 4226476 h 5071791"/>
              <a:gd name="connsiteX5" fmla="*/ 5228740 w 6074055"/>
              <a:gd name="connsiteY5" fmla="*/ 5071791 h 5071791"/>
              <a:gd name="connsiteX6" fmla="*/ 845315 w 6074055"/>
              <a:gd name="connsiteY6" fmla="*/ 5071791 h 5071791"/>
              <a:gd name="connsiteX7" fmla="*/ 0 w 6074055"/>
              <a:gd name="connsiteY7" fmla="*/ 4226476 h 5071791"/>
              <a:gd name="connsiteX8" fmla="*/ 0 w 6074055"/>
              <a:gd name="connsiteY8" fmla="*/ 845315 h 507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4055" h="5071791" fill="none" extrusionOk="0">
                <a:moveTo>
                  <a:pt x="0" y="845315"/>
                </a:moveTo>
                <a:cubicBezTo>
                  <a:pt x="-37920" y="380818"/>
                  <a:pt x="375223" y="18381"/>
                  <a:pt x="845315" y="0"/>
                </a:cubicBezTo>
                <a:cubicBezTo>
                  <a:pt x="2926749" y="77600"/>
                  <a:pt x="4233774" y="-27269"/>
                  <a:pt x="5228740" y="0"/>
                </a:cubicBezTo>
                <a:cubicBezTo>
                  <a:pt x="5718404" y="-30089"/>
                  <a:pt x="6160667" y="403958"/>
                  <a:pt x="6074055" y="845315"/>
                </a:cubicBezTo>
                <a:cubicBezTo>
                  <a:pt x="6183055" y="2429330"/>
                  <a:pt x="5995846" y="3233572"/>
                  <a:pt x="6074055" y="4226476"/>
                </a:cubicBezTo>
                <a:cubicBezTo>
                  <a:pt x="6002230" y="4665234"/>
                  <a:pt x="5613017" y="5108210"/>
                  <a:pt x="5228740" y="5071791"/>
                </a:cubicBezTo>
                <a:cubicBezTo>
                  <a:pt x="3861936" y="5120968"/>
                  <a:pt x="2093841" y="4949089"/>
                  <a:pt x="845315" y="5071791"/>
                </a:cubicBezTo>
                <a:cubicBezTo>
                  <a:pt x="376773" y="5084746"/>
                  <a:pt x="-23948" y="4713951"/>
                  <a:pt x="0" y="4226476"/>
                </a:cubicBezTo>
                <a:cubicBezTo>
                  <a:pt x="47022" y="3425645"/>
                  <a:pt x="104569" y="1883748"/>
                  <a:pt x="0" y="845315"/>
                </a:cubicBezTo>
                <a:close/>
              </a:path>
              <a:path w="6074055" h="5071791" stroke="0" extrusionOk="0">
                <a:moveTo>
                  <a:pt x="0" y="845315"/>
                </a:moveTo>
                <a:cubicBezTo>
                  <a:pt x="81848" y="369104"/>
                  <a:pt x="421374" y="-2864"/>
                  <a:pt x="845315" y="0"/>
                </a:cubicBezTo>
                <a:cubicBezTo>
                  <a:pt x="2074147" y="-129276"/>
                  <a:pt x="3532260" y="-77778"/>
                  <a:pt x="5228740" y="0"/>
                </a:cubicBezTo>
                <a:cubicBezTo>
                  <a:pt x="5689450" y="-19590"/>
                  <a:pt x="6066193" y="423792"/>
                  <a:pt x="6074055" y="845315"/>
                </a:cubicBezTo>
                <a:cubicBezTo>
                  <a:pt x="6155654" y="2475182"/>
                  <a:pt x="6228355" y="3475554"/>
                  <a:pt x="6074055" y="4226476"/>
                </a:cubicBezTo>
                <a:cubicBezTo>
                  <a:pt x="6108670" y="4766332"/>
                  <a:pt x="5659739" y="5083977"/>
                  <a:pt x="5228740" y="5071791"/>
                </a:cubicBezTo>
                <a:cubicBezTo>
                  <a:pt x="4569569" y="5116011"/>
                  <a:pt x="2517714" y="5042409"/>
                  <a:pt x="845315" y="5071791"/>
                </a:cubicBezTo>
                <a:cubicBezTo>
                  <a:pt x="375909" y="5061991"/>
                  <a:pt x="-42637" y="4683477"/>
                  <a:pt x="0" y="4226476"/>
                </a:cubicBezTo>
                <a:cubicBezTo>
                  <a:pt x="-159954" y="3714415"/>
                  <a:pt x="22140" y="1282249"/>
                  <a:pt x="0" y="845315"/>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cartoon of a child wearing a chef hat&#10;&#10;Description automatically generated">
            <a:extLst>
              <a:ext uri="{FF2B5EF4-FFF2-40B4-BE49-F238E27FC236}">
                <a16:creationId xmlns:a16="http://schemas.microsoft.com/office/drawing/2014/main" id="{3008E206-CC17-E0B2-3CDD-4F56B0589A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60" b="90536" l="9710" r="89912">
                        <a14:foregroundMark x1="45397" y1="89274" x2="56620" y2="90221"/>
                        <a14:foregroundMark x1="47541" y1="8517" x2="49054" y2="14826"/>
                        <a14:foregroundMark x1="59773" y1="90536" x2="58512" y2="87066"/>
                        <a14:backgroundMark x1="76545" y1="54890" x2="88398" y2="58675"/>
                        <a14:backgroundMark x1="27995" y1="64984" x2="20681" y2="70189"/>
                        <a14:backgroundMark x1="39596" y1="74763" x2="38335" y2="74290"/>
                        <a14:backgroundMark x1="61034" y1="73028" x2="61791" y2="73028"/>
                        <a14:backgroundMark x1="63934" y1="70662" x2="63934" y2="70662"/>
                        <a14:backgroundMark x1="64439" y1="69716" x2="64439" y2="69716"/>
                        <a14:backgroundMark x1="34678" y1="72397" x2="34048" y2="70978"/>
                        <a14:backgroundMark x1="30769" y1="61830" x2="28878" y2="65142"/>
                        <a14:backgroundMark x1="30265" y1="61041" x2="28752" y2="64038"/>
                      </a14:backgroundRemoval>
                    </a14:imgEffect>
                  </a14:imgLayer>
                </a14:imgProps>
              </a:ext>
              <a:ext uri="{28A0092B-C50C-407E-A947-70E740481C1C}">
                <a14:useLocalDpi xmlns:a14="http://schemas.microsoft.com/office/drawing/2010/main" val="0"/>
              </a:ext>
            </a:extLst>
          </a:blip>
          <a:stretch>
            <a:fillRect/>
          </a:stretch>
        </p:blipFill>
        <p:spPr>
          <a:xfrm flipH="1">
            <a:off x="-1618561" y="817283"/>
            <a:ext cx="8102476" cy="6477893"/>
          </a:xfrm>
          <a:prstGeom prst="rect">
            <a:avLst/>
          </a:prstGeom>
        </p:spPr>
      </p:pic>
      <p:sp>
        <p:nvSpPr>
          <p:cNvPr id="6" name="TextBox 47">
            <a:extLst>
              <a:ext uri="{FF2B5EF4-FFF2-40B4-BE49-F238E27FC236}">
                <a16:creationId xmlns:a16="http://schemas.microsoft.com/office/drawing/2014/main" id="{E1C5CB8C-4C7B-63A1-700B-4AC7AF57B79C}"/>
              </a:ext>
            </a:extLst>
          </p:cNvPr>
          <p:cNvSpPr txBox="1"/>
          <p:nvPr/>
        </p:nvSpPr>
        <p:spPr>
          <a:xfrm>
            <a:off x="5949694" y="2029893"/>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7" name="TextBox 47">
            <a:extLst>
              <a:ext uri="{FF2B5EF4-FFF2-40B4-BE49-F238E27FC236}">
                <a16:creationId xmlns:a16="http://schemas.microsoft.com/office/drawing/2014/main" id="{7140FCE5-5690-290D-7D89-1711320906E9}"/>
              </a:ext>
            </a:extLst>
          </p:cNvPr>
          <p:cNvSpPr txBox="1"/>
          <p:nvPr/>
        </p:nvSpPr>
        <p:spPr>
          <a:xfrm>
            <a:off x="5949694" y="3037931"/>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TextBox 47">
            <a:extLst>
              <a:ext uri="{FF2B5EF4-FFF2-40B4-BE49-F238E27FC236}">
                <a16:creationId xmlns:a16="http://schemas.microsoft.com/office/drawing/2014/main" id="{0D7CA072-3C5A-BDA7-A0AC-58E6730C0F20}"/>
              </a:ext>
            </a:extLst>
          </p:cNvPr>
          <p:cNvSpPr txBox="1"/>
          <p:nvPr/>
        </p:nvSpPr>
        <p:spPr>
          <a:xfrm>
            <a:off x="5949694" y="404596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9" name="TextBox 47">
            <a:extLst>
              <a:ext uri="{FF2B5EF4-FFF2-40B4-BE49-F238E27FC236}">
                <a16:creationId xmlns:a16="http://schemas.microsoft.com/office/drawing/2014/main" id="{68781011-F9EB-5B74-D4A8-08373D864FC1}"/>
              </a:ext>
            </a:extLst>
          </p:cNvPr>
          <p:cNvSpPr txBox="1"/>
          <p:nvPr/>
        </p:nvSpPr>
        <p:spPr>
          <a:xfrm>
            <a:off x="5949694" y="505400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55200D0-C556-1038-C0AB-9347A7478A5E}"/>
              </a:ext>
            </a:extLst>
          </p:cNvPr>
          <p:cNvPicPr>
            <a:picLocks noChangeAspect="1"/>
          </p:cNvPicPr>
          <p:nvPr/>
        </p:nvPicPr>
        <p:blipFill>
          <a:blip r:embed="rId5"/>
          <a:stretch>
            <a:fillRect/>
          </a:stretch>
        </p:blipFill>
        <p:spPr>
          <a:xfrm>
            <a:off x="4130899" y="-7101"/>
            <a:ext cx="8272989" cy="1920406"/>
          </a:xfrm>
          <a:prstGeom prst="rect">
            <a:avLst/>
          </a:prstGeom>
        </p:spPr>
      </p:pic>
    </p:spTree>
    <p:extLst>
      <p:ext uri="{BB962C8B-B14F-4D97-AF65-F5344CB8AC3E}">
        <p14:creationId xmlns:p14="http://schemas.microsoft.com/office/powerpoint/2010/main" val="537528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table and chairs&#10;&#10;Description automatically generated">
            <a:extLst>
              <a:ext uri="{FF2B5EF4-FFF2-40B4-BE49-F238E27FC236}">
                <a16:creationId xmlns:a16="http://schemas.microsoft.com/office/drawing/2014/main" id="{C49B3961-F93E-D921-3803-BC95C6E9FEC0}"/>
              </a:ext>
            </a:extLst>
          </p:cNvPr>
          <p:cNvPicPr>
            <a:picLocks noChangeAspect="1"/>
          </p:cNvPicPr>
          <p:nvPr/>
        </p:nvPicPr>
        <p:blipFill rotWithShape="1">
          <a:blip r:embed="rId2">
            <a:extLst>
              <a:ext uri="{28A0092B-C50C-407E-A947-70E740481C1C}">
                <a14:useLocalDpi xmlns:a14="http://schemas.microsoft.com/office/drawing/2010/main" val="0"/>
              </a:ext>
            </a:extLst>
          </a:blip>
          <a:srcRect l="2371" r="1611"/>
          <a:stretch/>
        </p:blipFill>
        <p:spPr>
          <a:xfrm>
            <a:off x="20" y="1282"/>
            <a:ext cx="12191980" cy="6856718"/>
          </a:xfrm>
          <a:prstGeom prst="rect">
            <a:avLst/>
          </a:prstGeom>
        </p:spPr>
      </p:pic>
      <p:pic>
        <p:nvPicPr>
          <p:cNvPr id="2" name="Picture 1" descr="A cartoon of a person wearing a chef hat&#10;&#10;Description automatically generated">
            <a:extLst>
              <a:ext uri="{FF2B5EF4-FFF2-40B4-BE49-F238E27FC236}">
                <a16:creationId xmlns:a16="http://schemas.microsoft.com/office/drawing/2014/main" id="{9969CDFB-260B-E0A3-099C-AE1A84F5F5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63" b="90379" l="9710" r="89912">
                        <a14:foregroundMark x1="50946" y1="9621" x2="51072" y2="14984"/>
                        <a14:foregroundMark x1="49685" y1="6467" x2="52459" y2="5363"/>
                        <a14:foregroundMark x1="46532" y1="90379" x2="48172" y2="89432"/>
                        <a14:foregroundMark x1="61034" y1="89590" x2="60782" y2="86278"/>
                        <a14:backgroundMark x1="21438" y1="36278" x2="28121" y2="70662"/>
                        <a14:backgroundMark x1="79950" y1="33438" x2="81337" y2="74132"/>
                        <a14:backgroundMark x1="81337" y1="74132" x2="81337" y2="74132"/>
                        <a14:backgroundMark x1="54981" y1="87066" x2="54855" y2="91325"/>
                        <a14:backgroundMark x1="43506" y1="54101" x2="44262" y2="54101"/>
                      </a14:backgroundRemoval>
                    </a14:imgEffect>
                  </a14:imgLayer>
                </a14:imgProps>
              </a:ext>
              <a:ext uri="{28A0092B-C50C-407E-A947-70E740481C1C}">
                <a14:useLocalDpi xmlns:a14="http://schemas.microsoft.com/office/drawing/2010/main" val="0"/>
              </a:ext>
            </a:extLst>
          </a:blip>
          <a:stretch>
            <a:fillRect/>
          </a:stretch>
        </p:blipFill>
        <p:spPr>
          <a:xfrm flipH="1">
            <a:off x="-1151344" y="556642"/>
            <a:ext cx="7917903" cy="6639203"/>
          </a:xfrm>
          <a:prstGeom prst="rect">
            <a:avLst/>
          </a:prstGeom>
        </p:spPr>
      </p:pic>
      <p:pic>
        <p:nvPicPr>
          <p:cNvPr id="5" name="Picture 4">
            <a:extLst>
              <a:ext uri="{FF2B5EF4-FFF2-40B4-BE49-F238E27FC236}">
                <a16:creationId xmlns:a16="http://schemas.microsoft.com/office/drawing/2014/main" id="{251F15E9-934D-98A0-128F-91C581F8EBFF}"/>
              </a:ext>
            </a:extLst>
          </p:cNvPr>
          <p:cNvPicPr>
            <a:picLocks noChangeAspect="1"/>
          </p:cNvPicPr>
          <p:nvPr/>
        </p:nvPicPr>
        <p:blipFill>
          <a:blip r:embed="rId5"/>
          <a:stretch>
            <a:fillRect/>
          </a:stretch>
        </p:blipFill>
        <p:spPr>
          <a:xfrm>
            <a:off x="4634538" y="1041357"/>
            <a:ext cx="7242676" cy="5669771"/>
          </a:xfrm>
          <a:prstGeom prst="rect">
            <a:avLst/>
          </a:prstGeom>
        </p:spPr>
      </p:pic>
    </p:spTree>
    <p:extLst>
      <p:ext uri="{BB962C8B-B14F-4D97-AF65-F5344CB8AC3E}">
        <p14:creationId xmlns:p14="http://schemas.microsoft.com/office/powerpoint/2010/main" val="2419455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uilding with red doors and windows&#10;&#10;Description automatically generated">
            <a:extLst>
              <a:ext uri="{FF2B5EF4-FFF2-40B4-BE49-F238E27FC236}">
                <a16:creationId xmlns:a16="http://schemas.microsoft.com/office/drawing/2014/main" id="{8BC656D7-5298-A08E-BD64-8D0A0C514885}"/>
              </a:ext>
            </a:extLst>
          </p:cNvPr>
          <p:cNvPicPr>
            <a:picLocks noChangeAspect="1"/>
          </p:cNvPicPr>
          <p:nvPr/>
        </p:nvPicPr>
        <p:blipFill rotWithShape="1">
          <a:blip r:embed="rId2"/>
          <a:srcRect t="19"/>
          <a:stretch/>
        </p:blipFill>
        <p:spPr>
          <a:xfrm>
            <a:off x="20" y="1282"/>
            <a:ext cx="12191980" cy="6856718"/>
          </a:xfrm>
          <a:prstGeom prst="rect">
            <a:avLst/>
          </a:prstGeom>
        </p:spPr>
      </p:pic>
      <p:pic>
        <p:nvPicPr>
          <p:cNvPr id="12" name="Picture 11" descr="A cartoon of a person wearing a chef hat&#10;&#10;Description automatically generated">
            <a:extLst>
              <a:ext uri="{FF2B5EF4-FFF2-40B4-BE49-F238E27FC236}">
                <a16:creationId xmlns:a16="http://schemas.microsoft.com/office/drawing/2014/main" id="{A3413C48-8140-D3B5-0550-D299A8C9A9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63" b="90379" l="9710" r="89912">
                        <a14:foregroundMark x1="50946" y1="9621" x2="51072" y2="14984"/>
                        <a14:foregroundMark x1="49685" y1="6467" x2="52459" y2="5363"/>
                        <a14:foregroundMark x1="46532" y1="90379" x2="48172" y2="89432"/>
                        <a14:foregroundMark x1="61034" y1="89590" x2="60782" y2="86278"/>
                        <a14:backgroundMark x1="21438" y1="36278" x2="28121" y2="70662"/>
                        <a14:backgroundMark x1="79950" y1="33438" x2="81337" y2="74132"/>
                        <a14:backgroundMark x1="81337" y1="74132" x2="81337" y2="74132"/>
                        <a14:backgroundMark x1="54981" y1="87066" x2="54855" y2="91325"/>
                        <a14:backgroundMark x1="43506" y1="54101" x2="44262" y2="54101"/>
                      </a14:backgroundRemoval>
                    </a14:imgEffect>
                  </a14:imgLayer>
                </a14:imgProps>
              </a:ext>
              <a:ext uri="{28A0092B-C50C-407E-A947-70E740481C1C}">
                <a14:useLocalDpi xmlns:a14="http://schemas.microsoft.com/office/drawing/2010/main" val="0"/>
              </a:ext>
            </a:extLst>
          </a:blip>
          <a:stretch>
            <a:fillRect/>
          </a:stretch>
        </p:blipFill>
        <p:spPr>
          <a:xfrm flipH="1">
            <a:off x="232219" y="1963713"/>
            <a:ext cx="6419735" cy="5280064"/>
          </a:xfrm>
          <a:prstGeom prst="rect">
            <a:avLst/>
          </a:prstGeom>
        </p:spPr>
      </p:pic>
      <p:pic>
        <p:nvPicPr>
          <p:cNvPr id="5" name="Picture 4">
            <a:extLst>
              <a:ext uri="{FF2B5EF4-FFF2-40B4-BE49-F238E27FC236}">
                <a16:creationId xmlns:a16="http://schemas.microsoft.com/office/drawing/2014/main" id="{031ED771-C743-F1E2-2C37-31377DC221FA}"/>
              </a:ext>
            </a:extLst>
          </p:cNvPr>
          <p:cNvPicPr>
            <a:picLocks noChangeAspect="1"/>
          </p:cNvPicPr>
          <p:nvPr/>
        </p:nvPicPr>
        <p:blipFill>
          <a:blip r:embed="rId5"/>
          <a:stretch>
            <a:fillRect/>
          </a:stretch>
        </p:blipFill>
        <p:spPr>
          <a:xfrm>
            <a:off x="2360242" y="1024847"/>
            <a:ext cx="11223709" cy="1877731"/>
          </a:xfrm>
          <a:prstGeom prst="rect">
            <a:avLst/>
          </a:prstGeom>
        </p:spPr>
      </p:pic>
    </p:spTree>
    <p:extLst>
      <p:ext uri="{BB962C8B-B14F-4D97-AF65-F5344CB8AC3E}">
        <p14:creationId xmlns:p14="http://schemas.microsoft.com/office/powerpoint/2010/main" val="2591980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Đ 5">
            <a:hlinkClick r:id="" action="ppaction://media"/>
            <a:extLst>
              <a:ext uri="{FF2B5EF4-FFF2-40B4-BE49-F238E27FC236}">
                <a16:creationId xmlns:a16="http://schemas.microsoft.com/office/drawing/2014/main" id="{7423B2A1-0F47-4932-2886-58C90C0AEE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6249" y="0"/>
            <a:ext cx="8379502" cy="6763724"/>
          </a:xfrm>
          <a:prstGeom prst="rect">
            <a:avLst/>
          </a:prstGeom>
        </p:spPr>
      </p:pic>
    </p:spTree>
    <p:extLst>
      <p:ext uri="{BB962C8B-B14F-4D97-AF65-F5344CB8AC3E}">
        <p14:creationId xmlns:p14="http://schemas.microsoft.com/office/powerpoint/2010/main" val="3526700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red doors and windows&#10;&#10;Description automatically generated">
            <a:extLst>
              <a:ext uri="{FF2B5EF4-FFF2-40B4-BE49-F238E27FC236}">
                <a16:creationId xmlns:a16="http://schemas.microsoft.com/office/drawing/2014/main" id="{8BC656D7-5298-A08E-BD64-8D0A0C514885}"/>
              </a:ext>
            </a:extLst>
          </p:cNvPr>
          <p:cNvPicPr>
            <a:picLocks noChangeAspect="1"/>
          </p:cNvPicPr>
          <p:nvPr/>
        </p:nvPicPr>
        <p:blipFill rotWithShape="1">
          <a:blip r:embed="rId2"/>
          <a:srcRect t="19"/>
          <a:stretch/>
        </p:blipFill>
        <p:spPr>
          <a:xfrm>
            <a:off x="20" y="1282"/>
            <a:ext cx="12191980" cy="6856718"/>
          </a:xfrm>
          <a:prstGeom prst="rect">
            <a:avLst/>
          </a:prstGeom>
        </p:spPr>
      </p:pic>
      <p:pic>
        <p:nvPicPr>
          <p:cNvPr id="5" name="Picture 4" descr="A cartoon of a person wearing a chef hat&#10;&#10;Description automatically generated">
            <a:extLst>
              <a:ext uri="{FF2B5EF4-FFF2-40B4-BE49-F238E27FC236}">
                <a16:creationId xmlns:a16="http://schemas.microsoft.com/office/drawing/2014/main" id="{D49A5B80-B9C1-8989-5B1E-D63A2820B9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63" b="90379" l="9710" r="89912">
                        <a14:foregroundMark x1="50946" y1="9621" x2="51072" y2="14984"/>
                        <a14:foregroundMark x1="49685" y1="6467" x2="52459" y2="5363"/>
                        <a14:foregroundMark x1="46532" y1="90379" x2="48172" y2="89432"/>
                        <a14:foregroundMark x1="61034" y1="89590" x2="60782" y2="86278"/>
                        <a14:backgroundMark x1="21438" y1="36278" x2="28121" y2="70662"/>
                        <a14:backgroundMark x1="79950" y1="33438" x2="81337" y2="74132"/>
                        <a14:backgroundMark x1="81337" y1="74132" x2="81337" y2="74132"/>
                        <a14:backgroundMark x1="54981" y1="87066" x2="54855" y2="91325"/>
                        <a14:backgroundMark x1="43506" y1="54101" x2="44262" y2="54101"/>
                      </a14:backgroundRemoval>
                    </a14:imgEffect>
                  </a14:imgLayer>
                </a14:imgProps>
              </a:ext>
              <a:ext uri="{28A0092B-C50C-407E-A947-70E740481C1C}">
                <a14:useLocalDpi xmlns:a14="http://schemas.microsoft.com/office/drawing/2010/main" val="0"/>
              </a:ext>
            </a:extLst>
          </a:blip>
          <a:stretch>
            <a:fillRect/>
          </a:stretch>
        </p:blipFill>
        <p:spPr>
          <a:xfrm flipH="1">
            <a:off x="681924" y="2225250"/>
            <a:ext cx="6028842" cy="4958565"/>
          </a:xfrm>
          <a:prstGeom prst="rect">
            <a:avLst/>
          </a:prstGeom>
        </p:spPr>
      </p:pic>
      <p:pic>
        <p:nvPicPr>
          <p:cNvPr id="2" name="Picture 1">
            <a:extLst>
              <a:ext uri="{FF2B5EF4-FFF2-40B4-BE49-F238E27FC236}">
                <a16:creationId xmlns:a16="http://schemas.microsoft.com/office/drawing/2014/main" id="{0FA27865-F9BF-99C9-7D12-731D31400AEE}"/>
              </a:ext>
            </a:extLst>
          </p:cNvPr>
          <p:cNvPicPr>
            <a:picLocks noChangeAspect="1"/>
          </p:cNvPicPr>
          <p:nvPr/>
        </p:nvPicPr>
        <p:blipFill>
          <a:blip r:embed="rId5"/>
          <a:stretch>
            <a:fillRect/>
          </a:stretch>
        </p:blipFill>
        <p:spPr>
          <a:xfrm>
            <a:off x="2357194" y="1102245"/>
            <a:ext cx="11229805" cy="1847248"/>
          </a:xfrm>
          <a:prstGeom prst="rect">
            <a:avLst/>
          </a:prstGeom>
        </p:spPr>
      </p:pic>
    </p:spTree>
    <p:extLst>
      <p:ext uri="{BB962C8B-B14F-4D97-AF65-F5344CB8AC3E}">
        <p14:creationId xmlns:p14="http://schemas.microsoft.com/office/powerpoint/2010/main" val="2466510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2991" y="200485"/>
            <a:ext cx="11781715" cy="6457029"/>
          </a:xfrm>
          <a:custGeom>
            <a:avLst/>
            <a:gdLst>
              <a:gd name="connsiteX0" fmla="*/ 0 w 11781715"/>
              <a:gd name="connsiteY0" fmla="*/ 1076193 h 6457029"/>
              <a:gd name="connsiteX1" fmla="*/ 1076193 w 11781715"/>
              <a:gd name="connsiteY1" fmla="*/ 0 h 6457029"/>
              <a:gd name="connsiteX2" fmla="*/ 10705522 w 11781715"/>
              <a:gd name="connsiteY2" fmla="*/ 0 h 6457029"/>
              <a:gd name="connsiteX3" fmla="*/ 11781715 w 11781715"/>
              <a:gd name="connsiteY3" fmla="*/ 1076193 h 6457029"/>
              <a:gd name="connsiteX4" fmla="*/ 11781715 w 11781715"/>
              <a:gd name="connsiteY4" fmla="*/ 5380836 h 6457029"/>
              <a:gd name="connsiteX5" fmla="*/ 10705522 w 11781715"/>
              <a:gd name="connsiteY5" fmla="*/ 6457029 h 6457029"/>
              <a:gd name="connsiteX6" fmla="*/ 1076193 w 11781715"/>
              <a:gd name="connsiteY6" fmla="*/ 6457029 h 6457029"/>
              <a:gd name="connsiteX7" fmla="*/ 0 w 11781715"/>
              <a:gd name="connsiteY7" fmla="*/ 5380836 h 6457029"/>
              <a:gd name="connsiteX8" fmla="*/ 0 w 11781715"/>
              <a:gd name="connsiteY8" fmla="*/ 1076193 h 645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715" h="6457029" fill="none" extrusionOk="0">
                <a:moveTo>
                  <a:pt x="0" y="1076193"/>
                </a:moveTo>
                <a:cubicBezTo>
                  <a:pt x="-73835" y="486419"/>
                  <a:pt x="475057" y="38448"/>
                  <a:pt x="1076193" y="0"/>
                </a:cubicBezTo>
                <a:cubicBezTo>
                  <a:pt x="3532773" y="77600"/>
                  <a:pt x="6016264" y="-27269"/>
                  <a:pt x="10705522" y="0"/>
                </a:cubicBezTo>
                <a:cubicBezTo>
                  <a:pt x="11355631" y="-73535"/>
                  <a:pt x="11887191" y="512879"/>
                  <a:pt x="11781715" y="1076193"/>
                </a:cubicBezTo>
                <a:cubicBezTo>
                  <a:pt x="11890715" y="1645067"/>
                  <a:pt x="11703506" y="4554477"/>
                  <a:pt x="11781715" y="5380836"/>
                </a:cubicBezTo>
                <a:cubicBezTo>
                  <a:pt x="11772294" y="5971516"/>
                  <a:pt x="11276136" y="6467504"/>
                  <a:pt x="10705522" y="6457029"/>
                </a:cubicBezTo>
                <a:cubicBezTo>
                  <a:pt x="6463382" y="6506206"/>
                  <a:pt x="2118390" y="6334327"/>
                  <a:pt x="1076193" y="6457029"/>
                </a:cubicBezTo>
                <a:cubicBezTo>
                  <a:pt x="476682" y="6496553"/>
                  <a:pt x="-57985" y="6025127"/>
                  <a:pt x="0" y="5380836"/>
                </a:cubicBezTo>
                <a:cubicBezTo>
                  <a:pt x="47022" y="3254094"/>
                  <a:pt x="104569" y="1546308"/>
                  <a:pt x="0" y="1076193"/>
                </a:cubicBezTo>
                <a:close/>
              </a:path>
              <a:path w="11781715" h="6457029" stroke="0" extrusionOk="0">
                <a:moveTo>
                  <a:pt x="0" y="1076193"/>
                </a:moveTo>
                <a:cubicBezTo>
                  <a:pt x="95140" y="470953"/>
                  <a:pt x="520051" y="-2550"/>
                  <a:pt x="1076193" y="0"/>
                </a:cubicBezTo>
                <a:cubicBezTo>
                  <a:pt x="2100483" y="-129276"/>
                  <a:pt x="7259098" y="-77778"/>
                  <a:pt x="10705522" y="0"/>
                </a:cubicBezTo>
                <a:cubicBezTo>
                  <a:pt x="11266041" y="-107901"/>
                  <a:pt x="11761711" y="597173"/>
                  <a:pt x="11781715" y="1076193"/>
                </a:cubicBezTo>
                <a:cubicBezTo>
                  <a:pt x="11863314" y="1665431"/>
                  <a:pt x="11936015" y="3899087"/>
                  <a:pt x="11781715" y="5380836"/>
                </a:cubicBezTo>
                <a:cubicBezTo>
                  <a:pt x="11813460" y="6042149"/>
                  <a:pt x="11241393" y="6476909"/>
                  <a:pt x="10705522" y="6457029"/>
                </a:cubicBezTo>
                <a:cubicBezTo>
                  <a:pt x="9488176" y="6501249"/>
                  <a:pt x="2424021" y="6427647"/>
                  <a:pt x="1076193" y="6457029"/>
                </a:cubicBezTo>
                <a:cubicBezTo>
                  <a:pt x="454111" y="6350532"/>
                  <a:pt x="-107023" y="5950466"/>
                  <a:pt x="0" y="5380836"/>
                </a:cubicBezTo>
                <a:cubicBezTo>
                  <a:pt x="-159954" y="4011876"/>
                  <a:pt x="22140" y="2217777"/>
                  <a:pt x="0" y="1076193"/>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Nhóm 14">
            <a:extLst>
              <a:ext uri="{FF2B5EF4-FFF2-40B4-BE49-F238E27FC236}">
                <a16:creationId xmlns:a16="http://schemas.microsoft.com/office/drawing/2014/main" id="{9853CE3F-FD26-5721-BD82-9E84E9F52B4C}"/>
              </a:ext>
            </a:extLst>
          </p:cNvPr>
          <p:cNvGrpSpPr/>
          <p:nvPr/>
        </p:nvGrpSpPr>
        <p:grpSpPr>
          <a:xfrm>
            <a:off x="620732" y="400970"/>
            <a:ext cx="10950536" cy="1231106"/>
            <a:chOff x="912570" y="611528"/>
            <a:chExt cx="10794259" cy="1231106"/>
          </a:xfrm>
        </p:grpSpPr>
        <p:grpSp>
          <p:nvGrpSpPr>
            <p:cNvPr id="25" name="Nhóm 15">
              <a:extLst>
                <a:ext uri="{FF2B5EF4-FFF2-40B4-BE49-F238E27FC236}">
                  <a16:creationId xmlns:a16="http://schemas.microsoft.com/office/drawing/2014/main" id="{704D7CA5-37AA-228B-778F-A871AF62C4A3}"/>
                </a:ext>
              </a:extLst>
            </p:cNvPr>
            <p:cNvGrpSpPr/>
            <p:nvPr/>
          </p:nvGrpSpPr>
          <p:grpSpPr>
            <a:xfrm>
              <a:off x="912570" y="611528"/>
              <a:ext cx="640080" cy="646331"/>
              <a:chOff x="912570" y="611528"/>
              <a:chExt cx="640080" cy="646331"/>
            </a:xfrm>
          </p:grpSpPr>
          <p:sp>
            <p:nvSpPr>
              <p:cNvPr id="27" name="Oval 22">
                <a:extLst>
                  <a:ext uri="{FF2B5EF4-FFF2-40B4-BE49-F238E27FC236}">
                    <a16:creationId xmlns:a16="http://schemas.microsoft.com/office/drawing/2014/main" id="{F612DE77-8F10-9EB5-419B-868C1087838F}"/>
                  </a:ext>
                </a:extLst>
              </p:cNvPr>
              <p:cNvSpPr/>
              <p:nvPr/>
            </p:nvSpPr>
            <p:spPr>
              <a:xfrm>
                <a:off x="912570" y="611528"/>
                <a:ext cx="640080" cy="64008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8" name="TextBox 23">
                <a:extLst>
                  <a:ext uri="{FF2B5EF4-FFF2-40B4-BE49-F238E27FC236}">
                    <a16:creationId xmlns:a16="http://schemas.microsoft.com/office/drawing/2014/main" id="{316107B0-1B43-EFE1-6980-31B38BD98FAC}"/>
                  </a:ext>
                </a:extLst>
              </p:cNvPr>
              <p:cNvSpPr txBox="1"/>
              <p:nvPr/>
            </p:nvSpPr>
            <p:spPr>
              <a:xfrm>
                <a:off x="926270" y="611528"/>
                <a:ext cx="626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26" name="TextBox 16">
              <a:extLst>
                <a:ext uri="{FF2B5EF4-FFF2-40B4-BE49-F238E27FC236}">
                  <a16:creationId xmlns:a16="http://schemas.microsoft.com/office/drawing/2014/main" id="{08CDB81D-FACF-C696-AF5E-804602B2ADB4}"/>
                </a:ext>
              </a:extLst>
            </p:cNvPr>
            <p:cNvSpPr txBox="1"/>
            <p:nvPr/>
          </p:nvSpPr>
          <p:spPr>
            <a:xfrm>
              <a:off x="1552650" y="611528"/>
              <a:ext cx="10154179" cy="1231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Hà mua 4 quyển vở cùng loại hết 48 000 đồng. Hỏi Thọ mua 8 quyển vở</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như thế hết bao nhiêu tiền?</a:t>
              </a:r>
              <a:endParaRPr kumimoji="0" lang="en-US" sz="3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BA6DCF34-4FEE-EFED-B7DD-04188E8E20C5}"/>
              </a:ext>
            </a:extLst>
          </p:cNvPr>
          <p:cNvGrpSpPr/>
          <p:nvPr/>
        </p:nvGrpSpPr>
        <p:grpSpPr>
          <a:xfrm>
            <a:off x="-222218" y="3880785"/>
            <a:ext cx="12712131" cy="2432289"/>
            <a:chOff x="-341448" y="4675264"/>
            <a:chExt cx="12712131" cy="2432289"/>
          </a:xfrm>
        </p:grpSpPr>
        <p:grpSp>
          <p:nvGrpSpPr>
            <p:cNvPr id="61" name="Group 60">
              <a:extLst>
                <a:ext uri="{FF2B5EF4-FFF2-40B4-BE49-F238E27FC236}">
                  <a16:creationId xmlns:a16="http://schemas.microsoft.com/office/drawing/2014/main" id="{65D7D55E-955A-D0C7-BD9F-CCC9C891D467}"/>
                </a:ext>
              </a:extLst>
            </p:cNvPr>
            <p:cNvGrpSpPr/>
            <p:nvPr/>
          </p:nvGrpSpPr>
          <p:grpSpPr>
            <a:xfrm>
              <a:off x="-341448" y="4675264"/>
              <a:ext cx="6120431" cy="2432289"/>
              <a:chOff x="-1313840" y="2330500"/>
              <a:chExt cx="14641599" cy="5191255"/>
            </a:xfrm>
          </p:grpSpPr>
          <p:pic>
            <p:nvPicPr>
              <p:cNvPr id="62" name="Picture 61" descr="A cartoon of a person wearing a chef hat&#10;&#10;Description automatically generated">
                <a:extLst>
                  <a:ext uri="{FF2B5EF4-FFF2-40B4-BE49-F238E27FC236}">
                    <a16:creationId xmlns:a16="http://schemas.microsoft.com/office/drawing/2014/main" id="{001EFEF8-7193-1C63-9CA1-A4A58E51E97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37" b="94322" l="9962" r="89912">
                            <a14:backgroundMark x1="76545" y1="47319" x2="80202" y2="53155"/>
                            <a14:backgroundMark x1="21311" y1="35174" x2="21311" y2="43060"/>
                            <a14:backgroundMark x1="66456" y1="72713" x2="70870" y2="73028"/>
                            <a14:backgroundMark x1="47793" y1="93218" x2="50694" y2="95268"/>
                            <a14:backgroundMark x1="53342" y1="94006" x2="54981" y2="94479"/>
                            <a14:backgroundMark x1="53090" y1="92902" x2="54981" y2="93691"/>
                            <a14:backgroundMark x1="62799" y1="80599" x2="62799" y2="87066"/>
                            <a14:backgroundMark x1="78184" y1="55205" x2="74905" y2="68770"/>
                            <a14:backgroundMark x1="26230" y1="62618" x2="29508" y2="73659"/>
                            <a14:backgroundMark x1="47541" y1="94006" x2="48424" y2="94795"/>
                            <a14:backgroundMark x1="48424" y1="94006" x2="48424" y2="94795"/>
                            <a14:backgroundMark x1="47541" y1="91956" x2="48172" y2="93691"/>
                            <a14:backgroundMark x1="53090" y1="93691" x2="54351" y2="95741"/>
                            <a14:backgroundMark x1="54351" y1="91640" x2="53342" y2="94006"/>
                            <a14:backgroundMark x1="58890" y1="80599" x2="61538" y2="87539"/>
                            <a14:backgroundMark x1="39596" y1="80915" x2="37327" y2="84700"/>
                          </a14:backgroundRemoval>
                        </a14:imgEffect>
                      </a14:imgLayer>
                    </a14:imgProps>
                  </a:ext>
                  <a:ext uri="{28A0092B-C50C-407E-A947-70E740481C1C}">
                    <a14:useLocalDpi xmlns:a14="http://schemas.microsoft.com/office/drawing/2010/main" val="0"/>
                  </a:ext>
                </a:extLst>
              </a:blip>
              <a:stretch>
                <a:fillRect/>
              </a:stretch>
            </p:blipFill>
            <p:spPr>
              <a:xfrm>
                <a:off x="1681151" y="2330500"/>
                <a:ext cx="6493164" cy="5191255"/>
              </a:xfrm>
              <a:prstGeom prst="rect">
                <a:avLst/>
              </a:prstGeom>
            </p:spPr>
          </p:pic>
          <p:pic>
            <p:nvPicPr>
              <p:cNvPr id="63" name="Picture 62" descr="A cartoon of a chef holding a spatula&#10;&#10;Description automatically generated">
                <a:extLst>
                  <a:ext uri="{FF2B5EF4-FFF2-40B4-BE49-F238E27FC236}">
                    <a16:creationId xmlns:a16="http://schemas.microsoft.com/office/drawing/2014/main" id="{B85F94CC-0F97-4AE7-70D0-F0E5610B1CB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729" b="92429" l="9836" r="89912">
                            <a14:foregroundMark x1="45271" y1="7729" x2="45523" y2="11514"/>
                            <a14:foregroundMark x1="59016" y1="92429" x2="60151" y2="82808"/>
                            <a14:foregroundMark x1="45271" y1="85174" x2="47163" y2="85174"/>
                            <a14:backgroundMark x1="31778" y1="76972" x2="32661" y2="83754"/>
                            <a14:backgroundMark x1="74401" y1="70032" x2="79697" y2="73817"/>
                            <a14:backgroundMark x1="41740" y1="72871" x2="43884" y2="72082"/>
                            <a14:backgroundMark x1="35939" y1="71767" x2="35435" y2="73502"/>
                            <a14:backgroundMark x1="69735" y1="52208" x2="69735" y2="52208"/>
                            <a14:backgroundMark x1="68096" y1="26656" x2="74401" y2="16404"/>
                            <a14:backgroundMark x1="74401" y1="32492" x2="78815" y2="27445"/>
                            <a14:backgroundMark x1="70366" y1="53155" x2="70618" y2="51893"/>
                            <a14:backgroundMark x1="68096" y1="57729" x2="68096" y2="57729"/>
                            <a14:backgroundMark x1="66961" y1="60095" x2="66961" y2="60095"/>
                          </a14:backgroundRemoval>
                        </a14:imgEffect>
                      </a14:imgLayer>
                    </a14:imgProps>
                  </a:ext>
                  <a:ext uri="{28A0092B-C50C-407E-A947-70E740481C1C}">
                    <a14:useLocalDpi xmlns:a14="http://schemas.microsoft.com/office/drawing/2010/main" val="0"/>
                  </a:ext>
                </a:extLst>
              </a:blip>
              <a:stretch>
                <a:fillRect/>
              </a:stretch>
            </p:blipFill>
            <p:spPr>
              <a:xfrm>
                <a:off x="-1313840" y="2473296"/>
                <a:ext cx="6061722" cy="4846319"/>
              </a:xfrm>
              <a:prstGeom prst="rect">
                <a:avLst/>
              </a:prstGeom>
            </p:spPr>
          </p:pic>
          <p:pic>
            <p:nvPicPr>
              <p:cNvPr id="64" name="Picture 63" descr="A cartoon of a child wearing a chef hat&#10;&#10;Description automatically generated">
                <a:extLst>
                  <a:ext uri="{FF2B5EF4-FFF2-40B4-BE49-F238E27FC236}">
                    <a16:creationId xmlns:a16="http://schemas.microsoft.com/office/drawing/2014/main" id="{E59FE037-342A-11E1-DA42-88A38E9B58A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37" b="93375" l="9836" r="89912">
                            <a14:foregroundMark x1="56242" y1="89905" x2="48045" y2="89274"/>
                            <a14:foregroundMark x1="47163" y1="91009" x2="48045" y2="80599"/>
                            <a14:foregroundMark x1="56747" y1="83438" x2="56242" y2="83438"/>
                            <a14:foregroundMark x1="54855" y1="93375" x2="52333" y2="85489"/>
                            <a14:foregroundMark x1="38335" y1="91009" x2="40227" y2="91325"/>
                            <a14:backgroundMark x1="24842" y1="44795" x2="13367" y2="55836"/>
                            <a14:backgroundMark x1="71627" y1="73344" x2="76293" y2="82019"/>
                            <a14:backgroundMark x1="56242" y1="74448" x2="56747" y2="74763"/>
                            <a14:backgroundMark x1="57125" y1="70978" x2="57125" y2="70978"/>
                            <a14:backgroundMark x1="35939" y1="65773" x2="36948" y2="68297"/>
                            <a14:backgroundMark x1="40858" y1="70032" x2="40858" y2="70032"/>
                            <a14:backgroundMark x1="32282" y1="56940" x2="30895" y2="59621"/>
                            <a14:backgroundMark x1="32535" y1="54890" x2="32535" y2="54890"/>
                            <a14:backgroundMark x1="33165" y1="56151" x2="33165" y2="59306"/>
                            <a14:backgroundMark x1="31778" y1="54890" x2="27617" y2="57256"/>
                            <a14:backgroundMark x1="31148" y1="52050" x2="29256" y2="52681"/>
                            <a14:backgroundMark x1="25977" y1="32808" x2="26230" y2="44479"/>
                            <a14:backgroundMark x1="73897" y1="64511" x2="74905" y2="72397"/>
                            <a14:backgroundMark x1="74905" y1="72397" x2="74905" y2="72397"/>
                            <a14:backgroundMark x1="36444" y1="83754" x2="33417" y2="86751"/>
                            <a14:backgroundMark x1="25977" y1="47319" x2="26482" y2="53155"/>
                          </a14:backgroundRemoval>
                        </a14:imgEffect>
                      </a14:imgLayer>
                    </a14:imgProps>
                  </a:ext>
                  <a:ext uri="{28A0092B-C50C-407E-A947-70E740481C1C}">
                    <a14:useLocalDpi xmlns:a14="http://schemas.microsoft.com/office/drawing/2010/main" val="0"/>
                  </a:ext>
                </a:extLst>
              </a:blip>
              <a:stretch>
                <a:fillRect/>
              </a:stretch>
            </p:blipFill>
            <p:spPr>
              <a:xfrm>
                <a:off x="4716605" y="2363492"/>
                <a:ext cx="6061722" cy="4846319"/>
              </a:xfrm>
              <a:prstGeom prst="rect">
                <a:avLst/>
              </a:prstGeom>
            </p:spPr>
          </p:pic>
          <p:pic>
            <p:nvPicPr>
              <p:cNvPr id="65" name="Picture 64" descr="A cartoon of a person wearing a chef hat&#10;&#10;Description automatically generated">
                <a:extLst>
                  <a:ext uri="{FF2B5EF4-FFF2-40B4-BE49-F238E27FC236}">
                    <a16:creationId xmlns:a16="http://schemas.microsoft.com/office/drawing/2014/main" id="{7DA3940E-C100-B6F2-2736-B2480D4BA8B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37" b="91009" l="9962" r="89912">
                            <a14:foregroundMark x1="46154" y1="91009" x2="46910" y2="78076"/>
                            <a14:backgroundMark x1="27869" y1="50473" x2="24086" y2="61672"/>
                            <a14:backgroundMark x1="73266" y1="72713" x2="78058" y2="80757"/>
                            <a14:backgroundMark x1="71375" y1="70347" x2="82093" y2="64826"/>
                            <a14:backgroundMark x1="77049" y1="63880" x2="82346" y2="48738"/>
                            <a14:backgroundMark x1="72509" y1="68612" x2="66204" y2="76814"/>
                            <a14:backgroundMark x1="66204" y1="76814" x2="63682" y2="83123"/>
                            <a14:backgroundMark x1="24464" y1="33281" x2="25599" y2="63407"/>
                            <a14:backgroundMark x1="33291" y1="49211" x2="31021" y2="50473"/>
                            <a14:backgroundMark x1="36570" y1="62934" x2="37074" y2="64669"/>
                            <a14:backgroundMark x1="57881" y1="65773" x2="57881" y2="67508"/>
                          </a14:backgroundRemoval>
                        </a14:imgEffect>
                      </a14:imgLayer>
                    </a14:imgProps>
                  </a:ext>
                  <a:ext uri="{28A0092B-C50C-407E-A947-70E740481C1C}">
                    <a14:useLocalDpi xmlns:a14="http://schemas.microsoft.com/office/drawing/2010/main" val="0"/>
                  </a:ext>
                </a:extLst>
              </a:blip>
              <a:stretch>
                <a:fillRect/>
              </a:stretch>
            </p:blipFill>
            <p:spPr>
              <a:xfrm>
                <a:off x="7266037" y="2509508"/>
                <a:ext cx="6061722" cy="4846319"/>
              </a:xfrm>
              <a:prstGeom prst="rect">
                <a:avLst/>
              </a:prstGeom>
            </p:spPr>
          </p:pic>
        </p:grpSp>
        <p:sp>
          <p:nvSpPr>
            <p:cNvPr id="66" name="TextBox 65">
              <a:extLst>
                <a:ext uri="{FF2B5EF4-FFF2-40B4-BE49-F238E27FC236}">
                  <a16:creationId xmlns:a16="http://schemas.microsoft.com/office/drawing/2014/main" id="{DBEA2486-4B42-B7E2-0594-0BE31E895242}"/>
                </a:ext>
              </a:extLst>
            </p:cNvPr>
            <p:cNvSpPr txBox="1"/>
            <p:nvPr/>
          </p:nvSpPr>
          <p:spPr>
            <a:xfrm>
              <a:off x="4672601" y="5774785"/>
              <a:ext cx="7698082"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8AC7FE"/>
                  </a:solidFill>
                  <a:effectLst/>
                  <a:uLnTx/>
                  <a:uFillTx/>
                  <a:latin typeface="SVN-Apple" panose="02040603050506020204" pitchFamily="18" charset="0"/>
                  <a:ea typeface="+mn-ea"/>
                  <a:cs typeface="+mn-cs"/>
                </a:rPr>
                <a:t>NHÓM BỐN ĐỌC YÊU CẦU</a:t>
              </a:r>
            </a:p>
          </p:txBody>
        </p:sp>
      </p:grpSp>
      <p:pic>
        <p:nvPicPr>
          <p:cNvPr id="1026" name="Picture 2" descr="Vở 4 Ôly Hồng Hà Bạn Nhỏ 48 Trang 0509 - VĂN PHÒNG PHẨM">
            <a:extLst>
              <a:ext uri="{FF2B5EF4-FFF2-40B4-BE49-F238E27FC236}">
                <a16:creationId xmlns:a16="http://schemas.microsoft.com/office/drawing/2014/main" id="{19243C3E-6578-9BDD-8BD7-2160D5BADF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7883" y="1628823"/>
            <a:ext cx="2972740" cy="262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482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p:cTn id="12" dur="500" fill="hold"/>
                                        <p:tgtEl>
                                          <p:spTgt spid="67"/>
                                        </p:tgtEl>
                                        <p:attrNameLst>
                                          <p:attrName>ppt_w</p:attrName>
                                        </p:attrNameLst>
                                      </p:cBhvr>
                                      <p:tavLst>
                                        <p:tav tm="0">
                                          <p:val>
                                            <p:fltVal val="0"/>
                                          </p:val>
                                        </p:tav>
                                        <p:tav tm="100000">
                                          <p:val>
                                            <p:strVal val="#ppt_w"/>
                                          </p:val>
                                        </p:tav>
                                      </p:tavLst>
                                    </p:anim>
                                    <p:anim calcmode="lin" valueType="num">
                                      <p:cBhvr>
                                        <p:cTn id="13" dur="500" fill="hold"/>
                                        <p:tgtEl>
                                          <p:spTgt spid="67"/>
                                        </p:tgtEl>
                                        <p:attrNameLst>
                                          <p:attrName>ppt_h</p:attrName>
                                        </p:attrNameLst>
                                      </p:cBhvr>
                                      <p:tavLst>
                                        <p:tav tm="0">
                                          <p:val>
                                            <p:fltVal val="0"/>
                                          </p:val>
                                        </p:tav>
                                        <p:tav tm="100000">
                                          <p:val>
                                            <p:strVal val="#ppt_h"/>
                                          </p:val>
                                        </p:tav>
                                      </p:tavLst>
                                    </p:anim>
                                    <p:animEffect transition="in" filter="fade">
                                      <p:cBhvr>
                                        <p:cTn id="14" dur="500"/>
                                        <p:tgtEl>
                                          <p:spTgt spid="67"/>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67"/>
                                        </p:tgtEl>
                                        <p:attrNameLst>
                                          <p:attrName>r</p:attrName>
                                        </p:attrNameLst>
                                      </p:cBhvr>
                                    </p:animRot>
                                    <p:animRot by="-240000">
                                      <p:cBhvr>
                                        <p:cTn id="17" dur="200" fill="hold">
                                          <p:stCondLst>
                                            <p:cond delay="200"/>
                                          </p:stCondLst>
                                        </p:cTn>
                                        <p:tgtEl>
                                          <p:spTgt spid="67"/>
                                        </p:tgtEl>
                                        <p:attrNameLst>
                                          <p:attrName>r</p:attrName>
                                        </p:attrNameLst>
                                      </p:cBhvr>
                                    </p:animRot>
                                    <p:animRot by="240000">
                                      <p:cBhvr>
                                        <p:cTn id="18" dur="200" fill="hold">
                                          <p:stCondLst>
                                            <p:cond delay="400"/>
                                          </p:stCondLst>
                                        </p:cTn>
                                        <p:tgtEl>
                                          <p:spTgt spid="67"/>
                                        </p:tgtEl>
                                        <p:attrNameLst>
                                          <p:attrName>r</p:attrName>
                                        </p:attrNameLst>
                                      </p:cBhvr>
                                    </p:animRot>
                                    <p:animRot by="-240000">
                                      <p:cBhvr>
                                        <p:cTn id="19" dur="200" fill="hold">
                                          <p:stCondLst>
                                            <p:cond delay="600"/>
                                          </p:stCondLst>
                                        </p:cTn>
                                        <p:tgtEl>
                                          <p:spTgt spid="67"/>
                                        </p:tgtEl>
                                        <p:attrNameLst>
                                          <p:attrName>r</p:attrName>
                                        </p:attrNameLst>
                                      </p:cBhvr>
                                    </p:animRot>
                                    <p:animRot by="120000">
                                      <p:cBhvr>
                                        <p:cTn id="20" dur="200" fill="hold">
                                          <p:stCondLst>
                                            <p:cond delay="800"/>
                                          </p:stCondLst>
                                        </p:cTn>
                                        <p:tgtEl>
                                          <p:spTgt spid="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7937" y="289878"/>
            <a:ext cx="11696126" cy="6278244"/>
          </a:xfrm>
          <a:custGeom>
            <a:avLst/>
            <a:gdLst>
              <a:gd name="connsiteX0" fmla="*/ 0 w 11696126"/>
              <a:gd name="connsiteY0" fmla="*/ 1046395 h 6278244"/>
              <a:gd name="connsiteX1" fmla="*/ 1046395 w 11696126"/>
              <a:gd name="connsiteY1" fmla="*/ 0 h 6278244"/>
              <a:gd name="connsiteX2" fmla="*/ 10649731 w 11696126"/>
              <a:gd name="connsiteY2" fmla="*/ 0 h 6278244"/>
              <a:gd name="connsiteX3" fmla="*/ 11696126 w 11696126"/>
              <a:gd name="connsiteY3" fmla="*/ 1046395 h 6278244"/>
              <a:gd name="connsiteX4" fmla="*/ 11696126 w 11696126"/>
              <a:gd name="connsiteY4" fmla="*/ 5231849 h 6278244"/>
              <a:gd name="connsiteX5" fmla="*/ 10649731 w 11696126"/>
              <a:gd name="connsiteY5" fmla="*/ 6278244 h 6278244"/>
              <a:gd name="connsiteX6" fmla="*/ 1046395 w 11696126"/>
              <a:gd name="connsiteY6" fmla="*/ 6278244 h 6278244"/>
              <a:gd name="connsiteX7" fmla="*/ 0 w 11696126"/>
              <a:gd name="connsiteY7" fmla="*/ 5231849 h 6278244"/>
              <a:gd name="connsiteX8" fmla="*/ 0 w 11696126"/>
              <a:gd name="connsiteY8" fmla="*/ 1046395 h 62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6126" h="6278244" fill="none" extrusionOk="0">
                <a:moveTo>
                  <a:pt x="0" y="1046395"/>
                </a:moveTo>
                <a:cubicBezTo>
                  <a:pt x="-71342" y="472923"/>
                  <a:pt x="450581" y="101676"/>
                  <a:pt x="1046395" y="0"/>
                </a:cubicBezTo>
                <a:cubicBezTo>
                  <a:pt x="5159160" y="77600"/>
                  <a:pt x="7221134" y="-27269"/>
                  <a:pt x="10649731" y="0"/>
                </a:cubicBezTo>
                <a:cubicBezTo>
                  <a:pt x="11271827" y="-58290"/>
                  <a:pt x="11734428" y="479763"/>
                  <a:pt x="11696126" y="1046395"/>
                </a:cubicBezTo>
                <a:cubicBezTo>
                  <a:pt x="11805126" y="2523643"/>
                  <a:pt x="11617917" y="3272270"/>
                  <a:pt x="11696126" y="5231849"/>
                </a:cubicBezTo>
                <a:cubicBezTo>
                  <a:pt x="11688310" y="5806699"/>
                  <a:pt x="11187650" y="6295880"/>
                  <a:pt x="10649731" y="6278244"/>
                </a:cubicBezTo>
                <a:cubicBezTo>
                  <a:pt x="8509565" y="6327421"/>
                  <a:pt x="3307234" y="6155542"/>
                  <a:pt x="1046395" y="6278244"/>
                </a:cubicBezTo>
                <a:cubicBezTo>
                  <a:pt x="458784" y="6352765"/>
                  <a:pt x="-30669" y="5836164"/>
                  <a:pt x="0" y="5231849"/>
                </a:cubicBezTo>
                <a:cubicBezTo>
                  <a:pt x="47022" y="4301846"/>
                  <a:pt x="104569" y="2210502"/>
                  <a:pt x="0" y="1046395"/>
                </a:cubicBezTo>
                <a:close/>
              </a:path>
              <a:path w="11696126" h="6278244" stroke="0" extrusionOk="0">
                <a:moveTo>
                  <a:pt x="0" y="1046395"/>
                </a:moveTo>
                <a:cubicBezTo>
                  <a:pt x="46487" y="463173"/>
                  <a:pt x="580784" y="-7493"/>
                  <a:pt x="1046395" y="0"/>
                </a:cubicBezTo>
                <a:cubicBezTo>
                  <a:pt x="5240092" y="-129276"/>
                  <a:pt x="6254993" y="-77778"/>
                  <a:pt x="10649731" y="0"/>
                </a:cubicBezTo>
                <a:cubicBezTo>
                  <a:pt x="11199657" y="-89206"/>
                  <a:pt x="11687489" y="518289"/>
                  <a:pt x="11696126" y="1046395"/>
                </a:cubicBezTo>
                <a:cubicBezTo>
                  <a:pt x="11777725" y="3133028"/>
                  <a:pt x="11850426" y="3358772"/>
                  <a:pt x="11696126" y="5231849"/>
                </a:cubicBezTo>
                <a:cubicBezTo>
                  <a:pt x="11713614" y="5846637"/>
                  <a:pt x="11170358" y="6297711"/>
                  <a:pt x="10649731" y="6278244"/>
                </a:cubicBezTo>
                <a:cubicBezTo>
                  <a:pt x="8716717" y="6322464"/>
                  <a:pt x="3388895" y="6248862"/>
                  <a:pt x="1046395" y="6278244"/>
                </a:cubicBezTo>
                <a:cubicBezTo>
                  <a:pt x="450630" y="6209633"/>
                  <a:pt x="-48377" y="5798576"/>
                  <a:pt x="0" y="5231849"/>
                </a:cubicBezTo>
                <a:cubicBezTo>
                  <a:pt x="-159954" y="3736088"/>
                  <a:pt x="22140" y="2391062"/>
                  <a:pt x="0" y="1046395"/>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16">
            <a:extLst>
              <a:ext uri="{FF2B5EF4-FFF2-40B4-BE49-F238E27FC236}">
                <a16:creationId xmlns:a16="http://schemas.microsoft.com/office/drawing/2014/main" id="{08CDB81D-FACF-C696-AF5E-804602B2ADB4}"/>
              </a:ext>
            </a:extLst>
          </p:cNvPr>
          <p:cNvSpPr txBox="1"/>
          <p:nvPr/>
        </p:nvSpPr>
        <p:spPr>
          <a:xfrm>
            <a:off x="5784101" y="715986"/>
            <a:ext cx="612870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Calibri" panose="020F0502020204030204"/>
              </a:rPr>
              <a:t>2 cách giải bài toán liên quan đến rút về đơn vị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Rounded Rectangle 68">
            <a:extLst>
              <a:ext uri="{FF2B5EF4-FFF2-40B4-BE49-F238E27FC236}">
                <a16:creationId xmlns:a16="http://schemas.microsoft.com/office/drawing/2014/main" id="{5C61610A-D1CF-7DDA-597C-6DCDF7C1D801}"/>
              </a:ext>
            </a:extLst>
          </p:cNvPr>
          <p:cNvSpPr/>
          <p:nvPr/>
        </p:nvSpPr>
        <p:spPr>
          <a:xfrm>
            <a:off x="1717307" y="2628311"/>
            <a:ext cx="4726361" cy="783193"/>
          </a:xfrm>
          <a:prstGeom prst="roundRect">
            <a:avLst/>
          </a:prstGeom>
          <a:solidFill>
            <a:srgbClr val="FBDACC"/>
          </a:solidFill>
        </p:spPr>
        <p:txBody>
          <a:bodyPr wrap="none">
            <a:spAutoFit/>
          </a:bodyPr>
          <a:lstStyle/>
          <a:p>
            <a:pPr lvl="0" algn="ct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Cách</a:t>
            </a:r>
            <a:r>
              <a:rPr kumimoji="0" lang="en-US" sz="4000" b="1" i="0" u="none" strike="noStrike" kern="1200" cap="none" spc="0" normalizeH="0" noProof="0">
                <a:ln>
                  <a:noFill/>
                </a:ln>
                <a:solidFill>
                  <a:prstClr val="black"/>
                </a:solidFill>
                <a:effectLst/>
                <a:uLnTx/>
                <a:uFillTx/>
                <a:latin typeface="Calibri" panose="020F0502020204030204"/>
                <a:ea typeface="+mn-ea"/>
                <a:cs typeface="+mn-cs"/>
              </a:rPr>
              <a:t> 1: </a:t>
            </a:r>
            <a:r>
              <a:rPr lang="vi-VN" sz="4000" b="1">
                <a:solidFill>
                  <a:prstClr val="black"/>
                </a:solidFill>
                <a:latin typeface="Calibri" panose="020F0502020204030204"/>
              </a:rPr>
              <a:t>Rút về đơn vị</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ounded Rectangle 68">
            <a:extLst>
              <a:ext uri="{FF2B5EF4-FFF2-40B4-BE49-F238E27FC236}">
                <a16:creationId xmlns:a16="http://schemas.microsoft.com/office/drawing/2014/main" id="{0C222B1A-1FF3-4036-89B4-B59747EB4108}"/>
              </a:ext>
            </a:extLst>
          </p:cNvPr>
          <p:cNvSpPr/>
          <p:nvPr/>
        </p:nvSpPr>
        <p:spPr>
          <a:xfrm>
            <a:off x="5287622" y="4562042"/>
            <a:ext cx="3714429" cy="783193"/>
          </a:xfrm>
          <a:prstGeom prst="roundRect">
            <a:avLst/>
          </a:prstGeom>
          <a:solidFill>
            <a:srgbClr val="FBDACC"/>
          </a:solidFill>
        </p:spPr>
        <p:txBody>
          <a:bodyPr wrap="none">
            <a:spAutoFit/>
          </a:bodyPr>
          <a:lstStyle/>
          <a:p>
            <a:pPr lvl="0" algn="ctr"/>
            <a:r>
              <a:rPr lang="en-US" sz="4000" b="1">
                <a:solidFill>
                  <a:prstClr val="black"/>
                </a:solidFill>
              </a:rPr>
              <a:t>Cách 2: Tìm tỉ số</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6C6DB64-E57D-B78C-124A-553462D37A36}"/>
              </a:ext>
            </a:extLst>
          </p:cNvPr>
          <p:cNvPicPr>
            <a:picLocks noChangeAspect="1"/>
          </p:cNvPicPr>
          <p:nvPr/>
        </p:nvPicPr>
        <p:blipFill>
          <a:blip r:embed="rId3"/>
          <a:stretch>
            <a:fillRect/>
          </a:stretch>
        </p:blipFill>
        <p:spPr>
          <a:xfrm>
            <a:off x="279198" y="653154"/>
            <a:ext cx="5938019" cy="1719221"/>
          </a:xfrm>
          <a:prstGeom prst="rect">
            <a:avLst/>
          </a:prstGeom>
        </p:spPr>
      </p:pic>
    </p:spTree>
    <p:extLst>
      <p:ext uri="{BB962C8B-B14F-4D97-AF65-F5344CB8AC3E}">
        <p14:creationId xmlns:p14="http://schemas.microsoft.com/office/powerpoint/2010/main" val="162461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1"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2991" y="200485"/>
            <a:ext cx="11781715" cy="6457029"/>
          </a:xfrm>
          <a:custGeom>
            <a:avLst/>
            <a:gdLst>
              <a:gd name="connsiteX0" fmla="*/ 0 w 11781715"/>
              <a:gd name="connsiteY0" fmla="*/ 1076193 h 6457029"/>
              <a:gd name="connsiteX1" fmla="*/ 1076193 w 11781715"/>
              <a:gd name="connsiteY1" fmla="*/ 0 h 6457029"/>
              <a:gd name="connsiteX2" fmla="*/ 10705522 w 11781715"/>
              <a:gd name="connsiteY2" fmla="*/ 0 h 6457029"/>
              <a:gd name="connsiteX3" fmla="*/ 11781715 w 11781715"/>
              <a:gd name="connsiteY3" fmla="*/ 1076193 h 6457029"/>
              <a:gd name="connsiteX4" fmla="*/ 11781715 w 11781715"/>
              <a:gd name="connsiteY4" fmla="*/ 5380836 h 6457029"/>
              <a:gd name="connsiteX5" fmla="*/ 10705522 w 11781715"/>
              <a:gd name="connsiteY5" fmla="*/ 6457029 h 6457029"/>
              <a:gd name="connsiteX6" fmla="*/ 1076193 w 11781715"/>
              <a:gd name="connsiteY6" fmla="*/ 6457029 h 6457029"/>
              <a:gd name="connsiteX7" fmla="*/ 0 w 11781715"/>
              <a:gd name="connsiteY7" fmla="*/ 5380836 h 6457029"/>
              <a:gd name="connsiteX8" fmla="*/ 0 w 11781715"/>
              <a:gd name="connsiteY8" fmla="*/ 1076193 h 645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715" h="6457029" fill="none" extrusionOk="0">
                <a:moveTo>
                  <a:pt x="0" y="1076193"/>
                </a:moveTo>
                <a:cubicBezTo>
                  <a:pt x="-73835" y="486419"/>
                  <a:pt x="475057" y="38448"/>
                  <a:pt x="1076193" y="0"/>
                </a:cubicBezTo>
                <a:cubicBezTo>
                  <a:pt x="3532773" y="77600"/>
                  <a:pt x="6016264" y="-27269"/>
                  <a:pt x="10705522" y="0"/>
                </a:cubicBezTo>
                <a:cubicBezTo>
                  <a:pt x="11355631" y="-73535"/>
                  <a:pt x="11887191" y="512879"/>
                  <a:pt x="11781715" y="1076193"/>
                </a:cubicBezTo>
                <a:cubicBezTo>
                  <a:pt x="11890715" y="1645067"/>
                  <a:pt x="11703506" y="4554477"/>
                  <a:pt x="11781715" y="5380836"/>
                </a:cubicBezTo>
                <a:cubicBezTo>
                  <a:pt x="11772294" y="5971516"/>
                  <a:pt x="11276136" y="6467504"/>
                  <a:pt x="10705522" y="6457029"/>
                </a:cubicBezTo>
                <a:cubicBezTo>
                  <a:pt x="6463382" y="6506206"/>
                  <a:pt x="2118390" y="6334327"/>
                  <a:pt x="1076193" y="6457029"/>
                </a:cubicBezTo>
                <a:cubicBezTo>
                  <a:pt x="476682" y="6496553"/>
                  <a:pt x="-57985" y="6025127"/>
                  <a:pt x="0" y="5380836"/>
                </a:cubicBezTo>
                <a:cubicBezTo>
                  <a:pt x="47022" y="3254094"/>
                  <a:pt x="104569" y="1546308"/>
                  <a:pt x="0" y="1076193"/>
                </a:cubicBezTo>
                <a:close/>
              </a:path>
              <a:path w="11781715" h="6457029" stroke="0" extrusionOk="0">
                <a:moveTo>
                  <a:pt x="0" y="1076193"/>
                </a:moveTo>
                <a:cubicBezTo>
                  <a:pt x="95140" y="470953"/>
                  <a:pt x="520051" y="-2550"/>
                  <a:pt x="1076193" y="0"/>
                </a:cubicBezTo>
                <a:cubicBezTo>
                  <a:pt x="2100483" y="-129276"/>
                  <a:pt x="7259098" y="-77778"/>
                  <a:pt x="10705522" y="0"/>
                </a:cubicBezTo>
                <a:cubicBezTo>
                  <a:pt x="11266041" y="-107901"/>
                  <a:pt x="11761711" y="597173"/>
                  <a:pt x="11781715" y="1076193"/>
                </a:cubicBezTo>
                <a:cubicBezTo>
                  <a:pt x="11863314" y="1665431"/>
                  <a:pt x="11936015" y="3899087"/>
                  <a:pt x="11781715" y="5380836"/>
                </a:cubicBezTo>
                <a:cubicBezTo>
                  <a:pt x="11813460" y="6042149"/>
                  <a:pt x="11241393" y="6476909"/>
                  <a:pt x="10705522" y="6457029"/>
                </a:cubicBezTo>
                <a:cubicBezTo>
                  <a:pt x="9488176" y="6501249"/>
                  <a:pt x="2424021" y="6427647"/>
                  <a:pt x="1076193" y="6457029"/>
                </a:cubicBezTo>
                <a:cubicBezTo>
                  <a:pt x="454111" y="6350532"/>
                  <a:pt x="-107023" y="5950466"/>
                  <a:pt x="0" y="5380836"/>
                </a:cubicBezTo>
                <a:cubicBezTo>
                  <a:pt x="-159954" y="4011876"/>
                  <a:pt x="22140" y="2217777"/>
                  <a:pt x="0" y="1076193"/>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Nhóm 14">
            <a:extLst>
              <a:ext uri="{FF2B5EF4-FFF2-40B4-BE49-F238E27FC236}">
                <a16:creationId xmlns:a16="http://schemas.microsoft.com/office/drawing/2014/main" id="{9853CE3F-FD26-5721-BD82-9E84E9F52B4C}"/>
              </a:ext>
            </a:extLst>
          </p:cNvPr>
          <p:cNvGrpSpPr/>
          <p:nvPr/>
        </p:nvGrpSpPr>
        <p:grpSpPr>
          <a:xfrm>
            <a:off x="620732" y="400970"/>
            <a:ext cx="10950536" cy="1231106"/>
            <a:chOff x="912570" y="611528"/>
            <a:chExt cx="10794259" cy="1231106"/>
          </a:xfrm>
        </p:grpSpPr>
        <p:grpSp>
          <p:nvGrpSpPr>
            <p:cNvPr id="25" name="Nhóm 15">
              <a:extLst>
                <a:ext uri="{FF2B5EF4-FFF2-40B4-BE49-F238E27FC236}">
                  <a16:creationId xmlns:a16="http://schemas.microsoft.com/office/drawing/2014/main" id="{704D7CA5-37AA-228B-778F-A871AF62C4A3}"/>
                </a:ext>
              </a:extLst>
            </p:cNvPr>
            <p:cNvGrpSpPr/>
            <p:nvPr/>
          </p:nvGrpSpPr>
          <p:grpSpPr>
            <a:xfrm>
              <a:off x="912570" y="611528"/>
              <a:ext cx="640080" cy="646331"/>
              <a:chOff x="912570" y="611528"/>
              <a:chExt cx="640080" cy="646331"/>
            </a:xfrm>
          </p:grpSpPr>
          <p:sp>
            <p:nvSpPr>
              <p:cNvPr id="27" name="Oval 22">
                <a:extLst>
                  <a:ext uri="{FF2B5EF4-FFF2-40B4-BE49-F238E27FC236}">
                    <a16:creationId xmlns:a16="http://schemas.microsoft.com/office/drawing/2014/main" id="{F612DE77-8F10-9EB5-419B-868C1087838F}"/>
                  </a:ext>
                </a:extLst>
              </p:cNvPr>
              <p:cNvSpPr/>
              <p:nvPr/>
            </p:nvSpPr>
            <p:spPr>
              <a:xfrm>
                <a:off x="912570" y="611528"/>
                <a:ext cx="640080" cy="64008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8" name="TextBox 23">
                <a:extLst>
                  <a:ext uri="{FF2B5EF4-FFF2-40B4-BE49-F238E27FC236}">
                    <a16:creationId xmlns:a16="http://schemas.microsoft.com/office/drawing/2014/main" id="{316107B0-1B43-EFE1-6980-31B38BD98FAC}"/>
                  </a:ext>
                </a:extLst>
              </p:cNvPr>
              <p:cNvSpPr txBox="1"/>
              <p:nvPr/>
            </p:nvSpPr>
            <p:spPr>
              <a:xfrm>
                <a:off x="926270" y="611528"/>
                <a:ext cx="626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26" name="TextBox 16">
              <a:extLst>
                <a:ext uri="{FF2B5EF4-FFF2-40B4-BE49-F238E27FC236}">
                  <a16:creationId xmlns:a16="http://schemas.microsoft.com/office/drawing/2014/main" id="{08CDB81D-FACF-C696-AF5E-804602B2ADB4}"/>
                </a:ext>
              </a:extLst>
            </p:cNvPr>
            <p:cNvSpPr txBox="1"/>
            <p:nvPr/>
          </p:nvSpPr>
          <p:spPr>
            <a:xfrm>
              <a:off x="1552650" y="611528"/>
              <a:ext cx="10154179" cy="1231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Hà mua 4 quyển vở cùng loại hết 48 000 đồng. Hỏi Thọ mua 8 quyển vở</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như thế hết bao nhiêu tiền?</a:t>
              </a:r>
              <a:endParaRPr kumimoji="0" lang="en-US" sz="3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3" name="Straight Connector 2">
            <a:extLst>
              <a:ext uri="{FF2B5EF4-FFF2-40B4-BE49-F238E27FC236}">
                <a16:creationId xmlns:a16="http://schemas.microsoft.com/office/drawing/2014/main" id="{FA851495-9147-C8BA-8303-4DBD6A8F005E}"/>
              </a:ext>
            </a:extLst>
          </p:cNvPr>
          <p:cNvCxnSpPr/>
          <p:nvPr/>
        </p:nvCxnSpPr>
        <p:spPr>
          <a:xfrm>
            <a:off x="5271051" y="1839010"/>
            <a:ext cx="0" cy="485866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16">
            <a:extLst>
              <a:ext uri="{FF2B5EF4-FFF2-40B4-BE49-F238E27FC236}">
                <a16:creationId xmlns:a16="http://schemas.microsoft.com/office/drawing/2014/main" id="{8C557C18-D5CA-3D7C-2814-DDB7AE63D7F3}"/>
              </a:ext>
            </a:extLst>
          </p:cNvPr>
          <p:cNvSpPr txBox="1"/>
          <p:nvPr/>
        </p:nvSpPr>
        <p:spPr>
          <a:xfrm>
            <a:off x="1638971" y="1930469"/>
            <a:ext cx="25732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FF0000"/>
                </a:solidFill>
                <a:effectLst/>
                <a:uLnTx/>
                <a:uFillTx/>
                <a:latin typeface="Calibri" panose="020F0502020204030204"/>
                <a:ea typeface="+mn-ea"/>
                <a:cs typeface="+mn-cs"/>
              </a:rPr>
              <a:t>Tóm tắt:</a:t>
            </a:r>
            <a:endParaRPr kumimoji="0" lang="en-US" sz="37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16">
            <a:extLst>
              <a:ext uri="{FF2B5EF4-FFF2-40B4-BE49-F238E27FC236}">
                <a16:creationId xmlns:a16="http://schemas.microsoft.com/office/drawing/2014/main" id="{7CAB2C76-6710-F383-09F0-9622CC79E250}"/>
              </a:ext>
            </a:extLst>
          </p:cNvPr>
          <p:cNvSpPr txBox="1"/>
          <p:nvPr/>
        </p:nvSpPr>
        <p:spPr>
          <a:xfrm>
            <a:off x="580155" y="2758962"/>
            <a:ext cx="4690896" cy="1231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70C0"/>
                </a:solidFill>
                <a:effectLst/>
                <a:uLnTx/>
                <a:uFillTx/>
                <a:latin typeface="Calibri" panose="020F0502020204030204"/>
                <a:ea typeface="+mn-ea"/>
                <a:cs typeface="+mn-cs"/>
              </a:rPr>
              <a:t>4 quyển: 48 000 đồng</a:t>
            </a:r>
            <a:endParaRPr kumimoji="0" lang="en-US" sz="37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70C0"/>
                </a:solidFill>
                <a:effectLst/>
                <a:uLnTx/>
                <a:uFillTx/>
                <a:latin typeface="Calibri" panose="020F0502020204030204"/>
                <a:ea typeface="+mn-ea"/>
                <a:cs typeface="+mn-cs"/>
              </a:rPr>
              <a:t>8 quyển:      </a:t>
            </a:r>
            <a:r>
              <a:rPr kumimoji="0" lang="en-US" sz="3700" b="1"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vi-VN" sz="3700" b="1"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en-US" sz="3700" b="1"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vi-VN" sz="3700" b="1" i="0" u="none" strike="noStrike" kern="1200" cap="none" spc="0" normalizeH="0" baseline="0" noProof="0">
                <a:ln>
                  <a:noFill/>
                </a:ln>
                <a:solidFill>
                  <a:srgbClr val="0070C0"/>
                </a:solidFill>
                <a:effectLst/>
                <a:uLnTx/>
                <a:uFillTx/>
                <a:latin typeface="Calibri" panose="020F0502020204030204"/>
                <a:ea typeface="+mn-ea"/>
                <a:cs typeface="+mn-cs"/>
              </a:rPr>
              <a:t>     đồng</a:t>
            </a:r>
            <a:endParaRPr kumimoji="0" lang="en-US" sz="37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82276AE-2747-D7E0-FA92-220102B2FB98}"/>
              </a:ext>
            </a:extLst>
          </p:cNvPr>
          <p:cNvCxnSpPr/>
          <p:nvPr/>
        </p:nvCxnSpPr>
        <p:spPr>
          <a:xfrm>
            <a:off x="2925603" y="956563"/>
            <a:ext cx="75375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112608-9680-05D3-CD6F-41287611D191}"/>
              </a:ext>
            </a:extLst>
          </p:cNvPr>
          <p:cNvCxnSpPr/>
          <p:nvPr/>
        </p:nvCxnSpPr>
        <p:spPr>
          <a:xfrm>
            <a:off x="3120475" y="1539328"/>
            <a:ext cx="75375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16">
            <a:extLst>
              <a:ext uri="{FF2B5EF4-FFF2-40B4-BE49-F238E27FC236}">
                <a16:creationId xmlns:a16="http://schemas.microsoft.com/office/drawing/2014/main" id="{85A7E6C0-19B5-83B0-7653-FBDEFA988825}"/>
              </a:ext>
            </a:extLst>
          </p:cNvPr>
          <p:cNvSpPr txBox="1"/>
          <p:nvPr/>
        </p:nvSpPr>
        <p:spPr>
          <a:xfrm>
            <a:off x="5514041" y="1883980"/>
            <a:ext cx="65106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FF0000"/>
                </a:solidFill>
                <a:effectLst/>
                <a:uLnTx/>
                <a:uFillTx/>
                <a:latin typeface="Calibri" panose="020F0502020204030204"/>
                <a:ea typeface="+mn-ea"/>
                <a:cs typeface="+mn-cs"/>
              </a:rPr>
              <a:t>Bài</a:t>
            </a:r>
            <a:r>
              <a:rPr kumimoji="0" lang="en-US" sz="3700" b="1" i="0" u="none" strike="noStrike" kern="1200" cap="none" spc="0" normalizeH="0" noProof="0">
                <a:ln>
                  <a:noFill/>
                </a:ln>
                <a:solidFill>
                  <a:srgbClr val="FF0000"/>
                </a:solidFill>
                <a:effectLst/>
                <a:uLnTx/>
                <a:uFillTx/>
                <a:latin typeface="Calibri" panose="020F0502020204030204"/>
                <a:ea typeface="+mn-ea"/>
                <a:cs typeface="+mn-cs"/>
              </a:rPr>
              <a:t> giải: </a:t>
            </a:r>
            <a:r>
              <a:rPr kumimoji="0" lang="en-US" sz="3700" b="1" i="0" u="none" strike="noStrike" kern="1200" cap="none" spc="0" normalizeH="0" noProof="0">
                <a:ln>
                  <a:noFill/>
                </a:ln>
                <a:solidFill>
                  <a:srgbClr val="7030A0"/>
                </a:solidFill>
                <a:effectLst/>
                <a:uLnTx/>
                <a:uFillTx/>
                <a:latin typeface="Calibri" panose="020F0502020204030204"/>
                <a:ea typeface="+mn-ea"/>
                <a:cs typeface="+mn-cs"/>
              </a:rPr>
              <a:t>(Cách 1-  Rút về đơn vị)</a:t>
            </a:r>
            <a:endParaRPr kumimoji="0" lang="en-US" sz="37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2" name="TextBox 16">
            <a:extLst>
              <a:ext uri="{FF2B5EF4-FFF2-40B4-BE49-F238E27FC236}">
                <a16:creationId xmlns:a16="http://schemas.microsoft.com/office/drawing/2014/main" id="{2CB7B256-1670-8A77-605E-A2FC55052238}"/>
              </a:ext>
            </a:extLst>
          </p:cNvPr>
          <p:cNvSpPr txBox="1"/>
          <p:nvPr/>
        </p:nvSpPr>
        <p:spPr>
          <a:xfrm>
            <a:off x="5373598" y="2640059"/>
            <a:ext cx="6238247" cy="3508653"/>
          </a:xfrm>
          <a:prstGeom prst="rect">
            <a:avLst/>
          </a:prstGeom>
          <a:noFill/>
        </p:spPr>
        <p:txBody>
          <a:bodyPr wrap="square" rtlCol="0">
            <a:spAutoFit/>
          </a:bodyPr>
          <a:lstStyle/>
          <a:p>
            <a:pPr lvl="0" algn="just"/>
            <a:r>
              <a:rPr lang="vi-VN" sz="3700" b="1">
                <a:solidFill>
                  <a:schemeClr val="accent6">
                    <a:lumMod val="50000"/>
                  </a:schemeClr>
                </a:solidFill>
                <a:latin typeface="Calibri" panose="020F0502020204030204"/>
              </a:rPr>
              <a:t>Giá tiền của một quyển vở là:</a:t>
            </a:r>
            <a:endParaRPr lang="en-US" sz="3700" b="1">
              <a:solidFill>
                <a:schemeClr val="accent6">
                  <a:lumMod val="50000"/>
                </a:schemeClr>
              </a:solidFill>
              <a:latin typeface="Calibri" panose="020F0502020204030204"/>
            </a:endParaRPr>
          </a:p>
          <a:p>
            <a:pPr lvl="0" algn="just"/>
            <a:r>
              <a:rPr lang="en-US" sz="3700" b="1">
                <a:solidFill>
                  <a:schemeClr val="accent6">
                    <a:lumMod val="50000"/>
                  </a:schemeClr>
                </a:solidFill>
                <a:latin typeface="Calibri" panose="020F0502020204030204"/>
              </a:rPr>
              <a:t>	</a:t>
            </a:r>
            <a:r>
              <a:rPr lang="vi-VN" sz="3700" b="1">
                <a:solidFill>
                  <a:schemeClr val="accent6">
                    <a:lumMod val="50000"/>
                  </a:schemeClr>
                </a:solidFill>
                <a:latin typeface="Calibri" panose="020F0502020204030204"/>
              </a:rPr>
              <a:t>48 000 : 4 = 12 000 (đồng)</a:t>
            </a:r>
            <a:endParaRPr lang="en-US" sz="3700" b="1">
              <a:solidFill>
                <a:schemeClr val="accent6">
                  <a:lumMod val="50000"/>
                </a:schemeClr>
              </a:solidFill>
              <a:latin typeface="Calibri" panose="020F0502020204030204"/>
            </a:endParaRPr>
          </a:p>
          <a:p>
            <a:pPr lvl="0" algn="just"/>
            <a:r>
              <a:rPr lang="vi-VN" sz="3700" b="1">
                <a:solidFill>
                  <a:schemeClr val="accent6">
                    <a:lumMod val="50000"/>
                  </a:schemeClr>
                </a:solidFill>
                <a:latin typeface="Calibri" panose="020F0502020204030204"/>
              </a:rPr>
              <a:t>Thọ mua 8 quyển vở hết số tiền là:</a:t>
            </a:r>
            <a:endParaRPr lang="en-US" sz="3700" b="1">
              <a:solidFill>
                <a:schemeClr val="accent6">
                  <a:lumMod val="50000"/>
                </a:schemeClr>
              </a:solidFill>
              <a:latin typeface="Calibri" panose="020F0502020204030204"/>
            </a:endParaRPr>
          </a:p>
          <a:p>
            <a:pPr lvl="0" algn="just"/>
            <a:r>
              <a:rPr lang="en-US" sz="3700" b="1">
                <a:solidFill>
                  <a:schemeClr val="accent6">
                    <a:lumMod val="50000"/>
                  </a:schemeClr>
                </a:solidFill>
                <a:latin typeface="Calibri" panose="020F0502020204030204"/>
              </a:rPr>
              <a:t>	</a:t>
            </a:r>
            <a:r>
              <a:rPr lang="vi-VN" sz="3700" b="1">
                <a:solidFill>
                  <a:schemeClr val="accent6">
                    <a:lumMod val="50000"/>
                  </a:schemeClr>
                </a:solidFill>
                <a:latin typeface="Calibri" panose="020F0502020204030204"/>
              </a:rPr>
              <a:t>12 000 x 8 = 96 000 (đồng)</a:t>
            </a:r>
            <a:endParaRPr lang="en-US" sz="3700" b="1">
              <a:solidFill>
                <a:schemeClr val="accent6">
                  <a:lumMod val="50000"/>
                </a:schemeClr>
              </a:solidFill>
              <a:latin typeface="Calibri" panose="020F0502020204030204"/>
            </a:endParaRPr>
          </a:p>
          <a:p>
            <a:pPr lvl="0" algn="just"/>
            <a:r>
              <a:rPr lang="en-US" sz="3700" b="1">
                <a:solidFill>
                  <a:schemeClr val="accent6">
                    <a:lumMod val="50000"/>
                  </a:schemeClr>
                </a:solidFill>
                <a:latin typeface="Calibri" panose="020F0502020204030204"/>
              </a:rPr>
              <a:t>		</a:t>
            </a:r>
            <a:r>
              <a:rPr lang="vi-VN" sz="3700" b="1">
                <a:solidFill>
                  <a:schemeClr val="accent6">
                    <a:lumMod val="50000"/>
                  </a:schemeClr>
                </a:solidFill>
                <a:latin typeface="Calibri" panose="020F0502020204030204"/>
              </a:rPr>
              <a:t>Đáp số: 96 000 đồng</a:t>
            </a:r>
            <a:endParaRPr kumimoji="0" lang="en-US" sz="3700" b="1" i="0" u="none" strike="noStrike" kern="1200" cap="none" spc="0" normalizeH="0" baseline="0" noProof="0" dirty="0">
              <a:ln>
                <a:noFill/>
              </a:ln>
              <a:solidFill>
                <a:schemeClr val="accent6">
                  <a:lumMod val="50000"/>
                </a:schemeClr>
              </a:solidFill>
              <a:effectLst/>
              <a:uLnTx/>
              <a:uFillTx/>
              <a:latin typeface="Calibri" panose="020F0502020204030204"/>
            </a:endParaRPr>
          </a:p>
        </p:txBody>
      </p:sp>
    </p:spTree>
    <p:extLst>
      <p:ext uri="{BB962C8B-B14F-4D97-AF65-F5344CB8AC3E}">
        <p14:creationId xmlns:p14="http://schemas.microsoft.com/office/powerpoint/2010/main" val="3093748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arn(inVertic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barn(inVertical)">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barn(inVertical)">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animEffect transition="in" filter="barn(inVertical)">
                                      <p:cBhvr>
                                        <p:cTn id="47" dur="500"/>
                                        <p:tgtEl>
                                          <p:spTgt spid="1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xEl>
                                              <p:pRg st="3" end="3"/>
                                            </p:txEl>
                                          </p:spTgt>
                                        </p:tgtEl>
                                        <p:attrNameLst>
                                          <p:attrName>style.visibility</p:attrName>
                                        </p:attrNameLst>
                                      </p:cBhvr>
                                      <p:to>
                                        <p:strVal val="visible"/>
                                      </p:to>
                                    </p:set>
                                    <p:animEffect transition="in" filter="barn(inVertical)">
                                      <p:cBhvr>
                                        <p:cTn id="52" dur="500"/>
                                        <p:tgtEl>
                                          <p:spTgt spid="12">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xEl>
                                              <p:pRg st="4" end="4"/>
                                            </p:txEl>
                                          </p:spTgt>
                                        </p:tgtEl>
                                        <p:attrNameLst>
                                          <p:attrName>style.visibility</p:attrName>
                                        </p:attrNameLst>
                                      </p:cBhvr>
                                      <p:to>
                                        <p:strVal val="visible"/>
                                      </p:to>
                                    </p:set>
                                    <p:animEffect transition="in" filter="barn(inVertical)">
                                      <p:cBhvr>
                                        <p:cTn id="5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id="{8D5F0154-C12F-3A39-B498-89B28AA33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782"/>
          </a:xfrm>
          <a:prstGeom prst="rect">
            <a:avLst/>
          </a:prstGeom>
        </p:spPr>
      </p:pic>
      <p:sp>
        <p:nvSpPr>
          <p:cNvPr id="23" name="Hình chữ nhật: Góc Tròn 6">
            <a:extLst>
              <a:ext uri="{FF2B5EF4-FFF2-40B4-BE49-F238E27FC236}">
                <a16:creationId xmlns:a16="http://schemas.microsoft.com/office/drawing/2014/main" id="{5534E400-1B08-8874-C22F-6D2EB46D1C97}"/>
              </a:ext>
            </a:extLst>
          </p:cNvPr>
          <p:cNvSpPr/>
          <p:nvPr/>
        </p:nvSpPr>
        <p:spPr>
          <a:xfrm>
            <a:off x="242991" y="200485"/>
            <a:ext cx="11781715" cy="6457029"/>
          </a:xfrm>
          <a:custGeom>
            <a:avLst/>
            <a:gdLst>
              <a:gd name="connsiteX0" fmla="*/ 0 w 11781715"/>
              <a:gd name="connsiteY0" fmla="*/ 1076193 h 6457029"/>
              <a:gd name="connsiteX1" fmla="*/ 1076193 w 11781715"/>
              <a:gd name="connsiteY1" fmla="*/ 0 h 6457029"/>
              <a:gd name="connsiteX2" fmla="*/ 10705522 w 11781715"/>
              <a:gd name="connsiteY2" fmla="*/ 0 h 6457029"/>
              <a:gd name="connsiteX3" fmla="*/ 11781715 w 11781715"/>
              <a:gd name="connsiteY3" fmla="*/ 1076193 h 6457029"/>
              <a:gd name="connsiteX4" fmla="*/ 11781715 w 11781715"/>
              <a:gd name="connsiteY4" fmla="*/ 5380836 h 6457029"/>
              <a:gd name="connsiteX5" fmla="*/ 10705522 w 11781715"/>
              <a:gd name="connsiteY5" fmla="*/ 6457029 h 6457029"/>
              <a:gd name="connsiteX6" fmla="*/ 1076193 w 11781715"/>
              <a:gd name="connsiteY6" fmla="*/ 6457029 h 6457029"/>
              <a:gd name="connsiteX7" fmla="*/ 0 w 11781715"/>
              <a:gd name="connsiteY7" fmla="*/ 5380836 h 6457029"/>
              <a:gd name="connsiteX8" fmla="*/ 0 w 11781715"/>
              <a:gd name="connsiteY8" fmla="*/ 1076193 h 645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715" h="6457029" fill="none" extrusionOk="0">
                <a:moveTo>
                  <a:pt x="0" y="1076193"/>
                </a:moveTo>
                <a:cubicBezTo>
                  <a:pt x="-73835" y="486419"/>
                  <a:pt x="475057" y="38448"/>
                  <a:pt x="1076193" y="0"/>
                </a:cubicBezTo>
                <a:cubicBezTo>
                  <a:pt x="3532773" y="77600"/>
                  <a:pt x="6016264" y="-27269"/>
                  <a:pt x="10705522" y="0"/>
                </a:cubicBezTo>
                <a:cubicBezTo>
                  <a:pt x="11355631" y="-73535"/>
                  <a:pt x="11887191" y="512879"/>
                  <a:pt x="11781715" y="1076193"/>
                </a:cubicBezTo>
                <a:cubicBezTo>
                  <a:pt x="11890715" y="1645067"/>
                  <a:pt x="11703506" y="4554477"/>
                  <a:pt x="11781715" y="5380836"/>
                </a:cubicBezTo>
                <a:cubicBezTo>
                  <a:pt x="11772294" y="5971516"/>
                  <a:pt x="11276136" y="6467504"/>
                  <a:pt x="10705522" y="6457029"/>
                </a:cubicBezTo>
                <a:cubicBezTo>
                  <a:pt x="6463382" y="6506206"/>
                  <a:pt x="2118390" y="6334327"/>
                  <a:pt x="1076193" y="6457029"/>
                </a:cubicBezTo>
                <a:cubicBezTo>
                  <a:pt x="476682" y="6496553"/>
                  <a:pt x="-57985" y="6025127"/>
                  <a:pt x="0" y="5380836"/>
                </a:cubicBezTo>
                <a:cubicBezTo>
                  <a:pt x="47022" y="3254094"/>
                  <a:pt x="104569" y="1546308"/>
                  <a:pt x="0" y="1076193"/>
                </a:cubicBezTo>
                <a:close/>
              </a:path>
              <a:path w="11781715" h="6457029" stroke="0" extrusionOk="0">
                <a:moveTo>
                  <a:pt x="0" y="1076193"/>
                </a:moveTo>
                <a:cubicBezTo>
                  <a:pt x="95140" y="470953"/>
                  <a:pt x="520051" y="-2550"/>
                  <a:pt x="1076193" y="0"/>
                </a:cubicBezTo>
                <a:cubicBezTo>
                  <a:pt x="2100483" y="-129276"/>
                  <a:pt x="7259098" y="-77778"/>
                  <a:pt x="10705522" y="0"/>
                </a:cubicBezTo>
                <a:cubicBezTo>
                  <a:pt x="11266041" y="-107901"/>
                  <a:pt x="11761711" y="597173"/>
                  <a:pt x="11781715" y="1076193"/>
                </a:cubicBezTo>
                <a:cubicBezTo>
                  <a:pt x="11863314" y="1665431"/>
                  <a:pt x="11936015" y="3899087"/>
                  <a:pt x="11781715" y="5380836"/>
                </a:cubicBezTo>
                <a:cubicBezTo>
                  <a:pt x="11813460" y="6042149"/>
                  <a:pt x="11241393" y="6476909"/>
                  <a:pt x="10705522" y="6457029"/>
                </a:cubicBezTo>
                <a:cubicBezTo>
                  <a:pt x="9488176" y="6501249"/>
                  <a:pt x="2424021" y="6427647"/>
                  <a:pt x="1076193" y="6457029"/>
                </a:cubicBezTo>
                <a:cubicBezTo>
                  <a:pt x="454111" y="6350532"/>
                  <a:pt x="-107023" y="5950466"/>
                  <a:pt x="0" y="5380836"/>
                </a:cubicBezTo>
                <a:cubicBezTo>
                  <a:pt x="-159954" y="4011876"/>
                  <a:pt x="22140" y="2217777"/>
                  <a:pt x="0" y="1076193"/>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Nhóm 14">
            <a:extLst>
              <a:ext uri="{FF2B5EF4-FFF2-40B4-BE49-F238E27FC236}">
                <a16:creationId xmlns:a16="http://schemas.microsoft.com/office/drawing/2014/main" id="{9853CE3F-FD26-5721-BD82-9E84E9F52B4C}"/>
              </a:ext>
            </a:extLst>
          </p:cNvPr>
          <p:cNvGrpSpPr/>
          <p:nvPr/>
        </p:nvGrpSpPr>
        <p:grpSpPr>
          <a:xfrm>
            <a:off x="620732" y="400970"/>
            <a:ext cx="10950536" cy="1231106"/>
            <a:chOff x="912570" y="611528"/>
            <a:chExt cx="10794259" cy="1231106"/>
          </a:xfrm>
        </p:grpSpPr>
        <p:grpSp>
          <p:nvGrpSpPr>
            <p:cNvPr id="25" name="Nhóm 15">
              <a:extLst>
                <a:ext uri="{FF2B5EF4-FFF2-40B4-BE49-F238E27FC236}">
                  <a16:creationId xmlns:a16="http://schemas.microsoft.com/office/drawing/2014/main" id="{704D7CA5-37AA-228B-778F-A871AF62C4A3}"/>
                </a:ext>
              </a:extLst>
            </p:cNvPr>
            <p:cNvGrpSpPr/>
            <p:nvPr/>
          </p:nvGrpSpPr>
          <p:grpSpPr>
            <a:xfrm>
              <a:off x="912570" y="611528"/>
              <a:ext cx="640080" cy="646331"/>
              <a:chOff x="912570" y="611528"/>
              <a:chExt cx="640080" cy="646331"/>
            </a:xfrm>
          </p:grpSpPr>
          <p:sp>
            <p:nvSpPr>
              <p:cNvPr id="27" name="Oval 22">
                <a:extLst>
                  <a:ext uri="{FF2B5EF4-FFF2-40B4-BE49-F238E27FC236}">
                    <a16:creationId xmlns:a16="http://schemas.microsoft.com/office/drawing/2014/main" id="{F612DE77-8F10-9EB5-419B-868C1087838F}"/>
                  </a:ext>
                </a:extLst>
              </p:cNvPr>
              <p:cNvSpPr/>
              <p:nvPr/>
            </p:nvSpPr>
            <p:spPr>
              <a:xfrm>
                <a:off x="912570" y="611528"/>
                <a:ext cx="640080" cy="64008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8" name="TextBox 23">
                <a:extLst>
                  <a:ext uri="{FF2B5EF4-FFF2-40B4-BE49-F238E27FC236}">
                    <a16:creationId xmlns:a16="http://schemas.microsoft.com/office/drawing/2014/main" id="{316107B0-1B43-EFE1-6980-31B38BD98FAC}"/>
                  </a:ext>
                </a:extLst>
              </p:cNvPr>
              <p:cNvSpPr txBox="1"/>
              <p:nvPr/>
            </p:nvSpPr>
            <p:spPr>
              <a:xfrm>
                <a:off x="926270" y="611528"/>
                <a:ext cx="626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26" name="TextBox 16">
              <a:extLst>
                <a:ext uri="{FF2B5EF4-FFF2-40B4-BE49-F238E27FC236}">
                  <a16:creationId xmlns:a16="http://schemas.microsoft.com/office/drawing/2014/main" id="{08CDB81D-FACF-C696-AF5E-804602B2ADB4}"/>
                </a:ext>
              </a:extLst>
            </p:cNvPr>
            <p:cNvSpPr txBox="1"/>
            <p:nvPr/>
          </p:nvSpPr>
          <p:spPr>
            <a:xfrm>
              <a:off x="1552650" y="611528"/>
              <a:ext cx="10154179" cy="1231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Hà mua 4 quyển vở cùng loại hết 48 000 đồng. Hỏi Thọ mua 8 quyển vở</a:t>
              </a:r>
              <a:r>
                <a:rPr kumimoji="0" lang="en-US" sz="37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700" b="1" i="0" u="none" strike="noStrike" kern="1200" cap="none" spc="0" normalizeH="0" baseline="0" noProof="0">
                  <a:ln>
                    <a:noFill/>
                  </a:ln>
                  <a:solidFill>
                    <a:prstClr val="black"/>
                  </a:solidFill>
                  <a:effectLst/>
                  <a:uLnTx/>
                  <a:uFillTx/>
                  <a:latin typeface="Calibri" panose="020F0502020204030204"/>
                  <a:ea typeface="+mn-ea"/>
                  <a:cs typeface="+mn-cs"/>
                </a:rPr>
                <a:t>như thế hết bao nhiêu tiền?</a:t>
              </a:r>
              <a:endParaRPr kumimoji="0" lang="en-US" sz="3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3" name="Straight Connector 2">
            <a:extLst>
              <a:ext uri="{FF2B5EF4-FFF2-40B4-BE49-F238E27FC236}">
                <a16:creationId xmlns:a16="http://schemas.microsoft.com/office/drawing/2014/main" id="{FA851495-9147-C8BA-8303-4DBD6A8F005E}"/>
              </a:ext>
            </a:extLst>
          </p:cNvPr>
          <p:cNvCxnSpPr/>
          <p:nvPr/>
        </p:nvCxnSpPr>
        <p:spPr>
          <a:xfrm>
            <a:off x="4641464" y="1883980"/>
            <a:ext cx="0" cy="485866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16">
            <a:extLst>
              <a:ext uri="{FF2B5EF4-FFF2-40B4-BE49-F238E27FC236}">
                <a16:creationId xmlns:a16="http://schemas.microsoft.com/office/drawing/2014/main" id="{8C557C18-D5CA-3D7C-2814-DDB7AE63D7F3}"/>
              </a:ext>
            </a:extLst>
          </p:cNvPr>
          <p:cNvSpPr txBox="1"/>
          <p:nvPr/>
        </p:nvSpPr>
        <p:spPr>
          <a:xfrm>
            <a:off x="1638971" y="1930469"/>
            <a:ext cx="25732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FF0000"/>
                </a:solidFill>
                <a:effectLst/>
                <a:uLnTx/>
                <a:uFillTx/>
                <a:latin typeface="Calibri" panose="020F0502020204030204"/>
                <a:ea typeface="+mn-ea"/>
                <a:cs typeface="+mn-cs"/>
              </a:rPr>
              <a:t>Tóm tắt:</a:t>
            </a:r>
            <a:endParaRPr kumimoji="0" lang="en-US" sz="37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16">
            <a:extLst>
              <a:ext uri="{FF2B5EF4-FFF2-40B4-BE49-F238E27FC236}">
                <a16:creationId xmlns:a16="http://schemas.microsoft.com/office/drawing/2014/main" id="{7CAB2C76-6710-F383-09F0-9622CC79E250}"/>
              </a:ext>
            </a:extLst>
          </p:cNvPr>
          <p:cNvSpPr txBox="1"/>
          <p:nvPr/>
        </p:nvSpPr>
        <p:spPr>
          <a:xfrm>
            <a:off x="325321" y="2757262"/>
            <a:ext cx="4690896" cy="1231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rPr>
              <a:t>4 quyển: 48 000 đồng</a:t>
            </a:r>
            <a:endParaRPr kumimoji="0" lang="en-US" sz="36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rPr>
              <a:t>8 quyển:      </a:t>
            </a:r>
            <a:r>
              <a:rPr kumimoji="0" lang="en-US" sz="3600" b="1"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en-US" sz="3600" b="1"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rPr>
              <a:t>     đồng</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TextBox 16">
            <a:extLst>
              <a:ext uri="{FF2B5EF4-FFF2-40B4-BE49-F238E27FC236}">
                <a16:creationId xmlns:a16="http://schemas.microsoft.com/office/drawing/2014/main" id="{85A7E6C0-19B5-83B0-7653-FBDEFA988825}"/>
              </a:ext>
            </a:extLst>
          </p:cNvPr>
          <p:cNvSpPr txBox="1"/>
          <p:nvPr/>
        </p:nvSpPr>
        <p:spPr>
          <a:xfrm>
            <a:off x="5514041" y="1883980"/>
            <a:ext cx="6510665" cy="6617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FF0000"/>
                </a:solidFill>
                <a:effectLst/>
                <a:uLnTx/>
                <a:uFillTx/>
                <a:latin typeface="Calibri" panose="020F0502020204030204"/>
                <a:ea typeface="+mn-ea"/>
                <a:cs typeface="+mn-cs"/>
              </a:rPr>
              <a:t>Bài giải: </a:t>
            </a:r>
            <a:r>
              <a:rPr kumimoji="0" lang="en-US" sz="3700" b="1" i="0" u="none" strike="noStrike" kern="1200" cap="none" spc="0" normalizeH="0" baseline="0" noProof="0">
                <a:ln>
                  <a:noFill/>
                </a:ln>
                <a:solidFill>
                  <a:srgbClr val="7030A0"/>
                </a:solidFill>
                <a:effectLst/>
                <a:uLnTx/>
                <a:uFillTx/>
                <a:latin typeface="Calibri" panose="020F0502020204030204"/>
                <a:ea typeface="+mn-ea"/>
                <a:cs typeface="+mn-cs"/>
              </a:rPr>
              <a:t>(Cách 2-  Tìm</a:t>
            </a:r>
            <a:r>
              <a:rPr kumimoji="0" lang="en-US" sz="3700" b="1" i="0" u="none" strike="noStrike" kern="1200" cap="none" spc="0" normalizeH="0" noProof="0">
                <a:ln>
                  <a:noFill/>
                </a:ln>
                <a:solidFill>
                  <a:srgbClr val="7030A0"/>
                </a:solidFill>
                <a:effectLst/>
                <a:uLnTx/>
                <a:uFillTx/>
                <a:latin typeface="Calibri" panose="020F0502020204030204"/>
                <a:ea typeface="+mn-ea"/>
                <a:cs typeface="+mn-cs"/>
              </a:rPr>
              <a:t> tỉ số</a:t>
            </a:r>
            <a:r>
              <a:rPr kumimoji="0" lang="en-US" sz="3700" b="1" i="0" u="none" strike="noStrike" kern="1200" cap="none" spc="0" normalizeH="0" baseline="0" noProof="0">
                <a:ln>
                  <a:noFill/>
                </a:ln>
                <a:solidFill>
                  <a:srgbClr val="7030A0"/>
                </a:solidFill>
                <a:effectLst/>
                <a:uLnTx/>
                <a:uFillTx/>
                <a:latin typeface="Calibri" panose="020F0502020204030204"/>
                <a:ea typeface="+mn-ea"/>
                <a:cs typeface="+mn-cs"/>
              </a:rPr>
              <a:t>)</a:t>
            </a:r>
            <a:endParaRPr kumimoji="0" lang="en-US" sz="37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2" name="TextBox 16">
            <a:extLst>
              <a:ext uri="{FF2B5EF4-FFF2-40B4-BE49-F238E27FC236}">
                <a16:creationId xmlns:a16="http://schemas.microsoft.com/office/drawing/2014/main" id="{2CB7B256-1670-8A77-605E-A2FC55052238}"/>
              </a:ext>
            </a:extLst>
          </p:cNvPr>
          <p:cNvSpPr txBox="1"/>
          <p:nvPr/>
        </p:nvSpPr>
        <p:spPr>
          <a:xfrm>
            <a:off x="4641464" y="2726172"/>
            <a:ext cx="7242798" cy="2862322"/>
          </a:xfrm>
          <a:prstGeom prst="rect">
            <a:avLst/>
          </a:prstGeom>
          <a:noFill/>
        </p:spPr>
        <p:txBody>
          <a:bodyPr wrap="square" rtlCol="0">
            <a:spAutoFit/>
          </a:bodyPr>
          <a:lstStyle/>
          <a:p>
            <a:pPr lvl="0" algn="just"/>
            <a:r>
              <a:rPr lang="vi-VN" sz="3600" b="1">
                <a:solidFill>
                  <a:schemeClr val="accent6">
                    <a:lumMod val="50000"/>
                  </a:schemeClr>
                </a:solidFill>
                <a:latin typeface="Calibri" panose="020F0502020204030204"/>
              </a:rPr>
              <a:t>8 quyển vở gấp 4 quyển vở số lần là:</a:t>
            </a:r>
            <a:endParaRPr lang="en-US" sz="3600" b="1">
              <a:solidFill>
                <a:schemeClr val="accent6">
                  <a:lumMod val="50000"/>
                </a:schemeClr>
              </a:solidFill>
              <a:latin typeface="Calibri" panose="020F0502020204030204"/>
            </a:endParaRPr>
          </a:p>
          <a:p>
            <a:pPr lvl="0" algn="just"/>
            <a:r>
              <a:rPr lang="en-US" sz="3600" b="1">
                <a:solidFill>
                  <a:schemeClr val="accent6">
                    <a:lumMod val="50000"/>
                  </a:schemeClr>
                </a:solidFill>
                <a:latin typeface="Calibri" panose="020F0502020204030204"/>
              </a:rPr>
              <a:t>	</a:t>
            </a:r>
            <a:r>
              <a:rPr lang="vi-VN" sz="3600" b="1">
                <a:solidFill>
                  <a:schemeClr val="accent6">
                    <a:lumMod val="50000"/>
                  </a:schemeClr>
                </a:solidFill>
                <a:latin typeface="Calibri" panose="020F0502020204030204"/>
              </a:rPr>
              <a:t>8 : 4 = 2 (lần)</a:t>
            </a:r>
            <a:endParaRPr lang="en-US" sz="3600" b="1">
              <a:solidFill>
                <a:schemeClr val="accent6">
                  <a:lumMod val="50000"/>
                </a:schemeClr>
              </a:solidFill>
              <a:latin typeface="Calibri" panose="020F0502020204030204"/>
            </a:endParaRPr>
          </a:p>
          <a:p>
            <a:pPr lvl="0" algn="just"/>
            <a:r>
              <a:rPr lang="vi-VN" sz="3600" b="1">
                <a:solidFill>
                  <a:schemeClr val="accent6">
                    <a:lumMod val="50000"/>
                  </a:schemeClr>
                </a:solidFill>
                <a:latin typeface="Calibri" panose="020F0502020204030204"/>
              </a:rPr>
              <a:t>Thọ mua 8 quyển vở hết số tiền là:</a:t>
            </a:r>
            <a:endParaRPr lang="en-US" sz="3600" b="1">
              <a:solidFill>
                <a:schemeClr val="accent6">
                  <a:lumMod val="50000"/>
                </a:schemeClr>
              </a:solidFill>
              <a:latin typeface="Calibri" panose="020F0502020204030204"/>
            </a:endParaRPr>
          </a:p>
          <a:p>
            <a:pPr lvl="0" algn="just"/>
            <a:r>
              <a:rPr lang="en-US" sz="3600" b="1">
                <a:solidFill>
                  <a:schemeClr val="accent6">
                    <a:lumMod val="50000"/>
                  </a:schemeClr>
                </a:solidFill>
                <a:latin typeface="Calibri" panose="020F0502020204030204"/>
              </a:rPr>
              <a:t>	</a:t>
            </a:r>
            <a:r>
              <a:rPr lang="vi-VN" sz="3600" b="1">
                <a:solidFill>
                  <a:schemeClr val="accent6">
                    <a:lumMod val="50000"/>
                  </a:schemeClr>
                </a:solidFill>
                <a:latin typeface="Calibri" panose="020F0502020204030204"/>
              </a:rPr>
              <a:t>48 000 x 2 = 96 000 (đồng)</a:t>
            </a:r>
            <a:endParaRPr lang="en-US" sz="3600" b="1">
              <a:solidFill>
                <a:schemeClr val="accent6">
                  <a:lumMod val="50000"/>
                </a:schemeClr>
              </a:solidFill>
              <a:latin typeface="Calibri" panose="020F0502020204030204"/>
            </a:endParaRPr>
          </a:p>
          <a:p>
            <a:pPr lvl="0" algn="just"/>
            <a:r>
              <a:rPr lang="en-US" sz="3600" b="1">
                <a:solidFill>
                  <a:schemeClr val="accent6">
                    <a:lumMod val="50000"/>
                  </a:schemeClr>
                </a:solidFill>
                <a:latin typeface="Calibri" panose="020F0502020204030204"/>
              </a:rPr>
              <a:t>			</a:t>
            </a:r>
            <a:r>
              <a:rPr lang="vi-VN" sz="3600" b="1">
                <a:solidFill>
                  <a:schemeClr val="accent6">
                    <a:lumMod val="50000"/>
                  </a:schemeClr>
                </a:solidFill>
                <a:latin typeface="Calibri" panose="020F0502020204030204"/>
              </a:rPr>
              <a:t>Đáp số: 96 000 đồng</a:t>
            </a:r>
            <a:endParaRPr kumimoji="0" lang="en-US" sz="3600" b="1" i="0" u="none" strike="noStrike" kern="1200" cap="none" spc="0" normalizeH="0" baseline="0" noProof="0" dirty="0">
              <a:ln>
                <a:noFill/>
              </a:ln>
              <a:solidFill>
                <a:schemeClr val="accent6">
                  <a:lumMod val="50000"/>
                </a:schemeClr>
              </a:solidFill>
              <a:effectLst/>
              <a:uLnTx/>
              <a:uFillTx/>
              <a:latin typeface="Calibri" panose="020F0502020204030204"/>
            </a:endParaRPr>
          </a:p>
        </p:txBody>
      </p:sp>
    </p:spTree>
    <p:extLst>
      <p:ext uri="{BB962C8B-B14F-4D97-AF65-F5344CB8AC3E}">
        <p14:creationId xmlns:p14="http://schemas.microsoft.com/office/powerpoint/2010/main" val="3387637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barn(inVertical)">
                                      <p:cBhvr>
                                        <p:cTn id="3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176</TotalTime>
  <Words>1043</Words>
  <Application>Microsoft Office PowerPoint</Application>
  <PresentationFormat>Widescreen</PresentationFormat>
  <Paragraphs>94</Paragraphs>
  <Slides>24</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vt:lpstr>
      <vt:lpstr>Aptos Display</vt:lpstr>
      <vt:lpstr>Arial</vt:lpstr>
      <vt:lpstr>Calibri</vt:lpstr>
      <vt:lpstr>iCiel Pony</vt:lpstr>
      <vt:lpstr>SVN-Apple</vt:lpstr>
      <vt:lpstr>UTM Duepuntozero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cp:revision>
  <dcterms:created xsi:type="dcterms:W3CDTF">2021-09-29T04:31:00Z</dcterms:created>
  <dcterms:modified xsi:type="dcterms:W3CDTF">2025-09-18T15:03:07Z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E3BB3A657CC443F184BF75373FCDE362_12</vt:lpwstr>
  </property>
  <property fmtid="{D5CDD505-2E9C-101B-9397-08002B2CF9AE}" pid="3" name="KSOProductBuildVer">
    <vt:lpwstr>1033-12.2.0.13193</vt:lpwstr>
  </property>
</Properties>
</file>