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62" r:id="rId2"/>
    <p:sldId id="334" r:id="rId3"/>
    <p:sldId id="263" r:id="rId4"/>
    <p:sldId id="321" r:id="rId5"/>
    <p:sldId id="322" r:id="rId6"/>
    <p:sldId id="324" r:id="rId7"/>
    <p:sldId id="292" r:id="rId8"/>
    <p:sldId id="297" r:id="rId9"/>
    <p:sldId id="336" r:id="rId10"/>
    <p:sldId id="337" r:id="rId11"/>
    <p:sldId id="338" r:id="rId12"/>
    <p:sldId id="339" r:id="rId13"/>
    <p:sldId id="340" r:id="rId14"/>
    <p:sldId id="303" r:id="rId15"/>
    <p:sldId id="341" r:id="rId16"/>
    <p:sldId id="342" r:id="rId17"/>
    <p:sldId id="343" r:id="rId18"/>
    <p:sldId id="320" r:id="rId19"/>
    <p:sldId id="329" r:id="rId20"/>
    <p:sldId id="287" r:id="rId21"/>
    <p:sldId id="330" r:id="rId22"/>
    <p:sldId id="333" r:id="rId23"/>
    <p:sldId id="332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C2B80"/>
    <a:srgbClr val="FFFF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7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0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8386-26F6-4A41-48A8-161651C07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19E53-6F9B-11CD-EFBD-BCAA61663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17E9-88D8-DB76-FEF7-5AEA91F2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F8F5-2775-9BB3-DCC1-723C7667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4CA0-669C-B912-D7AF-F1457A5D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F77D-DF8E-DC23-28E8-4E3040D6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2A0F8-6B43-5568-3406-911A25FFB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F6C2D-7BE7-4C84-C9CA-DB6F3116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5D146-39C5-9AD8-20AE-61999338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2A8A-E3EA-66DE-C666-0C69A45C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7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DBA34-F0E0-134A-2C5C-F1B64A7D8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8D27B-328D-FF07-493E-9ECAFDE39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FDE1-38B2-63FB-893F-B8A35C66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D0C4-20FC-3BAC-24DA-BD9651DF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A072D-0C61-4ADC-9A25-B83C96EC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AF07-7D3A-6517-4075-0AD8F1BD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02550-B1C5-3D2C-6ED3-CCAA9E2BF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E93F8-DE62-BBE0-A3B2-4B398F8F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CB3F0-26FF-485F-6DC7-41AE9075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FB4EB-828A-0032-4798-FD3EBE01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5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4F7A-36A9-F747-A808-EB82AEFE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38394-7435-72D1-F351-077C246B9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300F5-4C95-30D0-8657-A291F49F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75A25-B717-8B28-DE54-5A2C19D3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A23A-0BCA-F686-3494-D717B71B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6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FCB0-DA11-1482-84EF-EC7DCA6B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4D9E1-0FC4-0CDD-638E-78F878074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982DE-5B65-04E8-371A-A7F15AF73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5587E-F289-4DFB-CC85-0B6A05D3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D58E-8F51-3C41-03E0-9E0C87C9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43FDD-8D9F-7CA8-54BB-6392BCE2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79F3-1BF0-00EE-AEF4-E9F8CC9D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01A4B-105F-1594-3E09-232DBF7DA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E7C13-B545-B2DF-DFB0-95FEE909E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C86E5-F2F5-226B-9A32-AEF4FF160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D4780-FC5A-39E6-E6BB-F4E6B32EA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4768A-15B4-2BD8-A3BA-1831AEE7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443791-2E77-4E3C-E41B-A3192C6A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7923B-534C-613D-F4F3-14A76D1C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7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3499-CCAB-038F-3F42-2125C9B42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6784E-01F8-EB87-C249-D8087A85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8CB86-1849-C914-0E62-028B6427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7BF2E-B870-27D0-DABE-4C5062D1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3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C14CC-C902-1940-AC0C-EEE814ADB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1DF6A-C4A4-434F-3A1C-EA6BF0A5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30130-EB08-56B0-5953-317DB13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6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8AD35-4797-A418-0B07-224BAAEC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00BCF-1125-2400-4B7F-A27664AA6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BA892-93A8-515A-E732-5F10660FC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3CAFE-450F-A450-579D-D2D5795B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AFF62-6290-3FA5-963A-064F9058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793F4-7C10-89BA-2BEC-77E3E678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6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968A-5EE4-5DE9-9959-C518A451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8599D8-283A-FC9A-E4C1-3D51E1254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25FBC-2F7A-935C-86DA-D96F4C0E2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2FACD-82AB-3907-8A86-74FC8949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FFBEF-CDF7-65E2-53A9-282A9041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8E707-DCCA-1A5E-82E7-48288E79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7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1AA3F3F-0ACA-E811-6E0A-A2C23F5631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D40F7E-F513-FB24-4169-7A4AA3BF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E04A-7CBA-5858-256A-FA31A8161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144E-6994-B6CE-43A4-BD51794D5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3C4E2-7F1A-4F5C-A6B4-C63DD54B8DE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398FB-E27F-4A87-C544-484042D4F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12F2-8860-EF62-0E3F-8F6ACBAF0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D45E5-0D49-4251-9DC5-0A574D681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microsoft.com/office/2007/relationships/media" Target="../media/media6.mp3"/><Relationship Id="rId21" Type="http://schemas.openxmlformats.org/officeDocument/2006/relationships/image" Target="../media/image39.png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17" Type="http://schemas.openxmlformats.org/officeDocument/2006/relationships/image" Target="../media/image35.png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20" Type="http://schemas.openxmlformats.org/officeDocument/2006/relationships/image" Target="../media/image3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24" Type="http://schemas.openxmlformats.org/officeDocument/2006/relationships/audio" Target="../media/audio2.wav"/><Relationship Id="rId5" Type="http://schemas.microsoft.com/office/2007/relationships/media" Target="../media/media7.mp3"/><Relationship Id="rId15" Type="http://schemas.openxmlformats.org/officeDocument/2006/relationships/image" Target="../media/image34.png"/><Relationship Id="rId23" Type="http://schemas.openxmlformats.org/officeDocument/2006/relationships/audio" Target="../media/audio1.wav"/><Relationship Id="rId10" Type="http://schemas.openxmlformats.org/officeDocument/2006/relationships/audio" Target="../media/audio1.wav"/><Relationship Id="rId19" Type="http://schemas.openxmlformats.org/officeDocument/2006/relationships/image" Target="../media/image3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emf"/><Relationship Id="rId2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3.wdp"/><Relationship Id="rId18" Type="http://schemas.openxmlformats.org/officeDocument/2006/relationships/image" Target="../media/image41.png"/><Relationship Id="rId26" Type="http://schemas.openxmlformats.org/officeDocument/2006/relationships/image" Target="../media/image40.png"/><Relationship Id="rId3" Type="http://schemas.microsoft.com/office/2007/relationships/media" Target="../media/media6.mp3"/><Relationship Id="rId21" Type="http://schemas.openxmlformats.org/officeDocument/2006/relationships/image" Target="../media/image37.png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20" Type="http://schemas.openxmlformats.org/officeDocument/2006/relationships/image" Target="../media/image42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24" Type="http://schemas.openxmlformats.org/officeDocument/2006/relationships/image" Target="../media/image44.png"/><Relationship Id="rId5" Type="http://schemas.microsoft.com/office/2007/relationships/media" Target="../media/media7.mp3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audio" Target="../media/audio2.wav"/><Relationship Id="rId10" Type="http://schemas.openxmlformats.org/officeDocument/2006/relationships/audio" Target="../media/audio1.wav"/><Relationship Id="rId19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emf"/><Relationship Id="rId22" Type="http://schemas.openxmlformats.org/officeDocument/2006/relationships/image" Target="../media/image43.png"/><Relationship Id="rId27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3"/><Relationship Id="rId7" Type="http://schemas.openxmlformats.org/officeDocument/2006/relationships/image" Target="../media/image4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4" Type="http://schemas.openxmlformats.org/officeDocument/2006/relationships/audio" Target="../media/media8.mp3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891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UTM Mother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03DA5-CDEB-1DAC-9294-05FE937C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21" y="1539200"/>
            <a:ext cx="7931583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644439" y="683073"/>
            <a:ext cx="4451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Đọc số học sinh tiểu học trên cả nước theo từng năm học.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D7CE6-6D6D-E948-46BD-243B7372C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54" y="465620"/>
            <a:ext cx="3454178" cy="188701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963488-C19C-7D09-AC84-2077254A6AB5}"/>
              </a:ext>
            </a:extLst>
          </p:cNvPr>
          <p:cNvSpPr/>
          <p:nvPr/>
        </p:nvSpPr>
        <p:spPr>
          <a:xfrm flipH="1">
            <a:off x="974359" y="2538550"/>
            <a:ext cx="10103371" cy="3740121"/>
          </a:xfrm>
          <a:prstGeom prst="wedgeRoundRectCallout">
            <a:avLst>
              <a:gd name="adj1" fmla="val -50107"/>
              <a:gd name="adj2" fmla="val -21954"/>
              <a:gd name="adj3" fmla="val 16667"/>
            </a:avLst>
          </a:prstGeom>
          <a:solidFill>
            <a:srgbClr val="FFFFCC"/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</a:rPr>
              <a:t>	</a:t>
            </a:r>
            <a:r>
              <a:rPr lang="vi-VN" sz="3000">
                <a:solidFill>
                  <a:srgbClr val="FF0000"/>
                </a:solidFill>
              </a:rPr>
              <a:t>Năm học 2018 – 2019: </a:t>
            </a:r>
            <a:r>
              <a:rPr lang="vi-VN" sz="3000" i="1">
                <a:solidFill>
                  <a:schemeClr val="tx1"/>
                </a:solidFill>
              </a:rPr>
              <a:t>Tám triệu năm trăm linh sáu nghìn sáu trăm học sinh</a:t>
            </a:r>
            <a:endParaRPr lang="en-US" sz="3000" i="1">
              <a:solidFill>
                <a:schemeClr val="tx1"/>
              </a:solidFill>
            </a:endParaRPr>
          </a:p>
          <a:p>
            <a:r>
              <a:rPr lang="en-US" sz="3000">
                <a:solidFill>
                  <a:schemeClr val="tx1"/>
                </a:solidFill>
              </a:rPr>
              <a:t>	</a:t>
            </a:r>
            <a:r>
              <a:rPr lang="vi-VN" sz="3000">
                <a:solidFill>
                  <a:srgbClr val="FF0000"/>
                </a:solidFill>
              </a:rPr>
              <a:t>Năm học 2019 – 2020:</a:t>
            </a:r>
            <a:r>
              <a:rPr lang="vi-VN" sz="3000">
                <a:solidFill>
                  <a:schemeClr val="tx1"/>
                </a:solidFill>
              </a:rPr>
              <a:t> </a:t>
            </a:r>
            <a:r>
              <a:rPr lang="vi-VN" sz="3000" i="1">
                <a:solidFill>
                  <a:schemeClr val="tx1"/>
                </a:solidFill>
              </a:rPr>
              <a:t>Tám triệu bảy trăm mười tám nghìn bốn trăm học sinh</a:t>
            </a:r>
            <a:endParaRPr lang="en-US" sz="3000" i="1">
              <a:solidFill>
                <a:schemeClr val="tx1"/>
              </a:solidFill>
            </a:endParaRPr>
          </a:p>
          <a:p>
            <a:r>
              <a:rPr lang="en-US" sz="3000">
                <a:solidFill>
                  <a:schemeClr val="tx1"/>
                </a:solidFill>
              </a:rPr>
              <a:t>	</a:t>
            </a:r>
            <a:r>
              <a:rPr lang="vi-VN" sz="3000">
                <a:solidFill>
                  <a:srgbClr val="FF0000"/>
                </a:solidFill>
              </a:rPr>
              <a:t>Năm học 2020 – 2021:</a:t>
            </a:r>
            <a:r>
              <a:rPr lang="vi-VN" sz="3000">
                <a:solidFill>
                  <a:schemeClr val="tx1"/>
                </a:solidFill>
              </a:rPr>
              <a:t> </a:t>
            </a:r>
            <a:r>
              <a:rPr lang="vi-VN" sz="3000" i="1">
                <a:solidFill>
                  <a:schemeClr val="tx1"/>
                </a:solidFill>
              </a:rPr>
              <a:t>Tám triệu tám trăm tám mươi lăm nghìn học sinh</a:t>
            </a:r>
            <a:endParaRPr lang="en-US" sz="3000" i="1">
              <a:solidFill>
                <a:schemeClr val="tx1"/>
              </a:solidFill>
            </a:endParaRPr>
          </a:p>
          <a:p>
            <a:r>
              <a:rPr lang="en-US" sz="3000">
                <a:solidFill>
                  <a:schemeClr val="tx1"/>
                </a:solidFill>
              </a:rPr>
              <a:t>	</a:t>
            </a:r>
            <a:r>
              <a:rPr lang="vi-VN" sz="3000">
                <a:solidFill>
                  <a:srgbClr val="FF0000"/>
                </a:solidFill>
              </a:rPr>
              <a:t>Năm học 2021 – 2022:</a:t>
            </a:r>
            <a:r>
              <a:rPr lang="vi-VN" sz="3000">
                <a:solidFill>
                  <a:schemeClr val="tx1"/>
                </a:solidFill>
              </a:rPr>
              <a:t> </a:t>
            </a:r>
            <a:r>
              <a:rPr lang="vi-VN" sz="3000" i="1">
                <a:solidFill>
                  <a:schemeClr val="tx1"/>
                </a:solidFill>
              </a:rPr>
              <a:t>Chín triệu hai trăm mười hai nghìn học sinh.</a:t>
            </a:r>
            <a:endParaRPr lang="en-US" sz="30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1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071375" y="1016578"/>
            <a:ext cx="4298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FF0066"/>
                </a:solidFill>
                <a:latin typeface="Aptos" panose="02110004020202020204"/>
              </a:rPr>
              <a:t>b) 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Số học sinh năm học sau tăng hay giảm so với năm học trước?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D7CE6-6D6D-E948-46BD-243B7372C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1" y="881119"/>
            <a:ext cx="5650841" cy="308704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963488-C19C-7D09-AC84-2077254A6AB5}"/>
              </a:ext>
            </a:extLst>
          </p:cNvPr>
          <p:cNvSpPr/>
          <p:nvPr/>
        </p:nvSpPr>
        <p:spPr>
          <a:xfrm flipH="1">
            <a:off x="2078635" y="4425834"/>
            <a:ext cx="8034730" cy="1283942"/>
          </a:xfrm>
          <a:prstGeom prst="wedgeRoundRectCallout">
            <a:avLst>
              <a:gd name="adj1" fmla="val -50107"/>
              <a:gd name="adj2" fmla="val -21954"/>
              <a:gd name="adj3" fmla="val 16667"/>
            </a:avLst>
          </a:prstGeom>
          <a:solidFill>
            <a:srgbClr val="FFFFCC"/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black"/>
                </a:solidFill>
                <a:latin typeface="Aptos" panose="02110004020202020204"/>
              </a:rPr>
              <a:t>Số học sinh năm học sau</a:t>
            </a:r>
            <a:r>
              <a:rPr lang="vi-VN" sz="4400">
                <a:solidFill>
                  <a:srgbClr val="FF0000"/>
                </a:solidFill>
                <a:latin typeface="Aptos" panose="02110004020202020204"/>
              </a:rPr>
              <a:t> tăng </a:t>
            </a:r>
            <a:r>
              <a:rPr lang="vi-VN" sz="4400">
                <a:solidFill>
                  <a:prstClr val="black"/>
                </a:solidFill>
                <a:latin typeface="Aptos" panose="02110004020202020204"/>
              </a:rPr>
              <a:t>so với năm học trước.</a:t>
            </a:r>
            <a:endParaRPr kumimoji="0" lang="en-US" sz="4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560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099619" y="931241"/>
            <a:ext cx="47448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Năm học 2021 – 2022 tăng bao nhiêu học sinh so với năm học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2018 – 2019?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D7CE6-6D6D-E948-46BD-243B7372C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7251"/>
            <a:ext cx="5152556" cy="281483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963488-C19C-7D09-AC84-2077254A6AB5}"/>
              </a:ext>
            </a:extLst>
          </p:cNvPr>
          <p:cNvSpPr/>
          <p:nvPr/>
        </p:nvSpPr>
        <p:spPr>
          <a:xfrm flipH="1">
            <a:off x="848253" y="3905477"/>
            <a:ext cx="10604231" cy="2386264"/>
          </a:xfrm>
          <a:prstGeom prst="wedgeRoundRectCallout">
            <a:avLst>
              <a:gd name="adj1" fmla="val -50107"/>
              <a:gd name="adj2" fmla="val -21954"/>
              <a:gd name="adj3" fmla="val 16667"/>
            </a:avLst>
          </a:prstGeom>
          <a:solidFill>
            <a:srgbClr val="FFFFCC"/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srgbClr val="FF0066"/>
                </a:solidFill>
                <a:latin typeface="Aptos" panose="02110004020202020204"/>
              </a:rPr>
              <a:t>Số học sinh năm học 2021 – 2022 tăng so với với năm học 2018 – 2019 là:</a:t>
            </a:r>
            <a:endParaRPr lang="en-US" sz="4400">
              <a:solidFill>
                <a:srgbClr val="FF0066"/>
              </a:solidFill>
              <a:latin typeface="Aptos" panose="02110004020202020204"/>
            </a:endParaRPr>
          </a:p>
          <a:p>
            <a:pPr lvl="0" algn="ctr"/>
            <a:r>
              <a:rPr lang="vi-VN" sz="4400">
                <a:solidFill>
                  <a:srgbClr val="FF0066"/>
                </a:solidFill>
                <a:latin typeface="Aptos" panose="02110004020202020204"/>
              </a:rPr>
              <a:t>9 212 000 – 8 506 600 = 705 400 (học sinh)</a:t>
            </a:r>
            <a:endParaRPr kumimoji="0" lang="en-US" sz="4400" b="0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40223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848253" y="1174631"/>
            <a:ext cx="5152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Trung bình mỗi năm học có bao nhiêu học sinh tiểu học?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D7CE6-6D6D-E948-46BD-243B7372C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7251"/>
            <a:ext cx="5152556" cy="281483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963488-C19C-7D09-AC84-2077254A6AB5}"/>
              </a:ext>
            </a:extLst>
          </p:cNvPr>
          <p:cNvSpPr/>
          <p:nvPr/>
        </p:nvSpPr>
        <p:spPr>
          <a:xfrm flipH="1">
            <a:off x="848252" y="3744378"/>
            <a:ext cx="10604231" cy="2547363"/>
          </a:xfrm>
          <a:prstGeom prst="wedgeRoundRectCallout">
            <a:avLst>
              <a:gd name="adj1" fmla="val -50107"/>
              <a:gd name="adj2" fmla="val -21954"/>
              <a:gd name="adj3" fmla="val 16667"/>
            </a:avLst>
          </a:prstGeom>
          <a:solidFill>
            <a:srgbClr val="FFFFCC"/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FF0066"/>
                </a:solidFill>
                <a:latin typeface="Aptos" panose="02110004020202020204"/>
              </a:rPr>
              <a:t>Trung bình mỗi năm học có số học sinh tiểu học là:</a:t>
            </a:r>
            <a:endParaRPr lang="en-US" sz="3600">
              <a:solidFill>
                <a:srgbClr val="FF0066"/>
              </a:solidFill>
              <a:latin typeface="Aptos" panose="02110004020202020204"/>
            </a:endParaRPr>
          </a:p>
          <a:p>
            <a:pPr lvl="0" algn="ctr"/>
            <a:r>
              <a:rPr lang="vi-VN" sz="3600">
                <a:solidFill>
                  <a:srgbClr val="FF0066"/>
                </a:solidFill>
                <a:latin typeface="Aptos" panose="02110004020202020204"/>
              </a:rPr>
              <a:t>(8 506 600 + 8 718 400 + 8 885 000 + 9 212 000) : 4</a:t>
            </a:r>
            <a:endParaRPr lang="en-US" sz="3600">
              <a:solidFill>
                <a:srgbClr val="FF0066"/>
              </a:solidFill>
              <a:latin typeface="Aptos" panose="02110004020202020204"/>
            </a:endParaRPr>
          </a:p>
          <a:p>
            <a:pPr lvl="0"/>
            <a:r>
              <a:rPr lang="vi-VN" sz="3600">
                <a:solidFill>
                  <a:srgbClr val="FF0066"/>
                </a:solidFill>
                <a:latin typeface="Aptos" panose="02110004020202020204"/>
              </a:rPr>
              <a:t> = 8 830 500 (học sinh)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15962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73512" y="0"/>
            <a:ext cx="786791" cy="722022"/>
            <a:chOff x="872450" y="628363"/>
            <a:chExt cx="566375" cy="51975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15042" y="628363"/>
              <a:ext cx="523783" cy="49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902930" y="346605"/>
            <a:ext cx="104525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Quan sát hai khay bánh dưới đây rồi thực hiện theo yêu cầu.</a:t>
            </a:r>
            <a:endParaRPr lang="en-US" sz="3600"/>
          </a:p>
          <a:p>
            <a:pPr algn="just"/>
            <a:endParaRPr lang="en-US" sz="3600"/>
          </a:p>
          <a:p>
            <a:pPr algn="just"/>
            <a:endParaRPr lang="en-US" sz="3600"/>
          </a:p>
          <a:p>
            <a:pPr algn="just"/>
            <a:endParaRPr lang="en-US" sz="3600">
              <a:solidFill>
                <a:srgbClr val="FF0066"/>
              </a:solidFill>
            </a:endParaRPr>
          </a:p>
          <a:p>
            <a:pPr algn="just"/>
            <a:r>
              <a:rPr lang="vi-VN" sz="3600">
                <a:solidFill>
                  <a:srgbClr val="FF0066"/>
                </a:solidFill>
              </a:rPr>
              <a:t>a) </a:t>
            </a:r>
            <a:r>
              <a:rPr lang="vi-VN" sz="3600"/>
              <a:t>Phân số?</a:t>
            </a:r>
          </a:p>
          <a:p>
            <a:pPr algn="just"/>
            <a:r>
              <a:rPr lang="vi-VN" sz="3600"/>
              <a:t>Khay A có .?. cái bánh; khay B có .?. cái bánh. Cả hai khay có</a:t>
            </a:r>
            <a:r>
              <a:rPr lang="en-US" sz="3600"/>
              <a:t> </a:t>
            </a:r>
            <a:r>
              <a:rPr lang="vi-VN" sz="3600"/>
              <a:t>.?. cái bánh.</a:t>
            </a:r>
          </a:p>
          <a:p>
            <a:pPr algn="just"/>
            <a:r>
              <a:rPr lang="vi-VN" sz="3600">
                <a:solidFill>
                  <a:srgbClr val="FF0066"/>
                </a:solidFill>
              </a:rPr>
              <a:t>b)</a:t>
            </a:r>
            <a:r>
              <a:rPr lang="vi-VN" sz="3600"/>
              <a:t> Viết mỗi phân số ở câu a dưới dạng:</a:t>
            </a:r>
          </a:p>
          <a:p>
            <a:pPr algn="just"/>
            <a:r>
              <a:rPr lang="vi-VN" sz="3600"/>
              <a:t>– Phân số thập phân.</a:t>
            </a:r>
          </a:p>
          <a:p>
            <a:pPr algn="just"/>
            <a:r>
              <a:rPr lang="vi-VN" sz="3600"/>
              <a:t>– Hỗn số có chứa phân số thập phân.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BD1CA6-464B-8CF2-3AF3-C0C40761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76" y="1442382"/>
            <a:ext cx="5611317" cy="17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34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73512" y="0"/>
            <a:ext cx="786791" cy="722022"/>
            <a:chOff x="872450" y="628363"/>
            <a:chExt cx="566375" cy="51975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15042" y="628363"/>
              <a:ext cx="523783" cy="49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202356" y="1785661"/>
            <a:ext cx="10452521" cy="4162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 số?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Khay A có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.?.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cái bánh; khay B có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.?.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cái bánh.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Cả hai khay có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.?.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cái bánh.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BD1CA6-464B-8CF2-3AF3-C0C40761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55" y="582180"/>
            <a:ext cx="6985417" cy="2118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FB1480-1137-52F4-6D59-37D7424ED527}"/>
                  </a:ext>
                </a:extLst>
              </p:cNvPr>
              <p:cNvSpPr txBox="1"/>
              <p:nvPr/>
            </p:nvSpPr>
            <p:spPr>
              <a:xfrm>
                <a:off x="3597640" y="3279801"/>
                <a:ext cx="599605" cy="1248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FB1480-1137-52F4-6D59-37D742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640" y="3279801"/>
                <a:ext cx="599605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AF434-D4EC-0BC1-23DD-DA77AF918F49}"/>
                  </a:ext>
                </a:extLst>
              </p:cNvPr>
              <p:cNvSpPr txBox="1"/>
              <p:nvPr/>
            </p:nvSpPr>
            <p:spPr>
              <a:xfrm>
                <a:off x="8574375" y="3429000"/>
                <a:ext cx="599605" cy="12447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AF434-D4EC-0BC1-23DD-DA77AF918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375" y="3429000"/>
                <a:ext cx="599605" cy="12447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3F82AE-36D3-3A85-7A5C-3ECF6A613996}"/>
                  </a:ext>
                </a:extLst>
              </p:cNvPr>
              <p:cNvSpPr txBox="1"/>
              <p:nvPr/>
            </p:nvSpPr>
            <p:spPr>
              <a:xfrm>
                <a:off x="4537024" y="5095695"/>
                <a:ext cx="4636956" cy="9666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rgbClr val="FF0000"/>
                    </a:solidFill>
                  </a:rPr>
                  <a:t> </a:t>
                </a:r>
                <a:r>
                  <a:rPr lang="en-US" sz="4000"/>
                  <a:t>( cái bánh).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3F82AE-36D3-3A85-7A5C-3ECF6A613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024" y="5095695"/>
                <a:ext cx="4636956" cy="966675"/>
              </a:xfrm>
              <a:prstGeom prst="rect">
                <a:avLst/>
              </a:prstGeom>
              <a:blipFill>
                <a:blip r:embed="rId7"/>
                <a:stretch>
                  <a:fillRect r="-4205" b="-14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267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6688"/>
            <a:ext cx="11185712" cy="6441468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73512" y="0"/>
            <a:ext cx="786791" cy="722022"/>
            <a:chOff x="872450" y="628363"/>
            <a:chExt cx="566375" cy="51975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15042" y="628363"/>
              <a:ext cx="523783" cy="49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148319" y="519343"/>
            <a:ext cx="10452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Viết mỗi phân số ở câu a dưới dạng: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Phân số thập phân.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Hỗn số có chứa phân số thập phân.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FB1480-1137-52F4-6D59-37D7424ED527}"/>
                  </a:ext>
                </a:extLst>
              </p:cNvPr>
              <p:cNvSpPr txBox="1"/>
              <p:nvPr/>
            </p:nvSpPr>
            <p:spPr>
              <a:xfrm>
                <a:off x="1817182" y="2593414"/>
                <a:ext cx="9125638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>
                    <a:solidFill>
                      <a:srgbClr val="0070C0"/>
                    </a:solidFill>
                  </a:rPr>
                  <a:t>Phân số thập phân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ptos" panose="0211000402020202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FB1480-1137-52F4-6D59-37D742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182" y="2593414"/>
                <a:ext cx="9125638" cy="879215"/>
              </a:xfrm>
              <a:prstGeom prst="rect">
                <a:avLst/>
              </a:prstGeom>
              <a:blipFill>
                <a:blip r:embed="rId4"/>
                <a:stretch>
                  <a:fillRect l="-2004"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D9D0FE-C4CE-8E65-BABE-77CDC93B5BAE}"/>
              </a:ext>
            </a:extLst>
          </p:cNvPr>
          <p:cNvSpPr txBox="1"/>
          <p:nvPr/>
        </p:nvSpPr>
        <p:spPr>
          <a:xfrm>
            <a:off x="641176" y="2173254"/>
            <a:ext cx="206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KHAY A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A6904-EE93-C644-1946-19493220D976}"/>
              </a:ext>
            </a:extLst>
          </p:cNvPr>
          <p:cNvSpPr txBox="1"/>
          <p:nvPr/>
        </p:nvSpPr>
        <p:spPr>
          <a:xfrm>
            <a:off x="641175" y="4395550"/>
            <a:ext cx="206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KHAY B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51C2FC-7D8C-FA89-F1EF-373EF62434A6}"/>
              </a:ext>
            </a:extLst>
          </p:cNvPr>
          <p:cNvCxnSpPr>
            <a:cxnSpLocks/>
          </p:cNvCxnSpPr>
          <p:nvPr/>
        </p:nvCxnSpPr>
        <p:spPr>
          <a:xfrm>
            <a:off x="503144" y="4324369"/>
            <a:ext cx="11097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61732-4AF3-0D28-7E07-6BA5B9457397}"/>
                  </a:ext>
                </a:extLst>
              </p:cNvPr>
              <p:cNvSpPr txBox="1"/>
              <p:nvPr/>
            </p:nvSpPr>
            <p:spPr>
              <a:xfrm>
                <a:off x="1817182" y="3462010"/>
                <a:ext cx="9125638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>
                    <a:solidFill>
                      <a:srgbClr val="0070C0"/>
                    </a:solidFill>
                  </a:rPr>
                  <a:t>Hỗn số có chứa phân số thập phân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61732-4AF3-0D28-7E07-6BA5B9457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182" y="3462010"/>
                <a:ext cx="9125638" cy="879215"/>
              </a:xfrm>
              <a:prstGeom prst="rect">
                <a:avLst/>
              </a:prstGeom>
              <a:blipFill>
                <a:blip r:embed="rId5"/>
                <a:stretch>
                  <a:fillRect l="-2004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8F9231-482D-0CEF-E6FB-68EB4AEBCE67}"/>
                  </a:ext>
                </a:extLst>
              </p:cNvPr>
              <p:cNvSpPr txBox="1"/>
              <p:nvPr/>
            </p:nvSpPr>
            <p:spPr>
              <a:xfrm>
                <a:off x="1854730" y="4758658"/>
                <a:ext cx="9125638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>
                    <a:solidFill>
                      <a:srgbClr val="00B050"/>
                    </a:solidFill>
                  </a:rPr>
                  <a:t>Phân số thập phân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ptos" panose="0211000402020202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175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8F9231-482D-0CEF-E6FB-68EB4AEBC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730" y="4758658"/>
                <a:ext cx="9125638" cy="879215"/>
              </a:xfrm>
              <a:prstGeom prst="rect">
                <a:avLst/>
              </a:prstGeom>
              <a:blipFill>
                <a:blip r:embed="rId6"/>
                <a:stretch>
                  <a:fillRect l="-2004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3F4ED5-B458-737C-80E5-5B6D83B475B2}"/>
                  </a:ext>
                </a:extLst>
              </p:cNvPr>
              <p:cNvSpPr txBox="1"/>
              <p:nvPr/>
            </p:nvSpPr>
            <p:spPr>
              <a:xfrm>
                <a:off x="1854730" y="5674146"/>
                <a:ext cx="9628782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600">
                    <a:solidFill>
                      <a:srgbClr val="00B050"/>
                    </a:solidFill>
                  </a:rPr>
                  <a:t>Hỗn số có chứa phân số thập phân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175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3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3F4ED5-B458-737C-80E5-5B6D83B47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730" y="5674146"/>
                <a:ext cx="9628782" cy="887166"/>
              </a:xfrm>
              <a:prstGeom prst="rect">
                <a:avLst/>
              </a:prstGeom>
              <a:blipFill>
                <a:blip r:embed="rId7"/>
                <a:stretch>
                  <a:fillRect l="-189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98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3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6688"/>
            <a:ext cx="11185712" cy="6441468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73512" y="0"/>
            <a:ext cx="786791" cy="769441"/>
            <a:chOff x="872450" y="628363"/>
            <a:chExt cx="566375" cy="55388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15042" y="628363"/>
              <a:ext cx="523783" cy="553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825731" y="519746"/>
            <a:ext cx="10686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ý trả lời đúng.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Gà mái cân nặng 2 kg, gà trống cân nặng 3 kg. Tỉ số khối lượng của </a:t>
            </a: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gà mái và gà trống là: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FB4CF2-2A7C-C61A-1FD9-4666BC61F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16" y="3950331"/>
            <a:ext cx="6519567" cy="1279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81E9C8-339F-FCF5-6EFE-F65B0BFE2AB5}"/>
              </a:ext>
            </a:extLst>
          </p:cNvPr>
          <p:cNvSpPr txBox="1"/>
          <p:nvPr/>
        </p:nvSpPr>
        <p:spPr>
          <a:xfrm>
            <a:off x="2831616" y="2675434"/>
            <a:ext cx="2046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: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4B704-26FA-7366-A371-1228674C77C4}"/>
              </a:ext>
            </a:extLst>
          </p:cNvPr>
          <p:cNvSpPr txBox="1"/>
          <p:nvPr/>
        </p:nvSpPr>
        <p:spPr>
          <a:xfrm>
            <a:off x="6729058" y="2779528"/>
            <a:ext cx="2046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: 2</a:t>
            </a:r>
          </a:p>
        </p:txBody>
      </p:sp>
      <p:pic>
        <p:nvPicPr>
          <p:cNvPr id="1026" name="Picture 2" descr="Gà Trống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F4E25A6-CFE6-797B-043B-CC5BD20F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1" y="42692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Gà Mái đứng PNG , Thân Thiện, Cái đầu, Lông Vũ PNG trong suốt và  Vector để tải xuống miễn phí">
            <a:extLst>
              <a:ext uri="{FF2B5EF4-FFF2-40B4-BE49-F238E27FC236}">
                <a16:creationId xmlns:a16="http://schemas.microsoft.com/office/drawing/2014/main" id="{C284B3F8-9D94-BD18-EDE1-F8F18748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88" y="42177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E487895-FD9F-4075-B363-E5C0998D990B}"/>
              </a:ext>
            </a:extLst>
          </p:cNvPr>
          <p:cNvSpPr/>
          <p:nvPr/>
        </p:nvSpPr>
        <p:spPr>
          <a:xfrm>
            <a:off x="2738266" y="2675434"/>
            <a:ext cx="814403" cy="7694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peech Bubble: Rectangle with Corners Rounded 16">
                <a:extLst>
                  <a:ext uri="{FF2B5EF4-FFF2-40B4-BE49-F238E27FC236}">
                    <a16:creationId xmlns:a16="http://schemas.microsoft.com/office/drawing/2014/main" id="{48DE2FB9-A6FC-C74D-A81B-6ABAD3164E6A}"/>
                  </a:ext>
                </a:extLst>
              </p:cNvPr>
              <p:cNvSpPr/>
              <p:nvPr/>
            </p:nvSpPr>
            <p:spPr>
              <a:xfrm flipH="1">
                <a:off x="793883" y="5406129"/>
                <a:ext cx="10604231" cy="983721"/>
              </a:xfrm>
              <a:prstGeom prst="wedgeRoundRectCallout">
                <a:avLst>
                  <a:gd name="adj1" fmla="val -50107"/>
                  <a:gd name="adj2" fmla="val -21954"/>
                  <a:gd name="adj3" fmla="val 16667"/>
                </a:avLst>
              </a:prstGeom>
              <a:solidFill>
                <a:srgbClr val="FFFFCC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srgbClr val="FF0066"/>
                    </a:solidFill>
                    <a:latin typeface="Aptos" panose="02110004020202020204"/>
                  </a:rPr>
                  <a:t>Tỉ số của a và b là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  <m:r>
                      <a:rPr lang="vi-VN" sz="440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400">
                    <a:solidFill>
                      <a:srgbClr val="FF0066"/>
                    </a:solidFill>
                    <a:latin typeface="Aptos" panose="02110004020202020204"/>
                  </a:rPr>
                  <a:t>(b khác 0)</a:t>
                </a:r>
                <a:endPara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7" name="Speech Bubble: Rectangle with Corners Rounded 16">
                <a:extLst>
                  <a:ext uri="{FF2B5EF4-FFF2-40B4-BE49-F238E27FC236}">
                    <a16:creationId xmlns:a16="http://schemas.microsoft.com/office/drawing/2014/main" id="{48DE2FB9-A6FC-C74D-A81B-6ABAD3164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3883" y="5406129"/>
                <a:ext cx="10604231" cy="983721"/>
              </a:xfrm>
              <a:prstGeom prst="wedgeRoundRectCallout">
                <a:avLst>
                  <a:gd name="adj1" fmla="val -50107"/>
                  <a:gd name="adj2" fmla="val -21954"/>
                  <a:gd name="adj3" fmla="val 16667"/>
                </a:avLst>
              </a:prstGeom>
              <a:blipFill>
                <a:blip r:embed="rId9"/>
                <a:stretch>
                  <a:fillRect t="-1205" b="-15060"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E6A1BF3-26B9-9000-F5DC-65994D88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85544" y="1539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95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9B881D-4DD8-B18A-27AE-677CBB48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408" y="0"/>
            <a:ext cx="9321592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7958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side Out Movie Storybook eBook by Disney Books - EPUB Book | Rakuten Kobo  9781484719206">
            <a:extLst>
              <a:ext uri="{FF2B5EF4-FFF2-40B4-BE49-F238E27FC236}">
                <a16:creationId xmlns:a16="http://schemas.microsoft.com/office/drawing/2014/main" id="{5C08E052-65B1-5288-F267-4E7306D93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b="242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37761D1-E1FA-7D9B-2AF6-F1579F9045BB}"/>
              </a:ext>
            </a:extLst>
          </p:cNvPr>
          <p:cNvSpPr/>
          <p:nvPr/>
        </p:nvSpPr>
        <p:spPr>
          <a:xfrm flipH="1">
            <a:off x="6250672" y="95535"/>
            <a:ext cx="5827596" cy="2511188"/>
          </a:xfrm>
          <a:prstGeom prst="wedgeRoundRectCallout">
            <a:avLst>
              <a:gd name="adj1" fmla="val 57908"/>
              <a:gd name="adj2" fmla="val 25465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Một vài quả bóng chứa ký ức vui đã rơi vào vùng đất lãng quên.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8AD0D24-284A-F224-8476-6B37A4387BF5}"/>
              </a:ext>
            </a:extLst>
          </p:cNvPr>
          <p:cNvSpPr/>
          <p:nvPr/>
        </p:nvSpPr>
        <p:spPr>
          <a:xfrm flipH="1">
            <a:off x="6096000" y="95535"/>
            <a:ext cx="5979996" cy="2662889"/>
          </a:xfrm>
          <a:prstGeom prst="wedgeRoundRectCallout">
            <a:avLst>
              <a:gd name="adj1" fmla="val 57908"/>
              <a:gd name="adj2" fmla="val 25465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Các bạn hãy giúp chúng mình thu thập lại một số quả bóng chứa ký ức vui vẻ nhé!</a:t>
            </a:r>
          </a:p>
        </p:txBody>
      </p:sp>
    </p:spTree>
    <p:extLst>
      <p:ext uri="{BB962C8B-B14F-4D97-AF65-F5344CB8AC3E}">
        <p14:creationId xmlns:p14="http://schemas.microsoft.com/office/powerpoint/2010/main" val="28244219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3ECEC97E-A631-AFE1-AC6D-790E06262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D84120-EFA5-5145-2470-F4420EDDD050}"/>
              </a:ext>
            </a:extLst>
          </p:cNvPr>
          <p:cNvGrpSpPr/>
          <p:nvPr/>
        </p:nvGrpSpPr>
        <p:grpSpPr>
          <a:xfrm>
            <a:off x="522513" y="83976"/>
            <a:ext cx="11146972" cy="6573829"/>
            <a:chOff x="1326681" y="475217"/>
            <a:chExt cx="9335538" cy="52250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507C5C-B8F4-8F8F-3CC7-08C810DC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1326681" y="891791"/>
              <a:ext cx="9335538" cy="48084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6ED9F4-081B-0990-3991-014CB56E2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52ED97-FD7B-4CE9-B4F4-6C5044E52511}"/>
              </a:ext>
            </a:extLst>
          </p:cNvPr>
          <p:cNvSpPr txBox="1"/>
          <p:nvPr/>
        </p:nvSpPr>
        <p:spPr>
          <a:xfrm>
            <a:off x="3146502" y="470683"/>
            <a:ext cx="5898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rgbClr val="009999"/>
                  </a:solidFill>
                  <a:prstDash val="solid"/>
                </a:ln>
                <a:solidFill>
                  <a:srgbClr val="CCFFFF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latin typeface="UTM Cookies" panose="02040603050506020204" pitchFamily="18" charset="0"/>
              </a:rPr>
              <a:t>YÊU CẦU CẦN ĐẠT</a:t>
            </a:r>
            <a:endParaRPr lang="vi-VN" sz="5400" b="1" dirty="0">
              <a:ln w="19050">
                <a:solidFill>
                  <a:srgbClr val="009999"/>
                </a:solidFill>
                <a:prstDash val="solid"/>
              </a:ln>
              <a:solidFill>
                <a:srgbClr val="CCFFFF"/>
              </a:solidFill>
              <a:effectLst>
                <a:outerShdw dist="38100" dir="2700000" algn="tl" rotWithShape="0">
                  <a:srgbClr val="00B0F0"/>
                </a:outerShdw>
              </a:effectLs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64300C-A964-C73A-1B47-D20CDFD2F105}"/>
              </a:ext>
            </a:extLst>
          </p:cNvPr>
          <p:cNvGrpSpPr/>
          <p:nvPr/>
        </p:nvGrpSpPr>
        <p:grpSpPr>
          <a:xfrm>
            <a:off x="684530" y="1656776"/>
            <a:ext cx="10695940" cy="3970318"/>
            <a:chOff x="663371" y="1541280"/>
            <a:chExt cx="10695940" cy="39703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BCD848-9FA4-772A-EFEE-5C5515794D69}"/>
                </a:ext>
              </a:extLst>
            </p:cNvPr>
            <p:cNvSpPr txBox="1"/>
            <p:nvPr/>
          </p:nvSpPr>
          <p:spPr>
            <a:xfrm>
              <a:off x="1344016" y="1541280"/>
              <a:ext cx="1001529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– Củng cố các kĩ năng liên quan đến: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+ Số tự nhiên, phân số.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+ Thống kê, xác suất.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+ Phân số thập phân, tỉ số.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– Vận dụng để giải quyết vấn đề đơn giản liên quan đến tỉ số.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– HS có cơ hội phát triển các năng lực tư duy và lập luận toán học; mô hình hoá toán học;</a:t>
              </a:r>
              <a:r>
                <a:rPr lang="en-US" sz="2800">
                  <a:solidFill>
                    <a:srgbClr val="251C00"/>
                  </a:solidFill>
                  <a:latin typeface="+mn-lt"/>
                </a:rPr>
                <a:t> </a:t>
              </a:r>
              <a:r>
                <a:rPr lang="vi-VN" sz="2800">
                  <a:solidFill>
                    <a:srgbClr val="251C00"/>
                  </a:solidFill>
                  <a:latin typeface="+mn-lt"/>
                </a:rPr>
                <a:t>giao tiếp toán học; sử dụng công cụ, phương tiện học toán; giải quyết vấn đề toán học và</a:t>
              </a:r>
            </a:p>
            <a:p>
              <a:pPr algn="just"/>
              <a:r>
                <a:rPr lang="vi-VN" sz="2800">
                  <a:solidFill>
                    <a:srgbClr val="251C00"/>
                  </a:solidFill>
                  <a:latin typeface="+mn-lt"/>
                </a:rPr>
                <a:t>các phẩm chất chăm chỉ, trung thực, trách nhiệm.</a:t>
              </a:r>
              <a:endParaRPr lang="en-US" sz="2800" dirty="0">
                <a:solidFill>
                  <a:srgbClr val="251C00"/>
                </a:solidFill>
                <a:latin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98F12F-0BE9-79CA-8A17-C8475A42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368" y="1634762"/>
              <a:ext cx="550680" cy="5506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1EF19D-6B89-153B-4F46-861484353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354" y="3229170"/>
              <a:ext cx="550680" cy="5506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E06D48-4D7B-9DB0-12C5-78052A85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3371" y="3779850"/>
              <a:ext cx="550680" cy="55068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BB812FC-F622-8230-C373-F71F2C637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67" y="200195"/>
            <a:ext cx="1898627" cy="15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8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F5A19-FA6C-73EC-10BE-C4CC1C78F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530924" cy="3182815"/>
            <a:chOff x="2434106" y="246185"/>
            <a:chExt cx="9530924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478129" y="880235"/>
              <a:ext cx="9486901" cy="14455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000" b="1">
                  <a:solidFill>
                    <a:schemeClr val="accent6"/>
                  </a:solidFill>
                </a:rPr>
                <a:t>Số </a:t>
              </a:r>
              <a:r>
                <a:rPr lang="en-US" sz="4000" b="1">
                  <a:solidFill>
                    <a:srgbClr val="002060"/>
                  </a:solidFill>
                </a:rPr>
                <a:t>hai triệu năm trăm sáu mươi tám nghìn tám trăm sáu mươi tư</a:t>
              </a:r>
              <a:r>
                <a:rPr lang="en-US" sz="4000" b="1">
                  <a:solidFill>
                    <a:schemeClr val="accent6"/>
                  </a:solidFill>
                </a:rPr>
                <a:t> viết là?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40563" y="3758133"/>
              <a:ext cx="2883803" cy="1015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C2B80"/>
                  </a:solidFill>
                </a:rPr>
                <a:t>268 864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36920" y="3753576"/>
              <a:ext cx="3507370" cy="1015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C2B80"/>
                  </a:solidFill>
                </a:rPr>
                <a:t>2 586 864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130068" y="5424108"/>
              <a:ext cx="3507370" cy="1015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C2B80"/>
                  </a:solidFill>
                </a:rPr>
                <a:t>2 588 864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38948" y="5434313"/>
              <a:ext cx="3507370" cy="1015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C2B80"/>
                  </a:solidFill>
                </a:rPr>
                <a:t>2 568 864</a:t>
              </a:r>
              <a:endParaRPr lang="en-US" sz="6600" b="1" dirty="0">
                <a:solidFill>
                  <a:srgbClr val="FC2B80"/>
                </a:solidFill>
              </a:endParaRPr>
            </a:p>
          </p:txBody>
        </p:sp>
      </p:grpSp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E622ABB-A2A9-B6CE-C3B3-8F25711D7D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C956B5-A846-8654-F5F5-A54E164174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C3392-EBBF-7086-AED8-F57EBE8856A9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74" y="1856351"/>
            <a:ext cx="1619694" cy="4454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806875-12B2-D49B-E836-C6D5E85275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43" y="4731014"/>
            <a:ext cx="1480559" cy="1503837"/>
          </a:xfrm>
          <a:prstGeom prst="rect">
            <a:avLst/>
          </a:prstGeom>
        </p:spPr>
      </p:pic>
      <p:pic>
        <p:nvPicPr>
          <p:cNvPr id="2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25A878B-D069-DC33-A5CC-6FC6837164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6987" y="2373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7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45833E-6 4.44444E-6 L 0.00677 -0.51551 " pathEditMode="relative" rAng="0" ptsTypes="AA">
                                          <p:cBhvr>
                                            <p:cTn id="63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5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7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41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45833E-6 4.44444E-6 L 0.00677 -0.51551 " pathEditMode="relative" rAng="0" ptsTypes="AA">
                                          <p:cBhvr>
                                            <p:cTn id="63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5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7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41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F5A19-FA6C-73EC-10BE-C4CC1C78F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061092" y="523709"/>
              <a:ext cx="8350956" cy="21682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6000" b="1">
                  <a:solidFill>
                    <a:schemeClr val="accent6"/>
                  </a:solidFill>
                </a:rPr>
                <a:t>Đâu là </a:t>
              </a:r>
            </a:p>
            <a:p>
              <a:pPr algn="ctr">
                <a:lnSpc>
                  <a:spcPct val="121000"/>
                </a:lnSpc>
              </a:pPr>
              <a:r>
                <a:rPr lang="en-US" sz="6000" b="1">
                  <a:solidFill>
                    <a:schemeClr val="accent6"/>
                  </a:solidFill>
                </a:rPr>
                <a:t>phân số thập phân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21602" y="3758133"/>
                  <a:ext cx="921727" cy="1052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𝟖𝟎𝟓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600" b="1">
                    <a:solidFill>
                      <a:srgbClr val="FC2B8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1602" y="3758133"/>
                  <a:ext cx="921727" cy="105201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329740" y="3753576"/>
                  <a:ext cx="921727" cy="1052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𝟖𝟎𝟓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𝟗𝟗</m:t>
                            </m:r>
                          </m:den>
                        </m:f>
                      </m:oMath>
                    </m:oMathPara>
                  </a14:m>
                  <a:endParaRPr lang="en-US" sz="3600" b="1">
                    <a:solidFill>
                      <a:srgbClr val="FC2B8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9740" y="3753576"/>
                  <a:ext cx="921727" cy="105201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22888" y="5424108"/>
                  <a:ext cx="921727" cy="10409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𝟖𝟎𝟓</m:t>
                            </m:r>
                          </m:den>
                        </m:f>
                      </m:oMath>
                    </m:oMathPara>
                  </a14:m>
                  <a:endParaRPr lang="en-US" sz="3600" b="1">
                    <a:solidFill>
                      <a:srgbClr val="FC2B8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2888" y="5424108"/>
                  <a:ext cx="921727" cy="1040991"/>
                </a:xfrm>
                <a:prstGeom prst="rect">
                  <a:avLst/>
                </a:prstGeom>
                <a:blipFill>
                  <a:blip r:embed="rId22"/>
                  <a:stretch>
                    <a:fillRect l="-6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534362" y="5434313"/>
                  <a:ext cx="716543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𝟖𝟎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FC2B8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rgbClr val="FC2B8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4362" y="5434313"/>
                  <a:ext cx="716543" cy="115249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E622ABB-A2A9-B6CE-C3B3-8F25711D7D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C956B5-A846-8654-F5F5-A54E164174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3305" y="135931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C3392-EBBF-7086-AED8-F57EBE8856A9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74" y="1856351"/>
            <a:ext cx="1619694" cy="4454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806875-12B2-D49B-E836-C6D5E8527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43" y="4731014"/>
            <a:ext cx="1480559" cy="1503837"/>
          </a:xfrm>
          <a:prstGeom prst="rect">
            <a:avLst/>
          </a:prstGeom>
        </p:spPr>
      </p:pic>
      <p:pic>
        <p:nvPicPr>
          <p:cNvPr id="2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25A878B-D069-DC33-A5CC-6FC6837164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6987" y="2373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9255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7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45833E-6 4.44444E-6 L 0.00677 -0.51551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5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41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45833E-6 4.44444E-6 L 0.00677 -0.51551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5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414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Inside Out - Living Well Counselling Services">
            <a:extLst>
              <a:ext uri="{FF2B5EF4-FFF2-40B4-BE49-F238E27FC236}">
                <a16:creationId xmlns:a16="http://schemas.microsoft.com/office/drawing/2014/main" id="{55AA69E7-2CA6-DB78-45C0-528C8399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2FE85C4-2417-819D-0992-408A9B608748}"/>
              </a:ext>
            </a:extLst>
          </p:cNvPr>
          <p:cNvSpPr/>
          <p:nvPr/>
        </p:nvSpPr>
        <p:spPr>
          <a:xfrm flipH="1">
            <a:off x="222736" y="2113664"/>
            <a:ext cx="4654063" cy="1915060"/>
          </a:xfrm>
          <a:prstGeom prst="wedgeRoundRectCallout">
            <a:avLst>
              <a:gd name="adj1" fmla="val -57758"/>
              <a:gd name="adj2" fmla="val -25568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Chúng mình đã thu thập được các quả bóng ký ức vui vẻ rồi.</a:t>
            </a:r>
          </a:p>
        </p:txBody>
      </p:sp>
      <p:pic>
        <p:nvPicPr>
          <p:cNvPr id="1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A81E6B9-1542-8159-F4EC-9EF34957F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6215" y="2037464"/>
            <a:ext cx="487362" cy="487362"/>
          </a:xfrm>
          <a:prstGeom prst="rect">
            <a:avLst/>
          </a:prstGeom>
        </p:spPr>
      </p:pic>
      <p:pic>
        <p:nvPicPr>
          <p:cNvPr id="1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6FCF69C-F2E7-541C-B6DE-891F9E106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3250" y="2726142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1FFF7B-40CD-B004-23F9-B535F52F9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2737" y="4028724"/>
            <a:ext cx="12192000" cy="41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411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43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41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43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441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EC474F-C11A-5C52-F6AF-D2726B641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480" y="76200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ộp Văn bản 25">
            <a:extLst>
              <a:ext uri="{FF2B5EF4-FFF2-40B4-BE49-F238E27FC236}">
                <a16:creationId xmlns:a16="http://schemas.microsoft.com/office/drawing/2014/main" id="{994C0AA2-90B0-8F8A-7CA5-D978A7290D4F}"/>
              </a:ext>
            </a:extLst>
          </p:cNvPr>
          <p:cNvSpPr txBox="1"/>
          <p:nvPr/>
        </p:nvSpPr>
        <p:spPr>
          <a:xfrm>
            <a:off x="2541305" y="1614212"/>
            <a:ext cx="959180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D9E2C-82FA-BF4A-32C6-FEF5A6BE4338}"/>
              </a:ext>
            </a:extLst>
          </p:cNvPr>
          <p:cNvGrpSpPr/>
          <p:nvPr/>
        </p:nvGrpSpPr>
        <p:grpSpPr>
          <a:xfrm>
            <a:off x="3070893" y="2151945"/>
            <a:ext cx="8878040" cy="4326771"/>
            <a:chOff x="3070893" y="2151945"/>
            <a:chExt cx="8878040" cy="432677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DEDCF0-1EF8-18C5-CEE5-2BF255A69D8D}"/>
                </a:ext>
              </a:extLst>
            </p:cNvPr>
            <p:cNvSpPr/>
            <p:nvPr/>
          </p:nvSpPr>
          <p:spPr>
            <a:xfrm>
              <a:off x="3070893" y="2151945"/>
              <a:ext cx="8878040" cy="4326771"/>
            </a:xfrm>
            <a:prstGeom prst="roundRect">
              <a:avLst>
                <a:gd name="adj" fmla="val 11964"/>
              </a:avLst>
            </a:prstGeom>
            <a:solidFill>
              <a:schemeClr val="bg1">
                <a:alpha val="99000"/>
              </a:schemeClr>
            </a:solidFill>
            <a:ln w="76200">
              <a:solidFill>
                <a:srgbClr val="FF99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B0F0"/>
                </a:solidFill>
              </a:endParaRPr>
            </a:p>
          </p:txBody>
        </p:sp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350FD580-D19C-9AB1-DFED-F31AD57D183A}"/>
                </a:ext>
              </a:extLst>
            </p:cNvPr>
            <p:cNvSpPr/>
            <p:nvPr/>
          </p:nvSpPr>
          <p:spPr>
            <a:xfrm>
              <a:off x="3197328" y="2451776"/>
              <a:ext cx="8625169" cy="4026940"/>
            </a:xfrm>
            <a:custGeom>
              <a:avLst/>
              <a:gdLst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5169" h="4026940" fill="none" extrusionOk="0">
                  <a:moveTo>
                    <a:pt x="0" y="517755"/>
                  </a:moveTo>
                  <a:cubicBezTo>
                    <a:pt x="53247" y="219864"/>
                    <a:pt x="692364" y="47969"/>
                    <a:pt x="1437556" y="0"/>
                  </a:cubicBezTo>
                  <a:cubicBezTo>
                    <a:pt x="2951219" y="-286311"/>
                    <a:pt x="5618605" y="-52762"/>
                    <a:pt x="7187612" y="0"/>
                  </a:cubicBezTo>
                  <a:cubicBezTo>
                    <a:pt x="8029733" y="-145130"/>
                    <a:pt x="8731746" y="309293"/>
                    <a:pt x="8625169" y="517755"/>
                  </a:cubicBezTo>
                  <a:cubicBezTo>
                    <a:pt x="8718018" y="1122268"/>
                    <a:pt x="8553450" y="2290688"/>
                    <a:pt x="8625169" y="3509184"/>
                  </a:cubicBezTo>
                  <a:cubicBezTo>
                    <a:pt x="8518867" y="3838419"/>
                    <a:pt x="7773422" y="4092413"/>
                    <a:pt x="7187612" y="4026940"/>
                  </a:cubicBezTo>
                  <a:cubicBezTo>
                    <a:pt x="6058706" y="3771177"/>
                    <a:pt x="3027508" y="3501885"/>
                    <a:pt x="1437556" y="4026940"/>
                  </a:cubicBezTo>
                  <a:cubicBezTo>
                    <a:pt x="616845" y="4001434"/>
                    <a:pt x="-106861" y="3811322"/>
                    <a:pt x="0" y="3509184"/>
                  </a:cubicBezTo>
                  <a:cubicBezTo>
                    <a:pt x="-77131" y="2128129"/>
                    <a:pt x="-6776" y="1399943"/>
                    <a:pt x="0" y="517755"/>
                  </a:cubicBezTo>
                  <a:close/>
                </a:path>
                <a:path w="8625169" h="4026940" stroke="0" extrusionOk="0">
                  <a:moveTo>
                    <a:pt x="0" y="517755"/>
                  </a:moveTo>
                  <a:cubicBezTo>
                    <a:pt x="-146281" y="241204"/>
                    <a:pt x="756061" y="62419"/>
                    <a:pt x="1437556" y="0"/>
                  </a:cubicBezTo>
                  <a:cubicBezTo>
                    <a:pt x="3930000" y="188720"/>
                    <a:pt x="4917431" y="-151580"/>
                    <a:pt x="7187612" y="0"/>
                  </a:cubicBezTo>
                  <a:cubicBezTo>
                    <a:pt x="7987121" y="-35824"/>
                    <a:pt x="8659809" y="303037"/>
                    <a:pt x="8625169" y="517755"/>
                  </a:cubicBezTo>
                  <a:cubicBezTo>
                    <a:pt x="8596253" y="990590"/>
                    <a:pt x="8895950" y="3074523"/>
                    <a:pt x="8625169" y="3509184"/>
                  </a:cubicBezTo>
                  <a:cubicBezTo>
                    <a:pt x="8460115" y="3737879"/>
                    <a:pt x="7766893" y="4106447"/>
                    <a:pt x="7187612" y="4026940"/>
                  </a:cubicBezTo>
                  <a:cubicBezTo>
                    <a:pt x="4960710" y="4154698"/>
                    <a:pt x="1962082" y="3880778"/>
                    <a:pt x="1437556" y="4026940"/>
                  </a:cubicBezTo>
                  <a:cubicBezTo>
                    <a:pt x="619976" y="4066855"/>
                    <a:pt x="-175536" y="3826541"/>
                    <a:pt x="0" y="3509184"/>
                  </a:cubicBezTo>
                  <a:cubicBezTo>
                    <a:pt x="-104740" y="2154513"/>
                    <a:pt x="-73579" y="1350176"/>
                    <a:pt x="0" y="517755"/>
                  </a:cubicBezTo>
                  <a:close/>
                </a:path>
              </a:pathLst>
            </a:custGeom>
            <a:noFill/>
            <a:ln w="762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25169" h="4026940" fill="none" extrusionOk="0">
                          <a:moveTo>
                            <a:pt x="0" y="517755"/>
                          </a:moveTo>
                          <a:cubicBezTo>
                            <a:pt x="25160" y="223074"/>
                            <a:pt x="638660" y="51552"/>
                            <a:pt x="1437556" y="0"/>
                          </a:cubicBezTo>
                          <a:cubicBezTo>
                            <a:pt x="2841850" y="-129276"/>
                            <a:pt x="5399897" y="-77778"/>
                            <a:pt x="7187612" y="0"/>
                          </a:cubicBezTo>
                          <a:cubicBezTo>
                            <a:pt x="8045404" y="-95171"/>
                            <a:pt x="8741088" y="255428"/>
                            <a:pt x="8625169" y="517755"/>
                          </a:cubicBezTo>
                          <a:cubicBezTo>
                            <a:pt x="8714862" y="1173220"/>
                            <a:pt x="8555967" y="2320438"/>
                            <a:pt x="8625169" y="3509184"/>
                          </a:cubicBezTo>
                          <a:cubicBezTo>
                            <a:pt x="8493287" y="3784473"/>
                            <a:pt x="7840455" y="4069631"/>
                            <a:pt x="7187612" y="4026940"/>
                          </a:cubicBezTo>
                          <a:cubicBezTo>
                            <a:pt x="6026591" y="3816742"/>
                            <a:pt x="3178724" y="3686990"/>
                            <a:pt x="1437556" y="4026940"/>
                          </a:cubicBezTo>
                          <a:cubicBezTo>
                            <a:pt x="630044" y="4052147"/>
                            <a:pt x="-97892" y="3813395"/>
                            <a:pt x="0" y="3509184"/>
                          </a:cubicBezTo>
                          <a:cubicBezTo>
                            <a:pt x="-54708" y="2150129"/>
                            <a:pt x="29939" y="1399345"/>
                            <a:pt x="0" y="517755"/>
                          </a:cubicBezTo>
                          <a:close/>
                        </a:path>
                        <a:path w="8625169" h="4026940" stroke="0" extrusionOk="0">
                          <a:moveTo>
                            <a:pt x="0" y="517755"/>
                          </a:moveTo>
                          <a:cubicBezTo>
                            <a:pt x="-94445" y="237981"/>
                            <a:pt x="758078" y="50968"/>
                            <a:pt x="1437556" y="0"/>
                          </a:cubicBezTo>
                          <a:cubicBezTo>
                            <a:pt x="3973166" y="33947"/>
                            <a:pt x="4889335" y="-59087"/>
                            <a:pt x="7187612" y="0"/>
                          </a:cubicBezTo>
                          <a:cubicBezTo>
                            <a:pt x="7972374" y="-16370"/>
                            <a:pt x="8637150" y="296366"/>
                            <a:pt x="8625169" y="517755"/>
                          </a:cubicBezTo>
                          <a:cubicBezTo>
                            <a:pt x="8644792" y="917567"/>
                            <a:pt x="8811858" y="3028551"/>
                            <a:pt x="8625169" y="3509184"/>
                          </a:cubicBezTo>
                          <a:cubicBezTo>
                            <a:pt x="8572290" y="3781761"/>
                            <a:pt x="7846496" y="4071340"/>
                            <a:pt x="7187612" y="4026940"/>
                          </a:cubicBezTo>
                          <a:cubicBezTo>
                            <a:pt x="4974053" y="4076117"/>
                            <a:pt x="2065085" y="3904238"/>
                            <a:pt x="1437556" y="4026940"/>
                          </a:cubicBezTo>
                          <a:cubicBezTo>
                            <a:pt x="624026" y="4035749"/>
                            <a:pt x="-132228" y="3789252"/>
                            <a:pt x="0" y="3509184"/>
                          </a:cubicBezTo>
                          <a:cubicBezTo>
                            <a:pt x="-114471" y="2093322"/>
                            <a:pt x="-4321" y="1419408"/>
                            <a:pt x="0" y="51775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HS lắng nghe câu hỏi và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 viết câu trả lời vào bảng con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Khi hết thời gian, HS 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giơ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đáp án.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HS trả lời đúng sẽ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tiếp tục chơi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, HS trả lời sai sẽ phải dừng cuộc chơi.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BFF9856-7546-BEF9-D930-F8C1D0765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59" y="1461004"/>
            <a:ext cx="2459210" cy="4945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6080B5-E6FD-3971-499D-9020B3E76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40" y="281491"/>
            <a:ext cx="12192000" cy="1029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54E18-7DEB-CF25-B6B0-F769E365D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059" y="1665048"/>
            <a:ext cx="633429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9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 cộng hai phân số khác mẫu số ta làm thế nào?</a:t>
              </a:r>
              <a:endParaRPr lang="vi-VN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733629" y="3191253"/>
              <a:ext cx="34563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 đồng mẫu số chung của hai phân số rồi cộng tử số  với nhau</a:t>
              </a:r>
              <a:endParaRPr lang="vi-VN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số thập phân là gì?</a:t>
              </a:r>
              <a:endParaRPr lang="vi-VN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1951607" y="3284902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554658" y="3506457"/>
              <a:ext cx="434155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phân số của mẫu số là 10,100,1000...</a:t>
              </a:r>
              <a:endParaRPr lang="vi-VN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254523-DFB4-39E5-6371-AB2C3B277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23" y="3723567"/>
            <a:ext cx="893751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041113" y="392854"/>
            <a:ext cx="10647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</a:t>
            </a:r>
            <a:r>
              <a:rPr lang="vi-VN" sz="3600"/>
              <a:t>Dưới đây là bảng thống kê số học sinh tiểu học trên cả nước trong</a:t>
            </a:r>
            <a:r>
              <a:rPr lang="en-US" sz="3600"/>
              <a:t> </a:t>
            </a:r>
            <a:r>
              <a:rPr lang="vi-VN" sz="3600"/>
              <a:t>bốn năm học (từ năm học 2018 – 2019 đến năm học 2021 – 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CB3A0-99A2-4085-BDD8-E0DDC0328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34" y="2246522"/>
            <a:ext cx="7446131" cy="40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208685" y="50122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830920" y="402393"/>
            <a:ext cx="107193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Dựa vào bảng thống kê, thực hiện các yêu cầu sau:</a:t>
            </a:r>
          </a:p>
          <a:p>
            <a:pPr lvl="0"/>
            <a:r>
              <a:rPr lang="vi-VN" sz="4000">
                <a:solidFill>
                  <a:srgbClr val="FF0066"/>
                </a:solidFill>
                <a:latin typeface="Aptos" panose="02110004020202020204"/>
              </a:rPr>
              <a:t>a)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 Đọc số học sinh tiểu học trên cả nước theo từng năm học.</a:t>
            </a:r>
          </a:p>
          <a:p>
            <a:pPr lvl="0"/>
            <a:r>
              <a:rPr lang="vi-VN" sz="4000">
                <a:solidFill>
                  <a:srgbClr val="FF0066"/>
                </a:solidFill>
                <a:latin typeface="Aptos" panose="02110004020202020204"/>
              </a:rPr>
              <a:t>b) 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Số học sinh năm học sau tăng hay giảm so với năm học trước?</a:t>
            </a:r>
          </a:p>
          <a:p>
            <a:pPr lvl="0"/>
            <a:r>
              <a:rPr lang="vi-VN" sz="4000">
                <a:solidFill>
                  <a:srgbClr val="FF0066"/>
                </a:solidFill>
                <a:latin typeface="Aptos" panose="02110004020202020204"/>
              </a:rPr>
              <a:t>c)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 Năm học 2021 – 2022 tăng bao nhiêu học sinh so với năm học</a:t>
            </a:r>
            <a:r>
              <a:rPr lang="en-US" sz="400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2018 – 2019?</a:t>
            </a:r>
          </a:p>
          <a:p>
            <a:pPr lvl="0"/>
            <a:r>
              <a:rPr lang="vi-VN" sz="4000">
                <a:solidFill>
                  <a:srgbClr val="FF0066"/>
                </a:solidFill>
                <a:latin typeface="Aptos" panose="02110004020202020204"/>
              </a:rPr>
              <a:t>d)</a:t>
            </a:r>
            <a:r>
              <a:rPr lang="vi-VN" sz="4000">
                <a:solidFill>
                  <a:prstClr val="black"/>
                </a:solidFill>
                <a:latin typeface="Aptos" panose="02110004020202020204"/>
              </a:rPr>
              <a:t> Trung bình mỗi năm học có bao nhiêu học sinh tiểu học?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AF622E3E-3BB6-4312-2EFE-64A727197620}"/>
              </a:ext>
            </a:extLst>
          </p:cNvPr>
          <p:cNvGrpSpPr/>
          <p:nvPr/>
        </p:nvGrpSpPr>
        <p:grpSpPr>
          <a:xfrm>
            <a:off x="3486944" y="5405308"/>
            <a:ext cx="9400132" cy="1159180"/>
            <a:chOff x="6153259" y="-14962"/>
            <a:chExt cx="3503220" cy="16376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C9B91C-38E8-4615-70B1-304EDBAB1504}"/>
                </a:ext>
              </a:extLst>
            </p:cNvPr>
            <p:cNvSpPr txBox="1"/>
            <p:nvPr/>
          </p:nvSpPr>
          <p:spPr>
            <a:xfrm>
              <a:off x="6251354" y="-7873"/>
              <a:ext cx="3307030" cy="163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THỰC HIỆN CÁ NHÂN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7FF252-569B-61B1-E243-3B8D66D1039F}"/>
                </a:ext>
              </a:extLst>
            </p:cNvPr>
            <p:cNvSpPr txBox="1"/>
            <p:nvPr/>
          </p:nvSpPr>
          <p:spPr>
            <a:xfrm>
              <a:off x="6153259" y="-14962"/>
              <a:ext cx="3503220" cy="163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T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H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Ự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C 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H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I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Ệ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N 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C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Á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N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H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Â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N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238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2613</TotalTime>
  <Words>964</Words>
  <Application>Microsoft Office PowerPoint</Application>
  <PresentationFormat>Widescreen</PresentationFormat>
  <Paragraphs>101</Paragraphs>
  <Slides>23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 Math</vt:lpstr>
      <vt:lpstr>LNTH-Hoa Nho LNTH</vt:lpstr>
      <vt:lpstr>SVN-ARCO Typography</vt:lpstr>
      <vt:lpstr>UTM Cookies</vt:lpstr>
      <vt:lpstr>UTM Mother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1</cp:revision>
  <dcterms:created xsi:type="dcterms:W3CDTF">2023-08-21T15:19:28Z</dcterms:created>
  <dcterms:modified xsi:type="dcterms:W3CDTF">2025-09-18T14:59:22Z</dcterms:modified>
</cp:coreProperties>
</file>