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3" r:id="rId2"/>
    <p:sldId id="257" r:id="rId3"/>
    <p:sldId id="351" r:id="rId4"/>
    <p:sldId id="362" r:id="rId5"/>
    <p:sldId id="352" r:id="rId6"/>
    <p:sldId id="334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61" r:id="rId16"/>
    <p:sldId id="335" r:id="rId17"/>
    <p:sldId id="354" r:id="rId18"/>
    <p:sldId id="359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FDBE"/>
    <a:srgbClr val="0099FF"/>
    <a:srgbClr val="FA8AFD"/>
    <a:srgbClr val="C379F7"/>
    <a:srgbClr val="7DAFFF"/>
    <a:srgbClr val="FDB26A"/>
    <a:srgbClr val="FF8178"/>
    <a:srgbClr val="FA8CFD"/>
    <a:srgbClr val="FF00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CD33-7EE1-B918-1A3D-C32068592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15D9E-A7C4-8DCF-8349-8E072C833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DA896-450F-5BA1-3F95-A6C675AB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2D94-7481-4B3B-9E89-AFFA5CCCEB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C235F-5E19-214F-A641-AD5EBAFD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D62D3-6E99-2873-C9F1-7B974D55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9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79F51-A9E7-233B-FFE4-233F49A0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91911-5089-4C05-7DD6-1B3B9AF4E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1005D-0D57-1EA8-55D1-D95F2A974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2D94-7481-4B3B-9E89-AFFA5CCCEB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E5E21-09BB-ED8A-F9B9-19DBC1E6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18842-4BE2-A049-81D9-ADF5CFA7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4F572-5795-D8A5-49AF-52A555AF2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8D6AA-6F80-91C9-53CD-B597A9FCF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5BE13-0FBE-872E-CA83-E75D603C3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2D94-7481-4B3B-9E89-AFFA5CCCEB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0ECE9-F15A-A41E-4D54-E89061832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F8C8B-C3F3-4C7F-7B3E-C3F8877A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8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7B50A-3A67-D01B-F39D-DAFC9F74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882EF-CE0E-9F54-21CE-6D53E9406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003F9-9490-5E19-4379-71A5424F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2D94-7481-4B3B-9E89-AFFA5CCCEB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59D94-A722-B30F-72D3-6372E547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73E1A-C4AA-8FFE-9B5B-9A18F121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5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B7E9-9305-5034-63A0-25B1EA20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6ABDD-EA49-16B0-1093-A05145A70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A49DA-F44D-A951-552C-2C4F3029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2D94-7481-4B3B-9E89-AFFA5CCCEB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3FF0B-4E49-004E-3D48-CA89E318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37F12-CD1B-7046-0D7A-A86AD02CD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4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7EDE2-C6DF-3036-AD31-FE3483DA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275CB-CE5A-3BA0-48F9-B5A11979D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5EF44-FCDC-367D-78C6-12CE1192B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047B2-D7E8-5D52-E9E4-8565AAE8C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2D94-7481-4B3B-9E89-AFFA5CCCEB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EE2ED-A785-9A2A-F18C-62776D1A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C2D69-41CB-9926-9417-AB4F5428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4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26B1-A822-E740-306F-F94A4BC71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86D92-095F-905A-9340-2C91BF30A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87DE4-F4A3-D76D-2BAB-37CFCFB84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1FB43-87BC-103B-92D8-4D1193759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118E5-6DE0-AC2C-8BB6-244BB98D4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260A0E-EFD1-5D3E-1144-79CEDC1E0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2D94-7481-4B3B-9E89-AFFA5CCCEB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3FC64-A4A6-E3B0-F62F-6996642F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7B24B-7419-2694-E151-2481D43F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7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BC41-775D-8458-0C36-0CF965F4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E3F51-F3E3-DC1B-07BC-BA7621CA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2D94-7481-4B3B-9E89-AFFA5CCCEB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4D647-5E63-07E0-6FCA-0CC61B42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B9F66-0CE2-E457-2E94-500EFAABD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5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60A7A-76A6-CCF3-CA9B-3B39B941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2D94-7481-4B3B-9E89-AFFA5CCCEB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446D1-8C0C-406C-52DB-9864D92F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9294A-601E-6523-CBFC-D137A975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8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03DEB-7306-7B0B-0000-A2A967380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E6A47-4820-0C21-D2CD-6E199C95E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2D286-DD09-CD59-D675-58E7F86B9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90716-84B4-3826-1FEA-E8B52E7C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2D94-7481-4B3B-9E89-AFFA5CCCEB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761DE-114D-BF0C-8BA8-2C13DDBF1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FC0B-1158-C0E3-5DBD-08FB5B3B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9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4F4E3-7B59-0BA8-24AB-781D0DE8D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68EA1E-9970-9E74-4066-94BF36DA1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ADBD5-2C4D-4921-5FB3-E3D4FD448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9D4EB-3CEA-FAD7-62FF-57FED31E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92D94-7481-4B3B-9E89-AFFA5CCCEB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EC37C-01EC-E8DC-1A9B-4DC7224F6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99DF2-AD99-D6D4-11CB-C0DD2E90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3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B2DC404E-4C90-2424-B065-AEB5EFA275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68D990-C6E4-7FC6-65A1-65F61E9AA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2D6C4-67FE-C55D-502F-13D9D2AED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96B8E-A69D-1EDB-9392-B69D9794D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592D94-7481-4B3B-9E89-AFFA5CCCEB2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FE344-FA92-86E9-D31C-73FC3A0C5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C6362-3A78-BF8A-F112-DD676B9F1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4EA946-0343-453E-9835-ED88386A4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9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CF385AE-1EF6-B2AA-C9A9-BE5DE8FF2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51" b="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9E60A1-EC33-A9ED-6FBA-3BE043312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527" y="0"/>
            <a:ext cx="9882473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3888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9573" y="342228"/>
            <a:ext cx="10932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 tung một đồng xu nhiều lần liên tiếp. Dưới đây là bảng kết qu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kiểm đếm và ghi chép số lần xuất hiện các mặt của đồng xu.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99955" y="96283"/>
            <a:ext cx="1099279" cy="865632"/>
            <a:chOff x="1398928" y="934998"/>
            <a:chExt cx="1072546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638810" y="1102041"/>
              <a:ext cx="832664" cy="45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06DF0A-B0A3-49C5-ADAA-96852813C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25" y="1876407"/>
            <a:ext cx="10440413" cy="1552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2F74A0-637F-2459-9951-25824D2FD9F3}"/>
              </a:ext>
            </a:extLst>
          </p:cNvPr>
          <p:cNvSpPr txBox="1"/>
          <p:nvPr/>
        </p:nvSpPr>
        <p:spPr>
          <a:xfrm>
            <a:off x="693162" y="3446067"/>
            <a:ext cx="10932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vi-VN" sz="3200">
                <a:solidFill>
                  <a:srgbClr val="FF0000"/>
                </a:solidFill>
              </a:rPr>
              <a:t>b)</a:t>
            </a:r>
            <a:r>
              <a:rPr lang="en-US" sz="3200">
                <a:solidFill>
                  <a:prstClr val="black"/>
                </a:solidFill>
              </a:rPr>
              <a:t> </a:t>
            </a:r>
            <a:r>
              <a:rPr lang="vi-VN" sz="3200">
                <a:solidFill>
                  <a:prstClr val="black"/>
                </a:solidFill>
              </a:rPr>
              <a:t>Viết tỉ số của số lần xảy ra sự kiện mặt sấp xuất hiện và tổng số lần tung.</a:t>
            </a:r>
            <a:endParaRPr lang="en-US" sz="320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ED6263D-A9DF-486A-4B73-ABFBCE142231}"/>
                  </a:ext>
                </a:extLst>
              </p:cNvPr>
              <p:cNvSpPr/>
              <p:nvPr/>
            </p:nvSpPr>
            <p:spPr>
              <a:xfrm>
                <a:off x="693162" y="4596780"/>
                <a:ext cx="10932607" cy="16784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>
                  <a:buClr>
                    <a:srgbClr val="FF0000"/>
                  </a:buClr>
                  <a:defRPr/>
                </a:pPr>
                <a:r>
                  <a:rPr lang="vi-VN" sz="3200">
                    <a:solidFill>
                      <a:srgbClr val="FF0000"/>
                    </a:solidFill>
                  </a:rPr>
                  <a:t>Tỉ số của số lần xảy ra sự kiện mặt sấp xuất hiện và tổng số lần tung là</a:t>
                </a:r>
                <a:r>
                  <a:rPr lang="en-US" sz="440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ED6263D-A9DF-486A-4B73-ABFBCE1422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62" y="4596780"/>
                <a:ext cx="10932607" cy="1678435"/>
              </a:xfrm>
              <a:prstGeom prst="roundRect">
                <a:avLst/>
              </a:prstGeom>
              <a:blipFill>
                <a:blip r:embed="rId4"/>
                <a:stretch>
                  <a:fillRect l="-612" r="-55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94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9573" y="342228"/>
            <a:ext cx="10932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 tung một đồng xu nhiều lần liên tiếp. Dưới đây là bảng kết qu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kiểm đếm và ghi chép số lần xuất hiện các mặt của đồng xu.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99955" y="96283"/>
            <a:ext cx="1099279" cy="865632"/>
            <a:chOff x="1398928" y="934998"/>
            <a:chExt cx="1072546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638810" y="1102041"/>
              <a:ext cx="832664" cy="45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06DF0A-B0A3-49C5-ADAA-96852813C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25" y="1876407"/>
            <a:ext cx="10440413" cy="1552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2F74A0-637F-2459-9951-25824D2FD9F3}"/>
              </a:ext>
            </a:extLst>
          </p:cNvPr>
          <p:cNvSpPr txBox="1"/>
          <p:nvPr/>
        </p:nvSpPr>
        <p:spPr>
          <a:xfrm>
            <a:off x="693162" y="3446067"/>
            <a:ext cx="10932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tỉ số của số lần xảy ra sự kiện mặt ngửa xuất hiện và tổng số lần tung.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ED6263D-A9DF-486A-4B73-ABFBCE142231}"/>
                  </a:ext>
                </a:extLst>
              </p:cNvPr>
              <p:cNvSpPr/>
              <p:nvPr/>
            </p:nvSpPr>
            <p:spPr>
              <a:xfrm>
                <a:off x="693162" y="4596780"/>
                <a:ext cx="10932607" cy="16784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>
                  <a:buClr>
                    <a:srgbClr val="FF0000"/>
                  </a:buClr>
                  <a:defRPr/>
                </a:pPr>
                <a:r>
                  <a:rPr lang="vi-VN" sz="3200">
                    <a:solidFill>
                      <a:srgbClr val="FF0000"/>
                    </a:solidFill>
                  </a:rPr>
                  <a:t>Tỉ số của số lần xảy ra sự kiện mặt ngửa xuất hiện và tổng số lần tung là</a:t>
                </a:r>
                <a:r>
                  <a:rPr lang="en-US" sz="320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36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65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ED6263D-A9DF-486A-4B73-ABFBCE1422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62" y="4596780"/>
                <a:ext cx="10932607" cy="1678435"/>
              </a:xfrm>
              <a:prstGeom prst="roundRect">
                <a:avLst/>
              </a:prstGeom>
              <a:blipFill>
                <a:blip r:embed="rId4"/>
                <a:stretch>
                  <a:fillRect l="-612" r="-155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1831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7F75FE-F80E-F8FF-87B2-02A548D9A6B2}"/>
                  </a:ext>
                </a:extLst>
              </p:cNvPr>
              <p:cNvSpPr txBox="1"/>
              <p:nvPr/>
            </p:nvSpPr>
            <p:spPr>
              <a:xfrm>
                <a:off x="580627" y="1314967"/>
                <a:ext cx="7033229" cy="360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Lam quay bánh xe 30 lần. Số lần kim chỉ vào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phần màu đỏ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30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tổng số lần quay. Hỏi kim đã chỉ vào phần màu trắng bao nhiêu lần?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7F75FE-F80E-F8FF-87B2-02A548D9A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27" y="1314967"/>
                <a:ext cx="7033229" cy="3602140"/>
              </a:xfrm>
              <a:prstGeom prst="rect">
                <a:avLst/>
              </a:prstGeom>
              <a:blipFill>
                <a:blip r:embed="rId3"/>
                <a:stretch>
                  <a:fillRect l="-3033" t="-3046" r="-5199" b="-5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64569" y="449335"/>
            <a:ext cx="1057232" cy="865632"/>
            <a:chOff x="1398928" y="934998"/>
            <a:chExt cx="1031522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597786" y="1072111"/>
              <a:ext cx="832664" cy="63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34B585-2A40-1A80-21DA-ED6328207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893" y="1618787"/>
            <a:ext cx="3960934" cy="321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4898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7F75FE-F80E-F8FF-87B2-02A548D9A6B2}"/>
                  </a:ext>
                </a:extLst>
              </p:cNvPr>
              <p:cNvSpPr txBox="1"/>
              <p:nvPr/>
            </p:nvSpPr>
            <p:spPr>
              <a:xfrm>
                <a:off x="571624" y="1693833"/>
                <a:ext cx="7033229" cy="2812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buClr>
                    <a:srgbClr val="FF0000"/>
                  </a:buClr>
                </a:pPr>
                <a:r>
                  <a:rPr lang="vi-VN" sz="4000">
                    <a:solidFill>
                      <a:srgbClr val="FF0000"/>
                    </a:solidFill>
                  </a:rPr>
                  <a:t>Tóm tắt</a:t>
                </a:r>
                <a:endParaRPr lang="en-US" sz="4000">
                  <a:solidFill>
                    <a:srgbClr val="FF0000"/>
                  </a:solidFill>
                </a:endParaRPr>
              </a:p>
              <a:p>
                <a:pPr lvl="0" algn="just">
                  <a:buClr>
                    <a:srgbClr val="FF0000"/>
                  </a:buClr>
                </a:pPr>
                <a:r>
                  <a:rPr lang="vi-VN" sz="4000">
                    <a:solidFill>
                      <a:prstClr val="black"/>
                    </a:solidFill>
                  </a:rPr>
                  <a:t>Quay: 30 lần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just">
                  <a:buClr>
                    <a:srgbClr val="FF0000"/>
                  </a:buClr>
                </a:pPr>
                <a:r>
                  <a:rPr lang="vi-VN" sz="4000">
                    <a:solidFill>
                      <a:prstClr val="black"/>
                    </a:solidFill>
                  </a:rPr>
                  <a:t>Màu đỏ: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</a:t>
                </a:r>
                <a:r>
                  <a:rPr lang="vi-VN" sz="4000">
                    <a:solidFill>
                      <a:prstClr val="black"/>
                    </a:solidFill>
                  </a:rPr>
                  <a:t>tổng số lần quay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just">
                  <a:buClr>
                    <a:srgbClr val="FF0000"/>
                  </a:buClr>
                </a:pPr>
                <a:r>
                  <a:rPr lang="en-US" sz="4000">
                    <a:solidFill>
                      <a:prstClr val="black"/>
                    </a:solidFill>
                  </a:rPr>
                  <a:t>M</a:t>
                </a:r>
                <a:r>
                  <a:rPr lang="vi-VN" sz="4000">
                    <a:solidFill>
                      <a:prstClr val="black"/>
                    </a:solidFill>
                  </a:rPr>
                  <a:t>àu trắng: </a:t>
                </a:r>
                <a:r>
                  <a:rPr lang="en-US" sz="4000">
                    <a:solidFill>
                      <a:prstClr val="black"/>
                    </a:solidFill>
                  </a:rPr>
                  <a:t>.</a:t>
                </a:r>
                <a:r>
                  <a:rPr lang="vi-VN" sz="4000">
                    <a:solidFill>
                      <a:prstClr val="black"/>
                    </a:solidFill>
                  </a:rPr>
                  <a:t>?</a:t>
                </a:r>
                <a:r>
                  <a:rPr lang="en-US" sz="4000">
                    <a:solidFill>
                      <a:prstClr val="black"/>
                    </a:solidFill>
                  </a:rPr>
                  <a:t>.</a:t>
                </a:r>
                <a:r>
                  <a:rPr lang="vi-VN" sz="4000">
                    <a:solidFill>
                      <a:prstClr val="black"/>
                    </a:solidFill>
                  </a:rPr>
                  <a:t>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7F75FE-F80E-F8FF-87B2-02A548D9A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24" y="1693833"/>
                <a:ext cx="7033229" cy="2812052"/>
              </a:xfrm>
              <a:prstGeom prst="rect">
                <a:avLst/>
              </a:prstGeom>
              <a:blipFill>
                <a:blip r:embed="rId3"/>
                <a:stretch>
                  <a:fillRect l="-3120" t="-4555" b="-8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64569" y="449335"/>
            <a:ext cx="1057232" cy="865632"/>
            <a:chOff x="1398928" y="934998"/>
            <a:chExt cx="1031522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597786" y="1072111"/>
              <a:ext cx="832664" cy="63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34B585-2A40-1A80-21DA-ED6328207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972" y="1438905"/>
            <a:ext cx="3960934" cy="321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1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7F75FE-F80E-F8FF-87B2-02A548D9A6B2}"/>
                  </a:ext>
                </a:extLst>
              </p:cNvPr>
              <p:cNvSpPr txBox="1"/>
              <p:nvPr/>
            </p:nvSpPr>
            <p:spPr>
              <a:xfrm>
                <a:off x="868383" y="1180348"/>
                <a:ext cx="10454528" cy="4217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buClr>
                    <a:srgbClr val="FF0000"/>
                  </a:buClr>
                </a:pPr>
                <a:r>
                  <a:rPr lang="vi-VN" sz="4000">
                    <a:solidFill>
                      <a:srgbClr val="FF0000"/>
                    </a:solidFill>
                  </a:rPr>
                  <a:t>Bài giải</a:t>
                </a:r>
                <a:endParaRPr lang="en-US" sz="4000">
                  <a:solidFill>
                    <a:srgbClr val="FF0000"/>
                  </a:solidFill>
                </a:endParaRPr>
              </a:p>
              <a:p>
                <a:pPr lvl="0" algn="ctr">
                  <a:buClr>
                    <a:srgbClr val="FF0000"/>
                  </a:buClr>
                </a:pPr>
                <a:r>
                  <a:rPr lang="vi-VN" sz="4000">
                    <a:solidFill>
                      <a:prstClr val="black"/>
                    </a:solidFill>
                  </a:rPr>
                  <a:t>Số lần kim chỉ vào phần màu đỏ là: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ctr">
                  <a:buClr>
                    <a:srgbClr val="FF0000"/>
                  </a:buClr>
                </a:pPr>
                <a:r>
                  <a:rPr lang="vi-VN" sz="4000">
                    <a:solidFill>
                      <a:prstClr val="black"/>
                    </a:solidFill>
                  </a:rPr>
                  <a:t>30 ×</a:t>
                </a:r>
                <a:r>
                  <a:rPr lang="en-US" sz="400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prstClr val="black"/>
                    </a:solidFill>
                  </a:rPr>
                  <a:t>  = </a:t>
                </a:r>
                <a:r>
                  <a:rPr lang="vi-VN" sz="4000">
                    <a:solidFill>
                      <a:prstClr val="black"/>
                    </a:solidFill>
                  </a:rPr>
                  <a:t>17 (lần)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ctr">
                  <a:buClr>
                    <a:srgbClr val="FF0000"/>
                  </a:buClr>
                </a:pPr>
                <a:r>
                  <a:rPr lang="vi-VN" sz="4000">
                    <a:solidFill>
                      <a:prstClr val="black"/>
                    </a:solidFill>
                  </a:rPr>
                  <a:t>Số lần kim đã chỉ vào phần màu trắng là: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ctr">
                  <a:buClr>
                    <a:srgbClr val="FF0000"/>
                  </a:buClr>
                </a:pPr>
                <a:r>
                  <a:rPr lang="vi-VN" sz="4000">
                    <a:solidFill>
                      <a:prstClr val="black"/>
                    </a:solidFill>
                  </a:rPr>
                  <a:t>30 – 17 = 13 (lần)</a:t>
                </a:r>
                <a:endParaRPr lang="en-US" sz="4000">
                  <a:solidFill>
                    <a:prstClr val="black"/>
                  </a:solidFill>
                </a:endParaRPr>
              </a:p>
              <a:p>
                <a:pPr lvl="0" algn="ctr">
                  <a:buClr>
                    <a:srgbClr val="FF0000"/>
                  </a:buClr>
                </a:pPr>
                <a:r>
                  <a:rPr lang="en-US" sz="4000">
                    <a:solidFill>
                      <a:prstClr val="black"/>
                    </a:solidFill>
                  </a:rPr>
                  <a:t>			</a:t>
                </a:r>
                <a:r>
                  <a:rPr lang="vi-VN" sz="4000">
                    <a:solidFill>
                      <a:prstClr val="black"/>
                    </a:solidFill>
                  </a:rPr>
                  <a:t>Đáp số: 13 lần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7F75FE-F80E-F8FF-87B2-02A548D9A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383" y="1180348"/>
                <a:ext cx="10454528" cy="4217693"/>
              </a:xfrm>
              <a:prstGeom prst="rect">
                <a:avLst/>
              </a:prstGeom>
              <a:blipFill>
                <a:blip r:embed="rId3"/>
                <a:stretch>
                  <a:fillRect t="-3035" b="-4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64569" y="449335"/>
            <a:ext cx="1057232" cy="865632"/>
            <a:chOff x="1398928" y="934998"/>
            <a:chExt cx="1031522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597786" y="1072111"/>
              <a:ext cx="832664" cy="630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34B585-2A40-1A80-21DA-ED6328207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5769" y="4801826"/>
            <a:ext cx="1897142" cy="1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39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D3FD2E-B3BB-14BE-4CBA-32580CEBF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" r="8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A7792-CDB3-33D7-C262-5F54D37CC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25" y="2080857"/>
            <a:ext cx="5669585" cy="454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1615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DA11C-C69E-A33D-3646-38E742A25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" y="8270"/>
            <a:ext cx="12188626" cy="6871049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DB6AE95-C4D0-8E81-6A75-220AB09D5319}"/>
              </a:ext>
            </a:extLst>
          </p:cNvPr>
          <p:cNvSpPr/>
          <p:nvPr/>
        </p:nvSpPr>
        <p:spPr>
          <a:xfrm>
            <a:off x="224171" y="90516"/>
            <a:ext cx="11743658" cy="6691284"/>
          </a:xfrm>
          <a:prstGeom prst="roundRect">
            <a:avLst>
              <a:gd name="adj" fmla="val 6681"/>
            </a:avLst>
          </a:prstGeom>
          <a:solidFill>
            <a:schemeClr val="bg1">
              <a:alpha val="88000"/>
            </a:schemeClr>
          </a:solidFill>
          <a:ln w="57150">
            <a:solidFill>
              <a:srgbClr val="C00000">
                <a:alpha val="72000"/>
              </a:srgb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3DB4-0467-7F8A-48D9-2ADFB8EA8398}"/>
              </a:ext>
            </a:extLst>
          </p:cNvPr>
          <p:cNvSpPr txBox="1"/>
          <p:nvPr/>
        </p:nvSpPr>
        <p:spPr>
          <a:xfrm>
            <a:off x="582540" y="285060"/>
            <a:ext cx="11026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vi-VN" sz="3600"/>
              <a:t>Trò chơi </a:t>
            </a:r>
            <a:r>
              <a:rPr lang="vi-VN" sz="3600" i="1">
                <a:solidFill>
                  <a:srgbClr val="FF0000"/>
                </a:solidFill>
              </a:rPr>
              <a:t>Ai về đích trước</a:t>
            </a:r>
            <a:r>
              <a:rPr lang="vi-VN" sz="3600"/>
              <a:t>?</a:t>
            </a:r>
          </a:p>
          <a:p>
            <a:pPr algn="just">
              <a:buClr>
                <a:srgbClr val="FF0000"/>
              </a:buClr>
            </a:pPr>
            <a:r>
              <a:rPr lang="en-US" sz="3600"/>
              <a:t>	</a:t>
            </a:r>
            <a:r>
              <a:rPr lang="vi-VN" sz="3600"/>
              <a:t>Dùng một con xúc xắc và hai vật nhỏ (ví dụ: cúc áo</a:t>
            </a:r>
            <a:r>
              <a:rPr lang="en-US" sz="3600"/>
              <a:t>) </a:t>
            </a:r>
            <a:r>
              <a:rPr lang="vi-VN" sz="3600"/>
              <a:t>làm xe đua</a:t>
            </a:r>
            <a:r>
              <a:rPr lang="en-US" sz="3600"/>
              <a:t> </a:t>
            </a:r>
            <a:r>
              <a:rPr lang="vi-VN" sz="3600"/>
              <a:t>màu xanh và màu đỏ.</a:t>
            </a:r>
          </a:p>
          <a:p>
            <a:pPr algn="just">
              <a:buClr>
                <a:srgbClr val="FF0000"/>
              </a:buClr>
            </a:pPr>
            <a:r>
              <a:rPr lang="en-US" sz="3600"/>
              <a:t>	</a:t>
            </a:r>
            <a:r>
              <a:rPr lang="vi-VN" sz="3600"/>
              <a:t>Tung xúc xắc. Nếu xuất hiện</a:t>
            </a:r>
            <a:r>
              <a:rPr lang="en-US" sz="3600"/>
              <a:t> </a:t>
            </a:r>
            <a:r>
              <a:rPr lang="vi-VN" sz="3600"/>
              <a:t>mặt có số chấm là số chẵn thì</a:t>
            </a:r>
            <a:r>
              <a:rPr lang="en-US" sz="3600"/>
              <a:t> </a:t>
            </a:r>
            <a:r>
              <a:rPr lang="vi-VN" sz="3600"/>
              <a:t>xe màu xanh tiến một ô. Nếu</a:t>
            </a:r>
            <a:r>
              <a:rPr lang="en-US" sz="3600"/>
              <a:t> </a:t>
            </a:r>
            <a:r>
              <a:rPr lang="vi-VN" sz="3600"/>
              <a:t>xuất hiện mặt có số chấm là</a:t>
            </a:r>
            <a:r>
              <a:rPr lang="en-US" sz="3600"/>
              <a:t> </a:t>
            </a:r>
            <a:r>
              <a:rPr lang="vi-VN" sz="3600"/>
              <a:t>số lẻ thì xe màu đỏ tiến một ô.</a:t>
            </a:r>
          </a:p>
          <a:p>
            <a:pPr algn="just">
              <a:buClr>
                <a:srgbClr val="FF0000"/>
              </a:buClr>
            </a:pPr>
            <a:r>
              <a:rPr lang="vi-VN" sz="3600"/>
              <a:t>Xe nào di chuyển đến ô về đích</a:t>
            </a:r>
            <a:r>
              <a:rPr lang="en-US" sz="3600"/>
              <a:t> </a:t>
            </a:r>
            <a:r>
              <a:rPr lang="vi-VN" sz="3600"/>
              <a:t>trước thì thắng cuộc.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B07F2F-F569-1F2A-0B89-A4E752652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73" y="4128764"/>
            <a:ext cx="4173430" cy="244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90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3618A7-1A9F-1A58-AD0F-0FE621C34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2" r="319" b="2372"/>
          <a:stretch/>
        </p:blipFill>
        <p:spPr>
          <a:xfrm>
            <a:off x="0" y="0"/>
            <a:ext cx="12192000" cy="6879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3C4834-06E9-A569-CF4B-ADFB9180A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54" y="421126"/>
            <a:ext cx="9608129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8300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A2F6A4-3AD0-A7FF-65B9-486A09DF9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5" b="83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FC5210-2F43-C3A5-F05F-6ED6D2BF3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407" y="147902"/>
            <a:ext cx="6782907" cy="510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7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6B7327-7BF9-459B-7523-F216DB64B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" t="7950" r="1759" b="25874"/>
          <a:stretch/>
        </p:blipFill>
        <p:spPr>
          <a:xfrm>
            <a:off x="0" y="0"/>
            <a:ext cx="12192000" cy="68696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A707D-E15C-9C6E-D7FD-9D957CAF2868}"/>
              </a:ext>
            </a:extLst>
          </p:cNvPr>
          <p:cNvGrpSpPr/>
          <p:nvPr/>
        </p:nvGrpSpPr>
        <p:grpSpPr>
          <a:xfrm>
            <a:off x="353121" y="133815"/>
            <a:ext cx="11485758" cy="6501161"/>
            <a:chOff x="1184815" y="475217"/>
            <a:chExt cx="9619270" cy="51672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DF638A-0BB2-4090-1EA1-4B67CC74F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</a:blip>
            <a:stretch>
              <a:fillRect/>
            </a:stretch>
          </p:blipFill>
          <p:spPr>
            <a:xfrm>
              <a:off x="1184815" y="891791"/>
              <a:ext cx="9619270" cy="47507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DEABA7-39F0-8DFC-1F62-D2396AF18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6589" y="475217"/>
              <a:ext cx="5376106" cy="114089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283DD5-3DF5-9A10-F7EE-7F201F0A18F0}"/>
              </a:ext>
            </a:extLst>
          </p:cNvPr>
          <p:cNvGrpSpPr/>
          <p:nvPr/>
        </p:nvGrpSpPr>
        <p:grpSpPr>
          <a:xfrm>
            <a:off x="687952" y="1541280"/>
            <a:ext cx="10671359" cy="4524315"/>
            <a:chOff x="687952" y="1628364"/>
            <a:chExt cx="10671359" cy="45243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09BC8C-B3F9-9921-7B06-199066B79B8F}"/>
                </a:ext>
              </a:extLst>
            </p:cNvPr>
            <p:cNvSpPr txBox="1"/>
            <p:nvPr/>
          </p:nvSpPr>
          <p:spPr>
            <a:xfrm>
              <a:off x="1344016" y="1628364"/>
              <a:ext cx="10015295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HS sử dụng được tỉ số để mô tả số lần lặp lại của một khả năng xảy ra (nhiều lần)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 một sự kiện trong một thí nghiệm so với tổng số lần thực hiện thí nghiệm đó ở những trường hợp đơn giản.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Vận dụng giải quyết vấn đề đơn giản của thực tiễn.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 HS có cơ hội để phát triển các năng lực tư duy và lập luận toán học; giao tiếp toán học; sử dụng công cụ, phương tiện học toán và các phẩm chất nhân ái, chăm chỉ, trung thực, trách nhiệm.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63FC519-660D-F3EA-3253-10767019F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689" y="1797733"/>
              <a:ext cx="479503" cy="4795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61365F6-6299-4222-F95D-B9141317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1143" y="3519671"/>
              <a:ext cx="479503" cy="47950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B0048E5-65FF-8DB7-C905-59214CFAA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952" y="4206387"/>
              <a:ext cx="479503" cy="47950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B79333-50E6-24E9-B93D-4AC5FFC7D8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8855" y="590222"/>
            <a:ext cx="5895343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80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F31701-E5A5-38DE-E252-C9B0224C9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8C9C2E-B710-DA59-24D4-A420E898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74" y="3934136"/>
            <a:ext cx="11583404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29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Đ-BABYLON">
            <a:hlinkClick r:id="" action="ppaction://media"/>
            <a:extLst>
              <a:ext uri="{FF2B5EF4-FFF2-40B4-BE49-F238E27FC236}">
                <a16:creationId xmlns:a16="http://schemas.microsoft.com/office/drawing/2014/main" id="{9CF1AD64-98C0-365E-DEAC-53A5A357A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81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D56CED-2235-6BAF-3E8D-85CD2716D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2463E3-3C0C-2DDA-89A7-E753F79C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200" y="1774219"/>
            <a:ext cx="9066012" cy="3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5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559292" y="961915"/>
            <a:ext cx="10932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vi-VN" sz="4000"/>
              <a:t>Nam chơi oẳn tù tì với Hà 20 lần thì Nam thắng được 12 lần. Viết tỉ số</a:t>
            </a:r>
            <a:r>
              <a:rPr lang="en-US" sz="4000"/>
              <a:t> </a:t>
            </a:r>
            <a:r>
              <a:rPr lang="vi-VN" sz="4000"/>
              <a:t>của số lần Nam thắng và tổng số lần chơi. </a:t>
            </a:r>
            <a:endParaRPr lang="en-US" sz="40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1898" y="96283"/>
            <a:ext cx="1099279" cy="865632"/>
            <a:chOff x="1398928" y="934998"/>
            <a:chExt cx="1072546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1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638810" y="1102041"/>
              <a:ext cx="832664" cy="510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chemeClr val="bg1"/>
                  </a:solidFill>
                  <a:latin typeface="SVN-Gretoon" panose="02040603050506020204" pitchFamily="18" charset="0"/>
                </a:rPr>
                <a:t>1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Hình ảnh Oẳn Tù Tì PNG, Vector, PSD, và biểu tượng để tải về miễn phí |  pngtree">
            <a:extLst>
              <a:ext uri="{FF2B5EF4-FFF2-40B4-BE49-F238E27FC236}">
                <a16:creationId xmlns:a16="http://schemas.microsoft.com/office/drawing/2014/main" id="{A4CE89FE-47EE-0418-6E0E-9C7C9BE7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0583" y1="31250" x2="72833" y2="67083"/>
                        <a14:foregroundMark x1="64750" y1="36500" x2="70167" y2="68417"/>
                        <a14:foregroundMark x1="53583" y1="59000" x2="69750" y2="58333"/>
                        <a14:foregroundMark x1="80917" y1="55917" x2="86583" y2="60333"/>
                        <a14:foregroundMark x1="72333" y1="71250" x2="74083" y2="74083"/>
                        <a14:foregroundMark x1="77583" y1="68833" x2="78083" y2="71250"/>
                        <a14:foregroundMark x1="73000" y1="68417" x2="73667" y2="73000"/>
                        <a14:foregroundMark x1="67083" y1="70833" x2="67583" y2="75167"/>
                        <a14:foregroundMark x1="83500" y1="70583" x2="84417" y2="70583"/>
                        <a14:foregroundMark x1="11417" y1="72333" x2="17250" y2="74083"/>
                        <a14:foregroundMark x1="30833" y1="50750" x2="31750" y2="63417"/>
                        <a14:foregroundMark x1="71500" y1="36250" x2="73667" y2="62750"/>
                        <a14:foregroundMark x1="80250" y1="70583" x2="80250" y2="70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15" y="87451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42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46863" y="281497"/>
            <a:ext cx="10932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 chơi oẳn tù tì với Hà 20 lần thì Nam thắng được 12 lần. Viết tỉ số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số lần Nam thắng và tổng số lần chơi.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61898" y="96283"/>
            <a:ext cx="1099279" cy="865632"/>
            <a:chOff x="1398928" y="934998"/>
            <a:chExt cx="1072546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638810" y="1102041"/>
              <a:ext cx="832664" cy="510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Hình ảnh Oẳn Tù Tì PNG, Vector, PSD, và biểu tượng để tải về miễn phí |  pngtree">
            <a:extLst>
              <a:ext uri="{FF2B5EF4-FFF2-40B4-BE49-F238E27FC236}">
                <a16:creationId xmlns:a16="http://schemas.microsoft.com/office/drawing/2014/main" id="{A4CE89FE-47EE-0418-6E0E-9C7C9BE7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583" y1="31250" x2="72833" y2="67083"/>
                        <a14:foregroundMark x1="64750" y1="36500" x2="70167" y2="68417"/>
                        <a14:foregroundMark x1="53583" y1="59000" x2="69750" y2="58333"/>
                        <a14:foregroundMark x1="80917" y1="55917" x2="86583" y2="60333"/>
                        <a14:foregroundMark x1="72333" y1="71250" x2="74083" y2="74083"/>
                        <a14:foregroundMark x1="77583" y1="68833" x2="78083" y2="71250"/>
                        <a14:foregroundMark x1="73000" y1="68417" x2="73667" y2="73000"/>
                        <a14:foregroundMark x1="67083" y1="70833" x2="67583" y2="75167"/>
                        <a14:foregroundMark x1="83500" y1="70583" x2="84417" y2="70583"/>
                        <a14:foregroundMark x1="11417" y1="72333" x2="17250" y2="74083"/>
                        <a14:foregroundMark x1="30833" y1="50750" x2="31750" y2="63417"/>
                        <a14:foregroundMark x1="71500" y1="36250" x2="73667" y2="62750"/>
                        <a14:foregroundMark x1="80250" y1="70583" x2="80250" y2="70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27" y="2184241"/>
            <a:ext cx="4974322" cy="497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ABFDFC-C670-AE15-39D0-2AA2C3DC83C5}"/>
                  </a:ext>
                </a:extLst>
              </p:cNvPr>
              <p:cNvSpPr txBox="1"/>
              <p:nvPr/>
            </p:nvSpPr>
            <p:spPr>
              <a:xfrm>
                <a:off x="846863" y="3075981"/>
                <a:ext cx="7052953" cy="188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buClr>
                    <a:srgbClr val="FF0000"/>
                  </a:buClr>
                </a:pPr>
                <a:r>
                  <a:rPr lang="vi-VN" sz="4000">
                    <a:solidFill>
                      <a:srgbClr val="FF0000"/>
                    </a:solidFill>
                  </a:rPr>
                  <a:t>Tỉ số của số lần Nam thắng và tổng số lần chơi là</a:t>
                </a:r>
                <a:r>
                  <a:rPr lang="en-US" sz="400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ABFDFC-C670-AE15-39D0-2AA2C3DC8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63" y="3075981"/>
                <a:ext cx="7052953" cy="1888209"/>
              </a:xfrm>
              <a:prstGeom prst="rect">
                <a:avLst/>
              </a:prstGeom>
              <a:blipFill>
                <a:blip r:embed="rId5"/>
                <a:stretch>
                  <a:fillRect l="-3111" t="-5825" r="-5099" b="-10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304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9573" y="342228"/>
            <a:ext cx="10932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vi-VN" sz="3600">
                <a:solidFill>
                  <a:prstClr val="black"/>
                </a:solidFill>
              </a:rPr>
              <a:t>An tung một đồng xu nhiều lần liên tiếp. Dưới đây là bảng kết qu</a:t>
            </a:r>
            <a:r>
              <a:rPr lang="en-US" sz="3600">
                <a:solidFill>
                  <a:prstClr val="black"/>
                </a:solidFill>
              </a:rPr>
              <a:t>ả </a:t>
            </a:r>
            <a:r>
              <a:rPr lang="vi-VN" sz="3600">
                <a:solidFill>
                  <a:prstClr val="black"/>
                </a:solidFill>
              </a:rPr>
              <a:t>kiểm đếm và ghi chép số lần xuất hiện các mặt của đồng xu.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99955" y="96283"/>
            <a:ext cx="1099279" cy="865632"/>
            <a:chOff x="1398928" y="934998"/>
            <a:chExt cx="1072546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638810" y="1102041"/>
              <a:ext cx="832664" cy="45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06DF0A-B0A3-49C5-ADAA-96852813C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2096554"/>
            <a:ext cx="11080355" cy="1647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2F74A0-637F-2459-9951-25824D2FD9F3}"/>
              </a:ext>
            </a:extLst>
          </p:cNvPr>
          <p:cNvSpPr txBox="1"/>
          <p:nvPr/>
        </p:nvSpPr>
        <p:spPr>
          <a:xfrm>
            <a:off x="559292" y="3790769"/>
            <a:ext cx="109326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FF0000"/>
              </a:buClr>
            </a:pPr>
            <a:r>
              <a:rPr lang="vi-VN" sz="3600">
                <a:solidFill>
                  <a:srgbClr val="FF0000"/>
                </a:solidFill>
              </a:rPr>
              <a:t>a)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An đã tung đồng xu tất cả bao nhiêu lần?</a:t>
            </a:r>
          </a:p>
          <a:p>
            <a:pPr lvl="0" algn="just">
              <a:buClr>
                <a:srgbClr val="FF0000"/>
              </a:buClr>
            </a:pPr>
            <a:r>
              <a:rPr lang="vi-VN" sz="3600">
                <a:solidFill>
                  <a:srgbClr val="FF0000"/>
                </a:solidFill>
              </a:rPr>
              <a:t>b)</a:t>
            </a:r>
            <a:r>
              <a:rPr lang="en-US" sz="3600">
                <a:solidFill>
                  <a:prstClr val="black"/>
                </a:solidFill>
              </a:rPr>
              <a:t> </a:t>
            </a:r>
            <a:r>
              <a:rPr lang="vi-VN" sz="3600">
                <a:solidFill>
                  <a:prstClr val="black"/>
                </a:solidFill>
              </a:rPr>
              <a:t>Viết tỉ số của số lần xảy ra sự kiện mặt sấp xuất hiện và tổng số lần tung.</a:t>
            </a:r>
            <a:endParaRPr lang="en-US" sz="3600">
              <a:solidFill>
                <a:prstClr val="black"/>
              </a:solidFill>
            </a:endParaRPr>
          </a:p>
          <a:p>
            <a:pPr lvl="0" algn="just">
              <a:buClr>
                <a:srgbClr val="FF0000"/>
              </a:buClr>
            </a:pPr>
            <a:r>
              <a:rPr lang="en-US" sz="3600">
                <a:solidFill>
                  <a:srgbClr val="FF0000"/>
                </a:solidFill>
              </a:rPr>
              <a:t>c) </a:t>
            </a:r>
            <a:r>
              <a:rPr lang="vi-VN" sz="3600">
                <a:solidFill>
                  <a:prstClr val="black"/>
                </a:solidFill>
              </a:rPr>
              <a:t>Viết tỉ số của số lần xảy ra sự kiện mặt ngửa xuất hiện và tổng số lần tung.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722182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>
            <a:extLst>
              <a:ext uri="{FF2B5EF4-FFF2-40B4-BE49-F238E27FC236}">
                <a16:creationId xmlns:a16="http://schemas.microsoft.com/office/drawing/2014/main" id="{0FBFA8D8-5AAC-4B00-391B-BBB98BE3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" t="232" b="884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4838-B0D9-1282-4F04-67302282D07C}"/>
              </a:ext>
            </a:extLst>
          </p:cNvPr>
          <p:cNvSpPr/>
          <p:nvPr/>
        </p:nvSpPr>
        <p:spPr>
          <a:xfrm>
            <a:off x="307759" y="236813"/>
            <a:ext cx="11576482" cy="6341540"/>
          </a:xfrm>
          <a:prstGeom prst="roundRect">
            <a:avLst>
              <a:gd name="adj" fmla="val 668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accent6">
                <a:lumMod val="50000"/>
                <a:alpha val="72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75FE-F80E-F8FF-87B2-02A548D9A6B2}"/>
              </a:ext>
            </a:extLst>
          </p:cNvPr>
          <p:cNvSpPr txBox="1"/>
          <p:nvPr/>
        </p:nvSpPr>
        <p:spPr>
          <a:xfrm>
            <a:off x="829573" y="342228"/>
            <a:ext cx="10932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 tung một đồng xu nhiều lần liên tiếp. Dưới đây là bảng kết qu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kiểm đếm và ghi chép số lần xuất hiện các mặt của đồng xu.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28BC2D-A08A-777B-6AD3-7BC25307E562}"/>
              </a:ext>
            </a:extLst>
          </p:cNvPr>
          <p:cNvGrpSpPr/>
          <p:nvPr/>
        </p:nvGrpSpPr>
        <p:grpSpPr>
          <a:xfrm>
            <a:off x="99955" y="96283"/>
            <a:ext cx="1099279" cy="865632"/>
            <a:chOff x="1398928" y="934998"/>
            <a:chExt cx="1072546" cy="84458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829AFC-22D8-0392-F22C-06DC2738F28A}"/>
                </a:ext>
              </a:extLst>
            </p:cNvPr>
            <p:cNvSpPr/>
            <p:nvPr/>
          </p:nvSpPr>
          <p:spPr>
            <a:xfrm>
              <a:off x="1398928" y="934998"/>
              <a:ext cx="832664" cy="84458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FE86B8-2B0B-445B-A321-5F6F8CFBD249}"/>
                </a:ext>
              </a:extLst>
            </p:cNvPr>
            <p:cNvSpPr txBox="1"/>
            <p:nvPr/>
          </p:nvSpPr>
          <p:spPr>
            <a:xfrm>
              <a:off x="1638810" y="1102041"/>
              <a:ext cx="832664" cy="45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06DF0A-B0A3-49C5-ADAA-96852813C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2096554"/>
            <a:ext cx="11080355" cy="1647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2F74A0-637F-2459-9951-25824D2FD9F3}"/>
              </a:ext>
            </a:extLst>
          </p:cNvPr>
          <p:cNvSpPr txBox="1"/>
          <p:nvPr/>
        </p:nvSpPr>
        <p:spPr>
          <a:xfrm>
            <a:off x="700101" y="3744313"/>
            <a:ext cx="10932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 đã tung đồng xu tất cả bao nhiêu lần?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D6263D-A9DF-486A-4B73-ABFBCE142231}"/>
              </a:ext>
            </a:extLst>
          </p:cNvPr>
          <p:cNvSpPr/>
          <p:nvPr/>
        </p:nvSpPr>
        <p:spPr>
          <a:xfrm>
            <a:off x="693162" y="4596780"/>
            <a:ext cx="10932607" cy="167843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lần mặt sấp xuất hiện là 29 lần, số lần mặt ngửa xuất hiện là 36 lần.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 đã tung đồng xu tất cả số lần là: 29 + 36 = 65 (lần)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909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4223</TotalTime>
  <Words>706</Words>
  <Application>Microsoft Office PowerPoint</Application>
  <PresentationFormat>Widescreen</PresentationFormat>
  <Paragraphs>44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Cambria Math</vt:lpstr>
      <vt:lpstr>SVN-Gretoon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1</cp:revision>
  <dcterms:created xsi:type="dcterms:W3CDTF">2023-06-24T05:51:02Z</dcterms:created>
  <dcterms:modified xsi:type="dcterms:W3CDTF">2025-09-18T14:56:11Z</dcterms:modified>
</cp:coreProperties>
</file>