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Lst>
  <p:notesMasterIdLst>
    <p:notesMasterId r:id="rId34"/>
  </p:notesMasterIdLst>
  <p:sldIdLst>
    <p:sldId id="391" r:id="rId5"/>
    <p:sldId id="257" r:id="rId6"/>
    <p:sldId id="258" r:id="rId7"/>
    <p:sldId id="392" r:id="rId8"/>
    <p:sldId id="393" r:id="rId9"/>
    <p:sldId id="395" r:id="rId10"/>
    <p:sldId id="369" r:id="rId11"/>
    <p:sldId id="302" r:id="rId12"/>
    <p:sldId id="288" r:id="rId13"/>
    <p:sldId id="370" r:id="rId14"/>
    <p:sldId id="371" r:id="rId15"/>
    <p:sldId id="372" r:id="rId16"/>
    <p:sldId id="396" r:id="rId17"/>
    <p:sldId id="373" r:id="rId18"/>
    <p:sldId id="374" r:id="rId19"/>
    <p:sldId id="397" r:id="rId20"/>
    <p:sldId id="398" r:id="rId21"/>
    <p:sldId id="375" r:id="rId22"/>
    <p:sldId id="376" r:id="rId23"/>
    <p:sldId id="377" r:id="rId24"/>
    <p:sldId id="378" r:id="rId25"/>
    <p:sldId id="379" r:id="rId26"/>
    <p:sldId id="380" r:id="rId27"/>
    <p:sldId id="381" r:id="rId28"/>
    <p:sldId id="382" r:id="rId29"/>
    <p:sldId id="383" r:id="rId30"/>
    <p:sldId id="314" r:id="rId31"/>
    <p:sldId id="325" r:id="rId32"/>
    <p:sldId id="3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FF"/>
    <a:srgbClr val="FAD1E3"/>
    <a:srgbClr val="8BF1FF"/>
    <a:srgbClr val="FFFF8F"/>
    <a:srgbClr val="CCFFFF"/>
    <a:srgbClr val="9ADBF2"/>
    <a:srgbClr val="98E084"/>
    <a:srgbClr val="57F7E4"/>
    <a:srgbClr val="66FAF6"/>
    <a:srgbClr val="F8B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184FB-B377-4A5F-9C91-EE2D0E8C9086}"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5DB4D-8C1B-4717-9023-395118A33689}" type="slidenum">
              <a:rPr lang="en-US" smtClean="0"/>
              <a:t>‹#›</a:t>
            </a:fld>
            <a:endParaRPr lang="en-US"/>
          </a:p>
        </p:txBody>
      </p:sp>
    </p:spTree>
    <p:extLst>
      <p:ext uri="{BB962C8B-B14F-4D97-AF65-F5344CB8AC3E}">
        <p14:creationId xmlns:p14="http://schemas.microsoft.com/office/powerpoint/2010/main" val="28143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92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3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41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0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58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92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5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41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67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30837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89820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48685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18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967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41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647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5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81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55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8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45800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472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7912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29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6870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496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33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299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3573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756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31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773736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0523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846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527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6940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2442587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46968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4106467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227371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C72787-265C-4CB5-868E-5F7EFE81ABE6}"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579008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C72787-265C-4CB5-868E-5F7EFE81ABE6}"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71670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495413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72787-265C-4CB5-868E-5F7EFE81ABE6}"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152185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86323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769565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533031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37415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1DA58E-4337-4819-9B7B-92FEE9286168}"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58284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1DA58E-4337-4819-9B7B-92FEE9286168}"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50646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DA58E-4337-4819-9B7B-92FEE9286168}"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8934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33388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44903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EBEE0F-19F9-CD6B-C598-40F65DD600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DA58E-4337-4819-9B7B-92FEE9286168}"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C89E7-EE3E-43C2-B276-1C0332FCEF51}" type="slidenum">
              <a:rPr lang="en-US" smtClean="0"/>
              <a:t>‹#›</a:t>
            </a:fld>
            <a:endParaRPr lang="en-US"/>
          </a:p>
        </p:txBody>
      </p:sp>
      <p:pic>
        <p:nvPicPr>
          <p:cNvPr id="2050" name="Picture 2" descr="Hình ảnh đất Và Nước địa Lý Cảnh Quan đất Rừng đá Vectơ PNG , đất, Rừng, đá  PNG và Vector với nền trong suốt để tải xuống miễn phí">
            <a:extLst>
              <a:ext uri="{FF2B5EF4-FFF2-40B4-BE49-F238E27FC236}">
                <a16:creationId xmlns:a16="http://schemas.microsoft.com/office/drawing/2014/main" id="{56D9AAB3-77CA-F1EE-2D1F-ACEEEC35B8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E9452BC-C9EA-41BC-8C48-FA7FA9C52F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69050" y="8375554"/>
            <a:ext cx="1961823" cy="1964594"/>
          </a:xfrm>
          <a:prstGeom prst="rect">
            <a:avLst/>
          </a:prstGeom>
        </p:spPr>
      </p:pic>
    </p:spTree>
    <p:extLst>
      <p:ext uri="{BB962C8B-B14F-4D97-AF65-F5344CB8AC3E}">
        <p14:creationId xmlns:p14="http://schemas.microsoft.com/office/powerpoint/2010/main" val="3450647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160DC0-B820-9220-6CF3-82610576DE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1733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AFA16C3-276F-9F92-C3E3-B276BBD0D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1506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B12B6CE-F969-F891-C219-7A43912A0F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72787-265C-4CB5-868E-5F7EFE81ABE6}"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8CC7E-B262-4634-A54C-EDC2E2CF422C}" type="slidenum">
              <a:rPr lang="en-US" smtClean="0"/>
              <a:t>‹#›</a:t>
            </a:fld>
            <a:endParaRPr lang="en-US"/>
          </a:p>
        </p:txBody>
      </p:sp>
    </p:spTree>
    <p:extLst>
      <p:ext uri="{BB962C8B-B14F-4D97-AF65-F5344CB8AC3E}">
        <p14:creationId xmlns:p14="http://schemas.microsoft.com/office/powerpoint/2010/main" val="1655591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3.png"/><Relationship Id="rId21" Type="http://schemas.openxmlformats.org/officeDocument/2006/relationships/image" Target="../media/image36.png"/><Relationship Id="rId7" Type="http://schemas.openxmlformats.org/officeDocument/2006/relationships/image" Target="../media/image5.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4.svg"/><Relationship Id="rId9" Type="http://schemas.openxmlformats.org/officeDocument/2006/relationships/image" Target="../media/image24.png"/><Relationship Id="rId14" Type="http://schemas.openxmlformats.org/officeDocument/2006/relationships/image" Target="../media/image2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3.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18"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8.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5.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9597242" y="726496"/>
            <a:ext cx="2036957" cy="3151965"/>
          </a:xfrm>
          <a:custGeom>
            <a:avLst/>
            <a:gdLst/>
            <a:ahLst/>
            <a:cxnLst/>
            <a:rect l="l" t="t" r="r" b="b"/>
            <a:pathLst>
              <a:path w="3055435" h="4727947">
                <a:moveTo>
                  <a:pt x="3055435" y="0"/>
                </a:moveTo>
                <a:lnTo>
                  <a:pt x="0" y="0"/>
                </a:lnTo>
                <a:lnTo>
                  <a:pt x="0" y="4727946"/>
                </a:lnTo>
                <a:lnTo>
                  <a:pt x="3055435" y="4727946"/>
                </a:lnTo>
                <a:lnTo>
                  <a:pt x="30554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1381493" y="779431"/>
            <a:ext cx="1311832" cy="542771"/>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rot="-180378">
            <a:off x="-396370" y="3319675"/>
            <a:ext cx="13516325" cy="282034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85795" y="3172172"/>
            <a:ext cx="1394574" cy="1875345"/>
          </a:xfrm>
          <a:custGeom>
            <a:avLst/>
            <a:gdLst/>
            <a:ahLst/>
            <a:cxnLst/>
            <a:rect l="l" t="t" r="r" b="b"/>
            <a:pathLst>
              <a:path w="2091861" h="2813017">
                <a:moveTo>
                  <a:pt x="0" y="0"/>
                </a:moveTo>
                <a:lnTo>
                  <a:pt x="2091862" y="0"/>
                </a:lnTo>
                <a:lnTo>
                  <a:pt x="2091862" y="2813016"/>
                </a:lnTo>
                <a:lnTo>
                  <a:pt x="0" y="2813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329761" y="5406287"/>
            <a:ext cx="12953445" cy="1856971"/>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5117410" cy="771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2023368" y="1833768"/>
            <a:ext cx="8145265" cy="3764241"/>
            <a:chOff x="0" y="0"/>
            <a:chExt cx="3217882" cy="1487107"/>
          </a:xfrm>
        </p:grpSpPr>
        <p:sp>
          <p:nvSpPr>
            <p:cNvPr id="10" name="Freeform 10"/>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pPr defTabSz="609630"/>
              <a:endParaRPr lang="en-US" sz="1200">
                <a:solidFill>
                  <a:prstClr val="black"/>
                </a:solidFill>
                <a:latin typeface="Calibri"/>
              </a:endParaRPr>
            </a:p>
          </p:txBody>
        </p:sp>
        <p:sp>
          <p:nvSpPr>
            <p:cNvPr id="11" name="TextBox 11"/>
            <p:cNvSpPr txBox="1"/>
            <p:nvPr/>
          </p:nvSpPr>
          <p:spPr>
            <a:xfrm>
              <a:off x="0" y="-38100"/>
              <a:ext cx="3217882" cy="152520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a:off x="-687353" y="2409343"/>
            <a:ext cx="1570435" cy="649767"/>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a:off x="-461027" y="-302586"/>
            <a:ext cx="2977215" cy="2605063"/>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3247213" y="1538617"/>
            <a:ext cx="660888" cy="5947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777873" y="3878460"/>
            <a:ext cx="4425788" cy="2456313"/>
          </a:xfrm>
          <a:custGeom>
            <a:avLst/>
            <a:gdLst/>
            <a:ahLst/>
            <a:cxnLst/>
            <a:rect l="l" t="t" r="r" b="b"/>
            <a:pathLst>
              <a:path w="6638682" h="3684469">
                <a:moveTo>
                  <a:pt x="6638682" y="0"/>
                </a:moveTo>
                <a:lnTo>
                  <a:pt x="0" y="0"/>
                </a:lnTo>
                <a:lnTo>
                  <a:pt x="0" y="3684469"/>
                </a:lnTo>
                <a:lnTo>
                  <a:pt x="6638682" y="3684469"/>
                </a:lnTo>
                <a:lnTo>
                  <a:pt x="663868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3230321" y="5871908"/>
            <a:ext cx="4336471" cy="1192529"/>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23480" y="3484313"/>
            <a:ext cx="2387095" cy="4557699"/>
          </a:xfrm>
          <a:custGeom>
            <a:avLst/>
            <a:gdLst/>
            <a:ahLst/>
            <a:cxnLst/>
            <a:rect l="l" t="t" r="r" b="b"/>
            <a:pathLst>
              <a:path w="3580642" h="6836548">
                <a:moveTo>
                  <a:pt x="0" y="0"/>
                </a:moveTo>
                <a:lnTo>
                  <a:pt x="3580642" y="0"/>
                </a:lnTo>
                <a:lnTo>
                  <a:pt x="3580642" y="6836548"/>
                </a:lnTo>
                <a:lnTo>
                  <a:pt x="0" y="68365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6969606" y="5299034"/>
            <a:ext cx="906805" cy="425065"/>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4067625" y="6492513"/>
            <a:ext cx="906805" cy="425065"/>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Hộp Văn bản 22">
            <a:extLst>
              <a:ext uri="{FF2B5EF4-FFF2-40B4-BE49-F238E27FC236}">
                <a16:creationId xmlns:a16="http://schemas.microsoft.com/office/drawing/2014/main" id="{8172EF7A-EDDE-6AA7-659C-2E32E750B7C2}"/>
              </a:ext>
            </a:extLst>
          </p:cNvPr>
          <p:cNvSpPr txBox="1"/>
          <p:nvPr/>
        </p:nvSpPr>
        <p:spPr>
          <a:xfrm>
            <a:off x="292287" y="428156"/>
            <a:ext cx="11763666" cy="820674"/>
          </a:xfrm>
          <a:prstGeom prst="rect">
            <a:avLst/>
          </a:prstGeom>
          <a:noFill/>
        </p:spPr>
        <p:txBody>
          <a:bodyPr wrap="square">
            <a:spAutoFit/>
          </a:bodyPr>
          <a:lstStyle/>
          <a:p>
            <a:pPr algn="ctr">
              <a:lnSpc>
                <a:spcPct val="150000"/>
              </a:lnSpc>
            </a:pPr>
            <a:r>
              <a:rPr lang="en-US" altLang="zh-CN" sz="3600" dirty="0">
                <a:ln w="25400">
                  <a:solidFill>
                    <a:sysClr val="windowText" lastClr="000000"/>
                  </a:solidFill>
                </a:ln>
                <a:solidFill>
                  <a:sysClr val="windowText" lastClr="000000"/>
                </a:solidFill>
                <a:latin typeface="Arial" panose="020B0604020202020204" pitchFamily="34" charset="0"/>
                <a:ea typeface="微软雅黑" panose="020B0503020204020204" pitchFamily="34" charset="-122"/>
                <a:cs typeface="Arial" panose="020B0604020202020204" pitchFamily="34" charset="0"/>
              </a:rPr>
              <a:t>Thứ … ngày … tháng … năm …</a:t>
            </a:r>
          </a:p>
        </p:txBody>
      </p:sp>
      <p:pic>
        <p:nvPicPr>
          <p:cNvPr id="24" name="Picture 23">
            <a:extLst>
              <a:ext uri="{FF2B5EF4-FFF2-40B4-BE49-F238E27FC236}">
                <a16:creationId xmlns:a16="http://schemas.microsoft.com/office/drawing/2014/main" id="{26DA7791-FDAE-1916-3041-A51D6E32E444}"/>
              </a:ext>
            </a:extLst>
          </p:cNvPr>
          <p:cNvPicPr>
            <a:picLocks noChangeAspect="1"/>
          </p:cNvPicPr>
          <p:nvPr/>
        </p:nvPicPr>
        <p:blipFill rotWithShape="1">
          <a:blip r:embed="rId22"/>
          <a:srcRect t="53843"/>
          <a:stretch/>
        </p:blipFill>
        <p:spPr>
          <a:xfrm>
            <a:off x="1913933" y="3276621"/>
            <a:ext cx="8711934" cy="1687545"/>
          </a:xfrm>
          <a:prstGeom prst="rect">
            <a:avLst/>
          </a:prstGeom>
        </p:spPr>
      </p:pic>
      <p:pic>
        <p:nvPicPr>
          <p:cNvPr id="25" name="Picture 24">
            <a:extLst>
              <a:ext uri="{FF2B5EF4-FFF2-40B4-BE49-F238E27FC236}">
                <a16:creationId xmlns:a16="http://schemas.microsoft.com/office/drawing/2014/main" id="{055165D3-B69B-6272-800D-4C926558B334}"/>
              </a:ext>
            </a:extLst>
          </p:cNvPr>
          <p:cNvPicPr>
            <a:picLocks noChangeAspect="1"/>
          </p:cNvPicPr>
          <p:nvPr/>
        </p:nvPicPr>
        <p:blipFill rotWithShape="1">
          <a:blip r:embed="rId22"/>
          <a:srcRect l="3459" t="390" r="38133" b="78676"/>
          <a:stretch/>
        </p:blipFill>
        <p:spPr>
          <a:xfrm>
            <a:off x="1144449" y="1412200"/>
            <a:ext cx="6338391" cy="953367"/>
          </a:xfrm>
          <a:prstGeom prst="rect">
            <a:avLst/>
          </a:prstGeom>
        </p:spPr>
      </p:pic>
      <p:sp>
        <p:nvSpPr>
          <p:cNvPr id="26" name="Hộp Văn bản 22">
            <a:extLst>
              <a:ext uri="{FF2B5EF4-FFF2-40B4-BE49-F238E27FC236}">
                <a16:creationId xmlns:a16="http://schemas.microsoft.com/office/drawing/2014/main" id="{483B6193-2AC7-FCEF-4C3C-F5CA69AAD8B5}"/>
              </a:ext>
            </a:extLst>
          </p:cNvPr>
          <p:cNvSpPr txBox="1"/>
          <p:nvPr/>
        </p:nvSpPr>
        <p:spPr>
          <a:xfrm>
            <a:off x="3696710" y="2158977"/>
            <a:ext cx="4467027" cy="1063433"/>
          </a:xfrm>
          <a:prstGeom prst="rect">
            <a:avLst/>
          </a:prstGeom>
          <a:noFill/>
        </p:spPr>
        <p:txBody>
          <a:bodyPr wrap="square">
            <a:spAutoFit/>
          </a:bodyPr>
          <a:lstStyle/>
          <a:p>
            <a:pPr algn="ctr">
              <a:lnSpc>
                <a:spcPct val="150000"/>
              </a:lnSpc>
            </a:pPr>
            <a:r>
              <a:rPr lang="en-US" altLang="zh-CN" sz="4800">
                <a:ln w="25400">
                  <a:solidFill>
                    <a:sysClr val="windowText" lastClr="000000"/>
                  </a:solidFill>
                </a:ln>
                <a:solidFill>
                  <a:srgbClr val="002060"/>
                </a:solidFill>
                <a:latin typeface="Arial" panose="020B0604020202020204" pitchFamily="34" charset="0"/>
                <a:ea typeface="微软雅黑" panose="020B0503020204020204" pitchFamily="34" charset="-122"/>
                <a:cs typeface="Arial" panose="020B0604020202020204" pitchFamily="34" charset="0"/>
              </a:rPr>
              <a:t>Bài 2- Tiết 4</a:t>
            </a:r>
            <a:endParaRPr lang="en-US" altLang="zh-CN" sz="4800" dirty="0">
              <a:ln w="25400">
                <a:solidFill>
                  <a:sysClr val="windowText" lastClr="000000"/>
                </a:solidFill>
              </a:ln>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Khoa học lớp 5 Chân trời sáng tạo Bài 2: Ô nhiễm, xói mòn đất và bảo vệ môi trường đất">
            <a:extLst>
              <a:ext uri="{FF2B5EF4-FFF2-40B4-BE49-F238E27FC236}">
                <a16:creationId xmlns:a16="http://schemas.microsoft.com/office/drawing/2014/main" id="{7AC12D56-5E42-57EB-9A92-B0229DDF2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416" y="689859"/>
            <a:ext cx="9739168" cy="547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3986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130513D7-66B1-73BF-F4D6-7AE0E137DA37}"/>
              </a:ext>
            </a:extLst>
          </p:cNvPr>
          <p:cNvGraphicFramePr>
            <a:graphicFrameLocks noGrp="1"/>
          </p:cNvGraphicFramePr>
          <p:nvPr>
            <p:extLst>
              <p:ext uri="{D42A27DB-BD31-4B8C-83A1-F6EECF244321}">
                <p14:modId xmlns:p14="http://schemas.microsoft.com/office/powerpoint/2010/main" val="4041595195"/>
              </p:ext>
            </p:extLst>
          </p:nvPr>
        </p:nvGraphicFramePr>
        <p:xfrm>
          <a:off x="667658" y="589827"/>
          <a:ext cx="11030858" cy="5899986"/>
        </p:xfrm>
        <a:graphic>
          <a:graphicData uri="http://schemas.openxmlformats.org/drawingml/2006/table">
            <a:tbl>
              <a:tblPr/>
              <a:tblGrid>
                <a:gridCol w="1204790">
                  <a:extLst>
                    <a:ext uri="{9D8B030D-6E8A-4147-A177-3AD203B41FA5}">
                      <a16:colId xmlns:a16="http://schemas.microsoft.com/office/drawing/2014/main" val="1809336737"/>
                    </a:ext>
                  </a:extLst>
                </a:gridCol>
                <a:gridCol w="3473547">
                  <a:extLst>
                    <a:ext uri="{9D8B030D-6E8A-4147-A177-3AD203B41FA5}">
                      <a16:colId xmlns:a16="http://schemas.microsoft.com/office/drawing/2014/main" val="3691026055"/>
                    </a:ext>
                  </a:extLst>
                </a:gridCol>
                <a:gridCol w="6352521">
                  <a:extLst>
                    <a:ext uri="{9D8B030D-6E8A-4147-A177-3AD203B41FA5}">
                      <a16:colId xmlns:a16="http://schemas.microsoft.com/office/drawing/2014/main" val="3821332678"/>
                    </a:ext>
                  </a:extLst>
                </a:gridCol>
              </a:tblGrid>
              <a:tr h="145045">
                <a:tc>
                  <a:txBody>
                    <a:bodyPr/>
                    <a:lstStyle/>
                    <a:p>
                      <a:pPr algn="ctr"/>
                      <a:r>
                        <a:rPr lang="en-US" sz="2000" b="1">
                          <a:solidFill>
                            <a:srgbClr val="000000"/>
                          </a:solidFill>
                          <a:effectLst/>
                        </a:rPr>
                        <a:t>Nội dung</a:t>
                      </a:r>
                      <a:endParaRPr lang="en-US" sz="2000">
                        <a:solidFill>
                          <a:srgbClr val="000000"/>
                        </a:solidFill>
                        <a:effectLst/>
                      </a:endParaRPr>
                    </a:p>
                  </a:txBody>
                  <a:tcPr marL="36261" marR="36261" marT="18131" marB="181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rgbClr val="000000"/>
                          </a:solidFill>
                          <a:effectLst/>
                        </a:rPr>
                        <a:t>Nguyên nhân</a:t>
                      </a:r>
                      <a:endParaRPr lang="en-US" sz="2000">
                        <a:solidFill>
                          <a:srgbClr val="000000"/>
                        </a:solidFill>
                        <a:effectLst/>
                      </a:endParaRPr>
                    </a:p>
                  </a:txBody>
                  <a:tcPr marL="36261" marR="36261" marT="18131" marB="181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rgbClr val="000000"/>
                          </a:solidFill>
                          <a:effectLst/>
                        </a:rPr>
                        <a:t>Tác hại</a:t>
                      </a:r>
                      <a:endParaRPr lang="en-US" sz="2000">
                        <a:solidFill>
                          <a:srgbClr val="000000"/>
                        </a:solidFill>
                        <a:effectLst/>
                      </a:endParaRPr>
                    </a:p>
                  </a:txBody>
                  <a:tcPr marL="36261" marR="36261" marT="18131" marB="181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751930"/>
                  </a:ext>
                </a:extLst>
              </a:tr>
              <a:tr h="3299765">
                <a:tc>
                  <a:txBody>
                    <a:bodyPr/>
                    <a:lstStyle/>
                    <a:p>
                      <a:pPr algn="ctr"/>
                      <a:r>
                        <a:rPr lang="en-US" sz="2000">
                          <a:solidFill>
                            <a:srgbClr val="000000"/>
                          </a:solidFill>
                          <a:effectLst/>
                          <a:latin typeface="Arial" panose="020B0604020202020204" pitchFamily="34" charset="0"/>
                          <a:cs typeface="Arial" panose="020B0604020202020204" pitchFamily="34" charset="0"/>
                        </a:rPr>
                        <a:t>Ô nhiễm đất</a:t>
                      </a:r>
                    </a:p>
                  </a:txBody>
                  <a:tcPr marL="36261" marR="36261" marT="18131" marB="181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 Nguyên nhân gây ô nhiễm đất do con người là: Sử dụng không hợp lí phân bón hóa học và thuốc bảo vệ thực vật trong nông nghiệp; các chất ô nhiễm từ chất thải đo hoạt động công nghiệp, xây dựng và sinh hoạt; cháy rừng do một số hoạt động của con người.</a:t>
                      </a:r>
                    </a:p>
                    <a:p>
                      <a:pPr algn="just" fontAlgn="t"/>
                      <a:r>
                        <a:rPr lang="vi-VN" sz="2000">
                          <a:solidFill>
                            <a:srgbClr val="000000"/>
                          </a:solidFill>
                          <a:effectLst/>
                        </a:rPr>
                        <a:t>- Nguyên nhân gây ô nhiễm đất dotự nhiên là: nhiễm mặn, nhiễm phèn; cháy rừng do sét đánh, núi lửa phun trào…</a:t>
                      </a:r>
                    </a:p>
                  </a:txBody>
                  <a:tcPr marL="36261" marR="36261" marT="18131" marB="181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 Ảnh hưởng đến đất: Làm mất các chất dinh dưỡng, đất dễ bị xói mòn.</a:t>
                      </a:r>
                    </a:p>
                    <a:p>
                      <a:pPr algn="just" fontAlgn="t"/>
                      <a:r>
                        <a:rPr lang="vi-VN" sz="2000">
                          <a:solidFill>
                            <a:srgbClr val="000000"/>
                          </a:solidFill>
                          <a:effectLst/>
                        </a:rPr>
                        <a:t>- Ảnh hưởng đến nguồn nước: Các chất thải thấm vào trong đất, ảnh hưởng xấu đến nguồn nước.</a:t>
                      </a:r>
                    </a:p>
                    <a:p>
                      <a:pPr algn="just" fontAlgn="t"/>
                      <a:r>
                        <a:rPr lang="vi-VN" sz="2000">
                          <a:solidFill>
                            <a:srgbClr val="000000"/>
                          </a:solidFill>
                          <a:effectLst/>
                        </a:rPr>
                        <a:t>- Ảnh hưởng đến các loài sinh vật: Thực vật chậm lớn hoặc có thể bị chết,..; nhiều động vật phải di chuyển đến các khu vực khác để sinh sống, có rất nhiều động vật không thể thích nghi và bị chết. Ô nhiễm đất còn ảnh hưởng xấu đến các sinh vật sống trong đất.</a:t>
                      </a:r>
                    </a:p>
                    <a:p>
                      <a:pPr algn="just" fontAlgn="t"/>
                      <a:r>
                        <a:rPr lang="vi-VN" sz="2000">
                          <a:solidFill>
                            <a:srgbClr val="000000"/>
                          </a:solidFill>
                          <a:effectLst/>
                        </a:rPr>
                        <a:t>- Ảnh hưởng đến sức khoẻ con người: Con người sử dụng nguồn nước, thực phẩm được nuôi trồng ở vùng đất bị ô nhiễm trong thời gian dài có thể dẫn đến nhiễm độc gan, ung thư,....</a:t>
                      </a:r>
                    </a:p>
                  </a:txBody>
                  <a:tcPr marL="36261" marR="36261" marT="18131" marB="181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6071403"/>
                  </a:ext>
                </a:extLst>
              </a:tr>
              <a:tr h="906529">
                <a:tc>
                  <a:txBody>
                    <a:bodyPr/>
                    <a:lstStyle/>
                    <a:p>
                      <a:pPr algn="ctr"/>
                      <a:r>
                        <a:rPr lang="en-US" sz="2000">
                          <a:solidFill>
                            <a:srgbClr val="000000"/>
                          </a:solidFill>
                          <a:effectLst/>
                          <a:latin typeface="Arial" panose="020B0604020202020204" pitchFamily="34" charset="0"/>
                          <a:cs typeface="Arial" panose="020B0604020202020204" pitchFamily="34" charset="0"/>
                        </a:rPr>
                        <a:t>Xói mòn đất</a:t>
                      </a:r>
                    </a:p>
                  </a:txBody>
                  <a:tcPr marL="36261" marR="36261" marT="18131" marB="181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latin typeface="Arial" panose="020B0604020202020204" pitchFamily="34" charset="0"/>
                          <a:cs typeface="Arial" panose="020B0604020202020204" pitchFamily="34" charset="0"/>
                        </a:rPr>
                        <a:t>- Nguyên nhân gây ra xói mòn đất: Chặt phá rừng; bão, lũ, gió và địa hình dốc…</a:t>
                      </a:r>
                    </a:p>
                  </a:txBody>
                  <a:tcPr marL="36261" marR="36261" marT="18131" marB="181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 Làm mất đất canh tác, do đất không còn dinh dưỡng cung cấp cho cây trồng dẫn đến cây chậm lớn, năng suất giảm, có thể bị mất mùa.</a:t>
                      </a:r>
                    </a:p>
                    <a:p>
                      <a:pPr algn="just" fontAlgn="t"/>
                      <a:r>
                        <a:rPr lang="vi-VN" sz="2000">
                          <a:solidFill>
                            <a:srgbClr val="000000"/>
                          </a:solidFill>
                          <a:effectLst/>
                        </a:rPr>
                        <a:t>- Gia tăng lũ lụt, sạt lở, mất đất ở…</a:t>
                      </a:r>
                    </a:p>
                  </a:txBody>
                  <a:tcPr marL="36261" marR="36261" marT="18131" marB="181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3781446"/>
                  </a:ext>
                </a:extLst>
              </a:tr>
            </a:tbl>
          </a:graphicData>
        </a:graphic>
      </p:graphicFrame>
    </p:spTree>
    <p:extLst>
      <p:ext uri="{BB962C8B-B14F-4D97-AF65-F5344CB8AC3E}">
        <p14:creationId xmlns:p14="http://schemas.microsoft.com/office/powerpoint/2010/main" val="431069474"/>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67A983-F99F-6895-2BAA-944EC9FDEEFF}"/>
              </a:ext>
            </a:extLst>
          </p:cNvPr>
          <p:cNvSpPr txBox="1"/>
          <p:nvPr/>
        </p:nvSpPr>
        <p:spPr>
          <a:xfrm>
            <a:off x="829774" y="829316"/>
            <a:ext cx="10580914" cy="5632311"/>
          </a:xfrm>
          <a:prstGeom prst="rect">
            <a:avLst/>
          </a:prstGeom>
          <a:noFill/>
        </p:spPr>
        <p:txBody>
          <a:bodyPr wrap="square" rtlCol="0">
            <a:spAutoFit/>
          </a:bodyPr>
          <a:lstStyle/>
          <a:p>
            <a:pPr algn="just" fontAlgn="base"/>
            <a:r>
              <a:rPr lang="vi-VN" sz="3600" b="0" i="0">
                <a:solidFill>
                  <a:srgbClr val="FF0000"/>
                </a:solidFill>
                <a:effectLst/>
                <a:highlight>
                  <a:srgbClr val="FFFFFF"/>
                </a:highlight>
              </a:rPr>
              <a:t>+ Một số việc cần làm để bảo vệ môi trường đất:</a:t>
            </a:r>
            <a:r>
              <a:rPr lang="vi-VN" sz="3600" b="0" i="0">
                <a:solidFill>
                  <a:srgbClr val="000000"/>
                </a:solidFill>
                <a:effectLst/>
                <a:highlight>
                  <a:srgbClr val="FFFFFF"/>
                </a:highlight>
              </a:rPr>
              <a:t> Sử dụng hợp lí phân bón hóa học; tăng cường sử dụng phân bón hữu cơ, trồng rùng và khai thác rừng hợp lí; làm ruộng bậc thang, xử lí rác thải theo đúng quy định,…</a:t>
            </a:r>
          </a:p>
          <a:p>
            <a:pPr algn="just"/>
            <a:r>
              <a:rPr lang="vi-VN" sz="3600" b="0" i="0">
                <a:solidFill>
                  <a:srgbClr val="FF0000"/>
                </a:solidFill>
                <a:effectLst/>
              </a:rPr>
              <a:t>+ Những việc em và mọi người xung quanh đã làm để bảo vệ môi trường đất:</a:t>
            </a:r>
            <a:r>
              <a:rPr lang="vi-VN" sz="3600" b="0" i="0">
                <a:solidFill>
                  <a:srgbClr val="000000"/>
                </a:solidFill>
                <a:effectLst/>
              </a:rPr>
              <a:t> Trồng nhiều cây xanh quanh nơi em ở, bỏ rác đúng nơi quy định, tái chế rác thải nhựa và hạn chế sử dụng túi nilon…</a:t>
            </a:r>
          </a:p>
          <a:p>
            <a:endParaRPr lang="en-US" sz="3600"/>
          </a:p>
        </p:txBody>
      </p:sp>
    </p:spTree>
    <p:extLst>
      <p:ext uri="{BB962C8B-B14F-4D97-AF65-F5344CB8AC3E}">
        <p14:creationId xmlns:p14="http://schemas.microsoft.com/office/powerpoint/2010/main" val="225658731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7"/>
            <a:ext cx="8381066" cy="421604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9180221" y="3409604"/>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Hộp Văn bản 14">
            <a:extLst>
              <a:ext uri="{FF2B5EF4-FFF2-40B4-BE49-F238E27FC236}">
                <a16:creationId xmlns:a16="http://schemas.microsoft.com/office/drawing/2014/main" id="{25F54AD9-3F37-EAD2-564C-EF3E02A8EC92}"/>
              </a:ext>
            </a:extLst>
          </p:cNvPr>
          <p:cNvSpPr txBox="1"/>
          <p:nvPr/>
        </p:nvSpPr>
        <p:spPr>
          <a:xfrm>
            <a:off x="1601270" y="1755004"/>
            <a:ext cx="904916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0070C0"/>
                  </a:solidFill>
                </a:ln>
                <a:solidFill>
                  <a:srgbClr val="FFFF8F"/>
                </a:solidFill>
                <a:effectLst/>
                <a:uLnTx/>
                <a:uFillTx/>
                <a:latin typeface="iCiel Pony" panose="02000000000000000000" pitchFamily="2" charset="0"/>
                <a:ea typeface="+mn-ea"/>
                <a:cs typeface="+mn-cs"/>
              </a:rPr>
              <a:t>Cùng sáng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0070C0"/>
                  </a:solidFill>
                </a:ln>
                <a:solidFill>
                  <a:srgbClr val="FFFF8F"/>
                </a:solidFill>
                <a:effectLst/>
                <a:uLnTx/>
                <a:uFillTx/>
                <a:latin typeface="iCiel Pony" panose="02000000000000000000" pitchFamily="2" charset="0"/>
                <a:ea typeface="+mn-ea"/>
                <a:cs typeface="+mn-cs"/>
              </a:rPr>
              <a:t>Làm mô hình ruộng bậc thang </a:t>
            </a:r>
            <a:endParaRPr kumimoji="0" lang="vi-VN" sz="6000" b="0" i="0" u="none" strike="noStrike" kern="1200" cap="none" spc="0" normalizeH="0" baseline="0" noProof="0" dirty="0">
              <a:ln w="28575">
                <a:solidFill>
                  <a:srgbClr val="0070C0"/>
                </a:solidFill>
              </a:ln>
              <a:solidFill>
                <a:srgbClr val="A0F169"/>
              </a:solidFill>
              <a:effectLst/>
              <a:uLnTx/>
              <a:uFillTx/>
              <a:latin typeface="iCiel Pony" panose="02000000000000000000" pitchFamily="2" charset="0"/>
              <a:ea typeface="+mn-ea"/>
              <a:cs typeface="+mn-cs"/>
            </a:endParaRPr>
          </a:p>
        </p:txBody>
      </p:sp>
      <p:sp>
        <p:nvSpPr>
          <p:cNvPr id="29" name="TextBox 67">
            <a:extLst>
              <a:ext uri="{FF2B5EF4-FFF2-40B4-BE49-F238E27FC236}">
                <a16:creationId xmlns:a16="http://schemas.microsoft.com/office/drawing/2014/main" id="{C99F0F2F-DF19-BBDA-EE10-EC8AFA3ACF78}"/>
              </a:ext>
            </a:extLst>
          </p:cNvPr>
          <p:cNvSpPr txBox="1"/>
          <p:nvPr/>
        </p:nvSpPr>
        <p:spPr>
          <a:xfrm>
            <a:off x="3476487" y="1356259"/>
            <a:ext cx="4902055" cy="108365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9525">
                  <a:noFill/>
                  <a:prstDash val="solid"/>
                </a:ln>
                <a:solidFill>
                  <a:srgbClr val="FF5D5D"/>
                </a:solidFill>
                <a:effectLst>
                  <a:outerShdw blurRad="12700" dist="38100" dir="2700000" algn="tl" rotWithShape="0">
                    <a:srgbClr val="4BACC6">
                      <a:lumMod val="60000"/>
                      <a:lumOff val="40000"/>
                    </a:srgbClr>
                  </a:outerShdw>
                </a:effectLst>
                <a:uLnTx/>
                <a:uFillTx/>
                <a:latin typeface="LNTH-LuoLuoNotangYuanTi 1" pitchFamily="2" charset="-128"/>
                <a:ea typeface="LNTH-LuoLuoNotangYuanTi 1" pitchFamily="2" charset="-128"/>
                <a:cs typeface="LNTH-LuoLuoNotangYuanTi 1" pitchFamily="2" charset="-128"/>
              </a:rPr>
              <a:t>HOẠT ĐỘNG</a:t>
            </a:r>
            <a:endParaRPr kumimoji="0" lang="en-US" sz="8000" b="0" i="0" u="none" strike="noStrike" kern="1200" cap="none" spc="0" normalizeH="0" baseline="0" noProof="0" dirty="0">
              <a:ln w="9525">
                <a:noFill/>
                <a:prstDash val="solid"/>
              </a:ln>
              <a:solidFill>
                <a:srgbClr val="FF5D5D"/>
              </a:solidFill>
              <a:effectLst>
                <a:outerShdw blurRad="12700" dist="38100" dir="2700000" algn="tl" rotWithShape="0">
                  <a:srgbClr val="4BACC6">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2624594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67A983-F99F-6895-2BAA-944EC9FDEEFF}"/>
              </a:ext>
            </a:extLst>
          </p:cNvPr>
          <p:cNvSpPr txBox="1"/>
          <p:nvPr/>
        </p:nvSpPr>
        <p:spPr>
          <a:xfrm>
            <a:off x="829774" y="382012"/>
            <a:ext cx="11074843" cy="5293757"/>
          </a:xfrm>
          <a:prstGeom prst="rect">
            <a:avLst/>
          </a:prstGeom>
          <a:noFill/>
        </p:spPr>
        <p:txBody>
          <a:bodyPr wrap="square" rtlCol="0">
            <a:spAutoFit/>
          </a:bodyPr>
          <a:lstStyle/>
          <a:p>
            <a:pPr algn="l"/>
            <a:r>
              <a:rPr lang="en-US" sz="2600" b="1" i="0" u="none" strike="noStrike" baseline="0">
                <a:solidFill>
                  <a:srgbClr val="00B0F0"/>
                </a:solidFill>
                <a:latin typeface="Arial" panose="020B0604020202020204" pitchFamily="34" charset="0"/>
                <a:cs typeface="Arial" panose="020B0604020202020204" pitchFamily="34" charset="0"/>
              </a:rPr>
              <a:t>Cùng sáng tạo: Làm mô hình ruộng bậc thang</a:t>
            </a:r>
          </a:p>
          <a:p>
            <a:pPr algn="l"/>
            <a:r>
              <a:rPr lang="en-US" sz="2600" b="0" i="1" u="none" strike="noStrike" baseline="0">
                <a:solidFill>
                  <a:srgbClr val="00B0F0"/>
                </a:solidFill>
                <a:latin typeface="Arial" panose="020B0604020202020204" pitchFamily="34" charset="0"/>
                <a:cs typeface="Arial" panose="020B0604020202020204" pitchFamily="34" charset="0"/>
              </a:rPr>
              <a:t>Chuẩn bị:</a:t>
            </a:r>
            <a:r>
              <a:rPr lang="en-US" sz="2600" b="0" i="1" u="none" strike="noStrike" baseline="0">
                <a:latin typeface="Arial" panose="020B0604020202020204" pitchFamily="34" charset="0"/>
                <a:cs typeface="Arial" panose="020B0604020202020204" pitchFamily="34" charset="0"/>
              </a:rPr>
              <a:t> </a:t>
            </a:r>
            <a:r>
              <a:rPr lang="en-US" sz="2600" b="0" i="0" u="none" strike="noStrike" baseline="0">
                <a:latin typeface="Arial" panose="020B0604020202020204" pitchFamily="34" charset="0"/>
                <a:cs typeface="Arial" panose="020B0604020202020204" pitchFamily="34" charset="0"/>
              </a:rPr>
              <a:t>Bìa các-tông hoặc miếng xốp; giấy màu nâu và màu </a:t>
            </a:r>
            <a:r>
              <a:rPr lang="vi-VN" sz="2600" b="0" i="0" u="none" strike="noStrike" baseline="0">
                <a:latin typeface="Arial" panose="020B0604020202020204" pitchFamily="34" charset="0"/>
                <a:cs typeface="Arial" panose="020B0604020202020204" pitchFamily="34" charset="0"/>
              </a:rPr>
              <a:t>xanh lá cây; bút màu; thước kẻ; kéo; hồ dán.</a:t>
            </a:r>
          </a:p>
          <a:p>
            <a:pPr algn="l"/>
            <a:r>
              <a:rPr lang="en-US" sz="2600" b="0" i="1" u="none" strike="noStrike" baseline="0">
                <a:solidFill>
                  <a:srgbClr val="00B0F0"/>
                </a:solidFill>
                <a:latin typeface="Arial" panose="020B0604020202020204" pitchFamily="34" charset="0"/>
                <a:cs typeface="Arial" panose="020B0604020202020204" pitchFamily="34" charset="0"/>
              </a:rPr>
              <a:t>Thực hiện:</a:t>
            </a:r>
          </a:p>
          <a:p>
            <a:pPr algn="l"/>
            <a:r>
              <a:rPr lang="vi-VN" sz="2600" b="0" i="0" u="none" strike="noStrike" baseline="0">
                <a:latin typeface="Arial" panose="020B0604020202020204" pitchFamily="34" charset="0"/>
                <a:cs typeface="Arial" panose="020B0604020202020204" pitchFamily="34" charset="0"/>
              </a:rPr>
              <a:t>■ Vẽ lên b</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a các-tông các 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 tam giác đều có kích thước cạnh</a:t>
            </a:r>
            <a:r>
              <a:rPr lang="en-US" sz="2600" b="0" i="0" u="none" strike="noStrike" baseline="0">
                <a:latin typeface="Arial" panose="020B0604020202020204" pitchFamily="34" charset="0"/>
                <a:cs typeface="Arial" panose="020B0604020202020204" pitchFamily="34" charset="0"/>
              </a:rPr>
              <a:t> </a:t>
            </a:r>
            <a:r>
              <a:rPr lang="vi-VN" sz="2600" b="0" i="0" u="none" strike="noStrike" baseline="0">
                <a:latin typeface="Arial" panose="020B0604020202020204" pitchFamily="34" charset="0"/>
                <a:cs typeface="Arial" panose="020B0604020202020204" pitchFamily="34" charset="0"/>
              </a:rPr>
              <a:t>lần lượt là: 12 cm, 9 cm, 6 cm (mỗi loại tam giác 3 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a:t>
            </a:r>
          </a:p>
          <a:p>
            <a:pPr algn="l"/>
            <a:r>
              <a:rPr lang="en-US" sz="2600" b="0" i="0" u="none" strike="noStrike" baseline="0">
                <a:latin typeface="Arial" panose="020B0604020202020204" pitchFamily="34" charset="0"/>
                <a:cs typeface="Arial" panose="020B0604020202020204" pitchFamily="34" charset="0"/>
              </a:rPr>
              <a:t>■ Cắt rời các </a:t>
            </a:r>
            <a:r>
              <a:rPr lang="vi-VN" sz="2600" b="0" i="0" u="none" strike="noStrike" baseline="0">
                <a:latin typeface="Arial" panose="020B0604020202020204" pitchFamily="34" charset="0"/>
                <a:cs typeface="Arial" panose="020B0604020202020204" pitchFamily="34" charset="0"/>
              </a:rPr>
              <a:t>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a:t>
            </a:r>
            <a:r>
              <a:rPr lang="en-US" sz="2600" b="0" i="0" u="none" strike="noStrike" baseline="0">
                <a:latin typeface="Arial" panose="020B0604020202020204" pitchFamily="34" charset="0"/>
                <a:cs typeface="Arial" panose="020B0604020202020204" pitchFamily="34" charset="0"/>
              </a:rPr>
              <a:t> tam giác, bo tròn cạnh đáy.</a:t>
            </a:r>
          </a:p>
          <a:p>
            <a:pPr algn="l"/>
            <a:r>
              <a:rPr lang="vi-VN" sz="2600" b="0" i="0" u="none" strike="noStrike" baseline="0">
                <a:latin typeface="Arial" panose="020B0604020202020204" pitchFamily="34" charset="0"/>
                <a:cs typeface="Arial" panose="020B0604020202020204" pitchFamily="34" charset="0"/>
              </a:rPr>
              <a:t>■ Dán chồng 3 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 tam giác cùng kích thước lên nhau để tạo</a:t>
            </a:r>
            <a:r>
              <a:rPr lang="en-US" sz="2600" b="0" i="0" u="none" strike="noStrike" baseline="0">
                <a:latin typeface="Arial" panose="020B0604020202020204" pitchFamily="34" charset="0"/>
                <a:cs typeface="Arial" panose="020B0604020202020204" pitchFamily="34" charset="0"/>
              </a:rPr>
              <a:t> độ dày (khối tam giác – </a:t>
            </a:r>
            <a:r>
              <a:rPr lang="vi-VN" sz="2600" b="0" i="0" u="none" strike="noStrike" baseline="0">
                <a:latin typeface="Arial" panose="020B0604020202020204" pitchFamily="34" charset="0"/>
                <a:cs typeface="Arial" panose="020B0604020202020204" pitchFamily="34" charset="0"/>
              </a:rPr>
              <a:t>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a:t>
            </a:r>
            <a:r>
              <a:rPr lang="en-US" sz="2600" b="0" i="0" u="none" strike="noStrike" baseline="0">
                <a:latin typeface="Arial" panose="020B0604020202020204" pitchFamily="34" charset="0"/>
                <a:cs typeface="Arial" panose="020B0604020202020204" pitchFamily="34" charset="0"/>
              </a:rPr>
              <a:t> 19).</a:t>
            </a:r>
          </a:p>
          <a:p>
            <a:pPr algn="l"/>
            <a:endParaRPr lang="en-US" sz="2600">
              <a:latin typeface="Arial" panose="020B0604020202020204" pitchFamily="34" charset="0"/>
              <a:cs typeface="Arial" panose="020B0604020202020204" pitchFamily="34" charset="0"/>
            </a:endParaRPr>
          </a:p>
          <a:p>
            <a:pPr algn="l"/>
            <a:endParaRPr lang="en-US" sz="2600" b="0" i="0" u="none" strike="noStrike" baseline="0">
              <a:latin typeface="Arial" panose="020B0604020202020204" pitchFamily="34" charset="0"/>
              <a:cs typeface="Arial" panose="020B0604020202020204" pitchFamily="34" charset="0"/>
            </a:endParaRPr>
          </a:p>
          <a:p>
            <a:pPr algn="l"/>
            <a:r>
              <a:rPr lang="en-US" sz="2600" b="0" i="0" u="none" strike="noStrike" baseline="0">
                <a:latin typeface="Arial" panose="020B0604020202020204" pitchFamily="34" charset="0"/>
                <a:cs typeface="Arial" panose="020B0604020202020204" pitchFamily="34" charset="0"/>
              </a:rPr>
              <a:t>■ Dán giấy màu nâu vào các khối tam giác để tạo bậc thang và màu đất (</a:t>
            </a:r>
            <a:r>
              <a:rPr lang="vi-VN" sz="2600" b="0" i="0" u="none" strike="noStrike" baseline="0">
                <a:latin typeface="Arial" panose="020B0604020202020204" pitchFamily="34" charset="0"/>
                <a:cs typeface="Arial" panose="020B0604020202020204" pitchFamily="34" charset="0"/>
              </a:rPr>
              <a:t>h</a:t>
            </a:r>
            <a:r>
              <a:rPr lang="en-US" sz="2600">
                <a:latin typeface="Arial" panose="020B0604020202020204" pitchFamily="34" charset="0"/>
                <a:cs typeface="Arial" panose="020B0604020202020204" pitchFamily="34" charset="0"/>
              </a:rPr>
              <a:t>ì</a:t>
            </a:r>
            <a:r>
              <a:rPr lang="vi-VN" sz="2600" b="0" i="0" u="none" strike="noStrike" baseline="0">
                <a:latin typeface="Arial" panose="020B0604020202020204" pitchFamily="34" charset="0"/>
                <a:cs typeface="Arial" panose="020B0604020202020204" pitchFamily="34" charset="0"/>
              </a:rPr>
              <a:t>nh</a:t>
            </a:r>
            <a:r>
              <a:rPr lang="en-US" sz="2600" b="0" i="0" u="none" strike="noStrike" baseline="0">
                <a:latin typeface="Arial" panose="020B0604020202020204" pitchFamily="34" charset="0"/>
                <a:cs typeface="Arial" panose="020B0604020202020204" pitchFamily="34" charset="0"/>
              </a:rPr>
              <a:t> 20).</a:t>
            </a:r>
          </a:p>
        </p:txBody>
      </p:sp>
      <p:pic>
        <p:nvPicPr>
          <p:cNvPr id="4" name="Picture 3">
            <a:extLst>
              <a:ext uri="{FF2B5EF4-FFF2-40B4-BE49-F238E27FC236}">
                <a16:creationId xmlns:a16="http://schemas.microsoft.com/office/drawing/2014/main" id="{27DBB58C-4138-29A3-B6BC-AD38BD141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r="50000" b="2854"/>
          <a:stretch/>
        </p:blipFill>
        <p:spPr>
          <a:xfrm>
            <a:off x="2479492" y="5323662"/>
            <a:ext cx="1120050" cy="986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EE33B542-B328-E3CF-1806-FD396DB239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643" b="2854"/>
          <a:stretch/>
        </p:blipFill>
        <p:spPr>
          <a:xfrm>
            <a:off x="4998628" y="3654819"/>
            <a:ext cx="1120050" cy="972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06058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67A983-F99F-6895-2BAA-944EC9FDEEFF}"/>
              </a:ext>
            </a:extLst>
          </p:cNvPr>
          <p:cNvSpPr txBox="1"/>
          <p:nvPr/>
        </p:nvSpPr>
        <p:spPr>
          <a:xfrm>
            <a:off x="829774" y="382012"/>
            <a:ext cx="11074843"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Cùng sáng tạo: Làm mô hình ruộng bậc thang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Chuẩn bị:</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Bìa các-tông hoặc miếng xốp; giấy màu nâu và màu </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xanh lá cây; bút màu; thước kẻ; kéo; hồ dán.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Thực hiện: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Dán chồng các khối tam giác lên nhau để tạo mô h.nh ruộng bậc thang (</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ì</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Dùng giấy màu xanh làm cây lúa.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Gắn các cây lúa vào ruộng bậc thang (</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ì</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22).</a:t>
            </a:r>
          </a:p>
        </p:txBody>
      </p:sp>
      <p:pic>
        <p:nvPicPr>
          <p:cNvPr id="5" name="Picture 4">
            <a:extLst>
              <a:ext uri="{FF2B5EF4-FFF2-40B4-BE49-F238E27FC236}">
                <a16:creationId xmlns:a16="http://schemas.microsoft.com/office/drawing/2014/main" id="{D06E3309-565B-19C0-3FC6-5D4020FCA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609" r="25562" b="2854"/>
          <a:stretch/>
        </p:blipFill>
        <p:spPr>
          <a:xfrm>
            <a:off x="2574740" y="2577818"/>
            <a:ext cx="1997260" cy="1702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BA5B9F40-181F-8F9B-7B62-FB6D110B28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776" t="-5346" r="-605" b="8200"/>
          <a:stretch/>
        </p:blipFill>
        <p:spPr>
          <a:xfrm>
            <a:off x="8728798" y="4577456"/>
            <a:ext cx="1823087" cy="1553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69041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arn(inVertical)">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barn(inVertical)">
                                      <p:cBhvr>
                                        <p:cTn id="21" dur="500"/>
                                        <p:tgtEl>
                                          <p:spTgt spid="3">
                                            <p:txEl>
                                              <p:pRg st="9" end="9"/>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768" t="31411" r="19889" b="2902"/>
          <a:stretch/>
        </p:blipFill>
        <p:spPr>
          <a:xfrm>
            <a:off x="782096" y="1138690"/>
            <a:ext cx="11590782" cy="734064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08" t="54234"/>
          <a:stretch/>
        </p:blipFill>
        <p:spPr>
          <a:xfrm>
            <a:off x="-380325" y="5304042"/>
            <a:ext cx="13348447" cy="3415553"/>
          </a:xfrm>
          <a:prstGeom prst="rect">
            <a:avLst/>
          </a:prstGeom>
        </p:spPr>
      </p:pic>
      <p:grpSp>
        <p:nvGrpSpPr>
          <p:cNvPr id="18" name="Nhóm 2">
            <a:extLst>
              <a:ext uri="{FF2B5EF4-FFF2-40B4-BE49-F238E27FC236}">
                <a16:creationId xmlns:a16="http://schemas.microsoft.com/office/drawing/2014/main" id="{4E6795FC-D8F7-CBD3-BFBC-79A274C452E0}"/>
              </a:ext>
            </a:extLst>
          </p:cNvPr>
          <p:cNvGrpSpPr/>
          <p:nvPr/>
        </p:nvGrpSpPr>
        <p:grpSpPr>
          <a:xfrm>
            <a:off x="772572" y="-629948"/>
            <a:ext cx="11042651" cy="2272927"/>
            <a:chOff x="4800265" y="2107726"/>
            <a:chExt cx="6819895" cy="9081425"/>
          </a:xfrm>
        </p:grpSpPr>
        <p:sp>
          <p:nvSpPr>
            <p:cNvPr id="19" name="TextBox 18">
              <a:extLst>
                <a:ext uri="{FF2B5EF4-FFF2-40B4-BE49-F238E27FC236}">
                  <a16:creationId xmlns:a16="http://schemas.microsoft.com/office/drawing/2014/main" id="{6D1A119F-F766-4A76-4AB0-750DEB13E379}"/>
                </a:ext>
              </a:extLst>
            </p:cNvPr>
            <p:cNvSpPr txBox="1"/>
            <p:nvPr/>
          </p:nvSpPr>
          <p:spPr>
            <a:xfrm>
              <a:off x="4806147" y="2157158"/>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CÁC NHÓM THỰC HIỆN</a:t>
              </a:r>
            </a:p>
          </p:txBody>
        </p:sp>
        <p:sp>
          <p:nvSpPr>
            <p:cNvPr id="20" name="TextBox 10">
              <a:extLst>
                <a:ext uri="{FF2B5EF4-FFF2-40B4-BE49-F238E27FC236}">
                  <a16:creationId xmlns:a16="http://schemas.microsoft.com/office/drawing/2014/main" id="{07BF1AA3-7FC4-BE82-F6BF-E8E25EB641FD}"/>
                </a:ext>
              </a:extLst>
            </p:cNvPr>
            <p:cNvSpPr txBox="1"/>
            <p:nvPr/>
          </p:nvSpPr>
          <p:spPr>
            <a:xfrm>
              <a:off x="4800265" y="2107726"/>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Á</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Ó</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M </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T</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Ự</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I</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Ệ</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 </a:t>
              </a:r>
              <a:endPar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endParaRPr>
            </a:p>
          </p:txBody>
        </p:sp>
      </p:grpSp>
    </p:spTree>
    <p:extLst>
      <p:ext uri="{BB962C8B-B14F-4D97-AF65-F5344CB8AC3E}">
        <p14:creationId xmlns:p14="http://schemas.microsoft.com/office/powerpoint/2010/main" val="41394988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sp>
        <p:nvSpPr>
          <p:cNvPr id="9" name="Hình chữ nhật: Góc Tròn 4">
            <a:extLst>
              <a:ext uri="{FF2B5EF4-FFF2-40B4-BE49-F238E27FC236}">
                <a16:creationId xmlns:a16="http://schemas.microsoft.com/office/drawing/2014/main" id="{8EB18E5F-C299-E90B-BE0C-E7463BBC32B3}"/>
              </a:ext>
            </a:extLst>
          </p:cNvPr>
          <p:cNvSpPr/>
          <p:nvPr/>
        </p:nvSpPr>
        <p:spPr>
          <a:xfrm>
            <a:off x="1793149" y="1470561"/>
            <a:ext cx="8666660" cy="680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Các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khác</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lắng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nghe</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nhận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xét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bổ</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sung.</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948" t="28067" r="1818" b="6414"/>
          <a:stretch/>
        </p:blipFill>
        <p:spPr>
          <a:xfrm>
            <a:off x="1793149" y="2048269"/>
            <a:ext cx="9876969" cy="4774956"/>
          </a:xfrm>
          <a:prstGeom prst="rect">
            <a:avLst/>
          </a:prstGeom>
        </p:spPr>
      </p:pic>
      <p:grpSp>
        <p:nvGrpSpPr>
          <p:cNvPr id="13" name="Nhóm 9">
            <a:extLst>
              <a:ext uri="{FF2B5EF4-FFF2-40B4-BE49-F238E27FC236}">
                <a16:creationId xmlns:a16="http://schemas.microsoft.com/office/drawing/2014/main" id="{6B94695C-3DC2-94BA-9F6D-F8C6864CD18A}"/>
              </a:ext>
            </a:extLst>
          </p:cNvPr>
          <p:cNvGrpSpPr/>
          <p:nvPr/>
        </p:nvGrpSpPr>
        <p:grpSpPr>
          <a:xfrm>
            <a:off x="-102677" y="34775"/>
            <a:ext cx="12458312" cy="1435786"/>
            <a:chOff x="6341589" y="-1249760"/>
            <a:chExt cx="4806931" cy="62029626"/>
          </a:xfrm>
        </p:grpSpPr>
        <p:sp>
          <p:nvSpPr>
            <p:cNvPr id="14" name="TextBox 13">
              <a:extLst>
                <a:ext uri="{FF2B5EF4-FFF2-40B4-BE49-F238E27FC236}">
                  <a16:creationId xmlns:a16="http://schemas.microsoft.com/office/drawing/2014/main" id="{F80CD895-1644-EBD8-5EA1-6D7B0F792DC0}"/>
                </a:ext>
              </a:extLst>
            </p:cNvPr>
            <p:cNvSpPr txBox="1"/>
            <p:nvPr/>
          </p:nvSpPr>
          <p:spPr>
            <a:xfrm>
              <a:off x="6341589" y="-1249740"/>
              <a:ext cx="4806931"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sp>
          <p:nvSpPr>
            <p:cNvPr id="15" name="TextBox 10">
              <a:extLst>
                <a:ext uri="{FF2B5EF4-FFF2-40B4-BE49-F238E27FC236}">
                  <a16:creationId xmlns:a16="http://schemas.microsoft.com/office/drawing/2014/main" id="{BE89E148-2AC0-7696-E687-3EE5FC6D315E}"/>
                </a:ext>
              </a:extLst>
            </p:cNvPr>
            <p:cNvSpPr txBox="1"/>
            <p:nvPr/>
          </p:nvSpPr>
          <p:spPr>
            <a:xfrm>
              <a:off x="6341589" y="-1249760"/>
              <a:ext cx="4806930"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8575">
                    <a:solidFill>
                      <a:srgbClr val="002060"/>
                    </a:solidFill>
                    <a:prstDash val="solid"/>
                  </a:ln>
                  <a:solidFill>
                    <a:srgbClr val="E5A6F0"/>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grpSp>
    </p:spTree>
    <p:extLst>
      <p:ext uri="{BB962C8B-B14F-4D97-AF65-F5344CB8AC3E}">
        <p14:creationId xmlns:p14="http://schemas.microsoft.com/office/powerpoint/2010/main" val="32184418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67A983-F99F-6895-2BAA-944EC9FDEEFF}"/>
              </a:ext>
            </a:extLst>
          </p:cNvPr>
          <p:cNvSpPr txBox="1"/>
          <p:nvPr/>
        </p:nvSpPr>
        <p:spPr>
          <a:xfrm>
            <a:off x="684409" y="612844"/>
            <a:ext cx="11074843" cy="5632311"/>
          </a:xfrm>
          <a:prstGeom prst="rect">
            <a:avLst/>
          </a:prstGeom>
          <a:noFill/>
        </p:spPr>
        <p:txBody>
          <a:bodyPr wrap="square" rtlCol="0">
            <a:spAutoFit/>
          </a:bodyPr>
          <a:lstStyle/>
          <a:p>
            <a:pPr lvl="0" algn="just"/>
            <a:r>
              <a:rPr lang="vi-VN" sz="3600">
                <a:cs typeface="Arial" panose="020B0604020202020204" pitchFamily="34" charset="0"/>
              </a:rPr>
              <a:t>•	Ô nhiễm đất gây ra những ảnh hưởng không tốt đến đất, nguồn nước, sức khoẻ con người và sinh vật.</a:t>
            </a:r>
          </a:p>
          <a:p>
            <a:pPr lvl="0" algn="just"/>
            <a:r>
              <a:rPr lang="vi-VN" sz="3600">
                <a:cs typeface="Arial" panose="020B0604020202020204" pitchFamily="34" charset="0"/>
              </a:rPr>
              <a:t>•	Xói mòn đất làm cho đất mất chất dinh dưỡng dẫn đến giảm năng suất cây trồng, gia tăng lũ lụt và làm mất đất canh tác, đất ở,...</a:t>
            </a:r>
          </a:p>
          <a:p>
            <a:pPr lvl="0" algn="just"/>
            <a:r>
              <a:rPr lang="vi-VN" sz="3600">
                <a:cs typeface="Arial" panose="020B0604020202020204" pitchFamily="34" charset="0"/>
              </a:rPr>
              <a:t>•	Để bảo vệ môi trường đất, cần sử dụng hợp lí phân bón hoá học, tăng cường sử dụng phân bón hữu cơ, trồng rừng và khai thác rừng hợp lí, làm ruộng bậc thang, xử lí rác thải theo quy định,...</a:t>
            </a:r>
            <a:endParaRPr kumimoji="0" lang="en-US" sz="36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35426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6AD1F40A-F295-417D-F7C2-10490701F870}"/>
              </a:ext>
            </a:extLst>
          </p:cNvPr>
          <p:cNvSpPr/>
          <p:nvPr/>
        </p:nvSpPr>
        <p:spPr>
          <a:xfrm>
            <a:off x="829774" y="1351049"/>
            <a:ext cx="10113997" cy="4440151"/>
          </a:xfrm>
          <a:prstGeom prst="roundRect">
            <a:avLst/>
          </a:prstGeom>
          <a:solidFill>
            <a:srgbClr val="FAD1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7A983-F99F-6895-2BAA-944EC9FDEEFF}"/>
              </a:ext>
            </a:extLst>
          </p:cNvPr>
          <p:cNvSpPr txBox="1"/>
          <p:nvPr/>
        </p:nvSpPr>
        <p:spPr>
          <a:xfrm>
            <a:off x="2111952" y="2572272"/>
            <a:ext cx="1107484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Ô nhiễm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Xói mòn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Bảo vệ</a:t>
            </a: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môi trường đất</a:t>
            </a:r>
            <a:endPar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1A80324-B1C9-15E8-8903-661959B63F5F}"/>
              </a:ext>
            </a:extLst>
          </p:cNvPr>
          <p:cNvSpPr txBox="1"/>
          <p:nvPr/>
        </p:nvSpPr>
        <p:spPr>
          <a:xfrm>
            <a:off x="1134574" y="1510608"/>
            <a:ext cx="339388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b="1">
                <a:solidFill>
                  <a:srgbClr val="00B0F0"/>
                </a:solidFill>
                <a:latin typeface="Arial" panose="020B0604020202020204" pitchFamily="34" charset="0"/>
                <a:cs typeface="Arial" panose="020B0604020202020204" pitchFamily="34" charset="0"/>
              </a:rPr>
              <a:t>Từ khoá</a:t>
            </a:r>
            <a:endParaRPr kumimoji="0" lang="en-US" sz="60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3647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97743" y="2493739"/>
            <a:ext cx="2016914" cy="3120951"/>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4779">
            <a:off x="4549180" y="5379866"/>
            <a:ext cx="11588475" cy="2418072"/>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5">
              <a:extLst>
                <a:ext uri="{96DAC541-7B7A-43D3-8B79-37D633B846F1}">
                  <asvg:svgBlip xmlns:asvg="http://schemas.microsoft.com/office/drawing/2016/SVG/main" r:embed="rId6"/>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rot="-316569" flipH="1">
            <a:off x="-327658" y="5379631"/>
            <a:ext cx="6873889" cy="252014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5">
              <a:extLst>
                <a:ext uri="{96DAC541-7B7A-43D3-8B79-37D633B846F1}">
                  <asvg:svgBlip xmlns:asvg="http://schemas.microsoft.com/office/drawing/2016/SVG/main" r:embed="rId6"/>
                </a:ext>
              </a:extLst>
            </a:blip>
            <a:stretch>
              <a:fillRect r="-75411" b="-40544"/>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1439686" y="1206299"/>
            <a:ext cx="1504628" cy="62254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9906185" y="480212"/>
            <a:ext cx="874465" cy="879965"/>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00068">
            <a:off x="298389" y="1554866"/>
            <a:ext cx="1310627" cy="968225"/>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2583011" y="5838899"/>
            <a:ext cx="1545738" cy="656939"/>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55" name="Freeform 55"/>
          <p:cNvSpPr/>
          <p:nvPr/>
        </p:nvSpPr>
        <p:spPr>
          <a:xfrm>
            <a:off x="8474799" y="4640477"/>
            <a:ext cx="3471579" cy="1948424"/>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6" name="Freeform 56"/>
          <p:cNvSpPr/>
          <p:nvPr/>
        </p:nvSpPr>
        <p:spPr>
          <a:xfrm>
            <a:off x="346171" y="480212"/>
            <a:ext cx="1289894" cy="411153"/>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7" name="Freeform 57"/>
          <p:cNvSpPr/>
          <p:nvPr/>
        </p:nvSpPr>
        <p:spPr>
          <a:xfrm flipH="1">
            <a:off x="393934" y="3314086"/>
            <a:ext cx="2189077" cy="3072389"/>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60" name="Group 59"/>
          <p:cNvGrpSpPr/>
          <p:nvPr/>
        </p:nvGrpSpPr>
        <p:grpSpPr>
          <a:xfrm>
            <a:off x="2245426" y="146924"/>
            <a:ext cx="8162703" cy="1184128"/>
            <a:chOff x="2140742" y="100538"/>
            <a:chExt cx="8162703" cy="1184128"/>
          </a:xfrm>
        </p:grpSpPr>
        <p:sp>
          <p:nvSpPr>
            <p:cNvPr id="61" name="TextBox 67">
              <a:extLst>
                <a:ext uri="{FF2B5EF4-FFF2-40B4-BE49-F238E27FC236}">
                  <a16:creationId xmlns:a16="http://schemas.microsoft.com/office/drawing/2014/main" id="{13023FDD-25F8-733B-18CE-1F567BD147B9}"/>
                </a:ext>
              </a:extLst>
            </p:cNvPr>
            <p:cNvSpPr txBox="1"/>
            <p:nvPr/>
          </p:nvSpPr>
          <p:spPr>
            <a:xfrm>
              <a:off x="2140742" y="115115"/>
              <a:ext cx="8145287" cy="1169551"/>
            </a:xfrm>
            <a:prstGeom prst="rect">
              <a:avLst/>
            </a:prstGeom>
            <a:noFill/>
          </p:spPr>
          <p:txBody>
            <a:bodyPr wrap="square" rtlCol="0">
              <a:spAutoFit/>
            </a:bodyPr>
            <a:lstStyle/>
            <a:p>
              <a:pPr algn="ctr"/>
              <a:r>
                <a:rPr lang="en-US" sz="7000" dirty="0">
                  <a:ln w="317500">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sp>
          <p:nvSpPr>
            <p:cNvPr id="62" name="TextBox 67">
              <a:extLst>
                <a:ext uri="{FF2B5EF4-FFF2-40B4-BE49-F238E27FC236}">
                  <a16:creationId xmlns:a16="http://schemas.microsoft.com/office/drawing/2014/main" id="{13023FDD-25F8-733B-18CE-1F567BD147B9}"/>
                </a:ext>
              </a:extLst>
            </p:cNvPr>
            <p:cNvSpPr txBox="1"/>
            <p:nvPr/>
          </p:nvSpPr>
          <p:spPr>
            <a:xfrm>
              <a:off x="2158158" y="100538"/>
              <a:ext cx="8145287" cy="1169551"/>
            </a:xfrm>
            <a:prstGeom prst="rect">
              <a:avLst/>
            </a:prstGeom>
            <a:noFill/>
          </p:spPr>
          <p:txBody>
            <a:bodyPr wrap="square" rtlCol="0">
              <a:spAutoFit/>
            </a:bodyPr>
            <a:lstStyle/>
            <a:p>
              <a:pPr algn="ctr"/>
              <a:r>
                <a:rPr lang="en-US" sz="700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grpSp>
      <p:grpSp>
        <p:nvGrpSpPr>
          <p:cNvPr id="63" name="Group 62"/>
          <p:cNvGrpSpPr/>
          <p:nvPr/>
        </p:nvGrpSpPr>
        <p:grpSpPr>
          <a:xfrm>
            <a:off x="339635" y="2465271"/>
            <a:ext cx="12455760" cy="1251024"/>
            <a:chOff x="345079" y="1310232"/>
            <a:chExt cx="12455760" cy="1251024"/>
          </a:xfrm>
        </p:grpSpPr>
        <p:sp>
          <p:nvSpPr>
            <p:cNvPr id="64" name="Hình chữ nhật: Góc Tròn 6">
              <a:extLst>
                <a:ext uri="{FF2B5EF4-FFF2-40B4-BE49-F238E27FC236}">
                  <a16:creationId xmlns:a16="http://schemas.microsoft.com/office/drawing/2014/main" id="{5EDA13FA-52E6-BE1A-FEDF-A2A8F414FB17}"/>
                </a:ext>
              </a:extLst>
            </p:cNvPr>
            <p:cNvSpPr/>
            <p:nvPr/>
          </p:nvSpPr>
          <p:spPr>
            <a:xfrm>
              <a:off x="345079" y="1310232"/>
              <a:ext cx="11616253" cy="1084725"/>
            </a:xfrm>
            <a:custGeom>
              <a:avLst/>
              <a:gdLst>
                <a:gd name="connsiteX0" fmla="*/ 0 w 11616253"/>
                <a:gd name="connsiteY0" fmla="*/ 180791 h 1084725"/>
                <a:gd name="connsiteX1" fmla="*/ 180791 w 11616253"/>
                <a:gd name="connsiteY1" fmla="*/ 0 h 1084725"/>
                <a:gd name="connsiteX2" fmla="*/ 11435462 w 11616253"/>
                <a:gd name="connsiteY2" fmla="*/ 0 h 1084725"/>
                <a:gd name="connsiteX3" fmla="*/ 11616253 w 11616253"/>
                <a:gd name="connsiteY3" fmla="*/ 180791 h 1084725"/>
                <a:gd name="connsiteX4" fmla="*/ 11616253 w 11616253"/>
                <a:gd name="connsiteY4" fmla="*/ 903934 h 1084725"/>
                <a:gd name="connsiteX5" fmla="*/ 11435462 w 11616253"/>
                <a:gd name="connsiteY5" fmla="*/ 1084725 h 1084725"/>
                <a:gd name="connsiteX6" fmla="*/ 180791 w 11616253"/>
                <a:gd name="connsiteY6" fmla="*/ 1084725 h 1084725"/>
                <a:gd name="connsiteX7" fmla="*/ 0 w 11616253"/>
                <a:gd name="connsiteY7" fmla="*/ 903934 h 1084725"/>
                <a:gd name="connsiteX8" fmla="*/ 0 w 11616253"/>
                <a:gd name="connsiteY8" fmla="*/ 180791 h 10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084725" fill="none" extrusionOk="0">
                  <a:moveTo>
                    <a:pt x="0" y="180791"/>
                  </a:moveTo>
                  <a:cubicBezTo>
                    <a:pt x="-1847" y="81058"/>
                    <a:pt x="79971" y="5521"/>
                    <a:pt x="180791" y="0"/>
                  </a:cubicBezTo>
                  <a:cubicBezTo>
                    <a:pt x="5521482" y="77600"/>
                    <a:pt x="8950767" y="-27269"/>
                    <a:pt x="11435462" y="0"/>
                  </a:cubicBezTo>
                  <a:cubicBezTo>
                    <a:pt x="11545440" y="-13362"/>
                    <a:pt x="11620290" y="82131"/>
                    <a:pt x="11616253" y="180791"/>
                  </a:cubicBezTo>
                  <a:cubicBezTo>
                    <a:pt x="11632713" y="424425"/>
                    <a:pt x="11627108" y="702528"/>
                    <a:pt x="11616253" y="903934"/>
                  </a:cubicBezTo>
                  <a:cubicBezTo>
                    <a:pt x="11607961" y="1000538"/>
                    <a:pt x="11523453" y="1089954"/>
                    <a:pt x="11435462" y="1084725"/>
                  </a:cubicBezTo>
                  <a:cubicBezTo>
                    <a:pt x="9510306" y="1133902"/>
                    <a:pt x="3152698" y="962023"/>
                    <a:pt x="180791" y="1084725"/>
                  </a:cubicBezTo>
                  <a:cubicBezTo>
                    <a:pt x="79910" y="1092659"/>
                    <a:pt x="-6699" y="1009550"/>
                    <a:pt x="0" y="903934"/>
                  </a:cubicBezTo>
                  <a:cubicBezTo>
                    <a:pt x="2676" y="549065"/>
                    <a:pt x="35178" y="409615"/>
                    <a:pt x="0" y="180791"/>
                  </a:cubicBezTo>
                  <a:close/>
                </a:path>
                <a:path w="11616253" h="1084725" stroke="0" extrusionOk="0">
                  <a:moveTo>
                    <a:pt x="0" y="180791"/>
                  </a:moveTo>
                  <a:cubicBezTo>
                    <a:pt x="13030" y="79454"/>
                    <a:pt x="85548" y="-307"/>
                    <a:pt x="180791" y="0"/>
                  </a:cubicBezTo>
                  <a:cubicBezTo>
                    <a:pt x="2407076" y="-129276"/>
                    <a:pt x="7163250" y="-77778"/>
                    <a:pt x="11435462" y="0"/>
                  </a:cubicBezTo>
                  <a:cubicBezTo>
                    <a:pt x="11534748" y="-1792"/>
                    <a:pt x="11613019" y="99591"/>
                    <a:pt x="11616253" y="180791"/>
                  </a:cubicBezTo>
                  <a:cubicBezTo>
                    <a:pt x="11597337" y="424941"/>
                    <a:pt x="11570808" y="729627"/>
                    <a:pt x="11616253" y="903934"/>
                  </a:cubicBezTo>
                  <a:cubicBezTo>
                    <a:pt x="11623759" y="1019611"/>
                    <a:pt x="11529698" y="1086632"/>
                    <a:pt x="11435462" y="1084725"/>
                  </a:cubicBezTo>
                  <a:cubicBezTo>
                    <a:pt x="8647396" y="1128945"/>
                    <a:pt x="5557131" y="1055343"/>
                    <a:pt x="180791" y="1084725"/>
                  </a:cubicBezTo>
                  <a:cubicBezTo>
                    <a:pt x="78673" y="1076002"/>
                    <a:pt x="-4254" y="1002799"/>
                    <a:pt x="0" y="903934"/>
                  </a:cubicBezTo>
                  <a:cubicBezTo>
                    <a:pt x="-49559" y="776937"/>
                    <a:pt x="40190" y="499618"/>
                    <a:pt x="0" y="180791"/>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65" name="Text Placeholder 7">
              <a:extLst>
                <a:ext uri="{FF2B5EF4-FFF2-40B4-BE49-F238E27FC236}">
                  <a16:creationId xmlns:a16="http://schemas.microsoft.com/office/drawing/2014/main" id="{44122FBA-CD66-1211-DD09-0401D3953B99}"/>
                </a:ext>
              </a:extLst>
            </p:cNvPr>
            <p:cNvSpPr txBox="1">
              <a:spLocks/>
            </p:cNvSpPr>
            <p:nvPr/>
          </p:nvSpPr>
          <p:spPr>
            <a:xfrm>
              <a:off x="718900" y="1406521"/>
              <a:ext cx="12081939"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400" b="0">
                  <a:solidFill>
                    <a:schemeClr val="tx1"/>
                  </a:solidFill>
                  <a:latin typeface="Calibri" panose="020F0502020204030204" pitchFamily="34" charset="0"/>
                  <a:cs typeface="Calibri" panose="020F0502020204030204" pitchFamily="34" charset="0"/>
                  <a:sym typeface="+mn-lt"/>
                </a:rPr>
                <a:t>Nguyên nhân, tác hại của ô nhiễm, xói mòn đất.</a:t>
              </a:r>
              <a:endParaRPr lang="en-US" altLang="zh-CN" sz="4400" b="0" dirty="0">
                <a:solidFill>
                  <a:schemeClr val="tx1"/>
                </a:solidFill>
                <a:latin typeface="Calibri" panose="020F0502020204030204" pitchFamily="34" charset="0"/>
                <a:cs typeface="Calibri" panose="020F0502020204030204" pitchFamily="34" charset="0"/>
                <a:sym typeface="+mn-lt"/>
              </a:endParaRPr>
            </a:p>
          </p:txBody>
        </p:sp>
      </p:grpSp>
      <p:grpSp>
        <p:nvGrpSpPr>
          <p:cNvPr id="66" name="Group 65"/>
          <p:cNvGrpSpPr/>
          <p:nvPr/>
        </p:nvGrpSpPr>
        <p:grpSpPr>
          <a:xfrm>
            <a:off x="339635" y="4244719"/>
            <a:ext cx="11616253" cy="1504329"/>
            <a:chOff x="345079" y="1310233"/>
            <a:chExt cx="11616253" cy="1370102"/>
          </a:xfrm>
        </p:grpSpPr>
        <p:sp>
          <p:nvSpPr>
            <p:cNvPr id="67" name="Hình chữ nhật: Góc Tròn 6">
              <a:extLst>
                <a:ext uri="{FF2B5EF4-FFF2-40B4-BE49-F238E27FC236}">
                  <a16:creationId xmlns:a16="http://schemas.microsoft.com/office/drawing/2014/main" id="{5EDA13FA-52E6-BE1A-FEDF-A2A8F414FB17}"/>
                </a:ext>
              </a:extLst>
            </p:cNvPr>
            <p:cNvSpPr/>
            <p:nvPr/>
          </p:nvSpPr>
          <p:spPr>
            <a:xfrm>
              <a:off x="345079" y="1310233"/>
              <a:ext cx="11616253" cy="1154735"/>
            </a:xfrm>
            <a:custGeom>
              <a:avLst/>
              <a:gdLst>
                <a:gd name="connsiteX0" fmla="*/ 0 w 11616253"/>
                <a:gd name="connsiteY0" fmla="*/ 192460 h 1154735"/>
                <a:gd name="connsiteX1" fmla="*/ 192460 w 11616253"/>
                <a:gd name="connsiteY1" fmla="*/ 0 h 1154735"/>
                <a:gd name="connsiteX2" fmla="*/ 11423793 w 11616253"/>
                <a:gd name="connsiteY2" fmla="*/ 0 h 1154735"/>
                <a:gd name="connsiteX3" fmla="*/ 11616253 w 11616253"/>
                <a:gd name="connsiteY3" fmla="*/ 192460 h 1154735"/>
                <a:gd name="connsiteX4" fmla="*/ 11616253 w 11616253"/>
                <a:gd name="connsiteY4" fmla="*/ 962275 h 1154735"/>
                <a:gd name="connsiteX5" fmla="*/ 11423793 w 11616253"/>
                <a:gd name="connsiteY5" fmla="*/ 1154735 h 1154735"/>
                <a:gd name="connsiteX6" fmla="*/ 192460 w 11616253"/>
                <a:gd name="connsiteY6" fmla="*/ 1154735 h 1154735"/>
                <a:gd name="connsiteX7" fmla="*/ 0 w 11616253"/>
                <a:gd name="connsiteY7" fmla="*/ 962275 h 1154735"/>
                <a:gd name="connsiteX8" fmla="*/ 0 w 11616253"/>
                <a:gd name="connsiteY8" fmla="*/ 192460 h 11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154735" fill="none" extrusionOk="0">
                  <a:moveTo>
                    <a:pt x="0" y="192460"/>
                  </a:moveTo>
                  <a:cubicBezTo>
                    <a:pt x="-3597" y="86391"/>
                    <a:pt x="85542" y="3550"/>
                    <a:pt x="192460" y="0"/>
                  </a:cubicBezTo>
                  <a:cubicBezTo>
                    <a:pt x="5257794" y="77600"/>
                    <a:pt x="9902957" y="-27269"/>
                    <a:pt x="11423793" y="0"/>
                  </a:cubicBezTo>
                  <a:cubicBezTo>
                    <a:pt x="11538706" y="-11371"/>
                    <a:pt x="11622713" y="88069"/>
                    <a:pt x="11616253" y="192460"/>
                  </a:cubicBezTo>
                  <a:cubicBezTo>
                    <a:pt x="11663087" y="441116"/>
                    <a:pt x="11558495" y="824149"/>
                    <a:pt x="11616253" y="962275"/>
                  </a:cubicBezTo>
                  <a:cubicBezTo>
                    <a:pt x="11609812" y="1066048"/>
                    <a:pt x="11513923" y="1161863"/>
                    <a:pt x="11423793" y="1154735"/>
                  </a:cubicBezTo>
                  <a:cubicBezTo>
                    <a:pt x="9699313" y="1203912"/>
                    <a:pt x="5638164" y="1032033"/>
                    <a:pt x="192460" y="1154735"/>
                  </a:cubicBezTo>
                  <a:cubicBezTo>
                    <a:pt x="83558" y="1174776"/>
                    <a:pt x="-6078" y="1073801"/>
                    <a:pt x="0" y="962275"/>
                  </a:cubicBezTo>
                  <a:cubicBezTo>
                    <a:pt x="5941" y="617358"/>
                    <a:pt x="-36938" y="531239"/>
                    <a:pt x="0" y="192460"/>
                  </a:cubicBezTo>
                  <a:close/>
                </a:path>
                <a:path w="11616253" h="1154735" stroke="0" extrusionOk="0">
                  <a:moveTo>
                    <a:pt x="0" y="192460"/>
                  </a:moveTo>
                  <a:cubicBezTo>
                    <a:pt x="12444" y="84745"/>
                    <a:pt x="91711" y="-370"/>
                    <a:pt x="192460" y="0"/>
                  </a:cubicBezTo>
                  <a:cubicBezTo>
                    <a:pt x="1767676" y="-129276"/>
                    <a:pt x="9375692" y="-77778"/>
                    <a:pt x="11423793" y="0"/>
                  </a:cubicBezTo>
                  <a:cubicBezTo>
                    <a:pt x="11526864" y="-10271"/>
                    <a:pt x="11613754" y="100574"/>
                    <a:pt x="11616253" y="192460"/>
                  </a:cubicBezTo>
                  <a:cubicBezTo>
                    <a:pt x="11581029" y="321001"/>
                    <a:pt x="11667140" y="663241"/>
                    <a:pt x="11616253" y="962275"/>
                  </a:cubicBezTo>
                  <a:cubicBezTo>
                    <a:pt x="11617176" y="1070514"/>
                    <a:pt x="11515636" y="1159646"/>
                    <a:pt x="11423793" y="1154735"/>
                  </a:cubicBezTo>
                  <a:cubicBezTo>
                    <a:pt x="6679972" y="1198955"/>
                    <a:pt x="4915305" y="1125353"/>
                    <a:pt x="192460" y="1154735"/>
                  </a:cubicBezTo>
                  <a:cubicBezTo>
                    <a:pt x="83717" y="1145322"/>
                    <a:pt x="-7569" y="1066819"/>
                    <a:pt x="0" y="962275"/>
                  </a:cubicBezTo>
                  <a:cubicBezTo>
                    <a:pt x="-16099" y="631472"/>
                    <a:pt x="8884" y="524257"/>
                    <a:pt x="0" y="192460"/>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68" name="Text Placeholder 7">
              <a:extLst>
                <a:ext uri="{FF2B5EF4-FFF2-40B4-BE49-F238E27FC236}">
                  <a16:creationId xmlns:a16="http://schemas.microsoft.com/office/drawing/2014/main" id="{44122FBA-CD66-1211-DD09-0401D3953B99}"/>
                </a:ext>
              </a:extLst>
            </p:cNvPr>
            <p:cNvSpPr txBox="1">
              <a:spLocks/>
            </p:cNvSpPr>
            <p:nvPr/>
          </p:nvSpPr>
          <p:spPr>
            <a:xfrm>
              <a:off x="750124" y="1525600"/>
              <a:ext cx="10918338"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400" b="0">
                  <a:solidFill>
                    <a:schemeClr val="tx1"/>
                  </a:solidFill>
                  <a:latin typeface="Calibri" panose="020F0502020204030204" pitchFamily="34" charset="0"/>
                  <a:cs typeface="Calibri" panose="020F0502020204030204" pitchFamily="34" charset="0"/>
                  <a:sym typeface="+mn-lt"/>
                </a:rPr>
                <a:t>Một số biện pháp chống ô nhiễm, xói mòn đất.</a:t>
              </a:r>
              <a:endParaRPr lang="en-US" altLang="zh-CN" sz="4400" b="0" dirty="0">
                <a:solidFill>
                  <a:schemeClr val="tx1"/>
                </a:solidFill>
                <a:latin typeface="Calibri" panose="020F0502020204030204" pitchFamily="34" charset="0"/>
                <a:cs typeface="Calibri" panose="020F0502020204030204" pitchFamily="34" charset="0"/>
                <a:sym typeface="+mn-lt"/>
              </a:endParaRPr>
            </a:p>
          </p:txBody>
        </p:sp>
      </p:grpSp>
      <p:grpSp>
        <p:nvGrpSpPr>
          <p:cNvPr id="69" name="Group 68"/>
          <p:cNvGrpSpPr/>
          <p:nvPr/>
        </p:nvGrpSpPr>
        <p:grpSpPr>
          <a:xfrm>
            <a:off x="339635" y="1108952"/>
            <a:ext cx="9771109" cy="1178793"/>
            <a:chOff x="339635" y="1108952"/>
            <a:chExt cx="9771109" cy="1178793"/>
          </a:xfrm>
        </p:grpSpPr>
        <p:pic>
          <p:nvPicPr>
            <p:cNvPr id="70" name="Picture 69"/>
            <p:cNvPicPr>
              <a:picLocks noChangeAspect="1"/>
            </p:cNvPicPr>
            <p:nvPr/>
          </p:nvPicPr>
          <p:blipFill>
            <a:blip r:embed="rId21"/>
            <a:stretch>
              <a:fillRect/>
            </a:stretch>
          </p:blipFill>
          <p:spPr>
            <a:xfrm>
              <a:off x="339635" y="1308133"/>
              <a:ext cx="646232" cy="634039"/>
            </a:xfrm>
            <a:prstGeom prst="rect">
              <a:avLst/>
            </a:prstGeom>
          </p:spPr>
        </p:pic>
        <p:grpSp>
          <p:nvGrpSpPr>
            <p:cNvPr id="71" name="Group 70"/>
            <p:cNvGrpSpPr/>
            <p:nvPr/>
          </p:nvGrpSpPr>
          <p:grpSpPr>
            <a:xfrm>
              <a:off x="1114401" y="1108952"/>
              <a:ext cx="8996343" cy="1178793"/>
              <a:chOff x="1114401" y="1108952"/>
              <a:chExt cx="8996343" cy="1178793"/>
            </a:xfrm>
          </p:grpSpPr>
          <p:sp>
            <p:nvSpPr>
              <p:cNvPr id="72" name="Text Placeholder 7">
                <a:extLst>
                  <a:ext uri="{FF2B5EF4-FFF2-40B4-BE49-F238E27FC236}">
                    <a16:creationId xmlns:a16="http://schemas.microsoft.com/office/drawing/2014/main" id="{44122FBA-CD66-1211-DD09-0401D3953B99}"/>
                  </a:ext>
                </a:extLst>
              </p:cNvPr>
              <p:cNvSpPr txBox="1">
                <a:spLocks/>
              </p:cNvSpPr>
              <p:nvPr/>
            </p:nvSpPr>
            <p:spPr>
              <a:xfrm>
                <a:off x="1120139" y="1133010"/>
                <a:ext cx="8990605"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Trong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bài</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học</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này</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em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sẽ</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tìm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hiểu</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a:t>
                </a:r>
              </a:p>
            </p:txBody>
          </p:sp>
          <p:sp>
            <p:nvSpPr>
              <p:cNvPr id="73" name="Text Placeholder 7">
                <a:extLst>
                  <a:ext uri="{FF2B5EF4-FFF2-40B4-BE49-F238E27FC236}">
                    <a16:creationId xmlns:a16="http://schemas.microsoft.com/office/drawing/2014/main" id="{44122FBA-CD66-1211-DD09-0401D3953B99}"/>
                  </a:ext>
                </a:extLst>
              </p:cNvPr>
              <p:cNvSpPr txBox="1">
                <a:spLocks/>
              </p:cNvSpPr>
              <p:nvPr/>
            </p:nvSpPr>
            <p:spPr>
              <a:xfrm>
                <a:off x="1114401" y="1108952"/>
                <a:ext cx="899634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solidFill>
                      <a:srgbClr val="C00000"/>
                    </a:solidFill>
                    <a:latin typeface="Calibri" panose="020F0502020204030204" pitchFamily="34" charset="0"/>
                    <a:cs typeface="Calibri" panose="020F0502020204030204" pitchFamily="34" charset="0"/>
                    <a:sym typeface="+mn-lt"/>
                  </a:rPr>
                  <a:t>Trong </a:t>
                </a:r>
                <a:r>
                  <a:rPr lang="en-US" altLang="zh-CN" sz="5000" b="0" dirty="0" err="1">
                    <a:solidFill>
                      <a:srgbClr val="C00000"/>
                    </a:solidFill>
                    <a:latin typeface="Calibri" panose="020F0502020204030204" pitchFamily="34" charset="0"/>
                    <a:cs typeface="Calibri" panose="020F0502020204030204" pitchFamily="34" charset="0"/>
                    <a:sym typeface="+mn-lt"/>
                  </a:rPr>
                  <a:t>bài</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học</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này</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em</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sẽ</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tìm</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hiểu</a:t>
                </a:r>
                <a:r>
                  <a:rPr lang="en-US" altLang="zh-CN" sz="5000" b="0" dirty="0">
                    <a:solidFill>
                      <a:srgbClr val="C00000"/>
                    </a:solidFill>
                    <a:latin typeface="Calibri" panose="020F0502020204030204" pitchFamily="34" charset="0"/>
                    <a:cs typeface="Calibri" panose="020F0502020204030204" pitchFamily="34" charset="0"/>
                    <a:sym typeface="+mn-lt"/>
                  </a:rPr>
                  <a:t>:</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0"/>
                                        </p:tgtEl>
                                        <p:attrNameLst>
                                          <p:attrName>r</p:attrName>
                                        </p:attrNameLst>
                                      </p:cBhvr>
                                    </p:animRot>
                                    <p:animRot by="-240000">
                                      <p:cBhvr>
                                        <p:cTn id="7" dur="200" fill="hold">
                                          <p:stCondLst>
                                            <p:cond delay="200"/>
                                          </p:stCondLst>
                                        </p:cTn>
                                        <p:tgtEl>
                                          <p:spTgt spid="60"/>
                                        </p:tgtEl>
                                        <p:attrNameLst>
                                          <p:attrName>r</p:attrName>
                                        </p:attrNameLst>
                                      </p:cBhvr>
                                    </p:animRot>
                                    <p:animRot by="240000">
                                      <p:cBhvr>
                                        <p:cTn id="8" dur="200" fill="hold">
                                          <p:stCondLst>
                                            <p:cond delay="400"/>
                                          </p:stCondLst>
                                        </p:cTn>
                                        <p:tgtEl>
                                          <p:spTgt spid="60"/>
                                        </p:tgtEl>
                                        <p:attrNameLst>
                                          <p:attrName>r</p:attrName>
                                        </p:attrNameLst>
                                      </p:cBhvr>
                                    </p:animRot>
                                    <p:animRot by="-240000">
                                      <p:cBhvr>
                                        <p:cTn id="9" dur="200" fill="hold">
                                          <p:stCondLst>
                                            <p:cond delay="600"/>
                                          </p:stCondLst>
                                        </p:cTn>
                                        <p:tgtEl>
                                          <p:spTgt spid="60"/>
                                        </p:tgtEl>
                                        <p:attrNameLst>
                                          <p:attrName>r</p:attrName>
                                        </p:attrNameLst>
                                      </p:cBhvr>
                                    </p:animRot>
                                    <p:animRot by="120000">
                                      <p:cBhvr>
                                        <p:cTn id="10" dur="200" fill="hold">
                                          <p:stCondLst>
                                            <p:cond delay="800"/>
                                          </p:stCondLst>
                                        </p:cTn>
                                        <p:tgtEl>
                                          <p:spTgt spid="6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67A983-F99F-6895-2BAA-944EC9FDEEFF}"/>
              </a:ext>
            </a:extLst>
          </p:cNvPr>
          <p:cNvSpPr txBox="1"/>
          <p:nvPr/>
        </p:nvSpPr>
        <p:spPr>
          <a:xfrm>
            <a:off x="684410" y="990215"/>
            <a:ext cx="11220207"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 tìm hiểu thêm</a:t>
            </a:r>
            <a:endParaRPr lang="en-US" sz="4000" b="1" i="1">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Từ hàng nghìn năm nay ở nước ta, người nông dân vùng miền núi đã cần mẫn và sáng tạo nên các hệ thống ruộng bậc thang tuyệt đẹp.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địa hình có độ dốc cao, ruộng bậc thang có các mặt ruộng nhỏ giữ được đất bùn, nước và chất dinh dưỡng cho đất.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040292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uộng bậc thang Mù Cang Chải - di tích đặc biệt của quốc gia">
            <a:extLst>
              <a:ext uri="{FF2B5EF4-FFF2-40B4-BE49-F238E27FC236}">
                <a16:creationId xmlns:a16="http://schemas.microsoft.com/office/drawing/2014/main" id="{1676D323-3DBE-4E37-3AF2-A31FBB1CE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0328"/>
            <a:ext cx="12192000" cy="631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6974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Đến Hà Giang chiêm ngưỡng vẻ đẹp Ruộng bậc thang">
            <a:extLst>
              <a:ext uri="{FF2B5EF4-FFF2-40B4-BE49-F238E27FC236}">
                <a16:creationId xmlns:a16="http://schemas.microsoft.com/office/drawing/2014/main" id="{FA156335-ED05-EC60-8E0A-AB3148214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2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419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uộng bậc thang Sapa">
            <a:extLst>
              <a:ext uri="{FF2B5EF4-FFF2-40B4-BE49-F238E27FC236}">
                <a16:creationId xmlns:a16="http://schemas.microsoft.com/office/drawing/2014/main" id="{D4A621C8-4CC3-0DD9-20EC-FC230E994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456"/>
            <a:ext cx="12192000" cy="649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397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Mù Cang Chải mùa nước đổ">
            <a:extLst>
              <a:ext uri="{FF2B5EF4-FFF2-40B4-BE49-F238E27FC236}">
                <a16:creationId xmlns:a16="http://schemas.microsoft.com/office/drawing/2014/main" id="{8803FCD5-4F3D-C683-D2D2-61FD63AD1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738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uộng bậc thang Chế Cu Nha khi mùa vàng gõ cửa">
            <a:extLst>
              <a:ext uri="{FF2B5EF4-FFF2-40B4-BE49-F238E27FC236}">
                <a16:creationId xmlns:a16="http://schemas.microsoft.com/office/drawing/2014/main" id="{0E173924-9A2A-C6F9-AAE5-654E6A8B3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582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uộng bậc thang Dế Xu Phình đẹp say lòng người">
            <a:extLst>
              <a:ext uri="{FF2B5EF4-FFF2-40B4-BE49-F238E27FC236}">
                <a16:creationId xmlns:a16="http://schemas.microsoft.com/office/drawing/2014/main" id="{77FCCF10-09F4-D33A-B8AF-FF26FF3A4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6718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5">
            <a:extLst>
              <a:ext uri="{FF2B5EF4-FFF2-40B4-BE49-F238E27FC236}">
                <a16:creationId xmlns:a16="http://schemas.microsoft.com/office/drawing/2014/main" id="{83A51D87-DB80-4882-8CB9-0DA9FB55160E}"/>
              </a:ext>
            </a:extLst>
          </p:cNvPr>
          <p:cNvGrpSpPr/>
          <p:nvPr/>
        </p:nvGrpSpPr>
        <p:grpSpPr>
          <a:xfrm rot="1063868">
            <a:off x="-526177" y="1817990"/>
            <a:ext cx="10082251" cy="7035779"/>
            <a:chOff x="2846642" y="2592389"/>
            <a:chExt cx="6718263" cy="3317385"/>
          </a:xfrm>
        </p:grpSpPr>
        <p:sp>
          <p:nvSpPr>
            <p:cNvPr id="11" name="TextBox 12">
              <a:extLst>
                <a:ext uri="{FF2B5EF4-FFF2-40B4-BE49-F238E27FC236}">
                  <a16:creationId xmlns:a16="http://schemas.microsoft.com/office/drawing/2014/main" id="{0F65B26C-A7E4-73F6-34CE-4F4B9F09A655}"/>
                </a:ext>
              </a:extLst>
            </p:cNvPr>
            <p:cNvSpPr txBox="1"/>
            <p:nvPr/>
          </p:nvSpPr>
          <p:spPr>
            <a:xfrm rot="20527286">
              <a:off x="2876480" y="2592389"/>
              <a:ext cx="6688425" cy="3308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Hoạt</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động</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tiếp</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nối</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sau</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bài</a:t>
              </a:r>
              <a:r>
                <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rPr>
                <a:t>học</a:t>
              </a:r>
              <a:endParaRPr kumimoji="0" lang="en-US" sz="15000" b="0" i="0" u="none" strike="noStrike" kern="1200" cap="none" spc="0" normalizeH="0" baseline="0" noProof="0" dirty="0">
                <a:ln w="190500">
                  <a:solidFill>
                    <a:prstClr val="white"/>
                  </a:solidFill>
                </a:ln>
                <a:solidFill>
                  <a:prstClr val="black"/>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12" name="TextBox 12">
              <a:extLst>
                <a:ext uri="{FF2B5EF4-FFF2-40B4-BE49-F238E27FC236}">
                  <a16:creationId xmlns:a16="http://schemas.microsoft.com/office/drawing/2014/main" id="{39558897-5318-3EE5-0B83-D9C558818F0E}"/>
                </a:ext>
              </a:extLst>
            </p:cNvPr>
            <p:cNvSpPr txBox="1"/>
            <p:nvPr/>
          </p:nvSpPr>
          <p:spPr>
            <a:xfrm rot="20527286">
              <a:off x="2846642" y="2601099"/>
              <a:ext cx="6688425" cy="3308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Hoạt</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động</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tiếp</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nối</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sau</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bài</a:t>
              </a:r>
              <a:r>
                <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5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học</a:t>
              </a:r>
              <a:endParaRPr kumimoji="0" lang="en-US" sz="15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6286194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2">
            <a:extLst>
              <a:ext uri="{FF2B5EF4-FFF2-40B4-BE49-F238E27FC236}">
                <a16:creationId xmlns:a16="http://schemas.microsoft.com/office/drawing/2014/main" id="{229C6D28-2D86-8F3B-D70A-9E403E33CDAD}"/>
              </a:ext>
            </a:extLst>
          </p:cNvPr>
          <p:cNvSpPr/>
          <p:nvPr/>
        </p:nvSpPr>
        <p:spPr>
          <a:xfrm>
            <a:off x="240829" y="45508"/>
            <a:ext cx="11715643" cy="2017647"/>
          </a:xfrm>
          <a:custGeom>
            <a:avLst/>
            <a:gdLst>
              <a:gd name="connsiteX0" fmla="*/ 0 w 11715643"/>
              <a:gd name="connsiteY0" fmla="*/ 336281 h 2017647"/>
              <a:gd name="connsiteX1" fmla="*/ 336281 w 11715643"/>
              <a:gd name="connsiteY1" fmla="*/ 0 h 2017647"/>
              <a:gd name="connsiteX2" fmla="*/ 11379362 w 11715643"/>
              <a:gd name="connsiteY2" fmla="*/ 0 h 2017647"/>
              <a:gd name="connsiteX3" fmla="*/ 11715643 w 11715643"/>
              <a:gd name="connsiteY3" fmla="*/ 336281 h 2017647"/>
              <a:gd name="connsiteX4" fmla="*/ 11715643 w 11715643"/>
              <a:gd name="connsiteY4" fmla="*/ 1681366 h 2017647"/>
              <a:gd name="connsiteX5" fmla="*/ 11379362 w 11715643"/>
              <a:gd name="connsiteY5" fmla="*/ 2017647 h 2017647"/>
              <a:gd name="connsiteX6" fmla="*/ 336281 w 11715643"/>
              <a:gd name="connsiteY6" fmla="*/ 2017647 h 2017647"/>
              <a:gd name="connsiteX7" fmla="*/ 0 w 11715643"/>
              <a:gd name="connsiteY7" fmla="*/ 1681366 h 2017647"/>
              <a:gd name="connsiteX8" fmla="*/ 0 w 11715643"/>
              <a:gd name="connsiteY8" fmla="*/ 336281 h 20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643" h="2017647" fill="none" extrusionOk="0">
                <a:moveTo>
                  <a:pt x="0" y="336281"/>
                </a:moveTo>
                <a:cubicBezTo>
                  <a:pt x="-10336" y="148886"/>
                  <a:pt x="154690" y="3380"/>
                  <a:pt x="336281" y="0"/>
                </a:cubicBezTo>
                <a:cubicBezTo>
                  <a:pt x="4357500" y="130954"/>
                  <a:pt x="6650031" y="43574"/>
                  <a:pt x="11379362" y="0"/>
                </a:cubicBezTo>
                <a:cubicBezTo>
                  <a:pt x="11574293" y="14183"/>
                  <a:pt x="11734188" y="173274"/>
                  <a:pt x="11715643" y="336281"/>
                </a:cubicBezTo>
                <a:cubicBezTo>
                  <a:pt x="11826548" y="807314"/>
                  <a:pt x="11676608" y="1088033"/>
                  <a:pt x="11715643" y="1681366"/>
                </a:cubicBezTo>
                <a:cubicBezTo>
                  <a:pt x="11708026" y="1868340"/>
                  <a:pt x="11542280" y="2001912"/>
                  <a:pt x="11379362" y="2017647"/>
                </a:cubicBezTo>
                <a:cubicBezTo>
                  <a:pt x="6916483" y="2172844"/>
                  <a:pt x="1611009" y="2180667"/>
                  <a:pt x="336281" y="2017647"/>
                </a:cubicBezTo>
                <a:cubicBezTo>
                  <a:pt x="150744" y="2015130"/>
                  <a:pt x="-20293" y="1878938"/>
                  <a:pt x="0" y="1681366"/>
                </a:cubicBezTo>
                <a:cubicBezTo>
                  <a:pt x="69382" y="1526914"/>
                  <a:pt x="11414" y="501796"/>
                  <a:pt x="0" y="336281"/>
                </a:cubicBezTo>
                <a:close/>
              </a:path>
              <a:path w="11715643" h="2017647" stroke="0" extrusionOk="0">
                <a:moveTo>
                  <a:pt x="0" y="336281"/>
                </a:moveTo>
                <a:cubicBezTo>
                  <a:pt x="-6028" y="146840"/>
                  <a:pt x="148163" y="899"/>
                  <a:pt x="336281" y="0"/>
                </a:cubicBezTo>
                <a:cubicBezTo>
                  <a:pt x="4722356" y="132882"/>
                  <a:pt x="8644383" y="-84951"/>
                  <a:pt x="11379362" y="0"/>
                </a:cubicBezTo>
                <a:cubicBezTo>
                  <a:pt x="11558218" y="6706"/>
                  <a:pt x="11710145" y="180945"/>
                  <a:pt x="11715643" y="336281"/>
                </a:cubicBezTo>
                <a:cubicBezTo>
                  <a:pt x="11799961" y="676411"/>
                  <a:pt x="11701516" y="1314889"/>
                  <a:pt x="11715643" y="1681366"/>
                </a:cubicBezTo>
                <a:cubicBezTo>
                  <a:pt x="11744684" y="1870534"/>
                  <a:pt x="11576130" y="1994916"/>
                  <a:pt x="11379362" y="2017647"/>
                </a:cubicBezTo>
                <a:cubicBezTo>
                  <a:pt x="9033357" y="2105286"/>
                  <a:pt x="4570779" y="1944968"/>
                  <a:pt x="336281" y="2017647"/>
                </a:cubicBezTo>
                <a:cubicBezTo>
                  <a:pt x="146774" y="1981565"/>
                  <a:pt x="-18598" y="1892934"/>
                  <a:pt x="0" y="1681366"/>
                </a:cubicBezTo>
                <a:cubicBezTo>
                  <a:pt x="-3087" y="1422195"/>
                  <a:pt x="25201" y="507554"/>
                  <a:pt x="0" y="336281"/>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11728" y="170329"/>
            <a:ext cx="12815455" cy="1911391"/>
            <a:chOff x="-311728" y="170329"/>
            <a:chExt cx="12815455" cy="1911391"/>
          </a:xfrm>
        </p:grpSpPr>
        <p:sp>
          <p:nvSpPr>
            <p:cNvPr id="26" name="TextBox 10">
              <a:extLst>
                <a:ext uri="{FF2B5EF4-FFF2-40B4-BE49-F238E27FC236}">
                  <a16:creationId xmlns:a16="http://schemas.microsoft.com/office/drawing/2014/main" id="{19E55039-2A50-A986-808E-5ED93F71BA85}"/>
                </a:ext>
              </a:extLst>
            </p:cNvPr>
            <p:cNvSpPr txBox="1"/>
            <p:nvPr/>
          </p:nvSpPr>
          <p:spPr>
            <a:xfrm>
              <a:off x="-311728" y="170329"/>
              <a:ext cx="12815455" cy="1892826"/>
            </a:xfrm>
            <a:prstGeom prst="rect">
              <a:avLst/>
            </a:prstGeom>
            <a:noFill/>
          </p:spPr>
          <p:txBody>
            <a:bodyPr wrap="square" rtlCol="0">
              <a:spAutoFit/>
            </a:bodyPr>
            <a:lstStyle/>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CÁC BẠN ĐÁNH GIÁ TIẾT HỌC CỦA CHÚNG TA </a:t>
              </a:r>
            </a:p>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NHƯ THẾ NÀO?</a:t>
              </a:r>
            </a:p>
          </p:txBody>
        </p:sp>
        <p:sp>
          <p:nvSpPr>
            <p:cNvPr id="32" name="TextBox 10">
              <a:extLst>
                <a:ext uri="{FF2B5EF4-FFF2-40B4-BE49-F238E27FC236}">
                  <a16:creationId xmlns:a16="http://schemas.microsoft.com/office/drawing/2014/main" id="{19E55039-2A50-A986-808E-5ED93F71BA85}"/>
                </a:ext>
              </a:extLst>
            </p:cNvPr>
            <p:cNvSpPr txBox="1"/>
            <p:nvPr/>
          </p:nvSpPr>
          <p:spPr>
            <a:xfrm>
              <a:off x="-311728" y="188894"/>
              <a:ext cx="12815455" cy="1892826"/>
            </a:xfrm>
            <a:prstGeom prst="rect">
              <a:avLst/>
            </a:prstGeom>
            <a:noFill/>
          </p:spPr>
          <p:txBody>
            <a:bodyPr wrap="square" rtlCol="0">
              <a:spAutoFit/>
            </a:bodyPr>
            <a:lstStyle/>
            <a:p>
              <a:pPr algn="ctr">
                <a:lnSpc>
                  <a:spcPct val="130000"/>
                </a:lnSpc>
              </a:pP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C3E3FD"/>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FF85FF"/>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Ế</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45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Ú</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30000"/>
                </a:lnSpc>
              </a:pP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Ế</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a:t>
              </a:r>
            </a:p>
          </p:txBody>
        </p:sp>
      </p:grpSp>
      <p:grpSp>
        <p:nvGrpSpPr>
          <p:cNvPr id="38" name="Group 37"/>
          <p:cNvGrpSpPr/>
          <p:nvPr/>
        </p:nvGrpSpPr>
        <p:grpSpPr>
          <a:xfrm>
            <a:off x="-326289" y="1353044"/>
            <a:ext cx="6646497" cy="6890142"/>
            <a:chOff x="-1018981" y="590578"/>
            <a:chExt cx="6646497" cy="6890142"/>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51" name="Group 50"/>
            <p:cNvGrpSpPr/>
            <p:nvPr/>
          </p:nvGrpSpPr>
          <p:grpSpPr>
            <a:xfrm>
              <a:off x="991192" y="4555727"/>
              <a:ext cx="3540850" cy="1109404"/>
              <a:chOff x="43728" y="-837090"/>
              <a:chExt cx="6335193" cy="1109404"/>
            </a:xfrm>
          </p:grpSpPr>
          <p:sp>
            <p:nvSpPr>
              <p:cNvPr id="52" name="Rectangle: Rounded Corners 5">
                <a:extLst>
                  <a:ext uri="{FF2B5EF4-FFF2-40B4-BE49-F238E27FC236}">
                    <a16:creationId xmlns:a16="http://schemas.microsoft.com/office/drawing/2014/main" id="{375B7F41-B6BC-4285-A5D4-E61F19FAE58E}"/>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3" name="TextBox 47">
                <a:extLst>
                  <a:ext uri="{FF2B5EF4-FFF2-40B4-BE49-F238E27FC236}">
                    <a16:creationId xmlns:a16="http://schemas.microsoft.com/office/drawing/2014/main" id="{B80138F7-4E41-D56C-8B11-2F19F0D81CCA}"/>
                  </a:ext>
                </a:extLst>
              </p:cNvPr>
              <p:cNvSpPr txBox="1"/>
              <p:nvPr/>
            </p:nvSpPr>
            <p:spPr>
              <a:xfrm>
                <a:off x="132959" y="-837090"/>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rất</a:t>
                </a:r>
                <a:r>
                  <a:rPr lang="en-US" sz="5500" b="1" dirty="0">
                    <a:solidFill>
                      <a:srgbClr val="385723"/>
                    </a:solidFill>
                    <a:latin typeface="UTM Avo" panose="02040603050506020204" pitchFamily="18" charset="0"/>
                  </a:rPr>
                  <a:t> </a:t>
                </a: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grpSp>
        <p:nvGrpSpPr>
          <p:cNvPr id="54" name="Group 53"/>
          <p:cNvGrpSpPr/>
          <p:nvPr/>
        </p:nvGrpSpPr>
        <p:grpSpPr>
          <a:xfrm>
            <a:off x="6921891" y="659404"/>
            <a:ext cx="4807132" cy="5884519"/>
            <a:chOff x="6963358" y="-98895"/>
            <a:chExt cx="4807132" cy="5884519"/>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56" name="Group 55"/>
            <p:cNvGrpSpPr/>
            <p:nvPr/>
          </p:nvGrpSpPr>
          <p:grpSpPr>
            <a:xfrm>
              <a:off x="7793195" y="4608110"/>
              <a:ext cx="3540850" cy="1109404"/>
              <a:chOff x="1447360" y="-784707"/>
              <a:chExt cx="6335194" cy="1109404"/>
            </a:xfrm>
          </p:grpSpPr>
          <p:sp>
            <p:nvSpPr>
              <p:cNvPr id="57" name="Rectangle: Rounded Corners 5">
                <a:extLst>
                  <a:ext uri="{FF2B5EF4-FFF2-40B4-BE49-F238E27FC236}">
                    <a16:creationId xmlns:a16="http://schemas.microsoft.com/office/drawing/2014/main" id="{375B7F41-B6BC-4285-A5D4-E61F19FAE58E}"/>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8" name="TextBox 47">
                <a:extLst>
                  <a:ext uri="{FF2B5EF4-FFF2-40B4-BE49-F238E27FC236}">
                    <a16:creationId xmlns:a16="http://schemas.microsoft.com/office/drawing/2014/main" id="{B80138F7-4E41-D56C-8B11-2F19F0D81CCA}"/>
                  </a:ext>
                </a:extLst>
              </p:cNvPr>
              <p:cNvSpPr txBox="1"/>
              <p:nvPr/>
            </p:nvSpPr>
            <p:spPr>
              <a:xfrm>
                <a:off x="1536592" y="-784707"/>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spTree>
    <p:extLst>
      <p:ext uri="{BB962C8B-B14F-4D97-AF65-F5344CB8AC3E}">
        <p14:creationId xmlns:p14="http://schemas.microsoft.com/office/powerpoint/2010/main" val="19321321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8"/>
                                        </p:tgtEl>
                                        <p:attrNameLst>
                                          <p:attrName>r</p:attrName>
                                        </p:attrNameLst>
                                      </p:cBhvr>
                                    </p:animRot>
                                    <p:animRot by="-240000">
                                      <p:cBhvr>
                                        <p:cTn id="7" dur="200" fill="hold">
                                          <p:stCondLst>
                                            <p:cond delay="200"/>
                                          </p:stCondLst>
                                        </p:cTn>
                                        <p:tgtEl>
                                          <p:spTgt spid="38"/>
                                        </p:tgtEl>
                                        <p:attrNameLst>
                                          <p:attrName>r</p:attrName>
                                        </p:attrNameLst>
                                      </p:cBhvr>
                                    </p:animRot>
                                    <p:animRot by="240000">
                                      <p:cBhvr>
                                        <p:cTn id="8" dur="200" fill="hold">
                                          <p:stCondLst>
                                            <p:cond delay="400"/>
                                          </p:stCondLst>
                                        </p:cTn>
                                        <p:tgtEl>
                                          <p:spTgt spid="38"/>
                                        </p:tgtEl>
                                        <p:attrNameLst>
                                          <p:attrName>r</p:attrName>
                                        </p:attrNameLst>
                                      </p:cBhvr>
                                    </p:animRot>
                                    <p:animRot by="-240000">
                                      <p:cBhvr>
                                        <p:cTn id="9" dur="200" fill="hold">
                                          <p:stCondLst>
                                            <p:cond delay="600"/>
                                          </p:stCondLst>
                                        </p:cTn>
                                        <p:tgtEl>
                                          <p:spTgt spid="38"/>
                                        </p:tgtEl>
                                        <p:attrNameLst>
                                          <p:attrName>r</p:attrName>
                                        </p:attrNameLst>
                                      </p:cBhvr>
                                    </p:animRot>
                                    <p:animRot by="120000">
                                      <p:cBhvr>
                                        <p:cTn id="10" dur="200" fill="hold">
                                          <p:stCondLst>
                                            <p:cond delay="800"/>
                                          </p:stCondLst>
                                        </p:cTn>
                                        <p:tgtEl>
                                          <p:spTgt spid="3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 r="-133" b="67643"/>
          <a:stretch/>
        </p:blipFill>
        <p:spPr>
          <a:xfrm flipH="1">
            <a:off x="-161479" y="4423508"/>
            <a:ext cx="13393664" cy="2434492"/>
          </a:xfrm>
          <a:prstGeom prst="rect">
            <a:avLst/>
          </a:prstGeom>
        </p:spPr>
      </p:pic>
      <p:grpSp>
        <p:nvGrpSpPr>
          <p:cNvPr id="24" name="Group 13">
            <a:extLst>
              <a:ext uri="{FF2B5EF4-FFF2-40B4-BE49-F238E27FC236}">
                <a16:creationId xmlns:a16="http://schemas.microsoft.com/office/drawing/2014/main" id="{301656F5-16F9-DB65-E562-7F765D6CBCE9}"/>
              </a:ext>
            </a:extLst>
          </p:cNvPr>
          <p:cNvGrpSpPr/>
          <p:nvPr/>
        </p:nvGrpSpPr>
        <p:grpSpPr>
          <a:xfrm>
            <a:off x="-529840" y="1034180"/>
            <a:ext cx="13251679" cy="1526939"/>
            <a:chOff x="4133327" y="8204395"/>
            <a:chExt cx="7210038" cy="1526939"/>
          </a:xfrm>
        </p:grpSpPr>
        <p:sp>
          <p:nvSpPr>
            <p:cNvPr id="25" name="TextBox 24">
              <a:extLst>
                <a:ext uri="{FF2B5EF4-FFF2-40B4-BE49-F238E27FC236}">
                  <a16:creationId xmlns:a16="http://schemas.microsoft.com/office/drawing/2014/main" id="{B55AA3F5-C4FB-70ED-8C94-C8E64BCDAE25}"/>
                </a:ext>
              </a:extLst>
            </p:cNvPr>
            <p:cNvSpPr txBox="1"/>
            <p:nvPr/>
          </p:nvSpPr>
          <p:spPr>
            <a:xfrm>
              <a:off x="4149463" y="8204395"/>
              <a:ext cx="7193902" cy="1514582"/>
            </a:xfrm>
            <a:prstGeom prst="rect">
              <a:avLst/>
            </a:prstGeom>
            <a:noFill/>
          </p:spPr>
          <p:txBody>
            <a:bodyPr wrap="square" rtlCol="0">
              <a:spAutoFit/>
            </a:bodyPr>
            <a:lstStyle/>
            <a:p>
              <a:pPr algn="ctr">
                <a:lnSpc>
                  <a:spcPct val="130000"/>
                </a:lnSpc>
              </a:pP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30" name="TextBox 29">
              <a:extLst>
                <a:ext uri="{FF2B5EF4-FFF2-40B4-BE49-F238E27FC236}">
                  <a16:creationId xmlns:a16="http://schemas.microsoft.com/office/drawing/2014/main" id="{9B1286A7-6E0B-B245-E4B8-3BB61263C926}"/>
                </a:ext>
              </a:extLst>
            </p:cNvPr>
            <p:cNvSpPr txBox="1"/>
            <p:nvPr/>
          </p:nvSpPr>
          <p:spPr>
            <a:xfrm>
              <a:off x="4133327" y="8216752"/>
              <a:ext cx="7193902" cy="1514582"/>
            </a:xfrm>
            <a:prstGeom prst="rect">
              <a:avLst/>
            </a:prstGeom>
            <a:noFill/>
          </p:spPr>
          <p:txBody>
            <a:bodyPr wrap="square" rtlCol="0">
              <a:spAutoFit/>
            </a:bodyPr>
            <a:lstStyle/>
            <a:p>
              <a:pPr algn="ctr">
                <a:lnSpc>
                  <a:spcPct val="13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404051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par>
                          <p:cTn id="8" fill="hold">
                            <p:stCondLst>
                              <p:cond delay="2000"/>
                            </p:stCondLst>
                            <p:childTnLst>
                              <p:par>
                                <p:cTn id="9" presetID="17" presetClass="entr" presetSubtype="1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6" presetClass="emph" presetSubtype="0" repeatCount="indefinite" fill="hold" nodeType="withEffect">
                                  <p:stCondLst>
                                    <p:cond delay="0"/>
                                  </p:stCondLst>
                                  <p:childTnLst>
                                    <p:animEffect transition="out" filter="fade">
                                      <p:cBhvr>
                                        <p:cTn id="14" dur="500" tmFilter="0, 0; .2, .5; .8, .5; 1, 0"/>
                                        <p:tgtEl>
                                          <p:spTgt spid="24"/>
                                        </p:tgtEl>
                                      </p:cBhvr>
                                    </p:animEffect>
                                    <p:animScale>
                                      <p:cBhvr>
                                        <p:cTn id="15"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4" name="Group 14"/>
          <p:cNvGrpSpPr/>
          <p:nvPr/>
        </p:nvGrpSpPr>
        <p:grpSpPr>
          <a:xfrm>
            <a:off x="1781597" y="833078"/>
            <a:ext cx="8381066" cy="2806801"/>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sp>
        <p:nvSpPr>
          <p:cNvPr id="17" name="Freeform 17"/>
          <p:cNvSpPr/>
          <p:nvPr/>
        </p:nvSpPr>
        <p:spPr>
          <a:xfrm flipH="1">
            <a:off x="8642004" y="3557676"/>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id="{810EEB41-17F9-3077-CA7D-D98B3C8E7306}"/>
              </a:ext>
            </a:extLst>
          </p:cNvPr>
          <p:cNvPicPr>
            <a:picLocks noChangeAspect="1"/>
          </p:cNvPicPr>
          <p:nvPr/>
        </p:nvPicPr>
        <p:blipFill>
          <a:blip r:embed="rId26"/>
          <a:stretch>
            <a:fillRect/>
          </a:stretch>
        </p:blipFill>
        <p:spPr>
          <a:xfrm>
            <a:off x="-317115" y="51261"/>
            <a:ext cx="12192000" cy="50075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97743" y="2493739"/>
            <a:ext cx="2016914" cy="3120951"/>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94779">
            <a:off x="4549180" y="5379866"/>
            <a:ext cx="11588475" cy="2418072"/>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6569" flipH="1">
            <a:off x="-327658" y="5379631"/>
            <a:ext cx="6873889" cy="252014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asvg="http://schemas.microsoft.com/office/drawing/2016/SVG/main" r:embed="rId5"/>
                </a:ext>
              </a:extLst>
            </a:blip>
            <a:stretch>
              <a:fillRect r="-75411" b="-40544"/>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439686" y="1206299"/>
            <a:ext cx="1504628" cy="62254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906185" y="480212"/>
            <a:ext cx="874465" cy="879965"/>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2583011" y="5838899"/>
            <a:ext cx="1545738" cy="656939"/>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5"/>
          <p:cNvSpPr/>
          <p:nvPr/>
        </p:nvSpPr>
        <p:spPr>
          <a:xfrm>
            <a:off x="8474799" y="4640477"/>
            <a:ext cx="3471579" cy="1948424"/>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346171" y="480212"/>
            <a:ext cx="1289894" cy="411153"/>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flipH="1">
            <a:off x="393934" y="3314086"/>
            <a:ext cx="2189077" cy="3072389"/>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Hình chữ nhật: Góc Tròn 6">
            <a:extLst>
              <a:ext uri="{FF2B5EF4-FFF2-40B4-BE49-F238E27FC236}">
                <a16:creationId xmlns:a16="http://schemas.microsoft.com/office/drawing/2014/main" id="{5EDA13FA-52E6-BE1A-FEDF-A2A8F414FB17}"/>
              </a:ext>
            </a:extLst>
          </p:cNvPr>
          <p:cNvSpPr/>
          <p:nvPr/>
        </p:nvSpPr>
        <p:spPr>
          <a:xfrm>
            <a:off x="395723" y="362163"/>
            <a:ext cx="11267296" cy="6226738"/>
          </a:xfrm>
          <a:custGeom>
            <a:avLst/>
            <a:gdLst>
              <a:gd name="connsiteX0" fmla="*/ 0 w 11267296"/>
              <a:gd name="connsiteY0" fmla="*/ 1037810 h 6226738"/>
              <a:gd name="connsiteX1" fmla="*/ 1037810 w 11267296"/>
              <a:gd name="connsiteY1" fmla="*/ 0 h 6226738"/>
              <a:gd name="connsiteX2" fmla="*/ 10229486 w 11267296"/>
              <a:gd name="connsiteY2" fmla="*/ 0 h 6226738"/>
              <a:gd name="connsiteX3" fmla="*/ 11267296 w 11267296"/>
              <a:gd name="connsiteY3" fmla="*/ 1037810 h 6226738"/>
              <a:gd name="connsiteX4" fmla="*/ 11267296 w 11267296"/>
              <a:gd name="connsiteY4" fmla="*/ 5188928 h 6226738"/>
              <a:gd name="connsiteX5" fmla="*/ 10229486 w 11267296"/>
              <a:gd name="connsiteY5" fmla="*/ 6226738 h 6226738"/>
              <a:gd name="connsiteX6" fmla="*/ 1037810 w 11267296"/>
              <a:gd name="connsiteY6" fmla="*/ 6226738 h 6226738"/>
              <a:gd name="connsiteX7" fmla="*/ 0 w 11267296"/>
              <a:gd name="connsiteY7" fmla="*/ 5188928 h 6226738"/>
              <a:gd name="connsiteX8" fmla="*/ 0 w 11267296"/>
              <a:gd name="connsiteY8" fmla="*/ 1037810 h 62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7296" h="6226738" fill="none" extrusionOk="0">
                <a:moveTo>
                  <a:pt x="0" y="1037810"/>
                </a:moveTo>
                <a:cubicBezTo>
                  <a:pt x="-106575" y="471270"/>
                  <a:pt x="455242" y="53380"/>
                  <a:pt x="1037810" y="0"/>
                </a:cubicBezTo>
                <a:cubicBezTo>
                  <a:pt x="4141215" y="77600"/>
                  <a:pt x="8383042" y="-27269"/>
                  <a:pt x="10229486" y="0"/>
                </a:cubicBezTo>
                <a:cubicBezTo>
                  <a:pt x="10858329" y="-73445"/>
                  <a:pt x="11330697" y="483307"/>
                  <a:pt x="11267296" y="1037810"/>
                </a:cubicBezTo>
                <a:cubicBezTo>
                  <a:pt x="11376296" y="2432046"/>
                  <a:pt x="11189087" y="4176621"/>
                  <a:pt x="11267296" y="5188928"/>
                </a:cubicBezTo>
                <a:cubicBezTo>
                  <a:pt x="11231864" y="5748235"/>
                  <a:pt x="10706259" y="6269250"/>
                  <a:pt x="10229486" y="6226738"/>
                </a:cubicBezTo>
                <a:cubicBezTo>
                  <a:pt x="7616704" y="6275915"/>
                  <a:pt x="2040876" y="6104036"/>
                  <a:pt x="1037810" y="6226738"/>
                </a:cubicBezTo>
                <a:cubicBezTo>
                  <a:pt x="458382" y="6274823"/>
                  <a:pt x="-13574" y="5773783"/>
                  <a:pt x="0" y="5188928"/>
                </a:cubicBezTo>
                <a:cubicBezTo>
                  <a:pt x="47022" y="3565332"/>
                  <a:pt x="104569" y="2506896"/>
                  <a:pt x="0" y="1037810"/>
                </a:cubicBezTo>
                <a:close/>
              </a:path>
              <a:path w="11267296" h="6226738" stroke="0" extrusionOk="0">
                <a:moveTo>
                  <a:pt x="0" y="1037810"/>
                </a:moveTo>
                <a:cubicBezTo>
                  <a:pt x="42844" y="459746"/>
                  <a:pt x="483241" y="-1241"/>
                  <a:pt x="1037810" y="0"/>
                </a:cubicBezTo>
                <a:cubicBezTo>
                  <a:pt x="4625329" y="-129276"/>
                  <a:pt x="7697113" y="-77778"/>
                  <a:pt x="10229486" y="0"/>
                </a:cubicBezTo>
                <a:cubicBezTo>
                  <a:pt x="10789287" y="-42610"/>
                  <a:pt x="11252443" y="550290"/>
                  <a:pt x="11267296" y="1037810"/>
                </a:cubicBezTo>
                <a:cubicBezTo>
                  <a:pt x="11348895" y="1466625"/>
                  <a:pt x="11421596" y="3270412"/>
                  <a:pt x="11267296" y="5188928"/>
                </a:cubicBezTo>
                <a:cubicBezTo>
                  <a:pt x="11313767" y="5860098"/>
                  <a:pt x="10747363" y="6245529"/>
                  <a:pt x="10229486" y="6226738"/>
                </a:cubicBezTo>
                <a:cubicBezTo>
                  <a:pt x="7319969" y="6270958"/>
                  <a:pt x="3754334" y="6197356"/>
                  <a:pt x="1037810" y="6226738"/>
                </a:cubicBezTo>
                <a:cubicBezTo>
                  <a:pt x="444398" y="6148953"/>
                  <a:pt x="-84939" y="5742464"/>
                  <a:pt x="0" y="5188928"/>
                </a:cubicBezTo>
                <a:cubicBezTo>
                  <a:pt x="-159954" y="4690727"/>
                  <a:pt x="22140" y="2634341"/>
                  <a:pt x="0" y="1037810"/>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 Placeholder 7">
            <a:extLst>
              <a:ext uri="{FF2B5EF4-FFF2-40B4-BE49-F238E27FC236}">
                <a16:creationId xmlns:a16="http://schemas.microsoft.com/office/drawing/2014/main" id="{44122FBA-CD66-1211-DD09-0401D3953B99}"/>
              </a:ext>
            </a:extLst>
          </p:cNvPr>
          <p:cNvSpPr txBox="1">
            <a:spLocks/>
          </p:cNvSpPr>
          <p:nvPr/>
        </p:nvSpPr>
        <p:spPr>
          <a:xfrm>
            <a:off x="970971" y="2805833"/>
            <a:ext cx="10357372" cy="126786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en-US" altLang="zh-CN" sz="4400" b="0">
                <a:solidFill>
                  <a:prstClr val="black"/>
                </a:solidFill>
                <a:latin typeface="Calibri" panose="020F0502020204030204" pitchFamily="34" charset="0"/>
                <a:cs typeface="Calibri" panose="020F0502020204030204" pitchFamily="34" charset="0"/>
                <a:sym typeface="+mn-lt"/>
              </a:rPr>
              <a:t>T</a:t>
            </a:r>
            <a:r>
              <a:rPr lang="vi-VN" altLang="zh-CN" sz="4400" b="0">
                <a:solidFill>
                  <a:prstClr val="black"/>
                </a:solidFill>
                <a:latin typeface="Calibri" panose="020F0502020204030204" pitchFamily="34" charset="0"/>
                <a:cs typeface="Calibri" panose="020F0502020204030204" pitchFamily="34" charset="0"/>
                <a:sym typeface="+mn-lt"/>
              </a:rPr>
              <a:t>hi tìm các từ có liên quan đến </a:t>
            </a:r>
            <a:r>
              <a:rPr lang="vi-VN" altLang="zh-CN" sz="4400" b="0">
                <a:solidFill>
                  <a:srgbClr val="FF0000"/>
                </a:solidFill>
                <a:latin typeface="Calibri" panose="020F0502020204030204" pitchFamily="34" charset="0"/>
                <a:cs typeface="Calibri" panose="020F0502020204030204" pitchFamily="34" charset="0"/>
                <a:sym typeface="+mn-lt"/>
              </a:rPr>
              <a:t>bảo vệ môi trường đất.</a:t>
            </a:r>
            <a:r>
              <a:rPr lang="vi-VN" altLang="zh-CN" sz="4400" b="0">
                <a:solidFill>
                  <a:prstClr val="black"/>
                </a:solidFill>
                <a:latin typeface="Calibri" panose="020F0502020204030204" pitchFamily="34" charset="0"/>
                <a:cs typeface="Calibri" panose="020F0502020204030204" pitchFamily="34" charset="0"/>
                <a:sym typeface="+mn-lt"/>
              </a:rPr>
              <a:t> Trong thời gian 2 phút, nhóm tìm được nhiều từ liên quan có liên quan đến </a:t>
            </a:r>
            <a:r>
              <a:rPr lang="vi-VN" altLang="zh-CN" sz="4400" b="0">
                <a:solidFill>
                  <a:srgbClr val="FF0000"/>
                </a:solidFill>
                <a:latin typeface="Calibri" panose="020F0502020204030204" pitchFamily="34" charset="0"/>
                <a:cs typeface="Calibri" panose="020F0502020204030204" pitchFamily="34" charset="0"/>
                <a:sym typeface="+mn-lt"/>
              </a:rPr>
              <a:t>bảo vệ môi trường đất</a:t>
            </a:r>
            <a:r>
              <a:rPr lang="vi-VN" altLang="zh-CN" sz="4400" b="0">
                <a:solidFill>
                  <a:prstClr val="black"/>
                </a:solidFill>
                <a:latin typeface="Calibri" panose="020F0502020204030204" pitchFamily="34" charset="0"/>
                <a:cs typeface="Calibri" panose="020F0502020204030204" pitchFamily="34" charset="0"/>
                <a:sym typeface="+mn-lt"/>
              </a:rPr>
              <a:t> nhất là nhóm thắng cuộc.</a:t>
            </a:r>
            <a:endPar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pic>
        <p:nvPicPr>
          <p:cNvPr id="13" name="Picture 12">
            <a:extLst>
              <a:ext uri="{FF2B5EF4-FFF2-40B4-BE49-F238E27FC236}">
                <a16:creationId xmlns:a16="http://schemas.microsoft.com/office/drawing/2014/main" id="{F7114B7A-6E88-A008-2F41-ADDAA0CE3994}"/>
              </a:ext>
            </a:extLst>
          </p:cNvPr>
          <p:cNvPicPr>
            <a:picLocks noChangeAspect="1"/>
          </p:cNvPicPr>
          <p:nvPr/>
        </p:nvPicPr>
        <p:blipFill>
          <a:blip r:embed="rId18"/>
          <a:stretch>
            <a:fillRect/>
          </a:stretch>
        </p:blipFill>
        <p:spPr>
          <a:xfrm>
            <a:off x="1801570" y="753427"/>
            <a:ext cx="8900978" cy="2124655"/>
          </a:xfrm>
          <a:prstGeom prst="rect">
            <a:avLst/>
          </a:prstGeom>
        </p:spPr>
      </p:pic>
    </p:spTree>
    <p:extLst>
      <p:ext uri="{BB962C8B-B14F-4D97-AF65-F5344CB8AC3E}">
        <p14:creationId xmlns:p14="http://schemas.microsoft.com/office/powerpoint/2010/main" val="288414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2806801"/>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8642004" y="3557676"/>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28ED1FDB-8B63-2A08-ACF2-DA28FA5D77B3}"/>
              </a:ext>
            </a:extLst>
          </p:cNvPr>
          <p:cNvPicPr>
            <a:picLocks noChangeAspect="1"/>
          </p:cNvPicPr>
          <p:nvPr/>
        </p:nvPicPr>
        <p:blipFill>
          <a:blip r:embed="rId26"/>
          <a:stretch>
            <a:fillRect/>
          </a:stretch>
        </p:blipFill>
        <p:spPr>
          <a:xfrm>
            <a:off x="576689" y="-35555"/>
            <a:ext cx="10101948" cy="4035902"/>
          </a:xfrm>
          <a:prstGeom prst="rect">
            <a:avLst/>
          </a:prstGeom>
        </p:spPr>
      </p:pic>
    </p:spTree>
    <p:extLst>
      <p:ext uri="{BB962C8B-B14F-4D97-AF65-F5344CB8AC3E}">
        <p14:creationId xmlns:p14="http://schemas.microsoft.com/office/powerpoint/2010/main" val="2693574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3679868"/>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9180221" y="3409604"/>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Hộp Văn bản 14">
            <a:extLst>
              <a:ext uri="{FF2B5EF4-FFF2-40B4-BE49-F238E27FC236}">
                <a16:creationId xmlns:a16="http://schemas.microsoft.com/office/drawing/2014/main" id="{25F54AD9-3F37-EAD2-564C-EF3E02A8EC92}"/>
              </a:ext>
            </a:extLst>
          </p:cNvPr>
          <p:cNvSpPr txBox="1"/>
          <p:nvPr/>
        </p:nvSpPr>
        <p:spPr>
          <a:xfrm>
            <a:off x="1586277" y="1863542"/>
            <a:ext cx="9049161" cy="2308324"/>
          </a:xfrm>
          <a:prstGeom prst="rect">
            <a:avLst/>
          </a:prstGeom>
          <a:noFill/>
        </p:spPr>
        <p:txBody>
          <a:bodyPr wrap="square">
            <a:spAutoFit/>
          </a:bodyPr>
          <a:lstStyle/>
          <a:p>
            <a:pPr algn="ctr"/>
            <a:r>
              <a:rPr lang="en-US" sz="7200">
                <a:ln w="28575">
                  <a:solidFill>
                    <a:srgbClr val="0070C0"/>
                  </a:solidFill>
                </a:ln>
                <a:solidFill>
                  <a:srgbClr val="FFFF8F"/>
                </a:solidFill>
                <a:latin typeface="iCiel Pony" panose="02000000000000000000" pitchFamily="2" charset="0"/>
              </a:rPr>
              <a:t>Em tập làm tuyên truyền viên </a:t>
            </a:r>
            <a:endParaRPr lang="vi-VN" sz="7200" dirty="0">
              <a:ln w="28575">
                <a:solidFill>
                  <a:srgbClr val="0070C0"/>
                </a:solidFill>
              </a:ln>
              <a:solidFill>
                <a:srgbClr val="A0F169"/>
              </a:solidFill>
              <a:latin typeface="iCiel Pony" panose="02000000000000000000" pitchFamily="2" charset="0"/>
            </a:endParaRPr>
          </a:p>
        </p:txBody>
      </p:sp>
      <p:sp>
        <p:nvSpPr>
          <p:cNvPr id="29" name="TextBox 67">
            <a:extLst>
              <a:ext uri="{FF2B5EF4-FFF2-40B4-BE49-F238E27FC236}">
                <a16:creationId xmlns:a16="http://schemas.microsoft.com/office/drawing/2014/main" id="{C99F0F2F-DF19-BBDA-EE10-EC8AFA3ACF78}"/>
              </a:ext>
            </a:extLst>
          </p:cNvPr>
          <p:cNvSpPr txBox="1"/>
          <p:nvPr/>
        </p:nvSpPr>
        <p:spPr>
          <a:xfrm>
            <a:off x="3476487" y="1356259"/>
            <a:ext cx="4902055" cy="1083655"/>
          </a:xfrm>
          <a:prstGeom prst="rect">
            <a:avLst/>
          </a:prstGeom>
          <a:noFill/>
        </p:spPr>
        <p:txBody>
          <a:bodyPr wrap="square" rtlCol="0">
            <a:prstTxWarp prst="textArchUp">
              <a:avLst/>
            </a:prstTxWarp>
            <a:spAutoFit/>
          </a:bodyPr>
          <a:lstStyle/>
          <a:p>
            <a:pPr algn="ctr"/>
            <a:r>
              <a:rPr lang="en-US" sz="800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a:t>
            </a:r>
            <a:endParaRPr lang="en-US" sz="8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3612158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6">
            <a:extLst>
              <a:ext uri="{FF2B5EF4-FFF2-40B4-BE49-F238E27FC236}">
                <a16:creationId xmlns:a16="http://schemas.microsoft.com/office/drawing/2014/main" id="{C72811FB-30E1-8708-114C-D4874EFA4D38}"/>
              </a:ext>
            </a:extLst>
          </p:cNvPr>
          <p:cNvSpPr txBox="1"/>
          <p:nvPr/>
        </p:nvSpPr>
        <p:spPr>
          <a:xfrm>
            <a:off x="629504" y="612844"/>
            <a:ext cx="1093299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Em tập làm tuyên truyền viên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Viết hoặc vẽ tranh tuyên truyền bảo vệ môi trường đất và chia sẻ</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bạn theo các nội dung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DA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Nguyên nhân, tác hại của ô nhiễm đất và xói mòn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DA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Một số việc cần làm để bảo vệ môi trường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DA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Những việc em và mọi người xung quanh đ</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ã</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làm để bảo vệ</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môi trường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Vận động người thân và cộng đồng cùng bảo vệ môi trường đất.</a:t>
            </a: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0643857"/>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768" t="31411" r="19889" b="2902"/>
          <a:stretch/>
        </p:blipFill>
        <p:spPr>
          <a:xfrm>
            <a:off x="782096" y="1138690"/>
            <a:ext cx="11590782" cy="734064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08" t="54234"/>
          <a:stretch/>
        </p:blipFill>
        <p:spPr>
          <a:xfrm>
            <a:off x="-380325" y="5304042"/>
            <a:ext cx="13348447" cy="3415553"/>
          </a:xfrm>
          <a:prstGeom prst="rect">
            <a:avLst/>
          </a:prstGeom>
        </p:spPr>
      </p:pic>
      <p:grpSp>
        <p:nvGrpSpPr>
          <p:cNvPr id="18" name="Nhóm 2">
            <a:extLst>
              <a:ext uri="{FF2B5EF4-FFF2-40B4-BE49-F238E27FC236}">
                <a16:creationId xmlns:a16="http://schemas.microsoft.com/office/drawing/2014/main" id="{4E6795FC-D8F7-CBD3-BFBC-79A274C452E0}"/>
              </a:ext>
            </a:extLst>
          </p:cNvPr>
          <p:cNvGrpSpPr/>
          <p:nvPr/>
        </p:nvGrpSpPr>
        <p:grpSpPr>
          <a:xfrm>
            <a:off x="772572" y="-629948"/>
            <a:ext cx="11042651" cy="2272927"/>
            <a:chOff x="4800265" y="2107726"/>
            <a:chExt cx="6819895" cy="9081425"/>
          </a:xfrm>
        </p:grpSpPr>
        <p:sp>
          <p:nvSpPr>
            <p:cNvPr id="19" name="TextBox 18">
              <a:extLst>
                <a:ext uri="{FF2B5EF4-FFF2-40B4-BE49-F238E27FC236}">
                  <a16:creationId xmlns:a16="http://schemas.microsoft.com/office/drawing/2014/main" id="{6D1A119F-F766-4A76-4AB0-750DEB13E379}"/>
                </a:ext>
              </a:extLst>
            </p:cNvPr>
            <p:cNvSpPr txBox="1"/>
            <p:nvPr/>
          </p:nvSpPr>
          <p:spPr>
            <a:xfrm>
              <a:off x="4806147" y="2157158"/>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CÁC NHÓM THỰC HIỆN</a:t>
              </a:r>
            </a:p>
          </p:txBody>
        </p:sp>
        <p:sp>
          <p:nvSpPr>
            <p:cNvPr id="20" name="TextBox 10">
              <a:extLst>
                <a:ext uri="{FF2B5EF4-FFF2-40B4-BE49-F238E27FC236}">
                  <a16:creationId xmlns:a16="http://schemas.microsoft.com/office/drawing/2014/main" id="{07BF1AA3-7FC4-BE82-F6BF-E8E25EB641FD}"/>
                </a:ext>
              </a:extLst>
            </p:cNvPr>
            <p:cNvSpPr txBox="1"/>
            <p:nvPr/>
          </p:nvSpPr>
          <p:spPr>
            <a:xfrm>
              <a:off x="4800265" y="2107726"/>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Á</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Ó</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M </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T</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Ự</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I</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Ệ</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 </a:t>
              </a:r>
              <a:endPar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endParaRPr>
            </a:p>
          </p:txBody>
        </p:sp>
      </p:grpSp>
    </p:spTree>
    <p:extLst>
      <p:ext uri="{BB962C8B-B14F-4D97-AF65-F5344CB8AC3E}">
        <p14:creationId xmlns:p14="http://schemas.microsoft.com/office/powerpoint/2010/main" val="16820336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sp>
        <p:nvSpPr>
          <p:cNvPr id="9" name="Hình chữ nhật: Góc Tròn 4">
            <a:extLst>
              <a:ext uri="{FF2B5EF4-FFF2-40B4-BE49-F238E27FC236}">
                <a16:creationId xmlns:a16="http://schemas.microsoft.com/office/drawing/2014/main" id="{8EB18E5F-C299-E90B-BE0C-E7463BBC32B3}"/>
              </a:ext>
            </a:extLst>
          </p:cNvPr>
          <p:cNvSpPr/>
          <p:nvPr/>
        </p:nvSpPr>
        <p:spPr>
          <a:xfrm>
            <a:off x="1793149" y="1470561"/>
            <a:ext cx="8666660" cy="680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Các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khác</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lắng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nghe</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nhận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xét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bổ</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sung.</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948" t="28067" r="1818" b="6414"/>
          <a:stretch/>
        </p:blipFill>
        <p:spPr>
          <a:xfrm>
            <a:off x="1793149" y="2048269"/>
            <a:ext cx="9876969" cy="4774956"/>
          </a:xfrm>
          <a:prstGeom prst="rect">
            <a:avLst/>
          </a:prstGeom>
        </p:spPr>
      </p:pic>
      <p:grpSp>
        <p:nvGrpSpPr>
          <p:cNvPr id="13" name="Nhóm 9">
            <a:extLst>
              <a:ext uri="{FF2B5EF4-FFF2-40B4-BE49-F238E27FC236}">
                <a16:creationId xmlns:a16="http://schemas.microsoft.com/office/drawing/2014/main" id="{6B94695C-3DC2-94BA-9F6D-F8C6864CD18A}"/>
              </a:ext>
            </a:extLst>
          </p:cNvPr>
          <p:cNvGrpSpPr/>
          <p:nvPr/>
        </p:nvGrpSpPr>
        <p:grpSpPr>
          <a:xfrm>
            <a:off x="-102677" y="34775"/>
            <a:ext cx="12458312" cy="1435786"/>
            <a:chOff x="6341589" y="-1249760"/>
            <a:chExt cx="4806931" cy="62029626"/>
          </a:xfrm>
        </p:grpSpPr>
        <p:sp>
          <p:nvSpPr>
            <p:cNvPr id="14" name="TextBox 13">
              <a:extLst>
                <a:ext uri="{FF2B5EF4-FFF2-40B4-BE49-F238E27FC236}">
                  <a16:creationId xmlns:a16="http://schemas.microsoft.com/office/drawing/2014/main" id="{F80CD895-1644-EBD8-5EA1-6D7B0F792DC0}"/>
                </a:ext>
              </a:extLst>
            </p:cNvPr>
            <p:cNvSpPr txBox="1"/>
            <p:nvPr/>
          </p:nvSpPr>
          <p:spPr>
            <a:xfrm>
              <a:off x="6341589" y="-1249740"/>
              <a:ext cx="4806931"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sp>
          <p:nvSpPr>
            <p:cNvPr id="15" name="TextBox 10">
              <a:extLst>
                <a:ext uri="{FF2B5EF4-FFF2-40B4-BE49-F238E27FC236}">
                  <a16:creationId xmlns:a16="http://schemas.microsoft.com/office/drawing/2014/main" id="{BE89E148-2AC0-7696-E687-3EE5FC6D315E}"/>
                </a:ext>
              </a:extLst>
            </p:cNvPr>
            <p:cNvSpPr txBox="1"/>
            <p:nvPr/>
          </p:nvSpPr>
          <p:spPr>
            <a:xfrm>
              <a:off x="6341589" y="-1249760"/>
              <a:ext cx="4806930"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8575">
                    <a:solidFill>
                      <a:srgbClr val="002060"/>
                    </a:solidFill>
                    <a:prstDash val="solid"/>
                  </a:ln>
                  <a:solidFill>
                    <a:srgbClr val="E5A6F0"/>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grpSp>
    </p:spTree>
    <p:extLst>
      <p:ext uri="{BB962C8B-B14F-4D97-AF65-F5344CB8AC3E}">
        <p14:creationId xmlns:p14="http://schemas.microsoft.com/office/powerpoint/2010/main" val="5806308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1142</TotalTime>
  <Words>1195</Words>
  <Application>Microsoft Office PowerPoint</Application>
  <PresentationFormat>Widescreen</PresentationFormat>
  <Paragraphs>94</Paragraphs>
  <Slides>29</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Arial</vt:lpstr>
      <vt:lpstr>Calibri</vt:lpstr>
      <vt:lpstr>Calibri Light</vt:lpstr>
      <vt:lpstr>iCiel Pony</vt:lpstr>
      <vt:lpstr>LNTH-Hoa Nho LNTH</vt:lpstr>
      <vt:lpstr>LNTH-LuoLuoNotangYuanTi 1</vt:lpstr>
      <vt:lpstr>SVN-Apple</vt:lpstr>
      <vt:lpstr>SVN-Poky's</vt:lpstr>
      <vt:lpstr>UTM Avo</vt:lpstr>
      <vt:lpstr>UTM Edwardian</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358</cp:revision>
  <dcterms:created xsi:type="dcterms:W3CDTF">2023-06-04T09:50:00Z</dcterms:created>
  <dcterms:modified xsi:type="dcterms:W3CDTF">2025-09-18T14:42:54Z</dcterms:modified>
  <cp:category>9Slide.vn</cp:category>
</cp:coreProperties>
</file>