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317" r:id="rId2"/>
    <p:sldId id="269" r:id="rId3"/>
    <p:sldId id="270" r:id="rId4"/>
    <p:sldId id="273" r:id="rId5"/>
    <p:sldId id="283" r:id="rId6"/>
    <p:sldId id="298" r:id="rId7"/>
    <p:sldId id="275" r:id="rId8"/>
    <p:sldId id="285" r:id="rId9"/>
    <p:sldId id="286" r:id="rId10"/>
    <p:sldId id="287" r:id="rId11"/>
    <p:sldId id="288" r:id="rId12"/>
    <p:sldId id="318" r:id="rId13"/>
    <p:sldId id="291" r:id="rId14"/>
    <p:sldId id="292" r:id="rId15"/>
    <p:sldId id="299" r:id="rId16"/>
    <p:sldId id="274" r:id="rId17"/>
    <p:sldId id="302" r:id="rId18"/>
    <p:sldId id="303" r:id="rId19"/>
    <p:sldId id="304" r:id="rId20"/>
    <p:sldId id="305" r:id="rId21"/>
    <p:sldId id="306" r:id="rId22"/>
    <p:sldId id="284" r:id="rId23"/>
    <p:sldId id="315" r:id="rId24"/>
    <p:sldId id="307" r:id="rId25"/>
    <p:sldId id="279" r:id="rId26"/>
    <p:sldId id="308" r:id="rId27"/>
    <p:sldId id="309" r:id="rId28"/>
    <p:sldId id="311" r:id="rId29"/>
    <p:sldId id="310" r:id="rId30"/>
    <p:sldId id="316" r:id="rId31"/>
    <p:sldId id="313" r:id="rId32"/>
    <p:sldId id="31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9B7"/>
    <a:srgbClr val="C4D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22" descr="未标题-1">
            <a:extLst>
              <a:ext uri="{FF2B5EF4-FFF2-40B4-BE49-F238E27FC236}">
                <a16:creationId xmlns:a16="http://schemas.microsoft.com/office/drawing/2014/main" xmlns="" id="{3CE68C2D-92A1-A10D-611F-B49E738465B9}"/>
              </a:ext>
            </a:extLst>
          </p:cNvPr>
          <p:cNvPicPr>
            <a:picLocks noChangeAspect="1"/>
          </p:cNvPicPr>
          <p:nvPr userDrawn="1"/>
        </p:nvPicPr>
        <p:blipFill>
          <a:blip r:embed="rId2"/>
          <a:stretch>
            <a:fillRect/>
          </a:stretch>
        </p:blipFill>
        <p:spPr>
          <a:xfrm>
            <a:off x="-26987" y="-15240"/>
            <a:ext cx="12245975" cy="6888480"/>
          </a:xfrm>
          <a:prstGeom prst="rect">
            <a:avLst/>
          </a:prstGeom>
        </p:spPr>
      </p:pic>
    </p:spTree>
    <p:extLst>
      <p:ext uri="{BB962C8B-B14F-4D97-AF65-F5344CB8AC3E}">
        <p14:creationId xmlns:p14="http://schemas.microsoft.com/office/powerpoint/2010/main" val="392799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xmlns="" id="{DCA15B04-2CEB-7569-4DD6-AED9474C999C}"/>
              </a:ext>
            </a:extLst>
          </p:cNvPr>
          <p:cNvPicPr>
            <a:picLocks noChangeAspect="1"/>
          </p:cNvPicPr>
          <p:nvPr userDrawn="1"/>
        </p:nvPicPr>
        <p:blipFill>
          <a:blip r:embed="rId2"/>
          <a:stretch>
            <a:fillRect/>
          </a:stretch>
        </p:blipFill>
        <p:spPr>
          <a:xfrm>
            <a:off x="-8255" y="3810"/>
            <a:ext cx="12208510" cy="6851015"/>
          </a:xfrm>
          <a:prstGeom prst="rect">
            <a:avLst/>
          </a:prstGeom>
        </p:spPr>
      </p:pic>
    </p:spTree>
    <p:extLst>
      <p:ext uri="{BB962C8B-B14F-4D97-AF65-F5344CB8AC3E}">
        <p14:creationId xmlns:p14="http://schemas.microsoft.com/office/powerpoint/2010/main" val="128209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356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A92523C1-168A-44C2-827E-FAACB3943308}"/>
              </a:ext>
            </a:extLst>
          </p:cNvPr>
          <p:cNvSpPr txBox="1"/>
          <p:nvPr userDrawn="1"/>
        </p:nvSpPr>
        <p:spPr>
          <a:xfrm>
            <a:off x="0" y="-1601780"/>
            <a:ext cx="12192000" cy="458780"/>
          </a:xfrm>
          <a:prstGeom prst="rect">
            <a:avLst/>
          </a:prstGeom>
          <a:noFill/>
        </p:spPr>
        <p:txBody>
          <a:bodyPr vert="horz" wrap="square" rtlCol="0">
            <a:spAutoFit/>
          </a:bodyPr>
          <a:lstStyle/>
          <a:p>
            <a:pPr algn="ctr">
              <a:lnSpc>
                <a:spcPct val="107000"/>
              </a:lnSpc>
              <a:spcAft>
                <a:spcPts val="800"/>
              </a:spcAft>
            </a:pPr>
            <a:r>
              <a:rPr lang="en-US" sz="2400">
                <a:solidFill>
                  <a:srgbClr val="CFCFCF"/>
                </a:solidFill>
                <a:effectLst/>
                <a:latin typeface="Arial" panose="020B0604020202020204" pitchFamily="34" charset="0"/>
                <a:ea typeface="Calibri" panose="020F0502020204030204" pitchFamily="34" charset="0"/>
                <a:cs typeface="Arial" panose="020B0604020202020204" pitchFamily="34" charset="0"/>
              </a:rPr>
              <a:t>www.9slide.vn</a:t>
            </a:r>
          </a:p>
        </p:txBody>
      </p:sp>
      <p:sp>
        <p:nvSpPr>
          <p:cNvPr id="2" name="Title Placeholder 1">
            <a:extLst>
              <a:ext uri="{FF2B5EF4-FFF2-40B4-BE49-F238E27FC236}">
                <a16:creationId xmlns:a16="http://schemas.microsoft.com/office/drawing/2014/main" xmlns="" id="{045C715C-0DF4-FE26-6CFC-731C4109F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8258B2F-2E3A-1542-49CC-BCB19B346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04BF4F-BF22-6276-0BDE-3F29E525E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C11CD-DF44-4F1C-8B72-E66D9DD71F6A}" type="datetimeFigureOut">
              <a:rPr lang="en-US" smtClean="0"/>
              <a:t>5/6/2025</a:t>
            </a:fld>
            <a:endParaRPr lang="en-US"/>
          </a:p>
        </p:txBody>
      </p:sp>
      <p:sp>
        <p:nvSpPr>
          <p:cNvPr id="5" name="Footer Placeholder 4">
            <a:extLst>
              <a:ext uri="{FF2B5EF4-FFF2-40B4-BE49-F238E27FC236}">
                <a16:creationId xmlns:a16="http://schemas.microsoft.com/office/drawing/2014/main" xmlns="" id="{BD58D84D-0076-A15F-5F71-8D970565A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6512617-2C6B-68D9-45D7-608DC1807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315E-FE99-48C7-9C11-715684C66C58}" type="slidenum">
              <a:rPr lang="en-US" smtClean="0"/>
              <a:t>‹#›</a:t>
            </a:fld>
            <a:endParaRPr lang="en-US"/>
          </a:p>
        </p:txBody>
      </p:sp>
    </p:spTree>
    <p:extLst>
      <p:ext uri="{BB962C8B-B14F-4D97-AF65-F5344CB8AC3E}">
        <p14:creationId xmlns:p14="http://schemas.microsoft.com/office/powerpoint/2010/main" val="246075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447800"/>
            <a:ext cx="56388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Thứ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ngày</a:t>
            </a:r>
            <a:r>
              <a:rPr lang="en-US" sz="2400" dirty="0" smtClean="0">
                <a:solidFill>
                  <a:schemeClr val="tx1"/>
                </a:solidFill>
                <a:latin typeface="Times New Roman" pitchFamily="18" charset="0"/>
                <a:cs typeface="Times New Roman" pitchFamily="18" charset="0"/>
              </a:rPr>
              <a:t> 5 </a:t>
            </a:r>
            <a:r>
              <a:rPr lang="en-US" sz="2400" dirty="0" err="1" smtClean="0">
                <a:solidFill>
                  <a:schemeClr val="tx1"/>
                </a:solidFill>
                <a:latin typeface="Times New Roman" pitchFamily="18" charset="0"/>
                <a:cs typeface="Times New Roman" pitchFamily="18" charset="0"/>
              </a:rPr>
              <a:t>tháng</a:t>
            </a:r>
            <a:r>
              <a:rPr lang="en-US" sz="2400" dirty="0" smtClean="0">
                <a:solidFill>
                  <a:schemeClr val="tx1"/>
                </a:solidFill>
                <a:latin typeface="Times New Roman" pitchFamily="18" charset="0"/>
                <a:cs typeface="Times New Roman" pitchFamily="18" charset="0"/>
              </a:rPr>
              <a:t> 5 </a:t>
            </a:r>
            <a:r>
              <a:rPr lang="en-US" sz="2400" dirty="0" err="1" smtClean="0">
                <a:solidFill>
                  <a:schemeClr val="tx1"/>
                </a:solidFill>
                <a:latin typeface="Times New Roman" pitchFamily="18" charset="0"/>
                <a:cs typeface="Times New Roman" pitchFamily="18" charset="0"/>
              </a:rPr>
              <a:t>năm</a:t>
            </a:r>
            <a:r>
              <a:rPr lang="en-US" sz="2400" dirty="0" smtClean="0">
                <a:solidFill>
                  <a:schemeClr val="tx1"/>
                </a:solidFill>
                <a:latin typeface="Times New Roman" pitchFamily="18" charset="0"/>
                <a:cs typeface="Times New Roman" pitchFamily="18" charset="0"/>
              </a:rPr>
              <a:t> 2025</a:t>
            </a:r>
          </a:p>
          <a:p>
            <a:pPr algn="ctr"/>
            <a:r>
              <a:rPr lang="en-US" sz="2400" u="sng" dirty="0" err="1" smtClean="0">
                <a:solidFill>
                  <a:schemeClr val="tx1"/>
                </a:solidFill>
                <a:latin typeface="Times New Roman" pitchFamily="18" charset="0"/>
                <a:cs typeface="Times New Roman" pitchFamily="18" charset="0"/>
              </a:rPr>
              <a:t>Tiếng</a:t>
            </a:r>
            <a:r>
              <a:rPr lang="en-US" sz="2400" u="sng" dirty="0" smtClean="0">
                <a:solidFill>
                  <a:schemeClr val="tx1"/>
                </a:solidFill>
                <a:latin typeface="Times New Roman" pitchFamily="18" charset="0"/>
                <a:cs typeface="Times New Roman" pitchFamily="18" charset="0"/>
              </a:rPr>
              <a:t> </a:t>
            </a:r>
            <a:r>
              <a:rPr lang="en-US" sz="2400" u="sng" dirty="0" err="1" smtClean="0">
                <a:solidFill>
                  <a:schemeClr val="tx1"/>
                </a:solidFill>
                <a:latin typeface="Times New Roman" pitchFamily="18" charset="0"/>
                <a:cs typeface="Times New Roman" pitchFamily="18" charset="0"/>
              </a:rPr>
              <a:t>Việt</a:t>
            </a:r>
            <a:endParaRPr lang="en-US" sz="2400" u="sng" dirty="0" smtClean="0">
              <a:solidFill>
                <a:schemeClr val="tx1"/>
              </a:solidFill>
              <a:latin typeface="Times New Roman" pitchFamily="18" charset="0"/>
              <a:cs typeface="Times New Roman" pitchFamily="18" charset="0"/>
            </a:endParaRPr>
          </a:p>
          <a:p>
            <a:pPr algn="ctr"/>
            <a:r>
              <a:rPr lang="en-US" sz="2400" dirty="0" err="1" smtClean="0">
                <a:solidFill>
                  <a:schemeClr val="tx1"/>
                </a:solidFill>
                <a:latin typeface="Times New Roman" pitchFamily="18" charset="0"/>
                <a:cs typeface="Times New Roman" pitchFamily="18" charset="0"/>
              </a:rPr>
              <a:t>Cóc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tiết</a:t>
            </a:r>
            <a:r>
              <a:rPr lang="en-US" sz="2400" smtClean="0">
                <a:solidFill>
                  <a:schemeClr val="tx1"/>
                </a:solidFill>
                <a:latin typeface="Times New Roman" pitchFamily="18" charset="0"/>
                <a:cs typeface="Times New Roman" pitchFamily="18" charset="0"/>
              </a:rPr>
              <a:t> 1-2)</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6027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97D4F98-5270-0A06-D6CB-675B901C8F1E}"/>
              </a:ext>
            </a:extLst>
          </p:cNvPr>
          <p:cNvSpPr/>
          <p:nvPr/>
        </p:nvSpPr>
        <p:spPr>
          <a:xfrm>
            <a:off x="533400" y="457201"/>
            <a:ext cx="111252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Tranh phong cảnh làng quê Việt Nam đẹp và thơ mộng - Tranh Vẽ Theo Yêu Cầu">
            <a:extLst>
              <a:ext uri="{FF2B5EF4-FFF2-40B4-BE49-F238E27FC236}">
                <a16:creationId xmlns:a16="http://schemas.microsoft.com/office/drawing/2014/main" xmlns="" id="{D874275C-B49F-6AB4-D968-7FCAF3F37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31226"/>
            <a:ext cx="8991600" cy="4595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18CF369-7FFD-7FB8-1A90-8D511EA3ED8D}"/>
              </a:ext>
            </a:extLst>
          </p:cNvPr>
          <p:cNvSpPr txBox="1"/>
          <p:nvPr/>
        </p:nvSpPr>
        <p:spPr>
          <a:xfrm>
            <a:off x="1578429" y="5819806"/>
            <a:ext cx="8991600" cy="58099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Trần gian: Thế giới của con người trên mặt đất</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90D03B8C-E818-1948-D787-82A2BFDFE970}"/>
              </a:ext>
            </a:extLst>
          </p:cNvPr>
          <p:cNvPicPr>
            <a:picLocks noChangeAspect="1"/>
          </p:cNvPicPr>
          <p:nvPr/>
        </p:nvPicPr>
        <p:blipFill>
          <a:blip r:embed="rId3"/>
          <a:stretch>
            <a:fillRect/>
          </a:stretch>
        </p:blipFill>
        <p:spPr>
          <a:xfrm>
            <a:off x="4001840" y="990"/>
            <a:ext cx="4188315" cy="1182727"/>
          </a:xfrm>
          <a:prstGeom prst="rect">
            <a:avLst/>
          </a:prstGeom>
        </p:spPr>
      </p:pic>
    </p:spTree>
    <p:extLst>
      <p:ext uri="{BB962C8B-B14F-4D97-AF65-F5344CB8AC3E}">
        <p14:creationId xmlns:p14="http://schemas.microsoft.com/office/powerpoint/2010/main" val="41462725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97D4F98-5270-0A06-D6CB-675B901C8F1E}"/>
              </a:ext>
            </a:extLst>
          </p:cNvPr>
          <p:cNvSpPr/>
          <p:nvPr/>
        </p:nvSpPr>
        <p:spPr>
          <a:xfrm>
            <a:off x="1066800" y="457201"/>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descr="Ngọc Hoàng Thượng đế – Wikipedia tiếng Việt">
            <a:extLst>
              <a:ext uri="{FF2B5EF4-FFF2-40B4-BE49-F238E27FC236}">
                <a16:creationId xmlns:a16="http://schemas.microsoft.com/office/drawing/2014/main" xmlns="" id="{E1B3ABB9-A0A7-4046-DC13-AB9FDB52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791" y="779410"/>
            <a:ext cx="4023458" cy="5621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90D03B8C-E818-1948-D787-82A2BFDFE970}"/>
              </a:ext>
            </a:extLst>
          </p:cNvPr>
          <p:cNvPicPr>
            <a:picLocks noChangeAspect="1"/>
          </p:cNvPicPr>
          <p:nvPr/>
        </p:nvPicPr>
        <p:blipFill>
          <a:blip r:embed="rId3"/>
          <a:stretch>
            <a:fillRect/>
          </a:stretch>
        </p:blipFill>
        <p:spPr>
          <a:xfrm>
            <a:off x="4001840" y="990"/>
            <a:ext cx="4188315" cy="1182727"/>
          </a:xfrm>
          <a:prstGeom prst="rect">
            <a:avLst/>
          </a:prstGeom>
        </p:spPr>
      </p:pic>
      <p:sp>
        <p:nvSpPr>
          <p:cNvPr id="7" name="Oval 6">
            <a:extLst>
              <a:ext uri="{FF2B5EF4-FFF2-40B4-BE49-F238E27FC236}">
                <a16:creationId xmlns:a16="http://schemas.microsoft.com/office/drawing/2014/main" xmlns="" id="{14394942-72FC-F82B-BD35-112693285137}"/>
              </a:ext>
            </a:extLst>
          </p:cNvPr>
          <p:cNvSpPr/>
          <p:nvPr/>
        </p:nvSpPr>
        <p:spPr>
          <a:xfrm>
            <a:off x="6557627" y="1066800"/>
            <a:ext cx="3502284" cy="3502284"/>
          </a:xfrm>
          <a:prstGeom prst="ellipse">
            <a:avLst/>
          </a:prstGeom>
          <a:blipFill dpi="0" rotWithShape="1">
            <a:blip r:embed="rId4">
              <a:extLst>
                <a:ext uri="{28A0092B-C50C-407E-A947-70E740481C1C}">
                  <a14:useLocalDpi xmlns:a14="http://schemas.microsoft.com/office/drawing/2010/main" val="0"/>
                </a:ext>
              </a:extLst>
            </a:blip>
            <a:srcRect/>
            <a:stretch>
              <a:fillRect t="637"/>
            </a:stretch>
          </a:blipFill>
          <a:ln>
            <a:solidFill>
              <a:srgbClr val="2A2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118CF369-7FFD-7FB8-1A90-8D511EA3ED8D}"/>
              </a:ext>
            </a:extLst>
          </p:cNvPr>
          <p:cNvSpPr txBox="1"/>
          <p:nvPr/>
        </p:nvSpPr>
        <p:spPr>
          <a:xfrm>
            <a:off x="5706243" y="4706102"/>
            <a:ext cx="5214948" cy="163487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Thượng đế: Vị vua trên thiên đình, theo quan niệm tín ngưỡng của người xưa.</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2089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7FF62081-0ACA-A9BD-F37B-9DD8D50D4C50}"/>
              </a:ext>
            </a:extLst>
          </p:cNvPr>
          <p:cNvSpPr/>
          <p:nvPr/>
        </p:nvSpPr>
        <p:spPr>
          <a:xfrm>
            <a:off x="266700" y="2209800"/>
            <a:ext cx="11658600" cy="4343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9113D687-8670-A356-A2D9-9C09C6CF23C9}"/>
              </a:ext>
            </a:extLst>
          </p:cNvPr>
          <p:cNvPicPr>
            <a:picLocks noChangeAspect="1"/>
          </p:cNvPicPr>
          <p:nvPr/>
        </p:nvPicPr>
        <p:blipFill>
          <a:blip r:embed="rId2"/>
          <a:stretch>
            <a:fillRect/>
          </a:stretch>
        </p:blipFill>
        <p:spPr>
          <a:xfrm>
            <a:off x="1523999" y="381000"/>
            <a:ext cx="9144002" cy="1534624"/>
          </a:xfrm>
          <a:prstGeom prst="rect">
            <a:avLst/>
          </a:prstGeom>
          <a:solidFill>
            <a:srgbClr val="FEFBC2"/>
          </a:solidFill>
        </p:spPr>
      </p:pic>
      <p:sp>
        <p:nvSpPr>
          <p:cNvPr id="6" name="TextBox 5">
            <a:extLst>
              <a:ext uri="{FF2B5EF4-FFF2-40B4-BE49-F238E27FC236}">
                <a16:creationId xmlns:a16="http://schemas.microsoft.com/office/drawing/2014/main" xmlns="" id="{B3CBB01D-0470-65F3-CE3E-CB14D5D3A5F6}"/>
              </a:ext>
            </a:extLst>
          </p:cNvPr>
          <p:cNvSpPr txBox="1"/>
          <p:nvPr/>
        </p:nvSpPr>
        <p:spPr>
          <a:xfrm>
            <a:off x="491341" y="2741196"/>
            <a:ext cx="1063385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Ngày xưa, có một năm  trời hạn hán, ruộng đồng nứt nẻ, cây cối trụi trơ, chim muông khát khô.</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7C7DB881-F117-D51F-E827-6455E2398ED7}"/>
              </a:ext>
            </a:extLst>
          </p:cNvPr>
          <p:cNvSpPr txBox="1"/>
          <p:nvPr/>
        </p:nvSpPr>
        <p:spPr>
          <a:xfrm>
            <a:off x="491341" y="4021183"/>
            <a:ext cx="1120931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Thần sét  hùng hổ đi ra, chưa kịp nhìn địch thủ  đã bị ong bay ra đốt túi bụi.</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C5FFA62D-D1E7-55FB-760B-BD6AA24BF770}"/>
              </a:ext>
            </a:extLst>
          </p:cNvPr>
          <p:cNvSpPr txBox="1"/>
          <p:nvPr/>
        </p:nvSpPr>
        <p:spPr>
          <a:xfrm>
            <a:off x="491341" y="5334000"/>
            <a:ext cx="112093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Lần sau, hễ muốn mưa, cậu chỉ cần nghiến răng  báo hiệu cho ta!</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xmlns="" id="{23C3F649-79B0-B5AE-185B-BF47B8DDCA41}"/>
              </a:ext>
            </a:extLst>
          </p:cNvPr>
          <p:cNvCxnSpPr/>
          <p:nvPr/>
        </p:nvCxnSpPr>
        <p:spPr>
          <a:xfrm flipV="1">
            <a:off x="2226625" y="2725408"/>
            <a:ext cx="79915" cy="492841"/>
          </a:xfrm>
          <a:prstGeom prst="line">
            <a:avLst/>
          </a:prstGeom>
          <a:noFill/>
          <a:ln w="57150" cap="flat" cmpd="sng" algn="ctr">
            <a:solidFill>
              <a:srgbClr val="FF0000"/>
            </a:solidFill>
            <a:prstDash val="solid"/>
          </a:ln>
          <a:effectLst/>
        </p:spPr>
      </p:cxnSp>
      <p:cxnSp>
        <p:nvCxnSpPr>
          <p:cNvPr id="12" name="Straight Connector 11">
            <a:extLst>
              <a:ext uri="{FF2B5EF4-FFF2-40B4-BE49-F238E27FC236}">
                <a16:creationId xmlns:a16="http://schemas.microsoft.com/office/drawing/2014/main" xmlns="" id="{FC69A9A3-34B1-719E-FEE8-859B8E37C738}"/>
              </a:ext>
            </a:extLst>
          </p:cNvPr>
          <p:cNvCxnSpPr/>
          <p:nvPr/>
        </p:nvCxnSpPr>
        <p:spPr>
          <a:xfrm flipV="1">
            <a:off x="4265220" y="2741196"/>
            <a:ext cx="79915" cy="492841"/>
          </a:xfrm>
          <a:prstGeom prst="line">
            <a:avLst/>
          </a:prstGeom>
          <a:noFill/>
          <a:ln w="57150" cap="flat" cmpd="sng" algn="ctr">
            <a:solidFill>
              <a:srgbClr val="FF0000"/>
            </a:solidFill>
            <a:prstDash val="solid"/>
          </a:ln>
          <a:effectLst/>
        </p:spPr>
      </p:cxnSp>
      <p:cxnSp>
        <p:nvCxnSpPr>
          <p:cNvPr id="13" name="Straight Connector 12">
            <a:extLst>
              <a:ext uri="{FF2B5EF4-FFF2-40B4-BE49-F238E27FC236}">
                <a16:creationId xmlns:a16="http://schemas.microsoft.com/office/drawing/2014/main" xmlns="" id="{0A7975E0-9131-7F75-86FD-76B1AD4A8456}"/>
              </a:ext>
            </a:extLst>
          </p:cNvPr>
          <p:cNvCxnSpPr>
            <a:cxnSpLocks/>
          </p:cNvCxnSpPr>
          <p:nvPr/>
        </p:nvCxnSpPr>
        <p:spPr>
          <a:xfrm flipV="1">
            <a:off x="6415256" y="2756144"/>
            <a:ext cx="79915" cy="492841"/>
          </a:xfrm>
          <a:prstGeom prst="line">
            <a:avLst/>
          </a:prstGeom>
          <a:noFill/>
          <a:ln w="57150" cap="flat" cmpd="sng" algn="ctr">
            <a:solidFill>
              <a:srgbClr val="FF0000"/>
            </a:solidFill>
            <a:prstDash val="solid"/>
          </a:ln>
          <a:effectLst/>
        </p:spPr>
      </p:cxnSp>
      <p:cxnSp>
        <p:nvCxnSpPr>
          <p:cNvPr id="14" name="Straight Connector 13">
            <a:extLst>
              <a:ext uri="{FF2B5EF4-FFF2-40B4-BE49-F238E27FC236}">
                <a16:creationId xmlns:a16="http://schemas.microsoft.com/office/drawing/2014/main" xmlns="" id="{42910B5E-3346-A301-3D95-A8016B248A4A}"/>
              </a:ext>
            </a:extLst>
          </p:cNvPr>
          <p:cNvCxnSpPr>
            <a:cxnSpLocks/>
          </p:cNvCxnSpPr>
          <p:nvPr/>
        </p:nvCxnSpPr>
        <p:spPr>
          <a:xfrm flipV="1">
            <a:off x="9525000" y="2760988"/>
            <a:ext cx="79915" cy="492841"/>
          </a:xfrm>
          <a:prstGeom prst="line">
            <a:avLst/>
          </a:prstGeom>
          <a:noFill/>
          <a:ln w="57150" cap="flat" cmpd="sng" algn="ctr">
            <a:solidFill>
              <a:srgbClr val="FF0000"/>
            </a:solidFill>
            <a:prstDash val="solid"/>
          </a:ln>
          <a:effectLst/>
        </p:spPr>
      </p:cxnSp>
      <p:cxnSp>
        <p:nvCxnSpPr>
          <p:cNvPr id="16" name="Straight Connector 15">
            <a:extLst>
              <a:ext uri="{FF2B5EF4-FFF2-40B4-BE49-F238E27FC236}">
                <a16:creationId xmlns:a16="http://schemas.microsoft.com/office/drawing/2014/main" xmlns="" id="{95D63919-3B44-5B10-330B-9FC51B459471}"/>
              </a:ext>
            </a:extLst>
          </p:cNvPr>
          <p:cNvCxnSpPr/>
          <p:nvPr/>
        </p:nvCxnSpPr>
        <p:spPr>
          <a:xfrm flipV="1">
            <a:off x="1732565" y="3169632"/>
            <a:ext cx="79915" cy="492841"/>
          </a:xfrm>
          <a:prstGeom prst="line">
            <a:avLst/>
          </a:prstGeom>
          <a:noFill/>
          <a:ln w="57150" cap="flat" cmpd="sng" algn="ctr">
            <a:solidFill>
              <a:srgbClr val="FF0000"/>
            </a:solidFill>
            <a:prstDash val="solid"/>
          </a:ln>
          <a:effectLst/>
        </p:spPr>
      </p:cxnSp>
      <p:cxnSp>
        <p:nvCxnSpPr>
          <p:cNvPr id="17" name="Straight Connector 16">
            <a:extLst>
              <a:ext uri="{FF2B5EF4-FFF2-40B4-BE49-F238E27FC236}">
                <a16:creationId xmlns:a16="http://schemas.microsoft.com/office/drawing/2014/main" xmlns="" id="{84A19094-7B7E-1EC0-510E-6A893DE70DCC}"/>
              </a:ext>
            </a:extLst>
          </p:cNvPr>
          <p:cNvCxnSpPr/>
          <p:nvPr/>
        </p:nvCxnSpPr>
        <p:spPr>
          <a:xfrm flipV="1">
            <a:off x="2045525" y="3980278"/>
            <a:ext cx="79915" cy="492841"/>
          </a:xfrm>
          <a:prstGeom prst="line">
            <a:avLst/>
          </a:prstGeom>
          <a:noFill/>
          <a:ln w="57150" cap="flat" cmpd="sng" algn="ctr">
            <a:solidFill>
              <a:srgbClr val="FF0000"/>
            </a:solidFill>
            <a:prstDash val="solid"/>
          </a:ln>
          <a:effectLst/>
        </p:spPr>
      </p:cxnSp>
      <p:cxnSp>
        <p:nvCxnSpPr>
          <p:cNvPr id="18" name="Straight Connector 17">
            <a:extLst>
              <a:ext uri="{FF2B5EF4-FFF2-40B4-BE49-F238E27FC236}">
                <a16:creationId xmlns:a16="http://schemas.microsoft.com/office/drawing/2014/main" xmlns="" id="{D42813FD-E38F-A4AF-71CF-FAD10F634FDD}"/>
              </a:ext>
            </a:extLst>
          </p:cNvPr>
          <p:cNvCxnSpPr/>
          <p:nvPr/>
        </p:nvCxnSpPr>
        <p:spPr>
          <a:xfrm flipV="1">
            <a:off x="4345752" y="3980278"/>
            <a:ext cx="79915" cy="492841"/>
          </a:xfrm>
          <a:prstGeom prst="line">
            <a:avLst/>
          </a:prstGeom>
          <a:noFill/>
          <a:ln w="57150" cap="flat" cmpd="sng" algn="ctr">
            <a:solidFill>
              <a:srgbClr val="FF0000"/>
            </a:solidFill>
            <a:prstDash val="solid"/>
          </a:ln>
          <a:effectLst/>
        </p:spPr>
      </p:cxnSp>
      <p:cxnSp>
        <p:nvCxnSpPr>
          <p:cNvPr id="19" name="Straight Connector 18">
            <a:extLst>
              <a:ext uri="{FF2B5EF4-FFF2-40B4-BE49-F238E27FC236}">
                <a16:creationId xmlns:a16="http://schemas.microsoft.com/office/drawing/2014/main" xmlns="" id="{DF85F067-AE04-88F2-5708-EFC6E8977CBD}"/>
              </a:ext>
            </a:extLst>
          </p:cNvPr>
          <p:cNvCxnSpPr/>
          <p:nvPr/>
        </p:nvCxnSpPr>
        <p:spPr>
          <a:xfrm flipV="1">
            <a:off x="8032789" y="3980278"/>
            <a:ext cx="79915" cy="492841"/>
          </a:xfrm>
          <a:prstGeom prst="line">
            <a:avLst/>
          </a:prstGeom>
          <a:noFill/>
          <a:ln w="57150" cap="flat" cmpd="sng" algn="ctr">
            <a:solidFill>
              <a:srgbClr val="FF0000"/>
            </a:solidFill>
            <a:prstDash val="solid"/>
          </a:ln>
          <a:effectLst/>
        </p:spPr>
      </p:cxnSp>
      <p:cxnSp>
        <p:nvCxnSpPr>
          <p:cNvPr id="20" name="Straight Connector 19">
            <a:extLst>
              <a:ext uri="{FF2B5EF4-FFF2-40B4-BE49-F238E27FC236}">
                <a16:creationId xmlns:a16="http://schemas.microsoft.com/office/drawing/2014/main" xmlns="" id="{FE14AF85-AA1C-3C18-3B2F-7ED9568D4F85}"/>
              </a:ext>
            </a:extLst>
          </p:cNvPr>
          <p:cNvCxnSpPr>
            <a:cxnSpLocks/>
          </p:cNvCxnSpPr>
          <p:nvPr/>
        </p:nvCxnSpPr>
        <p:spPr>
          <a:xfrm flipV="1">
            <a:off x="1688275" y="4429611"/>
            <a:ext cx="79915" cy="492841"/>
          </a:xfrm>
          <a:prstGeom prst="line">
            <a:avLst/>
          </a:prstGeom>
          <a:noFill/>
          <a:ln w="57150" cap="flat" cmpd="sng" algn="ctr">
            <a:solidFill>
              <a:srgbClr val="FF0000"/>
            </a:solidFill>
            <a:prstDash val="solid"/>
          </a:ln>
          <a:effectLst/>
        </p:spPr>
      </p:cxnSp>
      <p:cxnSp>
        <p:nvCxnSpPr>
          <p:cNvPr id="21" name="Straight Connector 20">
            <a:extLst>
              <a:ext uri="{FF2B5EF4-FFF2-40B4-BE49-F238E27FC236}">
                <a16:creationId xmlns:a16="http://schemas.microsoft.com/office/drawing/2014/main" xmlns="" id="{2660853A-61C1-25B7-4CDD-BB82414A577F}"/>
              </a:ext>
            </a:extLst>
          </p:cNvPr>
          <p:cNvCxnSpPr>
            <a:cxnSpLocks/>
          </p:cNvCxnSpPr>
          <p:nvPr/>
        </p:nvCxnSpPr>
        <p:spPr>
          <a:xfrm flipV="1">
            <a:off x="1808147" y="4429611"/>
            <a:ext cx="79915" cy="492841"/>
          </a:xfrm>
          <a:prstGeom prst="line">
            <a:avLst/>
          </a:prstGeom>
          <a:noFill/>
          <a:ln w="57150" cap="flat" cmpd="sng" algn="ctr">
            <a:solidFill>
              <a:srgbClr val="FF0000"/>
            </a:solidFill>
            <a:prstDash val="solid"/>
          </a:ln>
          <a:effectLst/>
        </p:spPr>
      </p:cxnSp>
      <p:cxnSp>
        <p:nvCxnSpPr>
          <p:cNvPr id="22" name="Straight Connector 21">
            <a:extLst>
              <a:ext uri="{FF2B5EF4-FFF2-40B4-BE49-F238E27FC236}">
                <a16:creationId xmlns:a16="http://schemas.microsoft.com/office/drawing/2014/main" xmlns="" id="{32DEAAD9-D10A-226A-70B1-29BBCD23FA6A}"/>
              </a:ext>
            </a:extLst>
          </p:cNvPr>
          <p:cNvCxnSpPr/>
          <p:nvPr/>
        </p:nvCxnSpPr>
        <p:spPr>
          <a:xfrm flipV="1">
            <a:off x="5360217" y="3169632"/>
            <a:ext cx="79915" cy="492841"/>
          </a:xfrm>
          <a:prstGeom prst="line">
            <a:avLst/>
          </a:prstGeom>
          <a:noFill/>
          <a:ln w="57150" cap="flat" cmpd="sng" algn="ctr">
            <a:solidFill>
              <a:srgbClr val="FF0000"/>
            </a:solidFill>
            <a:prstDash val="solid"/>
          </a:ln>
          <a:effectLst/>
        </p:spPr>
      </p:cxnSp>
      <p:cxnSp>
        <p:nvCxnSpPr>
          <p:cNvPr id="23" name="Straight Connector 22">
            <a:extLst>
              <a:ext uri="{FF2B5EF4-FFF2-40B4-BE49-F238E27FC236}">
                <a16:creationId xmlns:a16="http://schemas.microsoft.com/office/drawing/2014/main" xmlns="" id="{604C9236-EAE1-CEFD-E51E-D626A6B7191E}"/>
              </a:ext>
            </a:extLst>
          </p:cNvPr>
          <p:cNvCxnSpPr/>
          <p:nvPr/>
        </p:nvCxnSpPr>
        <p:spPr>
          <a:xfrm flipV="1">
            <a:off x="5461659" y="3169632"/>
            <a:ext cx="79915" cy="492841"/>
          </a:xfrm>
          <a:prstGeom prst="line">
            <a:avLst/>
          </a:prstGeom>
          <a:noFill/>
          <a:ln w="57150" cap="flat" cmpd="sng" algn="ctr">
            <a:solidFill>
              <a:srgbClr val="FF0000"/>
            </a:solidFill>
            <a:prstDash val="solid"/>
          </a:ln>
          <a:effectLst/>
        </p:spPr>
      </p:cxnSp>
      <p:cxnSp>
        <p:nvCxnSpPr>
          <p:cNvPr id="24" name="Straight Connector 23">
            <a:extLst>
              <a:ext uri="{FF2B5EF4-FFF2-40B4-BE49-F238E27FC236}">
                <a16:creationId xmlns:a16="http://schemas.microsoft.com/office/drawing/2014/main" xmlns="" id="{101422B7-68FF-3010-3BC7-7DC6CCA58146}"/>
              </a:ext>
            </a:extLst>
          </p:cNvPr>
          <p:cNvCxnSpPr>
            <a:cxnSpLocks/>
          </p:cNvCxnSpPr>
          <p:nvPr/>
        </p:nvCxnSpPr>
        <p:spPr>
          <a:xfrm flipV="1">
            <a:off x="1957693" y="5269466"/>
            <a:ext cx="79915" cy="492841"/>
          </a:xfrm>
          <a:prstGeom prst="line">
            <a:avLst/>
          </a:prstGeom>
          <a:noFill/>
          <a:ln w="57150" cap="flat" cmpd="sng" algn="ctr">
            <a:solidFill>
              <a:srgbClr val="FF0000"/>
            </a:solidFill>
            <a:prstDash val="solid"/>
          </a:ln>
          <a:effectLst/>
        </p:spPr>
      </p:cxnSp>
      <p:cxnSp>
        <p:nvCxnSpPr>
          <p:cNvPr id="27" name="Straight Connector 26">
            <a:extLst>
              <a:ext uri="{FF2B5EF4-FFF2-40B4-BE49-F238E27FC236}">
                <a16:creationId xmlns:a16="http://schemas.microsoft.com/office/drawing/2014/main" xmlns="" id="{50BFC6FD-FE4D-42A2-9653-813D38FD8F81}"/>
              </a:ext>
            </a:extLst>
          </p:cNvPr>
          <p:cNvCxnSpPr>
            <a:cxnSpLocks/>
          </p:cNvCxnSpPr>
          <p:nvPr/>
        </p:nvCxnSpPr>
        <p:spPr>
          <a:xfrm flipV="1">
            <a:off x="4385709" y="5254126"/>
            <a:ext cx="79915" cy="492841"/>
          </a:xfrm>
          <a:prstGeom prst="line">
            <a:avLst/>
          </a:prstGeom>
          <a:noFill/>
          <a:ln w="57150" cap="flat" cmpd="sng" algn="ctr">
            <a:solidFill>
              <a:srgbClr val="FF0000"/>
            </a:solidFill>
            <a:prstDash val="solid"/>
          </a:ln>
          <a:effectLst/>
        </p:spPr>
      </p:cxnSp>
      <p:cxnSp>
        <p:nvCxnSpPr>
          <p:cNvPr id="28" name="Straight Connector 27">
            <a:extLst>
              <a:ext uri="{FF2B5EF4-FFF2-40B4-BE49-F238E27FC236}">
                <a16:creationId xmlns:a16="http://schemas.microsoft.com/office/drawing/2014/main" xmlns="" id="{26F54E7A-DFDD-B726-06E2-F8A80E613899}"/>
              </a:ext>
            </a:extLst>
          </p:cNvPr>
          <p:cNvCxnSpPr>
            <a:cxnSpLocks/>
          </p:cNvCxnSpPr>
          <p:nvPr/>
        </p:nvCxnSpPr>
        <p:spPr>
          <a:xfrm flipV="1">
            <a:off x="8305800" y="5254126"/>
            <a:ext cx="79915" cy="492841"/>
          </a:xfrm>
          <a:prstGeom prst="line">
            <a:avLst/>
          </a:prstGeom>
          <a:noFill/>
          <a:ln w="57150" cap="flat" cmpd="sng" algn="ctr">
            <a:solidFill>
              <a:srgbClr val="FF0000"/>
            </a:solidFill>
            <a:prstDash val="solid"/>
          </a:ln>
          <a:effectLst/>
        </p:spPr>
      </p:cxnSp>
      <p:cxnSp>
        <p:nvCxnSpPr>
          <p:cNvPr id="29" name="Straight Connector 28">
            <a:extLst>
              <a:ext uri="{FF2B5EF4-FFF2-40B4-BE49-F238E27FC236}">
                <a16:creationId xmlns:a16="http://schemas.microsoft.com/office/drawing/2014/main" xmlns="" id="{2D6F6D26-4F19-EE3E-2B3D-D8B4ACEF592F}"/>
              </a:ext>
            </a:extLst>
          </p:cNvPr>
          <p:cNvCxnSpPr>
            <a:cxnSpLocks/>
          </p:cNvCxnSpPr>
          <p:nvPr/>
        </p:nvCxnSpPr>
        <p:spPr>
          <a:xfrm flipV="1">
            <a:off x="11045285" y="5254125"/>
            <a:ext cx="79915" cy="492841"/>
          </a:xfrm>
          <a:prstGeom prst="line">
            <a:avLst/>
          </a:prstGeom>
          <a:noFill/>
          <a:ln w="57150" cap="flat" cmpd="sng" algn="ctr">
            <a:solidFill>
              <a:srgbClr val="FF0000"/>
            </a:solidFill>
            <a:prstDash val="solid"/>
          </a:ln>
          <a:effectLst/>
        </p:spPr>
      </p:cxnSp>
      <p:cxnSp>
        <p:nvCxnSpPr>
          <p:cNvPr id="30" name="Straight Connector 29">
            <a:extLst>
              <a:ext uri="{FF2B5EF4-FFF2-40B4-BE49-F238E27FC236}">
                <a16:creationId xmlns:a16="http://schemas.microsoft.com/office/drawing/2014/main" xmlns="" id="{D291898C-FC64-6AFF-618D-936283A6A45E}"/>
              </a:ext>
            </a:extLst>
          </p:cNvPr>
          <p:cNvCxnSpPr>
            <a:cxnSpLocks/>
          </p:cNvCxnSpPr>
          <p:nvPr/>
        </p:nvCxnSpPr>
        <p:spPr>
          <a:xfrm flipV="1">
            <a:off x="11152163" y="5254125"/>
            <a:ext cx="79915" cy="492841"/>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2873589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F1185AB-1904-4A05-2770-914661ACD4C6}"/>
              </a:ext>
            </a:extLst>
          </p:cNvPr>
          <p:cNvSpPr txBox="1"/>
          <p:nvPr/>
        </p:nvSpPr>
        <p:spPr>
          <a:xfrm>
            <a:off x="381001" y="1073826"/>
            <a:ext cx="11429998" cy="1692771"/>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Ngày xưa, có một năm trời hạn hán, ruộng đồng nứt nẻ, cây cối trụi trơ, chim muông khát khô.</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Cóc thấy nguy quá, bèn lên thiên đình kiện Trời. Dọc đường, gặp cua, gấu, cọp, ong, cáo. Tất cả đều xin đi theo.</a:t>
            </a:r>
          </a:p>
        </p:txBody>
      </p:sp>
      <p:sp>
        <p:nvSpPr>
          <p:cNvPr id="7" name="Google Shape;27680;p39">
            <a:extLst>
              <a:ext uri="{FF2B5EF4-FFF2-40B4-BE49-F238E27FC236}">
                <a16:creationId xmlns:a16="http://schemas.microsoft.com/office/drawing/2014/main" xmlns=""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xmlns="" id="{D03C22D2-0658-A3D2-93BA-DC770FA55A35}"/>
              </a:ext>
            </a:extLst>
          </p:cNvPr>
          <p:cNvSpPr txBox="1"/>
          <p:nvPr/>
        </p:nvSpPr>
        <p:spPr>
          <a:xfrm>
            <a:off x="381001" y="2766597"/>
            <a:ext cx="11429998" cy="3693319"/>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Đến cửa Nhà Trời, chỉ thấy một cái trống to, cóc bảo:</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Anh cua bò vào chum nước này, cô ong đợi sau cánh cửa. Còn chị cáo, anh gấu, anh cọp thì nấp hai bên.</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0" name="Oval 9">
            <a:extLst>
              <a:ext uri="{FF2B5EF4-FFF2-40B4-BE49-F238E27FC236}">
                <a16:creationId xmlns:a16="http://schemas.microsoft.com/office/drawing/2014/main" xmlns="" id="{9CDE4496-F8D8-6E60-BBCE-9E9B67A7E4A3}"/>
              </a:ext>
            </a:extLst>
          </p:cNvPr>
          <p:cNvSpPr/>
          <p:nvPr/>
        </p:nvSpPr>
        <p:spPr>
          <a:xfrm>
            <a:off x="609600" y="102769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rPr>
              <a:t>1</a:t>
            </a:r>
          </a:p>
        </p:txBody>
      </p:sp>
      <p:sp>
        <p:nvSpPr>
          <p:cNvPr id="11" name="Oval 10">
            <a:extLst>
              <a:ext uri="{FF2B5EF4-FFF2-40B4-BE49-F238E27FC236}">
                <a16:creationId xmlns:a16="http://schemas.microsoft.com/office/drawing/2014/main" xmlns="" id="{06A2144B-3E29-D2EA-F485-154D8055B061}"/>
              </a:ext>
            </a:extLst>
          </p:cNvPr>
          <p:cNvSpPr/>
          <p:nvPr/>
        </p:nvSpPr>
        <p:spPr>
          <a:xfrm>
            <a:off x="614548" y="2758228"/>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12" name="Picture 11">
            <a:extLst>
              <a:ext uri="{FF2B5EF4-FFF2-40B4-BE49-F238E27FC236}">
                <a16:creationId xmlns:a16="http://schemas.microsoft.com/office/drawing/2014/main" xmlns="" id="{4D2B3D19-D24C-E2C7-EA59-8D19F220CF8A}"/>
              </a:ext>
            </a:extLst>
          </p:cNvPr>
          <p:cNvPicPr>
            <a:picLocks noChangeAspect="1"/>
          </p:cNvPicPr>
          <p:nvPr/>
        </p:nvPicPr>
        <p:blipFill>
          <a:blip r:embed="rId2"/>
          <a:stretch>
            <a:fillRect/>
          </a:stretch>
        </p:blipFill>
        <p:spPr>
          <a:xfrm>
            <a:off x="762000" y="69327"/>
            <a:ext cx="2754637" cy="971636"/>
          </a:xfrm>
          <a:prstGeom prst="rect">
            <a:avLst/>
          </a:prstGeom>
        </p:spPr>
      </p:pic>
    </p:spTree>
    <p:extLst>
      <p:ext uri="{BB962C8B-B14F-4D97-AF65-F5344CB8AC3E}">
        <p14:creationId xmlns:p14="http://schemas.microsoft.com/office/powerpoint/2010/main" val="274787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F1185AB-1904-4A05-2770-914661ACD4C6}"/>
              </a:ext>
            </a:extLst>
          </p:cNvPr>
          <p:cNvSpPr txBox="1"/>
          <p:nvPr/>
        </p:nvSpPr>
        <p:spPr>
          <a:xfrm>
            <a:off x="838200" y="1269728"/>
            <a:ext cx="10698841" cy="4401205"/>
          </a:xfrm>
          <a:prstGeom prst="rect">
            <a:avLst/>
          </a:prstGeom>
          <a:noFill/>
        </p:spPr>
        <p:txBody>
          <a:bodyPr wrap="square" rtlCol="0">
            <a:spAutoFit/>
          </a:bodyPr>
          <a:lstStyle/>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Trời đành mời cóc vào. Cóc tâu:</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Muôn tâu Thượng đế! Đã lâu lắm rồi, trần gian không hề có mưa. Thượng đế cần làm mưa ngay để cứu muôn loài.</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Trời dịu giọng: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Thôi cậu về đi. Ta sẽ cho mưa xuống!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Lại còn dặn thêm:</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Lần sau, hễ muốn mưa, cậu chỉ cần nghiến răng báo hiệu cho ta!</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Cóc về đến trần gian thì nước đã ngập cả ruộng đồng.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Từ đó, hễ cóc nghiến răng là trời đổ mưa.</a:t>
            </a:r>
          </a:p>
        </p:txBody>
      </p:sp>
      <p:sp>
        <p:nvSpPr>
          <p:cNvPr id="6" name="TextBox 5">
            <a:extLst>
              <a:ext uri="{FF2B5EF4-FFF2-40B4-BE49-F238E27FC236}">
                <a16:creationId xmlns:a16="http://schemas.microsoft.com/office/drawing/2014/main" xmlns="" id="{70FF56C8-0471-A049-52A6-E1972E577292}"/>
              </a:ext>
            </a:extLst>
          </p:cNvPr>
          <p:cNvSpPr txBox="1"/>
          <p:nvPr/>
        </p:nvSpPr>
        <p:spPr>
          <a:xfrm>
            <a:off x="7696200" y="5691715"/>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Truyện cổ Việt Nam</a:t>
            </a:r>
          </a:p>
        </p:txBody>
      </p:sp>
      <p:sp>
        <p:nvSpPr>
          <p:cNvPr id="8" name="Google Shape;27680;p39">
            <a:extLst>
              <a:ext uri="{FF2B5EF4-FFF2-40B4-BE49-F238E27FC236}">
                <a16:creationId xmlns:a16="http://schemas.microsoft.com/office/drawing/2014/main" xmlns="" id="{20533A2F-2C62-3F75-869B-95F99F47D470}"/>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12" name="Oval 11">
            <a:extLst>
              <a:ext uri="{FF2B5EF4-FFF2-40B4-BE49-F238E27FC236}">
                <a16:creationId xmlns:a16="http://schemas.microsoft.com/office/drawing/2014/main" xmlns="" id="{58E86F04-5FCD-FEBA-8D3F-1981AC4B4035}"/>
              </a:ext>
            </a:extLst>
          </p:cNvPr>
          <p:cNvSpPr/>
          <p:nvPr/>
        </p:nvSpPr>
        <p:spPr>
          <a:xfrm>
            <a:off x="990600" y="1217331"/>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pic>
        <p:nvPicPr>
          <p:cNvPr id="16" name="Picture 15">
            <a:extLst>
              <a:ext uri="{FF2B5EF4-FFF2-40B4-BE49-F238E27FC236}">
                <a16:creationId xmlns:a16="http://schemas.microsoft.com/office/drawing/2014/main" xmlns="" id="{D535E933-D56A-0615-2B0C-FF2EFDB108FF}"/>
              </a:ext>
            </a:extLst>
          </p:cNvPr>
          <p:cNvPicPr>
            <a:picLocks noChangeAspect="1"/>
          </p:cNvPicPr>
          <p:nvPr/>
        </p:nvPicPr>
        <p:blipFill>
          <a:blip r:embed="rId2"/>
          <a:stretch>
            <a:fillRect/>
          </a:stretch>
        </p:blipFill>
        <p:spPr>
          <a:xfrm>
            <a:off x="762000" y="69327"/>
            <a:ext cx="2754637" cy="971636"/>
          </a:xfrm>
          <a:prstGeom prst="rect">
            <a:avLst/>
          </a:prstGeom>
        </p:spPr>
      </p:pic>
      <p:sp>
        <p:nvSpPr>
          <p:cNvPr id="9" name="Oval 8">
            <a:extLst>
              <a:ext uri="{FF2B5EF4-FFF2-40B4-BE49-F238E27FC236}">
                <a16:creationId xmlns:a16="http://schemas.microsoft.com/office/drawing/2014/main" xmlns="" id="{6AEDBDD0-A4B8-4357-18B0-9AA924279153}"/>
              </a:ext>
            </a:extLst>
          </p:cNvPr>
          <p:cNvSpPr/>
          <p:nvPr/>
        </p:nvSpPr>
        <p:spPr>
          <a:xfrm>
            <a:off x="990600" y="4724400"/>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a:ln>
                  <a:noFill/>
                </a:ln>
                <a:solidFill>
                  <a:prstClr val="black"/>
                </a:solidFill>
                <a:effectLst/>
                <a:uLnTx/>
                <a:uFillTx/>
                <a:latin typeface="Arial Rounded MT Bold" pitchFamily="34" charset="0"/>
                <a:ea typeface="+mn-ea"/>
                <a:cs typeface="+mn-cs"/>
              </a:rPr>
              <a:t>4</a:t>
            </a:r>
            <a:endParaRPr kumimoji="0" lang="en-US" sz="32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501339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DD3EC65-6537-CB1E-C0EB-2193AED932A2}"/>
              </a:ext>
            </a:extLst>
          </p:cNvPr>
          <p:cNvPicPr>
            <a:picLocks noChangeAspect="1"/>
          </p:cNvPicPr>
          <p:nvPr/>
        </p:nvPicPr>
        <p:blipFill>
          <a:blip r:embed="rId2"/>
          <a:stretch>
            <a:fillRect/>
          </a:stretch>
        </p:blipFill>
        <p:spPr>
          <a:xfrm>
            <a:off x="3180292" y="78769"/>
            <a:ext cx="5579292" cy="2123307"/>
          </a:xfrm>
          <a:prstGeom prst="rect">
            <a:avLst/>
          </a:prstGeom>
        </p:spPr>
      </p:pic>
      <p:sp>
        <p:nvSpPr>
          <p:cNvPr id="4" name="Rectangle 3">
            <a:extLst>
              <a:ext uri="{FF2B5EF4-FFF2-40B4-BE49-F238E27FC236}">
                <a16:creationId xmlns:a16="http://schemas.microsoft.com/office/drawing/2014/main" xmlns="" id="{158A3071-4ADF-D430-3519-5CAC7A56DED6}"/>
              </a:ext>
            </a:extLst>
          </p:cNvPr>
          <p:cNvSpPr/>
          <p:nvPr/>
        </p:nvSpPr>
        <p:spPr>
          <a:xfrm>
            <a:off x="4267200" y="2438400"/>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22" name="Group 21">
            <a:extLst>
              <a:ext uri="{FF2B5EF4-FFF2-40B4-BE49-F238E27FC236}">
                <a16:creationId xmlns:a16="http://schemas.microsoft.com/office/drawing/2014/main" xmlns="" id="{D544DD17-A8C2-7E5B-10BA-4D2FD46F8992}"/>
              </a:ext>
            </a:extLst>
          </p:cNvPr>
          <p:cNvGrpSpPr/>
          <p:nvPr/>
        </p:nvGrpSpPr>
        <p:grpSpPr>
          <a:xfrm>
            <a:off x="2329338" y="3382054"/>
            <a:ext cx="3645680" cy="798653"/>
            <a:chOff x="2329338" y="3382054"/>
            <a:chExt cx="3645680" cy="798653"/>
          </a:xfrm>
        </p:grpSpPr>
        <p:sp>
          <p:nvSpPr>
            <p:cNvPr id="3" name="Rounded Rectangle 7">
              <a:extLst>
                <a:ext uri="{FF2B5EF4-FFF2-40B4-BE49-F238E27FC236}">
                  <a16:creationId xmlns:a16="http://schemas.microsoft.com/office/drawing/2014/main" xmlns="" id="{91664FE0-A116-5528-C591-1425D33775A8}"/>
                </a:ext>
              </a:extLst>
            </p:cNvPr>
            <p:cNvSpPr/>
            <p:nvPr/>
          </p:nvSpPr>
          <p:spPr>
            <a:xfrm>
              <a:off x="2329338" y="3382054"/>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 name="Rectangle 4">
              <a:extLst>
                <a:ext uri="{FF2B5EF4-FFF2-40B4-BE49-F238E27FC236}">
                  <a16:creationId xmlns:a16="http://schemas.microsoft.com/office/drawing/2014/main" xmlns="" id="{26A2E8F5-CEB9-6895-7056-E25B1E4EE060}"/>
                </a:ext>
              </a:extLst>
            </p:cNvPr>
            <p:cNvSpPr/>
            <p:nvPr/>
          </p:nvSpPr>
          <p:spPr>
            <a:xfrm>
              <a:off x="3081692" y="3488992"/>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6" name="Oval 5">
              <a:extLst>
                <a:ext uri="{FF2B5EF4-FFF2-40B4-BE49-F238E27FC236}">
                  <a16:creationId xmlns:a16="http://schemas.microsoft.com/office/drawing/2014/main" xmlns="" id="{062B026E-5ABD-2A5D-A2BB-14DEFDA80BD0}"/>
                </a:ext>
              </a:extLst>
            </p:cNvPr>
            <p:cNvSpPr/>
            <p:nvPr/>
          </p:nvSpPr>
          <p:spPr>
            <a:xfrm>
              <a:off x="2470272" y="3529380"/>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grpSp>
      <p:grpSp>
        <p:nvGrpSpPr>
          <p:cNvPr id="25" name="Group 24">
            <a:extLst>
              <a:ext uri="{FF2B5EF4-FFF2-40B4-BE49-F238E27FC236}">
                <a16:creationId xmlns:a16="http://schemas.microsoft.com/office/drawing/2014/main" xmlns="" id="{FB2673BB-A10D-DD5E-E7D8-D07DDC8AFF89}"/>
              </a:ext>
            </a:extLst>
          </p:cNvPr>
          <p:cNvGrpSpPr/>
          <p:nvPr/>
        </p:nvGrpSpPr>
        <p:grpSpPr>
          <a:xfrm>
            <a:off x="2329338" y="4359042"/>
            <a:ext cx="3645680" cy="798653"/>
            <a:chOff x="2329338" y="4359042"/>
            <a:chExt cx="3645680" cy="798653"/>
          </a:xfrm>
        </p:grpSpPr>
        <p:sp>
          <p:nvSpPr>
            <p:cNvPr id="7" name="Rounded Rectangle 9">
              <a:extLst>
                <a:ext uri="{FF2B5EF4-FFF2-40B4-BE49-F238E27FC236}">
                  <a16:creationId xmlns:a16="http://schemas.microsoft.com/office/drawing/2014/main" xmlns="" id="{E1672C3E-ECBD-32A2-35AD-8540B572603A}"/>
                </a:ext>
              </a:extLst>
            </p:cNvPr>
            <p:cNvSpPr/>
            <p:nvPr/>
          </p:nvSpPr>
          <p:spPr>
            <a:xfrm>
              <a:off x="2329338" y="4359042"/>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 name="Rectangle 8">
              <a:extLst>
                <a:ext uri="{FF2B5EF4-FFF2-40B4-BE49-F238E27FC236}">
                  <a16:creationId xmlns:a16="http://schemas.microsoft.com/office/drawing/2014/main" xmlns="" id="{B0D9E48C-5D6D-2723-07D3-C05070006187}"/>
                </a:ext>
              </a:extLst>
            </p:cNvPr>
            <p:cNvSpPr/>
            <p:nvPr/>
          </p:nvSpPr>
          <p:spPr>
            <a:xfrm>
              <a:off x="3081692" y="4465980"/>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0" name="Oval 9">
              <a:extLst>
                <a:ext uri="{FF2B5EF4-FFF2-40B4-BE49-F238E27FC236}">
                  <a16:creationId xmlns:a16="http://schemas.microsoft.com/office/drawing/2014/main" xmlns="" id="{49B0B92D-68ED-622E-56D0-D8CE9A81BF97}"/>
                </a:ext>
              </a:extLst>
            </p:cNvPr>
            <p:cNvSpPr/>
            <p:nvPr/>
          </p:nvSpPr>
          <p:spPr>
            <a:xfrm>
              <a:off x="2470272" y="4506368"/>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34" name="Group 33">
            <a:extLst>
              <a:ext uri="{FF2B5EF4-FFF2-40B4-BE49-F238E27FC236}">
                <a16:creationId xmlns:a16="http://schemas.microsoft.com/office/drawing/2014/main" xmlns="" id="{6CF13AC1-1714-ABE4-2D50-644B8CC5A36C}"/>
              </a:ext>
            </a:extLst>
          </p:cNvPr>
          <p:cNvGrpSpPr/>
          <p:nvPr/>
        </p:nvGrpSpPr>
        <p:grpSpPr>
          <a:xfrm>
            <a:off x="2329337" y="5424784"/>
            <a:ext cx="5119273" cy="798653"/>
            <a:chOff x="2329337" y="5424784"/>
            <a:chExt cx="5119273" cy="798653"/>
          </a:xfrm>
        </p:grpSpPr>
        <p:sp>
          <p:nvSpPr>
            <p:cNvPr id="11" name="Rounded Rectangle 12">
              <a:extLst>
                <a:ext uri="{FF2B5EF4-FFF2-40B4-BE49-F238E27FC236}">
                  <a16:creationId xmlns:a16="http://schemas.microsoft.com/office/drawing/2014/main" xmlns="" id="{5D6126B8-613A-E0DF-5207-5B3FA95813B8}"/>
                </a:ext>
              </a:extLst>
            </p:cNvPr>
            <p:cNvSpPr/>
            <p:nvPr/>
          </p:nvSpPr>
          <p:spPr>
            <a:xfrm>
              <a:off x="2329337" y="5424784"/>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2" name="Rectangle 11">
              <a:extLst>
                <a:ext uri="{FF2B5EF4-FFF2-40B4-BE49-F238E27FC236}">
                  <a16:creationId xmlns:a16="http://schemas.microsoft.com/office/drawing/2014/main" xmlns="" id="{A6FD3987-2534-F678-A3E5-702F030F0BDF}"/>
                </a:ext>
              </a:extLst>
            </p:cNvPr>
            <p:cNvSpPr/>
            <p:nvPr/>
          </p:nvSpPr>
          <p:spPr>
            <a:xfrm>
              <a:off x="3081692" y="5531722"/>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endParaRPr>
            </a:p>
          </p:txBody>
        </p:sp>
        <p:sp>
          <p:nvSpPr>
            <p:cNvPr id="13" name="Oval 12">
              <a:extLst>
                <a:ext uri="{FF2B5EF4-FFF2-40B4-BE49-F238E27FC236}">
                  <a16:creationId xmlns:a16="http://schemas.microsoft.com/office/drawing/2014/main" xmlns="" id="{E1FEB2AB-35C3-C32D-B19C-068C32C8B3F0}"/>
                </a:ext>
              </a:extLst>
            </p:cNvPr>
            <p:cNvSpPr/>
            <p:nvPr/>
          </p:nvSpPr>
          <p:spPr>
            <a:xfrm>
              <a:off x="2470272" y="5572110"/>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21" name="Group 20">
            <a:extLst>
              <a:ext uri="{FF2B5EF4-FFF2-40B4-BE49-F238E27FC236}">
                <a16:creationId xmlns:a16="http://schemas.microsoft.com/office/drawing/2014/main" xmlns="" id="{7CC28AB8-3373-D4F2-C490-EEDE897FEE97}"/>
              </a:ext>
            </a:extLst>
          </p:cNvPr>
          <p:cNvGrpSpPr/>
          <p:nvPr/>
        </p:nvGrpSpPr>
        <p:grpSpPr>
          <a:xfrm>
            <a:off x="6137469" y="3467883"/>
            <a:ext cx="2308834" cy="712824"/>
            <a:chOff x="5969938" y="3875212"/>
            <a:chExt cx="2308834" cy="712824"/>
          </a:xfrm>
        </p:grpSpPr>
        <p:pic>
          <p:nvPicPr>
            <p:cNvPr id="1028" name="Picture 4" descr="Cute Star Clipart Png, Transparent Png - kindpng">
              <a:extLst>
                <a:ext uri="{FF2B5EF4-FFF2-40B4-BE49-F238E27FC236}">
                  <a16:creationId xmlns:a16="http://schemas.microsoft.com/office/drawing/2014/main" xmlns="" id="{8949B78C-C4C5-B4A6-3551-7313B12D994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te Star Clipart Png, Transparent Png - kindpng">
              <a:extLst>
                <a:ext uri="{FF2B5EF4-FFF2-40B4-BE49-F238E27FC236}">
                  <a16:creationId xmlns:a16="http://schemas.microsoft.com/office/drawing/2014/main" xmlns="" id="{895784D3-60F9-190D-FC30-8B3B925862D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4" descr="Cute Star Clipart Png, Transparent Png - kindpng">
              <a:extLst>
                <a:ext uri="{FF2B5EF4-FFF2-40B4-BE49-F238E27FC236}">
                  <a16:creationId xmlns:a16="http://schemas.microsoft.com/office/drawing/2014/main" xmlns="" id="{9D1BB690-B9F9-9EC5-54B4-76B6C86125B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xmlns="" id="{2337DD8F-92DF-F78B-D96E-736F647433EE}"/>
              </a:ext>
            </a:extLst>
          </p:cNvPr>
          <p:cNvGrpSpPr/>
          <p:nvPr/>
        </p:nvGrpSpPr>
        <p:grpSpPr>
          <a:xfrm>
            <a:off x="6294193" y="4395301"/>
            <a:ext cx="2308834" cy="712824"/>
            <a:chOff x="5969938" y="3875212"/>
            <a:chExt cx="2308834" cy="712824"/>
          </a:xfrm>
        </p:grpSpPr>
        <p:pic>
          <p:nvPicPr>
            <p:cNvPr id="27" name="Picture 4" descr="Cute Star Clipart Png, Transparent Png - kindpng">
              <a:extLst>
                <a:ext uri="{FF2B5EF4-FFF2-40B4-BE49-F238E27FC236}">
                  <a16:creationId xmlns:a16="http://schemas.microsoft.com/office/drawing/2014/main" xmlns="" id="{56A630CF-0330-BC9D-8711-FA1E10AFCA3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4" descr="Cute Star Clipart Png, Transparent Png - kindpng">
              <a:extLst>
                <a:ext uri="{FF2B5EF4-FFF2-40B4-BE49-F238E27FC236}">
                  <a16:creationId xmlns:a16="http://schemas.microsoft.com/office/drawing/2014/main" xmlns="" id="{8C8245EF-8B33-157B-50CA-418131A0650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Cute Star Clipart Png, Transparent Png - kindpng">
              <a:extLst>
                <a:ext uri="{FF2B5EF4-FFF2-40B4-BE49-F238E27FC236}">
                  <a16:creationId xmlns:a16="http://schemas.microsoft.com/office/drawing/2014/main" xmlns="" id="{22EDCDB9-50A4-8A3F-9D98-22036DEE473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xmlns="" id="{6645F4C3-D17C-3BA5-11AC-766FA4A7839D}"/>
              </a:ext>
            </a:extLst>
          </p:cNvPr>
          <p:cNvGrpSpPr/>
          <p:nvPr/>
        </p:nvGrpSpPr>
        <p:grpSpPr>
          <a:xfrm>
            <a:off x="7632457" y="5403673"/>
            <a:ext cx="2308834" cy="712824"/>
            <a:chOff x="5969938" y="3875212"/>
            <a:chExt cx="2308834" cy="712824"/>
          </a:xfrm>
        </p:grpSpPr>
        <p:pic>
          <p:nvPicPr>
            <p:cNvPr id="31" name="Picture 4" descr="Cute Star Clipart Png, Transparent Png - kindpng">
              <a:extLst>
                <a:ext uri="{FF2B5EF4-FFF2-40B4-BE49-F238E27FC236}">
                  <a16:creationId xmlns:a16="http://schemas.microsoft.com/office/drawing/2014/main" xmlns="" id="{F76F5F3C-55F8-62EA-2793-51BC63356E5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4" descr="Cute Star Clipart Png, Transparent Png - kindpng">
              <a:extLst>
                <a:ext uri="{FF2B5EF4-FFF2-40B4-BE49-F238E27FC236}">
                  <a16:creationId xmlns:a16="http://schemas.microsoft.com/office/drawing/2014/main" xmlns="" id="{181C71E4-EED1-3F8C-A019-9AF2A955810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4" descr="Cute Star Clipart Png, Transparent Png - kindpng">
              <a:extLst>
                <a:ext uri="{FF2B5EF4-FFF2-40B4-BE49-F238E27FC236}">
                  <a16:creationId xmlns:a16="http://schemas.microsoft.com/office/drawing/2014/main" xmlns="" id="{BEF4ADF3-3BA2-4A28-48B7-F4AFA1B0A6A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19323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C223867B-0522-E7E1-F475-F9E083373018}"/>
              </a:ext>
            </a:extLst>
          </p:cNvPr>
          <p:cNvSpPr/>
          <p:nvPr/>
        </p:nvSpPr>
        <p:spPr>
          <a:xfrm>
            <a:off x="1295400" y="2570284"/>
            <a:ext cx="9601200" cy="209257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oogle Shape;228;p8">
            <a:extLst>
              <a:ext uri="{FF2B5EF4-FFF2-40B4-BE49-F238E27FC236}">
                <a16:creationId xmlns:a16="http://schemas.microsoft.com/office/drawing/2014/main" xmlns="" id="{2503DF89-0174-AC60-3295-71259D06B870}"/>
              </a:ext>
            </a:extLst>
          </p:cNvPr>
          <p:cNvPicPr preferRelativeResize="0"/>
          <p:nvPr/>
        </p:nvPicPr>
        <p:blipFill rotWithShape="1">
          <a:blip r:embed="rId2">
            <a:alphaModFix/>
          </a:blip>
          <a:srcRect/>
          <a:stretch/>
        </p:blipFill>
        <p:spPr>
          <a:xfrm>
            <a:off x="5105400" y="797089"/>
            <a:ext cx="1600200" cy="1773195"/>
          </a:xfrm>
          <a:prstGeom prst="rect">
            <a:avLst/>
          </a:prstGeom>
          <a:noFill/>
          <a:ln>
            <a:noFill/>
          </a:ln>
        </p:spPr>
      </p:pic>
      <p:pic>
        <p:nvPicPr>
          <p:cNvPr id="7" name="Picture 6">
            <a:extLst>
              <a:ext uri="{FF2B5EF4-FFF2-40B4-BE49-F238E27FC236}">
                <a16:creationId xmlns:a16="http://schemas.microsoft.com/office/drawing/2014/main" xmlns="" id="{848AC45E-499E-84C2-40E4-69E873F4255A}"/>
              </a:ext>
            </a:extLst>
          </p:cNvPr>
          <p:cNvPicPr>
            <a:picLocks noChangeAspect="1"/>
          </p:cNvPicPr>
          <p:nvPr/>
        </p:nvPicPr>
        <p:blipFill>
          <a:blip r:embed="rId3"/>
          <a:stretch>
            <a:fillRect/>
          </a:stretch>
        </p:blipFill>
        <p:spPr>
          <a:xfrm>
            <a:off x="1587335" y="2637063"/>
            <a:ext cx="9017330" cy="1847814"/>
          </a:xfrm>
          <a:prstGeom prst="rect">
            <a:avLst/>
          </a:prstGeom>
        </p:spPr>
      </p:pic>
      <p:pic>
        <p:nvPicPr>
          <p:cNvPr id="5" name="图片 10">
            <a:extLst>
              <a:ext uri="{FF2B5EF4-FFF2-40B4-BE49-F238E27FC236}">
                <a16:creationId xmlns:a16="http://schemas.microsoft.com/office/drawing/2014/main" xmlns="" id="{5E50DC1F-0F19-B02D-456D-DDE0DDD49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9647" y="13799"/>
            <a:ext cx="2342353" cy="3987196"/>
          </a:xfrm>
          <a:prstGeom prst="rect">
            <a:avLst/>
          </a:prstGeom>
        </p:spPr>
      </p:pic>
    </p:spTree>
    <p:extLst>
      <p:ext uri="{BB962C8B-B14F-4D97-AF65-F5344CB8AC3E}">
        <p14:creationId xmlns:p14="http://schemas.microsoft.com/office/powerpoint/2010/main" val="8977915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F8A7D499-A678-7CDB-13AE-EFBB09B4C51A}"/>
              </a:ext>
            </a:extLst>
          </p:cNvPr>
          <p:cNvSpPr/>
          <p:nvPr/>
        </p:nvSpPr>
        <p:spPr>
          <a:xfrm>
            <a:off x="1828800" y="342900"/>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959DCEF4-FDEA-8C18-7CE2-67D01C411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038600"/>
            <a:ext cx="2163405" cy="2839192"/>
          </a:xfrm>
          <a:prstGeom prst="rect">
            <a:avLst/>
          </a:prstGeom>
        </p:spPr>
      </p:pic>
      <p:sp>
        <p:nvSpPr>
          <p:cNvPr id="5" name="TextBox 4">
            <a:extLst>
              <a:ext uri="{FF2B5EF4-FFF2-40B4-BE49-F238E27FC236}">
                <a16:creationId xmlns:a16="http://schemas.microsoft.com/office/drawing/2014/main" xmlns="" id="{9F2DDC36-58F2-403C-BA0B-2480FE3B9CE9}"/>
              </a:ext>
            </a:extLst>
          </p:cNvPr>
          <p:cNvSpPr txBox="1"/>
          <p:nvPr/>
        </p:nvSpPr>
        <p:spPr>
          <a:xfrm>
            <a:off x="2478086" y="1184491"/>
            <a:ext cx="902108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Câu 1: </a:t>
            </a:r>
            <a:r>
              <a:rPr kumimoji="0" lang="nl-NL" sz="3600" b="1" i="0" u="none" strike="noStrike" kern="1200" cap="none" spc="0" normalizeH="0" baseline="0" noProof="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Các con vật xin theo Cóc đi đâu? Vì sao?</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68C493D6-3AA0-9D46-7BD4-2180A93D0476}"/>
              </a:ext>
            </a:extLst>
          </p:cNvPr>
          <p:cNvSpPr txBox="1"/>
          <p:nvPr/>
        </p:nvSpPr>
        <p:spPr>
          <a:xfrm>
            <a:off x="2478086" y="2785787"/>
            <a:ext cx="8853940"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Các con vật xin theo Cóc lên thiên đình kiện Trời vì Trời làm nắng hạn quá lâu, ruộng đồng nứt nẻ, cây cỏ trơ trụi, chim muông khát khô cả họng, muôn loài đều khổ sở.</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865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F8A7D499-A678-7CDB-13AE-EFBB09B4C51A}"/>
              </a:ext>
            </a:extLst>
          </p:cNvPr>
          <p:cNvSpPr/>
          <p:nvPr/>
        </p:nvSpPr>
        <p:spPr>
          <a:xfrm>
            <a:off x="1828800" y="342900"/>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F2DDC36-58F2-403C-BA0B-2480FE3B9CE9}"/>
              </a:ext>
            </a:extLst>
          </p:cNvPr>
          <p:cNvSpPr txBox="1"/>
          <p:nvPr/>
        </p:nvSpPr>
        <p:spPr>
          <a:xfrm>
            <a:off x="2478086" y="1184491"/>
            <a:ext cx="90210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Câu 2: Cóc làm gì trước khi đánh trống?</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68C493D6-3AA0-9D46-7BD4-2180A93D0476}"/>
              </a:ext>
            </a:extLst>
          </p:cNvPr>
          <p:cNvSpPr txBox="1"/>
          <p:nvPr/>
        </p:nvSpPr>
        <p:spPr>
          <a:xfrm>
            <a:off x="2561657" y="2257189"/>
            <a:ext cx="885394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Trước khi đánh trống, Cóc đã sắp xếp lực lượng ở những chỗ bất ngờ và sẵn sàng chiến đấu, phát huy thế mạnh của mỗi con vật: Anh Cua thì bò vào chum, cô Ong đợi sau cánh cửa, chị Cáo, anh Gấu, anh Cọp thì nấp hai bên.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xmlns="" id="{88DA839E-9B5C-50BE-C3DF-5062E38FE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68" y="3969609"/>
            <a:ext cx="2341618" cy="2908090"/>
          </a:xfrm>
          <a:prstGeom prst="rect">
            <a:avLst/>
          </a:prstGeom>
        </p:spPr>
      </p:pic>
    </p:spTree>
    <p:extLst>
      <p:ext uri="{BB962C8B-B14F-4D97-AF65-F5344CB8AC3E}">
        <p14:creationId xmlns:p14="http://schemas.microsoft.com/office/powerpoint/2010/main" val="3797866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F8A7D499-A678-7CDB-13AE-EFBB09B4C51A}"/>
              </a:ext>
            </a:extLst>
          </p:cNvPr>
          <p:cNvSpPr/>
          <p:nvPr/>
        </p:nvSpPr>
        <p:spPr>
          <a:xfrm>
            <a:off x="1828800" y="342900"/>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959DCEF4-FDEA-8C18-7CE2-67D01C411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038600"/>
            <a:ext cx="2163405" cy="2839192"/>
          </a:xfrm>
          <a:prstGeom prst="rect">
            <a:avLst/>
          </a:prstGeom>
        </p:spPr>
      </p:pic>
      <p:sp>
        <p:nvSpPr>
          <p:cNvPr id="5" name="TextBox 4">
            <a:extLst>
              <a:ext uri="{FF2B5EF4-FFF2-40B4-BE49-F238E27FC236}">
                <a16:creationId xmlns:a16="http://schemas.microsoft.com/office/drawing/2014/main" xmlns="" id="{9F2DDC36-58F2-403C-BA0B-2480FE3B9CE9}"/>
              </a:ext>
            </a:extLst>
          </p:cNvPr>
          <p:cNvSpPr txBox="1"/>
          <p:nvPr/>
        </p:nvSpPr>
        <p:spPr>
          <a:xfrm>
            <a:off x="2041014" y="992268"/>
            <a:ext cx="9633972"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Câu 3: Thuật lại cuộc chiến đấu giữa hai bên?</a:t>
            </a:r>
            <a:endParaRPr kumimoji="0" lang="en-US" sz="3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68C493D6-3AA0-9D46-7BD4-2180A93D0476}"/>
              </a:ext>
            </a:extLst>
          </p:cNvPr>
          <p:cNvSpPr txBox="1"/>
          <p:nvPr/>
        </p:nvSpPr>
        <p:spPr>
          <a:xfrm>
            <a:off x="2674532" y="1776442"/>
            <a:ext cx="8853940"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Cuộc chiến giữa hai bên đã diễn ra như sau: thấy Cóc đánh trống làm náo loạn thiên đình. Trời nổi giận sai Gà ra trị tội. Gà bị Cáo vồ luôn. Trời lại sai Chó ra bắt Cáo, Chó bị Gấu quật chết tươi. Trời sai Thần Sét ra trị Gấu. Thần Sét bị Ong chích phải nhảy vào chum nước và bị Cua kẹp. Đau quá Thần Sét vội nhảy ra khỏi chum thì bị Cọp vồ. Cóc đã hoàn toàn làm chủ trận đánh và giành chiến thắng vẻ vang.</a:t>
            </a: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2911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B176184-5E71-5981-EEA8-B35B3E39BB55}"/>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F930E022-D434-1944-6674-DE32E72B5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73581"/>
            <a:ext cx="7181074" cy="3332019"/>
          </a:xfrm>
          <a:prstGeom prst="rect">
            <a:avLst/>
          </a:prstGeom>
          <a:effectLst>
            <a:softEdge rad="330200"/>
          </a:effectLst>
        </p:spPr>
      </p:pic>
      <p:sp>
        <p:nvSpPr>
          <p:cNvPr id="3" name="TextBox 2">
            <a:extLst>
              <a:ext uri="{FF2B5EF4-FFF2-40B4-BE49-F238E27FC236}">
                <a16:creationId xmlns:a16="http://schemas.microsoft.com/office/drawing/2014/main" xmlns="" id="{9204AABE-7506-8228-E4F8-F71CD3E50E3F}"/>
              </a:ext>
            </a:extLst>
          </p:cNvPr>
          <p:cNvSpPr txBox="1"/>
          <p:nvPr/>
        </p:nvSpPr>
        <p:spPr>
          <a:xfrm>
            <a:off x="2051014" y="653857"/>
            <a:ext cx="8089972" cy="769441"/>
          </a:xfrm>
          <a:prstGeom prst="rect">
            <a:avLst/>
          </a:prstGeom>
          <a:solidFill>
            <a:srgbClr val="FFF3CB"/>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Arial" panose="020B0604020202020204" pitchFamily="34" charset="0"/>
                <a:ea typeface="+mn-ea"/>
                <a:cs typeface="+mn-cs"/>
              </a:rPr>
              <a:t>Tranh vẽ những con vật nào?</a:t>
            </a:r>
            <a:endParaRPr kumimoji="0" lang="en-US" sz="4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86D6021C-D94A-28FC-4A9D-D4C6FAA00B9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813" y="1562099"/>
            <a:ext cx="7470277" cy="3886200"/>
          </a:xfrm>
          <a:prstGeom prst="rect">
            <a:avLst/>
          </a:prstGeom>
          <a:effectLst>
            <a:softEdge rad="330200"/>
          </a:effectLst>
        </p:spPr>
      </p:pic>
    </p:spTree>
    <p:extLst>
      <p:ext uri="{BB962C8B-B14F-4D97-AF65-F5344CB8AC3E}">
        <p14:creationId xmlns:p14="http://schemas.microsoft.com/office/powerpoint/2010/main" val="32319585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F8A7D499-A678-7CDB-13AE-EFBB09B4C51A}"/>
              </a:ext>
            </a:extLst>
          </p:cNvPr>
          <p:cNvSpPr/>
          <p:nvPr/>
        </p:nvSpPr>
        <p:spPr>
          <a:xfrm>
            <a:off x="1828800" y="838200"/>
            <a:ext cx="10058400" cy="5486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F2DDC36-58F2-403C-BA0B-2480FE3B9CE9}"/>
              </a:ext>
            </a:extLst>
          </p:cNvPr>
          <p:cNvSpPr txBox="1"/>
          <p:nvPr/>
        </p:nvSpPr>
        <p:spPr>
          <a:xfrm>
            <a:off x="2518229" y="1752600"/>
            <a:ext cx="91440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Câu 4: Theo em, vì sao trời phải thay đổi thái độ?</a:t>
            </a:r>
            <a:endParaRPr kumimoji="0" lang="en-US" sz="4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68C493D6-3AA0-9D46-7BD4-2180A93D0476}"/>
              </a:ext>
            </a:extLst>
          </p:cNvPr>
          <p:cNvSpPr txBox="1"/>
          <p:nvPr/>
        </p:nvSpPr>
        <p:spPr>
          <a:xfrm>
            <a:off x="2518229" y="3500695"/>
            <a:ext cx="8853940"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Sau cuộc chiến đội quân nhà trời thất bại nên Trời thay đổi thái độ.</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xmlns="" id="{21000CDB-D534-AEB7-A0ED-8B7C05764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68" y="3969609"/>
            <a:ext cx="2341618" cy="2908090"/>
          </a:xfrm>
          <a:prstGeom prst="rect">
            <a:avLst/>
          </a:prstGeom>
        </p:spPr>
      </p:pic>
    </p:spTree>
    <p:extLst>
      <p:ext uri="{BB962C8B-B14F-4D97-AF65-F5344CB8AC3E}">
        <p14:creationId xmlns:p14="http://schemas.microsoft.com/office/powerpoint/2010/main" val="3186879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F8A7D499-A678-7CDB-13AE-EFBB09B4C51A}"/>
              </a:ext>
            </a:extLst>
          </p:cNvPr>
          <p:cNvSpPr/>
          <p:nvPr/>
        </p:nvSpPr>
        <p:spPr>
          <a:xfrm>
            <a:off x="1066800" y="685800"/>
            <a:ext cx="10058400" cy="5486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F2DDC36-58F2-403C-BA0B-2480FE3B9CE9}"/>
              </a:ext>
            </a:extLst>
          </p:cNvPr>
          <p:cNvSpPr txBox="1"/>
          <p:nvPr/>
        </p:nvSpPr>
        <p:spPr>
          <a:xfrm>
            <a:off x="1748972" y="1029996"/>
            <a:ext cx="91440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Câu 5: Truyện giúp em hiểu thêm điều gì?</a:t>
            </a:r>
            <a:endParaRPr kumimoji="0" lang="en-US" sz="4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xmlns="" id="{3B248F5D-DA5F-0AFD-3D5C-875F48E6C8E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375" b="98177" l="0" r="94327">
                        <a14:foregroundMark x1="79973" y1="24740" x2="49282" y2="16354"/>
                        <a14:foregroundMark x1="49282" y1="16354" x2="25290" y2="17969"/>
                        <a14:foregroundMark x1="25290" y1="17969" x2="5263" y2="27708"/>
                        <a14:foregroundMark x1="5263" y1="27708" x2="5468" y2="98646"/>
                        <a14:foregroundMark x1="5468" y1="98646" x2="38004" y2="93750"/>
                        <a14:foregroundMark x1="38004" y1="93750" x2="40260" y2="54740"/>
                        <a14:foregroundMark x1="40260" y1="54740" x2="63568" y2="64740"/>
                        <a14:foregroundMark x1="63568" y1="64740" x2="25085" y2="68125"/>
                        <a14:foregroundMark x1="25085" y1="68125" x2="70950" y2="69479"/>
                        <a14:foregroundMark x1="70950" y1="69479" x2="34928" y2="77500"/>
                        <a14:foregroundMark x1="34928" y1="77500" x2="65824" y2="82760"/>
                        <a14:foregroundMark x1="65824" y1="82760" x2="90021" y2="72135"/>
                        <a14:foregroundMark x1="90021" y1="72135" x2="94395" y2="43698"/>
                        <a14:foregroundMark x1="94395" y1="43698" x2="85304" y2="27865"/>
                        <a14:foregroundMark x1="85304" y1="27865" x2="42310" y2="19583"/>
                        <a14:foregroundMark x1="42310" y1="19583" x2="18182" y2="27344"/>
                        <a14:foregroundMark x1="18182" y1="27344" x2="19412" y2="52292"/>
                        <a14:foregroundMark x1="19412" y1="52292" x2="29597" y2="56615"/>
                        <a14:foregroundMark x1="53178" y1="39427" x2="67601" y2="62135"/>
                        <a14:foregroundMark x1="67601" y1="62135" x2="66576" y2="59844"/>
                        <a14:foregroundMark x1="85304" y1="53750" x2="72317" y2="38802"/>
                        <a14:foregroundMark x1="72317" y1="38802" x2="17567" y2="44583"/>
                        <a14:foregroundMark x1="17567" y1="44583" x2="66986" y2="47344"/>
                        <a14:foregroundMark x1="66986" y1="47344" x2="19139" y2="32083"/>
                        <a14:foregroundMark x1="19139" y1="32083" x2="19891" y2="35781"/>
                        <a14:foregroundMark x1="80451" y1="42708" x2="52837" y2="32969"/>
                        <a14:foregroundMark x1="52837" y1="32969" x2="40533" y2="47760"/>
                        <a14:foregroundMark x1="40533" y1="47760" x2="36774" y2="64427"/>
                        <a14:foregroundMark x1="36774" y1="64427" x2="22078" y2="63125"/>
                        <a14:foregroundMark x1="60629" y1="55781" x2="49487" y2="34063"/>
                        <a14:foregroundMark x1="49487" y1="34063" x2="10526" y2="28229"/>
                        <a14:foregroundMark x1="10526" y1="28229" x2="16678" y2="27187"/>
                        <a14:foregroundMark x1="30075" y1="26354" x2="3486" y2="56927"/>
                        <a14:foregroundMark x1="3486" y1="56927" x2="26042" y2="69010"/>
                        <a14:foregroundMark x1="26042" y1="69010" x2="17498" y2="39010"/>
                        <a14:foregroundMark x1="17498" y1="39010" x2="25837" y2="31667"/>
                        <a14:foregroundMark x1="23103" y1="30469" x2="36569" y2="57240"/>
                        <a14:foregroundMark x1="36569" y1="57240" x2="52085" y2="57813"/>
                        <a14:foregroundMark x1="78332" y1="44740" x2="86603" y2="65885"/>
                        <a14:foregroundMark x1="86603" y1="65885" x2="87628" y2="44063"/>
                        <a14:foregroundMark x1="87628" y1="44063" x2="83732" y2="41875"/>
                        <a14:foregroundMark x1="87970" y1="36563" x2="71155" y2="53073"/>
                        <a14:foregroundMark x1="71155" y1="53073" x2="78332" y2="73177"/>
                        <a14:foregroundMark x1="78332" y1="73177" x2="96651" y2="60208"/>
                        <a14:foregroundMark x1="96651" y1="60208" x2="91114" y2="39531"/>
                        <a14:foregroundMark x1="91114" y1="39531" x2="86945" y2="36979"/>
                        <a14:foregroundMark x1="92276" y1="37396" x2="50923" y2="23750"/>
                        <a14:foregroundMark x1="50923" y1="23750" x2="52905" y2="40729"/>
                        <a14:foregroundMark x1="52905" y1="40729" x2="82638" y2="51302"/>
                        <a14:foregroundMark x1="82638" y1="51302" x2="82638" y2="51302"/>
                        <a14:foregroundMark x1="74026" y1="34531" x2="18524" y2="26042"/>
                        <a14:foregroundMark x1="18524" y1="26042" x2="820" y2="36302"/>
                        <a14:foregroundMark x1="820" y1="36302" x2="1162" y2="41510"/>
                        <a14:foregroundMark x1="53657" y1="29635" x2="19139" y2="39271"/>
                        <a14:foregroundMark x1="19139" y1="39271" x2="68" y2="50469"/>
                        <a14:foregroundMark x1="68" y1="50469" x2="68" y2="50469"/>
                        <a14:foregroundMark x1="20437" y1="31302" x2="6083" y2="50469"/>
                        <a14:foregroundMark x1="6083" y1="50469" x2="2256" y2="66823"/>
                        <a14:foregroundMark x1="17772" y1="33333" x2="1162" y2="65156"/>
                        <a14:foregroundMark x1="27409" y1="31667" x2="7724" y2="49896"/>
                        <a14:foregroundMark x1="7724" y1="49896" x2="35817" y2="65573"/>
                        <a14:foregroundMark x1="35817" y1="65573" x2="34928" y2="38021"/>
                        <a14:foregroundMark x1="34928" y1="38021" x2="33288" y2="34948"/>
                        <a14:foregroundMark x1="67601" y1="70052" x2="34381" y2="70469"/>
                        <a14:foregroundMark x1="34381" y1="70469" x2="51538" y2="91458"/>
                        <a14:foregroundMark x1="51538" y1="91458" x2="81271" y2="92760"/>
                        <a14:foregroundMark x1="81271" y1="92760" x2="80998" y2="92135"/>
                        <a14:foregroundMark x1="82092" y1="84792" x2="59604" y2="93438"/>
                        <a14:foregroundMark x1="59604" y1="93438" x2="14969" y2="78490"/>
                        <a14:foregroundMark x1="14969" y1="78490" x2="22625" y2="67240"/>
                        <a14:foregroundMark x1="78879" y1="83958" x2="93985" y2="49740"/>
                        <a14:foregroundMark x1="93985" y1="49740" x2="77033" y2="33177"/>
                        <a14:foregroundMark x1="77033" y1="33177" x2="31511" y2="22188"/>
                        <a14:foregroundMark x1="31511" y1="22188" x2="12919" y2="25990"/>
                        <a14:foregroundMark x1="84211" y1="47604" x2="29597" y2="27187"/>
                        <a14:foregroundMark x1="94395" y1="57813" x2="62338" y2="32917"/>
                        <a14:foregroundMark x1="62338" y1="32917" x2="4375" y2="28802"/>
                        <a14:foregroundMark x1="82638" y1="85208" x2="47573" y2="97292"/>
                        <a14:foregroundMark x1="47573" y1="97292" x2="24129" y2="98177"/>
                        <a14:foregroundMark x1="24129" y1="98177" x2="15106" y2="96198"/>
                        <a14:backgroundMark x1="84757" y1="21875" x2="86945" y2="18229"/>
                        <a14:backgroundMark x1="88517" y1="19844" x2="90021" y2="625"/>
                        <a14:backgroundMark x1="90021" y1="625" x2="86603" y2="17292"/>
                        <a14:backgroundMark x1="86603" y1="17292" x2="94395" y2="4740"/>
                      </a14:backgroundRemoval>
                    </a14:imgEffect>
                  </a14:imgLayer>
                </a14:imgProps>
              </a:ext>
              <a:ext uri="{28A0092B-C50C-407E-A947-70E740481C1C}">
                <a14:useLocalDpi xmlns:a14="http://schemas.microsoft.com/office/drawing/2010/main" val="0"/>
              </a:ext>
            </a:extLst>
          </a:blip>
          <a:srcRect t="17221"/>
          <a:stretch/>
        </p:blipFill>
        <p:spPr>
          <a:xfrm>
            <a:off x="152400" y="4495800"/>
            <a:ext cx="2215677" cy="2407050"/>
          </a:xfrm>
          <a:prstGeom prst="rect">
            <a:avLst/>
          </a:prstGeom>
        </p:spPr>
      </p:pic>
      <p:pic>
        <p:nvPicPr>
          <p:cNvPr id="9" name="Picture 8">
            <a:extLst>
              <a:ext uri="{FF2B5EF4-FFF2-40B4-BE49-F238E27FC236}">
                <a16:creationId xmlns:a16="http://schemas.microsoft.com/office/drawing/2014/main" xmlns="" id="{3869A0F7-0C1A-9909-3E2C-81B3ABF7B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8868" y="3980544"/>
            <a:ext cx="2341618" cy="2908090"/>
          </a:xfrm>
          <a:prstGeom prst="rect">
            <a:avLst/>
          </a:prstGeom>
        </p:spPr>
      </p:pic>
      <p:sp>
        <p:nvSpPr>
          <p:cNvPr id="7" name="TextBox 6">
            <a:extLst>
              <a:ext uri="{FF2B5EF4-FFF2-40B4-BE49-F238E27FC236}">
                <a16:creationId xmlns:a16="http://schemas.microsoft.com/office/drawing/2014/main" xmlns="" id="{68C493D6-3AA0-9D46-7BD4-2180A93D0476}"/>
              </a:ext>
            </a:extLst>
          </p:cNvPr>
          <p:cNvSpPr txBox="1"/>
          <p:nvPr/>
        </p:nvSpPr>
        <p:spPr>
          <a:xfrm>
            <a:off x="1781629" y="2667000"/>
            <a:ext cx="885394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Khi làm một việc gì đó thì phải quyết tâm làm đến cùng và sắp xếp công việc một cách hợp lí. </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255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C223867B-0522-E7E1-F475-F9E083373018}"/>
              </a:ext>
            </a:extLst>
          </p:cNvPr>
          <p:cNvSpPr/>
          <p:nvPr/>
        </p:nvSpPr>
        <p:spPr>
          <a:xfrm>
            <a:off x="990600" y="2570284"/>
            <a:ext cx="9753600" cy="2001716"/>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oogle Shape;228;p8">
            <a:extLst>
              <a:ext uri="{FF2B5EF4-FFF2-40B4-BE49-F238E27FC236}">
                <a16:creationId xmlns:a16="http://schemas.microsoft.com/office/drawing/2014/main" xmlns="" id="{2503DF89-0174-AC60-3295-71259D06B870}"/>
              </a:ext>
            </a:extLst>
          </p:cNvPr>
          <p:cNvPicPr preferRelativeResize="0"/>
          <p:nvPr/>
        </p:nvPicPr>
        <p:blipFill rotWithShape="1">
          <a:blip r:embed="rId2">
            <a:alphaModFix/>
          </a:blip>
          <a:srcRect/>
          <a:stretch/>
        </p:blipFill>
        <p:spPr>
          <a:xfrm>
            <a:off x="5105400" y="797089"/>
            <a:ext cx="1600200" cy="1773195"/>
          </a:xfrm>
          <a:prstGeom prst="rect">
            <a:avLst/>
          </a:prstGeom>
          <a:noFill/>
          <a:ln>
            <a:noFill/>
          </a:ln>
        </p:spPr>
      </p:pic>
      <p:pic>
        <p:nvPicPr>
          <p:cNvPr id="6" name="Picture 5">
            <a:extLst>
              <a:ext uri="{FF2B5EF4-FFF2-40B4-BE49-F238E27FC236}">
                <a16:creationId xmlns:a16="http://schemas.microsoft.com/office/drawing/2014/main" xmlns="" id="{A7C60477-A54A-E864-42D5-F8F56236E9AD}"/>
              </a:ext>
            </a:extLst>
          </p:cNvPr>
          <p:cNvPicPr>
            <a:picLocks noChangeAspect="1"/>
          </p:cNvPicPr>
          <p:nvPr/>
        </p:nvPicPr>
        <p:blipFill>
          <a:blip r:embed="rId3"/>
          <a:stretch>
            <a:fillRect/>
          </a:stretch>
        </p:blipFill>
        <p:spPr>
          <a:xfrm>
            <a:off x="1113790" y="2649696"/>
            <a:ext cx="9583419" cy="1638021"/>
          </a:xfrm>
          <a:prstGeom prst="rect">
            <a:avLst/>
          </a:prstGeom>
        </p:spPr>
      </p:pic>
      <p:pic>
        <p:nvPicPr>
          <p:cNvPr id="5" name="图片 10">
            <a:extLst>
              <a:ext uri="{FF2B5EF4-FFF2-40B4-BE49-F238E27FC236}">
                <a16:creationId xmlns:a16="http://schemas.microsoft.com/office/drawing/2014/main" xmlns="" id="{AE01FF43-6BAD-DD6D-8A6E-B0A658012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9647" y="13799"/>
            <a:ext cx="2342353" cy="3987196"/>
          </a:xfrm>
          <a:prstGeom prst="rect">
            <a:avLst/>
          </a:prstGeom>
        </p:spPr>
      </p:pic>
    </p:spTree>
    <p:extLst>
      <p:ext uri="{BB962C8B-B14F-4D97-AF65-F5344CB8AC3E}">
        <p14:creationId xmlns:p14="http://schemas.microsoft.com/office/powerpoint/2010/main" val="1827323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B7F1FD1-81E3-D3C5-434E-4FC989C80035}"/>
              </a:ext>
            </a:extLst>
          </p:cNvPr>
          <p:cNvSpPr/>
          <p:nvPr/>
        </p:nvSpPr>
        <p:spPr>
          <a:xfrm>
            <a:off x="3503193" y="499013"/>
            <a:ext cx="5222905" cy="852926"/>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 name="Group 3">
            <a:extLst>
              <a:ext uri="{FF2B5EF4-FFF2-40B4-BE49-F238E27FC236}">
                <a16:creationId xmlns:a16="http://schemas.microsoft.com/office/drawing/2014/main" xmlns="" id="{F82B242D-EAF5-19DD-C531-48A8FE658654}"/>
              </a:ext>
            </a:extLst>
          </p:cNvPr>
          <p:cNvGrpSpPr/>
          <p:nvPr/>
        </p:nvGrpSpPr>
        <p:grpSpPr>
          <a:xfrm>
            <a:off x="1923644" y="1391352"/>
            <a:ext cx="8382000" cy="4075295"/>
            <a:chOff x="1905000" y="1812146"/>
            <a:chExt cx="8382000" cy="4075295"/>
          </a:xfrm>
        </p:grpSpPr>
        <p:sp>
          <p:nvSpPr>
            <p:cNvPr id="32" name="Freeform: Shape 31">
              <a:extLst>
                <a:ext uri="{FF2B5EF4-FFF2-40B4-BE49-F238E27FC236}">
                  <a16:creationId xmlns:a16="http://schemas.microsoft.com/office/drawing/2014/main" xmlns="" id="{7EFB52D0-ADCB-2744-3E82-B810C2616B0C}"/>
                </a:ext>
              </a:extLst>
            </p:cNvPr>
            <p:cNvSpPr/>
            <p:nvPr/>
          </p:nvSpPr>
          <p:spPr>
            <a:xfrm>
              <a:off x="1905000" y="1812146"/>
              <a:ext cx="8382000" cy="4075295"/>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5C87A4BD-864B-15E1-0A76-E5F53B646900}"/>
                </a:ext>
              </a:extLst>
            </p:cNvPr>
            <p:cNvGrpSpPr/>
            <p:nvPr/>
          </p:nvGrpSpPr>
          <p:grpSpPr>
            <a:xfrm>
              <a:off x="2290024" y="2480135"/>
              <a:ext cx="3645680" cy="798653"/>
              <a:chOff x="2329338" y="3382054"/>
              <a:chExt cx="3645680" cy="798653"/>
            </a:xfrm>
          </p:grpSpPr>
          <p:sp>
            <p:nvSpPr>
              <p:cNvPr id="9" name="Rounded Rectangle 7">
                <a:extLst>
                  <a:ext uri="{FF2B5EF4-FFF2-40B4-BE49-F238E27FC236}">
                    <a16:creationId xmlns:a16="http://schemas.microsoft.com/office/drawing/2014/main" xmlns="" id="{788A3F17-8D94-219D-DF28-96E2806894BA}"/>
                  </a:ext>
                </a:extLst>
              </p:cNvPr>
              <p:cNvSpPr/>
              <p:nvPr/>
            </p:nvSpPr>
            <p:spPr>
              <a:xfrm>
                <a:off x="2329338" y="3382054"/>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Rectangle 9">
                <a:extLst>
                  <a:ext uri="{FF2B5EF4-FFF2-40B4-BE49-F238E27FC236}">
                    <a16:creationId xmlns:a16="http://schemas.microsoft.com/office/drawing/2014/main" xmlns="" id="{FCA6FAD8-8F80-0C92-C602-E75D89E53B66}"/>
                  </a:ext>
                </a:extLst>
              </p:cNvPr>
              <p:cNvSpPr/>
              <p:nvPr/>
            </p:nvSpPr>
            <p:spPr>
              <a:xfrm>
                <a:off x="3081692" y="3488992"/>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1" name="Oval 10">
                <a:extLst>
                  <a:ext uri="{FF2B5EF4-FFF2-40B4-BE49-F238E27FC236}">
                    <a16:creationId xmlns:a16="http://schemas.microsoft.com/office/drawing/2014/main" xmlns="" id="{F5569A6B-4C0C-B5AA-BEC5-95EA5AF901C4}"/>
                  </a:ext>
                </a:extLst>
              </p:cNvPr>
              <p:cNvSpPr/>
              <p:nvPr/>
            </p:nvSpPr>
            <p:spPr>
              <a:xfrm>
                <a:off x="2470272" y="3529380"/>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grpSp>
        <p:grpSp>
          <p:nvGrpSpPr>
            <p:cNvPr id="12" name="Group 11">
              <a:extLst>
                <a:ext uri="{FF2B5EF4-FFF2-40B4-BE49-F238E27FC236}">
                  <a16:creationId xmlns:a16="http://schemas.microsoft.com/office/drawing/2014/main" xmlns="" id="{E03B6945-B6DE-5541-1222-9B98DE37FDC4}"/>
                </a:ext>
              </a:extLst>
            </p:cNvPr>
            <p:cNvGrpSpPr/>
            <p:nvPr/>
          </p:nvGrpSpPr>
          <p:grpSpPr>
            <a:xfrm>
              <a:off x="2290024" y="3457123"/>
              <a:ext cx="3645680" cy="798653"/>
              <a:chOff x="2329338" y="4359042"/>
              <a:chExt cx="3645680" cy="798653"/>
            </a:xfrm>
          </p:grpSpPr>
          <p:sp>
            <p:nvSpPr>
              <p:cNvPr id="13" name="Rounded Rectangle 9">
                <a:extLst>
                  <a:ext uri="{FF2B5EF4-FFF2-40B4-BE49-F238E27FC236}">
                    <a16:creationId xmlns:a16="http://schemas.microsoft.com/office/drawing/2014/main" xmlns="" id="{2F96B0ED-5B8E-81DB-25FB-1D69A6BB49EE}"/>
                  </a:ext>
                </a:extLst>
              </p:cNvPr>
              <p:cNvSpPr/>
              <p:nvPr/>
            </p:nvSpPr>
            <p:spPr>
              <a:xfrm>
                <a:off x="2329338" y="4359042"/>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a:extLst>
                  <a:ext uri="{FF2B5EF4-FFF2-40B4-BE49-F238E27FC236}">
                    <a16:creationId xmlns:a16="http://schemas.microsoft.com/office/drawing/2014/main" xmlns="" id="{E0258369-6105-DDAE-1F8B-1893BAF48EEA}"/>
                  </a:ext>
                </a:extLst>
              </p:cNvPr>
              <p:cNvSpPr/>
              <p:nvPr/>
            </p:nvSpPr>
            <p:spPr>
              <a:xfrm>
                <a:off x="3081692" y="4465980"/>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Oval 14">
                <a:extLst>
                  <a:ext uri="{FF2B5EF4-FFF2-40B4-BE49-F238E27FC236}">
                    <a16:creationId xmlns:a16="http://schemas.microsoft.com/office/drawing/2014/main" xmlns="" id="{2B7B6EA9-6EE6-1476-B69C-31D3CB84EDC4}"/>
                  </a:ext>
                </a:extLst>
              </p:cNvPr>
              <p:cNvSpPr/>
              <p:nvPr/>
            </p:nvSpPr>
            <p:spPr>
              <a:xfrm>
                <a:off x="2470272" y="4506368"/>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16" name="Group 15">
              <a:extLst>
                <a:ext uri="{FF2B5EF4-FFF2-40B4-BE49-F238E27FC236}">
                  <a16:creationId xmlns:a16="http://schemas.microsoft.com/office/drawing/2014/main" xmlns="" id="{9ED089A6-39DA-C773-324D-A443170409D4}"/>
                </a:ext>
              </a:extLst>
            </p:cNvPr>
            <p:cNvGrpSpPr/>
            <p:nvPr/>
          </p:nvGrpSpPr>
          <p:grpSpPr>
            <a:xfrm>
              <a:off x="2290023" y="4522865"/>
              <a:ext cx="5119273" cy="798653"/>
              <a:chOff x="2329337" y="5424784"/>
              <a:chExt cx="5119273" cy="798653"/>
            </a:xfrm>
          </p:grpSpPr>
          <p:sp>
            <p:nvSpPr>
              <p:cNvPr id="17" name="Rounded Rectangle 12">
                <a:extLst>
                  <a:ext uri="{FF2B5EF4-FFF2-40B4-BE49-F238E27FC236}">
                    <a16:creationId xmlns:a16="http://schemas.microsoft.com/office/drawing/2014/main" xmlns="" id="{B87FF00C-75B8-8AF5-E5BB-40E7E74AF081}"/>
                  </a:ext>
                </a:extLst>
              </p:cNvPr>
              <p:cNvSpPr/>
              <p:nvPr/>
            </p:nvSpPr>
            <p:spPr>
              <a:xfrm>
                <a:off x="2329337" y="5424784"/>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xmlns="" id="{CE49DE3E-06DF-6E24-4D0E-83E760C83817}"/>
                  </a:ext>
                </a:extLst>
              </p:cNvPr>
              <p:cNvSpPr/>
              <p:nvPr/>
            </p:nvSpPr>
            <p:spPr>
              <a:xfrm>
                <a:off x="3081692" y="5531722"/>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endParaRPr>
              </a:p>
            </p:txBody>
          </p:sp>
          <p:sp>
            <p:nvSpPr>
              <p:cNvPr id="19" name="Oval 18">
                <a:extLst>
                  <a:ext uri="{FF2B5EF4-FFF2-40B4-BE49-F238E27FC236}">
                    <a16:creationId xmlns:a16="http://schemas.microsoft.com/office/drawing/2014/main" xmlns="" id="{78EC2E7C-0B8E-7494-D6D0-BE5262AA148F}"/>
                  </a:ext>
                </a:extLst>
              </p:cNvPr>
              <p:cNvSpPr/>
              <p:nvPr/>
            </p:nvSpPr>
            <p:spPr>
              <a:xfrm>
                <a:off x="2470272" y="5572110"/>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20" name="Group 19">
              <a:extLst>
                <a:ext uri="{FF2B5EF4-FFF2-40B4-BE49-F238E27FC236}">
                  <a16:creationId xmlns:a16="http://schemas.microsoft.com/office/drawing/2014/main" xmlns="" id="{AF5CC7EF-26F3-B0F5-1D49-046DFEF5CFD8}"/>
                </a:ext>
              </a:extLst>
            </p:cNvPr>
            <p:cNvGrpSpPr/>
            <p:nvPr/>
          </p:nvGrpSpPr>
          <p:grpSpPr>
            <a:xfrm>
              <a:off x="6098155" y="2565964"/>
              <a:ext cx="2308834" cy="712824"/>
              <a:chOff x="5969938" y="3875212"/>
              <a:chExt cx="2308834" cy="712824"/>
            </a:xfrm>
          </p:grpSpPr>
          <p:pic>
            <p:nvPicPr>
              <p:cNvPr id="21" name="Picture 4" descr="Cute Star Clipart Png, Transparent Png - kindpng">
                <a:extLst>
                  <a:ext uri="{FF2B5EF4-FFF2-40B4-BE49-F238E27FC236}">
                    <a16:creationId xmlns:a16="http://schemas.microsoft.com/office/drawing/2014/main" xmlns="" id="{B3EFEB98-746E-0129-6A0D-3E46595072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descr="Cute Star Clipart Png, Transparent Png - kindpng">
                <a:extLst>
                  <a:ext uri="{FF2B5EF4-FFF2-40B4-BE49-F238E27FC236}">
                    <a16:creationId xmlns:a16="http://schemas.microsoft.com/office/drawing/2014/main" xmlns="" id="{F5D249A2-0EB3-D3A2-1D0F-ED8D40F35E2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te Star Clipart Png, Transparent Png - kindpng">
                <a:extLst>
                  <a:ext uri="{FF2B5EF4-FFF2-40B4-BE49-F238E27FC236}">
                    <a16:creationId xmlns:a16="http://schemas.microsoft.com/office/drawing/2014/main" xmlns="" id="{C4496CEE-030E-6208-0D01-BEFEF84A314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xmlns="" id="{77E4B008-1FA2-36D6-AA71-F3B6C999F10E}"/>
                </a:ext>
              </a:extLst>
            </p:cNvPr>
            <p:cNvGrpSpPr/>
            <p:nvPr/>
          </p:nvGrpSpPr>
          <p:grpSpPr>
            <a:xfrm>
              <a:off x="6254879" y="3493382"/>
              <a:ext cx="2308834" cy="712824"/>
              <a:chOff x="5969938" y="3875212"/>
              <a:chExt cx="2308834" cy="712824"/>
            </a:xfrm>
          </p:grpSpPr>
          <p:pic>
            <p:nvPicPr>
              <p:cNvPr id="25" name="Picture 4" descr="Cute Star Clipart Png, Transparent Png - kindpng">
                <a:extLst>
                  <a:ext uri="{FF2B5EF4-FFF2-40B4-BE49-F238E27FC236}">
                    <a16:creationId xmlns:a16="http://schemas.microsoft.com/office/drawing/2014/main" xmlns="" id="{209F830B-25A6-63C0-898D-A67D5AE3C56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Cute Star Clipart Png, Transparent Png - kindpng">
                <a:extLst>
                  <a:ext uri="{FF2B5EF4-FFF2-40B4-BE49-F238E27FC236}">
                    <a16:creationId xmlns:a16="http://schemas.microsoft.com/office/drawing/2014/main" xmlns="" id="{CC1B90C9-8EDE-0AB7-5A5C-14A54F412A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Cute Star Clipart Png, Transparent Png - kindpng">
                <a:extLst>
                  <a:ext uri="{FF2B5EF4-FFF2-40B4-BE49-F238E27FC236}">
                    <a16:creationId xmlns:a16="http://schemas.microsoft.com/office/drawing/2014/main" xmlns="" id="{3AD1929F-499D-6374-94BF-2BE810BAA2F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xmlns="" id="{09DA2F88-DB35-7D07-2AF4-233A47248CDC}"/>
                </a:ext>
              </a:extLst>
            </p:cNvPr>
            <p:cNvGrpSpPr/>
            <p:nvPr/>
          </p:nvGrpSpPr>
          <p:grpSpPr>
            <a:xfrm>
              <a:off x="7593143" y="4501754"/>
              <a:ext cx="2308834" cy="712824"/>
              <a:chOff x="5969938" y="3875212"/>
              <a:chExt cx="2308834" cy="712824"/>
            </a:xfrm>
          </p:grpSpPr>
          <p:pic>
            <p:nvPicPr>
              <p:cNvPr id="29" name="Picture 4" descr="Cute Star Clipart Png, Transparent Png - kindpng">
                <a:extLst>
                  <a:ext uri="{FF2B5EF4-FFF2-40B4-BE49-F238E27FC236}">
                    <a16:creationId xmlns:a16="http://schemas.microsoft.com/office/drawing/2014/main" xmlns="" id="{92B11E96-1470-9880-5A15-A49A1501410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4" descr="Cute Star Clipart Png, Transparent Png - kindpng">
                <a:extLst>
                  <a:ext uri="{FF2B5EF4-FFF2-40B4-BE49-F238E27FC236}">
                    <a16:creationId xmlns:a16="http://schemas.microsoft.com/office/drawing/2014/main" xmlns="" id="{EED8BBED-5C75-CABD-344A-71C212E5C4A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4" descr="Cute Star Clipart Png, Transparent Png - kindpng">
                <a:extLst>
                  <a:ext uri="{FF2B5EF4-FFF2-40B4-BE49-F238E27FC236}">
                    <a16:creationId xmlns:a16="http://schemas.microsoft.com/office/drawing/2014/main" xmlns="" id="{4A28732A-0711-12C5-4999-EC6327FF1B2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27403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736CD949-E530-7CD2-2693-B7F9ED9E0A12}"/>
              </a:ext>
            </a:extLst>
          </p:cNvPr>
          <p:cNvSpPr>
            <a:spLocks/>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27680;p39">
            <a:extLst>
              <a:ext uri="{FF2B5EF4-FFF2-40B4-BE49-F238E27FC236}">
                <a16:creationId xmlns:a16="http://schemas.microsoft.com/office/drawing/2014/main" xmlns="" id="{952A5A51-25B4-22A9-03E5-BC8FAAEC69F3}"/>
              </a:ext>
            </a:extLst>
          </p:cNvPr>
          <p:cNvSpPr txBox="1">
            <a:spLocks/>
          </p:cNvSpPr>
          <p:nvPr/>
        </p:nvSpPr>
        <p:spPr>
          <a:xfrm>
            <a:off x="4360256" y="304799"/>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xmlns="" id="{D03C22D2-0658-A3D2-93BA-DC770FA55A35}"/>
              </a:ext>
            </a:extLst>
          </p:cNvPr>
          <p:cNvSpPr txBox="1"/>
          <p:nvPr/>
        </p:nvSpPr>
        <p:spPr>
          <a:xfrm>
            <a:off x="381001" y="1094827"/>
            <a:ext cx="11429998" cy="2923877"/>
          </a:xfrm>
          <a:prstGeom prst="rect">
            <a:avLst/>
          </a:prstGeom>
          <a:noFill/>
        </p:spPr>
        <p:txBody>
          <a:bodyPr wrap="square" rtlCol="0">
            <a:spAutoFit/>
          </a:bodyPr>
          <a:lstStyle/>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Đến cửa Nhà Trời, chỉ thấy một cái trống to, cóc bảo:</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Anh cua bò vào chum nước này, cô ong đợi sau cánh cửa. Còn chị cáo, anh gấu, anh cọp thì nấp hai bên.</a:t>
            </a:r>
          </a:p>
          <a:p>
            <a:pPr marL="0" marR="0" lvl="0" indent="747713"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11" name="Oval 10">
            <a:extLst>
              <a:ext uri="{FF2B5EF4-FFF2-40B4-BE49-F238E27FC236}">
                <a16:creationId xmlns:a16="http://schemas.microsoft.com/office/drawing/2014/main" xmlns="" id="{06A2144B-3E29-D2EA-F485-154D8055B061}"/>
              </a:ext>
            </a:extLst>
          </p:cNvPr>
          <p:cNvSpPr/>
          <p:nvPr/>
        </p:nvSpPr>
        <p:spPr>
          <a:xfrm>
            <a:off x="622756" y="1066567"/>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prstClr val="black"/>
                </a:solidFill>
                <a:effectLst/>
                <a:uLnTx/>
                <a:uFillTx/>
                <a:latin typeface="Arial Rounded MT Bold" pitchFamily="34" charset="0"/>
                <a:ea typeface="+mn-ea"/>
                <a:cs typeface="+mn-cs"/>
              </a:rPr>
              <a:t>2</a:t>
            </a:r>
            <a:endParaRPr kumimoji="0" lang="en-US" sz="28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
        <p:nvSpPr>
          <p:cNvPr id="9" name="TextBox 8">
            <a:extLst>
              <a:ext uri="{FF2B5EF4-FFF2-40B4-BE49-F238E27FC236}">
                <a16:creationId xmlns:a16="http://schemas.microsoft.com/office/drawing/2014/main" xmlns="" id="{82B3760D-0B31-3707-630F-463F4DC0BC77}"/>
              </a:ext>
            </a:extLst>
          </p:cNvPr>
          <p:cNvSpPr txBox="1"/>
          <p:nvPr/>
        </p:nvSpPr>
        <p:spPr>
          <a:xfrm>
            <a:off x="381001" y="3947404"/>
            <a:ext cx="11544299" cy="2569934"/>
          </a:xfrm>
          <a:prstGeom prst="rect">
            <a:avLst/>
          </a:prstGeom>
          <a:noFill/>
        </p:spPr>
        <p:txBody>
          <a:bodyPr wrap="square" rtlCol="0">
            <a:spAutoFit/>
          </a:bodyPr>
          <a:lstStyle/>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Trời đành mời cóc vào. Cóc tâu:</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 Muôn tâu Thượng đế! Đã lâu lắm rồi, trần gian không hề có mưa. Thượng đế cần làm mưa ngay để cứu muôn loài.</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Trời dịu giọng: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Thôi cậu về đi. Ta sẽ cho mưa xuống!</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Lại còn dặn thêm:</a:t>
            </a:r>
          </a:p>
          <a:p>
            <a:pPr marL="0" marR="0" lvl="0" indent="688975"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prstClr val="black"/>
                </a:solidFill>
                <a:effectLst/>
                <a:uLnTx/>
                <a:uFillTx/>
                <a:latin typeface="Arial" panose="020B0604020202020204" pitchFamily="34" charset="0"/>
                <a:ea typeface="+mn-ea"/>
                <a:cs typeface="+mn-cs"/>
              </a:rPr>
              <a:t>- Lần sau, hễ muốn mưa, cậu chỉ cần nghiến răng báo hiệu cho ta!</a:t>
            </a:r>
          </a:p>
        </p:txBody>
      </p:sp>
      <p:sp>
        <p:nvSpPr>
          <p:cNvPr id="13" name="Oval 12">
            <a:extLst>
              <a:ext uri="{FF2B5EF4-FFF2-40B4-BE49-F238E27FC236}">
                <a16:creationId xmlns:a16="http://schemas.microsoft.com/office/drawing/2014/main" xmlns="" id="{2966494C-4E6B-8342-620D-E2874D06B3B0}"/>
              </a:ext>
            </a:extLst>
          </p:cNvPr>
          <p:cNvSpPr/>
          <p:nvPr/>
        </p:nvSpPr>
        <p:spPr>
          <a:xfrm>
            <a:off x="622756" y="3911542"/>
            <a:ext cx="527050" cy="527050"/>
          </a:xfrm>
          <a:prstGeom prst="ellipse">
            <a:avLst/>
          </a:prstGeom>
          <a:noFill/>
          <a:ln w="25400" cap="flat" cmpd="sng" algn="ctr">
            <a:solidFill>
              <a:srgbClr val="FF0000"/>
            </a:solidFill>
            <a:prstDash val="solid"/>
          </a:ln>
          <a:effectLst/>
        </p:spPr>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prstClr val="black"/>
                </a:solidFill>
                <a:effectLst/>
                <a:uLnTx/>
                <a:uFillTx/>
                <a:latin typeface="Arial Rounded MT Bold" pitchFamily="34" charset="0"/>
                <a:ea typeface="+mn-ea"/>
                <a:cs typeface="+mn-cs"/>
              </a:rPr>
              <a:t>3</a:t>
            </a:r>
            <a:endParaRPr kumimoji="0" lang="en-US" sz="2800" b="0" i="0" u="none" strike="noStrike" kern="0" cap="none" spc="0" normalizeH="0" baseline="0" noProof="0" dirty="0">
              <a:ln>
                <a:noFill/>
              </a:ln>
              <a:solidFill>
                <a:prstClr val="black"/>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4116038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92CA2484-3BAF-BB54-B604-EE133EEC9538}"/>
              </a:ext>
            </a:extLst>
          </p:cNvPr>
          <p:cNvSpPr>
            <a:spLocks/>
          </p:cNvSpPr>
          <p:nvPr/>
        </p:nvSpPr>
        <p:spPr>
          <a:xfrm>
            <a:off x="1295400" y="1905000"/>
            <a:ext cx="9829800" cy="3329832"/>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EFCC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CC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AC9E3E4A-7799-41CE-9782-BCFF20592609}"/>
              </a:ext>
            </a:extLst>
          </p:cNvPr>
          <p:cNvSpPr txBox="1"/>
          <p:nvPr/>
        </p:nvSpPr>
        <p:spPr>
          <a:xfrm>
            <a:off x="3274786" y="803149"/>
            <a:ext cx="564242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9254D0"/>
                </a:solidFill>
                <a:effectLst/>
                <a:uLnTx/>
                <a:uFillTx/>
                <a:latin typeface="Arial" panose="020B0604020202020204" pitchFamily="34" charset="0"/>
                <a:ea typeface="Arial" panose="020B0604020202020204" pitchFamily="34" charset="0"/>
                <a:cs typeface="Arial" panose="020B0604020202020204" pitchFamily="34" charset="0"/>
              </a:rPr>
              <a:t>NỘI DUNG BÀI:</a:t>
            </a:r>
            <a:endParaRPr kumimoji="0" lang="en-US" sz="5400" b="1" i="0" u="none" strike="noStrike" kern="1200" cap="none" spc="0" normalizeH="0" baseline="0" noProof="0">
              <a:ln>
                <a:noFill/>
              </a:ln>
              <a:solidFill>
                <a:srgbClr val="9254D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xmlns="" id="{D686C1A4-BEC7-668C-27A6-573293DF3816}"/>
              </a:ext>
            </a:extLst>
          </p:cNvPr>
          <p:cNvSpPr txBox="1"/>
          <p:nvPr/>
        </p:nvSpPr>
        <p:spPr>
          <a:xfrm>
            <a:off x="1731736" y="2138755"/>
            <a:ext cx="8957129" cy="2862322"/>
          </a:xfrm>
          <a:prstGeom prst="rect">
            <a:avLst/>
          </a:prstGeom>
          <a:noFill/>
        </p:spPr>
        <p:txBody>
          <a:bodyPr wrap="square">
            <a:spAutoFit/>
          </a:bodyPr>
          <a:lstStyle/>
          <a:p>
            <a:pPr marL="0" marR="0" lvl="0" indent="465138"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Nhờ quyết tâm và biết đấu tranh cho cuộc sống của muôn loài nên Cóc và các bạn đã chiến thắng đội quân hùng hậu của Trời, buộc trời phải làm mưa mang lại sự sống cho vạn vật ở trần gian.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508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C223867B-0522-E7E1-F475-F9E083373018}"/>
              </a:ext>
            </a:extLst>
          </p:cNvPr>
          <p:cNvSpPr/>
          <p:nvPr/>
        </p:nvSpPr>
        <p:spPr>
          <a:xfrm>
            <a:off x="990600" y="2570284"/>
            <a:ext cx="9753600" cy="2001716"/>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oogle Shape;228;p8">
            <a:extLst>
              <a:ext uri="{FF2B5EF4-FFF2-40B4-BE49-F238E27FC236}">
                <a16:creationId xmlns:a16="http://schemas.microsoft.com/office/drawing/2014/main" xmlns="" id="{2503DF89-0174-AC60-3295-71259D06B870}"/>
              </a:ext>
            </a:extLst>
          </p:cNvPr>
          <p:cNvPicPr preferRelativeResize="0"/>
          <p:nvPr/>
        </p:nvPicPr>
        <p:blipFill rotWithShape="1">
          <a:blip r:embed="rId2">
            <a:alphaModFix/>
          </a:blip>
          <a:srcRect/>
          <a:stretch/>
        </p:blipFill>
        <p:spPr>
          <a:xfrm>
            <a:off x="5105400" y="797089"/>
            <a:ext cx="1600200" cy="1773195"/>
          </a:xfrm>
          <a:prstGeom prst="rect">
            <a:avLst/>
          </a:prstGeom>
          <a:noFill/>
          <a:ln>
            <a:noFill/>
          </a:ln>
        </p:spPr>
      </p:pic>
      <p:pic>
        <p:nvPicPr>
          <p:cNvPr id="5" name="图片 10">
            <a:extLst>
              <a:ext uri="{FF2B5EF4-FFF2-40B4-BE49-F238E27FC236}">
                <a16:creationId xmlns:a16="http://schemas.microsoft.com/office/drawing/2014/main" xmlns="" id="{AE01FF43-6BAD-DD6D-8A6E-B0A658012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647" y="13799"/>
            <a:ext cx="2342353" cy="3987196"/>
          </a:xfrm>
          <a:prstGeom prst="rect">
            <a:avLst/>
          </a:prstGeom>
        </p:spPr>
      </p:pic>
      <p:pic>
        <p:nvPicPr>
          <p:cNvPr id="9" name="Picture 8">
            <a:extLst>
              <a:ext uri="{FF2B5EF4-FFF2-40B4-BE49-F238E27FC236}">
                <a16:creationId xmlns:a16="http://schemas.microsoft.com/office/drawing/2014/main" xmlns="" id="{44506850-0162-62D6-02F4-8D4A7B3BE977}"/>
              </a:ext>
            </a:extLst>
          </p:cNvPr>
          <p:cNvPicPr>
            <a:picLocks noChangeAspect="1"/>
          </p:cNvPicPr>
          <p:nvPr/>
        </p:nvPicPr>
        <p:blipFill>
          <a:blip r:embed="rId4"/>
          <a:stretch>
            <a:fillRect/>
          </a:stretch>
        </p:blipFill>
        <p:spPr>
          <a:xfrm>
            <a:off x="1711088" y="2570284"/>
            <a:ext cx="8388823" cy="1908213"/>
          </a:xfrm>
          <a:prstGeom prst="rect">
            <a:avLst/>
          </a:prstGeom>
        </p:spPr>
      </p:pic>
    </p:spTree>
    <p:extLst>
      <p:ext uri="{BB962C8B-B14F-4D97-AF65-F5344CB8AC3E}">
        <p14:creationId xmlns:p14="http://schemas.microsoft.com/office/powerpoint/2010/main" val="29889862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a:extLst>
              <a:ext uri="{FF2B5EF4-FFF2-40B4-BE49-F238E27FC236}">
                <a16:creationId xmlns:a16="http://schemas.microsoft.com/office/drawing/2014/main" xmlns="" id="{A9F3F325-FC3A-29C7-2B57-719767E53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1" y="-457200"/>
            <a:ext cx="12367541" cy="7543800"/>
          </a:xfrm>
          <a:prstGeom prst="rect">
            <a:avLst/>
          </a:prstGeom>
        </p:spPr>
      </p:pic>
      <p:sp>
        <p:nvSpPr>
          <p:cNvPr id="4" name="TextBox 3">
            <a:extLst>
              <a:ext uri="{FF2B5EF4-FFF2-40B4-BE49-F238E27FC236}">
                <a16:creationId xmlns:a16="http://schemas.microsoft.com/office/drawing/2014/main" xmlns="" id="{F841FED9-D499-3086-0961-EBC2693F3F39}"/>
              </a:ext>
            </a:extLst>
          </p:cNvPr>
          <p:cNvSpPr txBox="1"/>
          <p:nvPr/>
        </p:nvSpPr>
        <p:spPr>
          <a:xfrm>
            <a:off x="1790699" y="1524000"/>
            <a:ext cx="8610600"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FF8B8B"/>
                </a:solidFill>
                <a:effectLst/>
                <a:uLnTx/>
                <a:uFillTx/>
                <a:latin typeface="Arial" panose="020B0604020202020204" pitchFamily="34" charset="0"/>
                <a:ea typeface="Times New Roman" panose="02020603050405020304" pitchFamily="18" charset="0"/>
                <a:cs typeface="Arial" panose="020B0604020202020204" pitchFamily="34" charset="0"/>
              </a:rPr>
              <a:t>Xác định giọng đọc của các nhân vật</a:t>
            </a:r>
            <a:r>
              <a:rPr kumimoji="0" lang="en-US" sz="3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5CD672EC-30BC-E643-62A3-158FCBA95200}"/>
              </a:ext>
            </a:extLst>
          </p:cNvPr>
          <p:cNvSpPr txBox="1"/>
          <p:nvPr/>
        </p:nvSpPr>
        <p:spPr>
          <a:xfrm>
            <a:off x="2019299" y="2286000"/>
            <a:ext cx="8153400" cy="28939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Giọng người dẫn chuyện thong thả (đoạn 1), nhanh (đoạn 2), chậm lại (đoạn 3, 4)</a:t>
            </a:r>
            <a:endParaRPr kumimoji="0" lang="en-US"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Giọng Cóc: đường hoàng, đĩnh đạc thể hiện sự gan dạ, quyết tâm không nao núng.</a:t>
            </a:r>
            <a:endParaRPr kumimoji="0" lang="en-US"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Giọng Trời: ôn tồn, vẻ dỗ dành.</a:t>
            </a:r>
            <a:endParaRPr kumimoji="0" lang="en-US"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44297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a:extLst>
              <a:ext uri="{FF2B5EF4-FFF2-40B4-BE49-F238E27FC236}">
                <a16:creationId xmlns:a16="http://schemas.microsoft.com/office/drawing/2014/main" xmlns="" id="{A9F3F325-FC3A-29C7-2B57-719767E53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1" y="-457200"/>
            <a:ext cx="12367541" cy="7543800"/>
          </a:xfrm>
          <a:prstGeom prst="rect">
            <a:avLst/>
          </a:prstGeom>
        </p:spPr>
      </p:pic>
      <p:sp>
        <p:nvSpPr>
          <p:cNvPr id="4" name="TextBox 3">
            <a:extLst>
              <a:ext uri="{FF2B5EF4-FFF2-40B4-BE49-F238E27FC236}">
                <a16:creationId xmlns:a16="http://schemas.microsoft.com/office/drawing/2014/main" xmlns="" id="{F841FED9-D499-3086-0961-EBC2693F3F39}"/>
              </a:ext>
            </a:extLst>
          </p:cNvPr>
          <p:cNvSpPr txBox="1"/>
          <p:nvPr/>
        </p:nvSpPr>
        <p:spPr>
          <a:xfrm>
            <a:off x="1790699" y="1524000"/>
            <a:ext cx="8610600"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FF8B8B"/>
                </a:solidFill>
                <a:effectLst/>
                <a:uLnTx/>
                <a:uFillTx/>
                <a:latin typeface="Arial" panose="020B0604020202020204" pitchFamily="34" charset="0"/>
                <a:ea typeface="Times New Roman" panose="02020603050405020304" pitchFamily="18" charset="0"/>
                <a:cs typeface="Arial" panose="020B0604020202020204" pitchFamily="34" charset="0"/>
              </a:rPr>
              <a:t>Xác định một số từ ngữ cần nhấn giọng </a:t>
            </a:r>
            <a:r>
              <a:rPr kumimoji="0" lang="en-US" sz="3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5CD672EC-30BC-E643-62A3-158FCBA95200}"/>
              </a:ext>
            </a:extLst>
          </p:cNvPr>
          <p:cNvSpPr txBox="1"/>
          <p:nvPr/>
        </p:nvSpPr>
        <p:spPr>
          <a:xfrm>
            <a:off x="2019299" y="2286000"/>
            <a:ext cx="8153400" cy="268874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Nhấn giọng các từ ngữ miêu tả cảnh vật: </a:t>
            </a:r>
            <a:r>
              <a:rPr kumimoji="0" lang="vi-VN" sz="3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nứt nẻ, trơ trụi, khát khô, ngập cả ruộng đồng; các từ chỉ hoạt động, thái độ, cảm xúc suy nghĩ của nhân vật: náo động, nổi giận, nhảy, hùng hổ, đốt túi bụi, dịu giọng,…</a:t>
            </a:r>
            <a:endParaRPr kumimoji="0" lang="en-US" sz="3200" b="0" i="1"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53297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736CD949-E530-7CD2-2693-B7F9ED9E0A12}"/>
              </a:ext>
            </a:extLst>
          </p:cNvPr>
          <p:cNvSpPr/>
          <p:nvPr/>
        </p:nvSpPr>
        <p:spPr>
          <a:xfrm>
            <a:off x="266700" y="1255762"/>
            <a:ext cx="11658600" cy="5297438"/>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F1185AB-1904-4A05-2770-914661ACD4C6}"/>
              </a:ext>
            </a:extLst>
          </p:cNvPr>
          <p:cNvSpPr txBox="1"/>
          <p:nvPr/>
        </p:nvSpPr>
        <p:spPr>
          <a:xfrm>
            <a:off x="1295400" y="2126357"/>
            <a:ext cx="10029204" cy="4031873"/>
          </a:xfrm>
          <a:prstGeom prst="rect">
            <a:avLst/>
          </a:prstGeom>
          <a:noFill/>
        </p:spPr>
        <p:txBody>
          <a:bodyPr wrap="square" rtlCol="0">
            <a:spAutoFit/>
          </a:bodyPr>
          <a:lstStyle/>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7" name="Google Shape;27680;p39">
            <a:extLst>
              <a:ext uri="{FF2B5EF4-FFF2-40B4-BE49-F238E27FC236}">
                <a16:creationId xmlns:a16="http://schemas.microsoft.com/office/drawing/2014/main" xmlns="" id="{952A5A51-25B4-22A9-03E5-BC8FAAEC69F3}"/>
              </a:ext>
            </a:extLst>
          </p:cNvPr>
          <p:cNvSpPr txBox="1">
            <a:spLocks/>
          </p:cNvSpPr>
          <p:nvPr/>
        </p:nvSpPr>
        <p:spPr>
          <a:xfrm>
            <a:off x="4085128" y="1255762"/>
            <a:ext cx="4021744"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4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4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xmlns="" id="{66865E47-48F0-D58B-E5F0-5F8C2C8290AA}"/>
              </a:ext>
            </a:extLst>
          </p:cNvPr>
          <p:cNvPicPr>
            <a:picLocks noChangeAspect="1"/>
          </p:cNvPicPr>
          <p:nvPr/>
        </p:nvPicPr>
        <p:blipFill>
          <a:blip r:embed="rId2"/>
          <a:stretch>
            <a:fillRect/>
          </a:stretch>
        </p:blipFill>
        <p:spPr>
          <a:xfrm>
            <a:off x="609600" y="103091"/>
            <a:ext cx="4558978" cy="1037035"/>
          </a:xfrm>
          <a:prstGeom prst="rect">
            <a:avLst/>
          </a:prstGeom>
          <a:solidFill>
            <a:srgbClr val="FEF9B7"/>
          </a:solidFill>
        </p:spPr>
      </p:pic>
    </p:spTree>
    <p:extLst>
      <p:ext uri="{BB962C8B-B14F-4D97-AF65-F5344CB8AC3E}">
        <p14:creationId xmlns:p14="http://schemas.microsoft.com/office/powerpoint/2010/main" val="25943275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B176184-5E71-5981-EEA8-B35B3E39BB55}"/>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xmlns="" id="{A93A42A1-E7A8-FCDD-4E91-80D7855C2C25}"/>
              </a:ext>
            </a:extLst>
          </p:cNvPr>
          <p:cNvSpPr txBox="1"/>
          <p:nvPr/>
        </p:nvSpPr>
        <p:spPr>
          <a:xfrm>
            <a:off x="535824" y="601878"/>
            <a:ext cx="11120352" cy="723275"/>
          </a:xfrm>
          <a:prstGeom prst="rect">
            <a:avLst/>
          </a:prstGeom>
          <a:solidFill>
            <a:srgbClr val="FFF3CB"/>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1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Đoán xem chuyện gì xảy ra với mỗi con vật.</a:t>
            </a:r>
            <a:endParaRPr kumimoji="0" lang="en-US" sz="41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EBBC508F-0F40-3AE5-229D-66BC8AE22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73581"/>
            <a:ext cx="7181074" cy="3332019"/>
          </a:xfrm>
          <a:prstGeom prst="rect">
            <a:avLst/>
          </a:prstGeom>
          <a:effectLst>
            <a:softEdge rad="330200"/>
          </a:effectLst>
        </p:spPr>
      </p:pic>
      <p:pic>
        <p:nvPicPr>
          <p:cNvPr id="6" name="Picture 5">
            <a:extLst>
              <a:ext uri="{FF2B5EF4-FFF2-40B4-BE49-F238E27FC236}">
                <a16:creationId xmlns:a16="http://schemas.microsoft.com/office/drawing/2014/main" xmlns="" id="{776A6549-31A5-1DB7-92AB-A0F912186F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813" y="1562099"/>
            <a:ext cx="7470277" cy="3886200"/>
          </a:xfrm>
          <a:prstGeom prst="rect">
            <a:avLst/>
          </a:prstGeom>
          <a:effectLst>
            <a:softEdge rad="330200"/>
          </a:effectLst>
        </p:spPr>
      </p:pic>
    </p:spTree>
    <p:extLst>
      <p:ext uri="{BB962C8B-B14F-4D97-AF65-F5344CB8AC3E}">
        <p14:creationId xmlns:p14="http://schemas.microsoft.com/office/powerpoint/2010/main" val="210708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B7F1FD1-81E3-D3C5-434E-4FC989C80035}"/>
              </a:ext>
            </a:extLst>
          </p:cNvPr>
          <p:cNvSpPr/>
          <p:nvPr/>
        </p:nvSpPr>
        <p:spPr>
          <a:xfrm>
            <a:off x="5534838" y="1094929"/>
            <a:ext cx="5222905" cy="852926"/>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4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 name="Group 3">
            <a:extLst>
              <a:ext uri="{FF2B5EF4-FFF2-40B4-BE49-F238E27FC236}">
                <a16:creationId xmlns:a16="http://schemas.microsoft.com/office/drawing/2014/main" xmlns="" id="{F82B242D-EAF5-19DD-C531-48A8FE658654}"/>
              </a:ext>
            </a:extLst>
          </p:cNvPr>
          <p:cNvGrpSpPr/>
          <p:nvPr/>
        </p:nvGrpSpPr>
        <p:grpSpPr>
          <a:xfrm>
            <a:off x="2506239" y="1984113"/>
            <a:ext cx="8382000" cy="4075295"/>
            <a:chOff x="1905000" y="1812146"/>
            <a:chExt cx="8382000" cy="4075295"/>
          </a:xfrm>
        </p:grpSpPr>
        <p:sp>
          <p:nvSpPr>
            <p:cNvPr id="32" name="Freeform: Shape 31">
              <a:extLst>
                <a:ext uri="{FF2B5EF4-FFF2-40B4-BE49-F238E27FC236}">
                  <a16:creationId xmlns:a16="http://schemas.microsoft.com/office/drawing/2014/main" xmlns="" id="{7EFB52D0-ADCB-2744-3E82-B810C2616B0C}"/>
                </a:ext>
              </a:extLst>
            </p:cNvPr>
            <p:cNvSpPr/>
            <p:nvPr/>
          </p:nvSpPr>
          <p:spPr>
            <a:xfrm>
              <a:off x="1905000" y="1812146"/>
              <a:ext cx="8382000" cy="4075295"/>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5C87A4BD-864B-15E1-0A76-E5F53B646900}"/>
                </a:ext>
              </a:extLst>
            </p:cNvPr>
            <p:cNvGrpSpPr/>
            <p:nvPr/>
          </p:nvGrpSpPr>
          <p:grpSpPr>
            <a:xfrm>
              <a:off x="2290024" y="2480135"/>
              <a:ext cx="3645680" cy="798653"/>
              <a:chOff x="2329338" y="3382054"/>
              <a:chExt cx="3645680" cy="798653"/>
            </a:xfrm>
          </p:grpSpPr>
          <p:sp>
            <p:nvSpPr>
              <p:cNvPr id="9" name="Rounded Rectangle 7">
                <a:extLst>
                  <a:ext uri="{FF2B5EF4-FFF2-40B4-BE49-F238E27FC236}">
                    <a16:creationId xmlns:a16="http://schemas.microsoft.com/office/drawing/2014/main" xmlns="" id="{788A3F17-8D94-219D-DF28-96E2806894BA}"/>
                  </a:ext>
                </a:extLst>
              </p:cNvPr>
              <p:cNvSpPr/>
              <p:nvPr/>
            </p:nvSpPr>
            <p:spPr>
              <a:xfrm>
                <a:off x="2329338" y="3382054"/>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Rectangle 9">
                <a:extLst>
                  <a:ext uri="{FF2B5EF4-FFF2-40B4-BE49-F238E27FC236}">
                    <a16:creationId xmlns:a16="http://schemas.microsoft.com/office/drawing/2014/main" xmlns="" id="{FCA6FAD8-8F80-0C92-C602-E75D89E53B66}"/>
                  </a:ext>
                </a:extLst>
              </p:cNvPr>
              <p:cNvSpPr/>
              <p:nvPr/>
            </p:nvSpPr>
            <p:spPr>
              <a:xfrm>
                <a:off x="3081692" y="3488992"/>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1" name="Oval 10">
                <a:extLst>
                  <a:ext uri="{FF2B5EF4-FFF2-40B4-BE49-F238E27FC236}">
                    <a16:creationId xmlns:a16="http://schemas.microsoft.com/office/drawing/2014/main" xmlns="" id="{F5569A6B-4C0C-B5AA-BEC5-95EA5AF901C4}"/>
                  </a:ext>
                </a:extLst>
              </p:cNvPr>
              <p:cNvSpPr/>
              <p:nvPr/>
            </p:nvSpPr>
            <p:spPr>
              <a:xfrm>
                <a:off x="2470272" y="3529380"/>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grpSp>
        <p:grpSp>
          <p:nvGrpSpPr>
            <p:cNvPr id="12" name="Group 11">
              <a:extLst>
                <a:ext uri="{FF2B5EF4-FFF2-40B4-BE49-F238E27FC236}">
                  <a16:creationId xmlns:a16="http://schemas.microsoft.com/office/drawing/2014/main" xmlns="" id="{E03B6945-B6DE-5541-1222-9B98DE37FDC4}"/>
                </a:ext>
              </a:extLst>
            </p:cNvPr>
            <p:cNvGrpSpPr/>
            <p:nvPr/>
          </p:nvGrpSpPr>
          <p:grpSpPr>
            <a:xfrm>
              <a:off x="2290024" y="3457123"/>
              <a:ext cx="3645680" cy="798653"/>
              <a:chOff x="2329338" y="4359042"/>
              <a:chExt cx="3645680" cy="798653"/>
            </a:xfrm>
          </p:grpSpPr>
          <p:sp>
            <p:nvSpPr>
              <p:cNvPr id="13" name="Rounded Rectangle 9">
                <a:extLst>
                  <a:ext uri="{FF2B5EF4-FFF2-40B4-BE49-F238E27FC236}">
                    <a16:creationId xmlns:a16="http://schemas.microsoft.com/office/drawing/2014/main" xmlns="" id="{2F96B0ED-5B8E-81DB-25FB-1D69A6BB49EE}"/>
                  </a:ext>
                </a:extLst>
              </p:cNvPr>
              <p:cNvSpPr/>
              <p:nvPr/>
            </p:nvSpPr>
            <p:spPr>
              <a:xfrm>
                <a:off x="2329338" y="4359042"/>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a:extLst>
                  <a:ext uri="{FF2B5EF4-FFF2-40B4-BE49-F238E27FC236}">
                    <a16:creationId xmlns:a16="http://schemas.microsoft.com/office/drawing/2014/main" xmlns="" id="{E0258369-6105-DDAE-1F8B-1893BAF48EEA}"/>
                  </a:ext>
                </a:extLst>
              </p:cNvPr>
              <p:cNvSpPr/>
              <p:nvPr/>
            </p:nvSpPr>
            <p:spPr>
              <a:xfrm>
                <a:off x="3081692" y="4465980"/>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Oval 14">
                <a:extLst>
                  <a:ext uri="{FF2B5EF4-FFF2-40B4-BE49-F238E27FC236}">
                    <a16:creationId xmlns:a16="http://schemas.microsoft.com/office/drawing/2014/main" xmlns="" id="{2B7B6EA9-6EE6-1476-B69C-31D3CB84EDC4}"/>
                  </a:ext>
                </a:extLst>
              </p:cNvPr>
              <p:cNvSpPr/>
              <p:nvPr/>
            </p:nvSpPr>
            <p:spPr>
              <a:xfrm>
                <a:off x="2470272" y="4506368"/>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16" name="Group 15">
              <a:extLst>
                <a:ext uri="{FF2B5EF4-FFF2-40B4-BE49-F238E27FC236}">
                  <a16:creationId xmlns:a16="http://schemas.microsoft.com/office/drawing/2014/main" xmlns="" id="{9ED089A6-39DA-C773-324D-A443170409D4}"/>
                </a:ext>
              </a:extLst>
            </p:cNvPr>
            <p:cNvGrpSpPr/>
            <p:nvPr/>
          </p:nvGrpSpPr>
          <p:grpSpPr>
            <a:xfrm>
              <a:off x="2290023" y="4522865"/>
              <a:ext cx="5119273" cy="798653"/>
              <a:chOff x="2329337" y="5424784"/>
              <a:chExt cx="5119273" cy="798653"/>
            </a:xfrm>
          </p:grpSpPr>
          <p:sp>
            <p:nvSpPr>
              <p:cNvPr id="17" name="Rounded Rectangle 12">
                <a:extLst>
                  <a:ext uri="{FF2B5EF4-FFF2-40B4-BE49-F238E27FC236}">
                    <a16:creationId xmlns:a16="http://schemas.microsoft.com/office/drawing/2014/main" xmlns="" id="{B87FF00C-75B8-8AF5-E5BB-40E7E74AF081}"/>
                  </a:ext>
                </a:extLst>
              </p:cNvPr>
              <p:cNvSpPr/>
              <p:nvPr/>
            </p:nvSpPr>
            <p:spPr>
              <a:xfrm>
                <a:off x="2329337" y="5424784"/>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xmlns="" id="{CE49DE3E-06DF-6E24-4D0E-83E760C83817}"/>
                  </a:ext>
                </a:extLst>
              </p:cNvPr>
              <p:cNvSpPr/>
              <p:nvPr/>
            </p:nvSpPr>
            <p:spPr>
              <a:xfrm>
                <a:off x="3081692" y="5531722"/>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endParaRPr>
              </a:p>
            </p:txBody>
          </p:sp>
          <p:sp>
            <p:nvSpPr>
              <p:cNvPr id="19" name="Oval 18">
                <a:extLst>
                  <a:ext uri="{FF2B5EF4-FFF2-40B4-BE49-F238E27FC236}">
                    <a16:creationId xmlns:a16="http://schemas.microsoft.com/office/drawing/2014/main" xmlns="" id="{78EC2E7C-0B8E-7494-D6D0-BE5262AA148F}"/>
                  </a:ext>
                </a:extLst>
              </p:cNvPr>
              <p:cNvSpPr/>
              <p:nvPr/>
            </p:nvSpPr>
            <p:spPr>
              <a:xfrm>
                <a:off x="2470272" y="5572110"/>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grpSp>
        <p:grpSp>
          <p:nvGrpSpPr>
            <p:cNvPr id="20" name="Group 19">
              <a:extLst>
                <a:ext uri="{FF2B5EF4-FFF2-40B4-BE49-F238E27FC236}">
                  <a16:creationId xmlns:a16="http://schemas.microsoft.com/office/drawing/2014/main" xmlns="" id="{AF5CC7EF-26F3-B0F5-1D49-046DFEF5CFD8}"/>
                </a:ext>
              </a:extLst>
            </p:cNvPr>
            <p:cNvGrpSpPr/>
            <p:nvPr/>
          </p:nvGrpSpPr>
          <p:grpSpPr>
            <a:xfrm>
              <a:off x="6098155" y="2565964"/>
              <a:ext cx="2308834" cy="712824"/>
              <a:chOff x="5969938" y="3875212"/>
              <a:chExt cx="2308834" cy="712824"/>
            </a:xfrm>
          </p:grpSpPr>
          <p:pic>
            <p:nvPicPr>
              <p:cNvPr id="21" name="Picture 4" descr="Cute Star Clipart Png, Transparent Png - kindpng">
                <a:extLst>
                  <a:ext uri="{FF2B5EF4-FFF2-40B4-BE49-F238E27FC236}">
                    <a16:creationId xmlns:a16="http://schemas.microsoft.com/office/drawing/2014/main" xmlns="" id="{B3EFEB98-746E-0129-6A0D-3E46595072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descr="Cute Star Clipart Png, Transparent Png - kindpng">
                <a:extLst>
                  <a:ext uri="{FF2B5EF4-FFF2-40B4-BE49-F238E27FC236}">
                    <a16:creationId xmlns:a16="http://schemas.microsoft.com/office/drawing/2014/main" xmlns="" id="{F5D249A2-0EB3-D3A2-1D0F-ED8D40F35E2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te Star Clipart Png, Transparent Png - kindpng">
                <a:extLst>
                  <a:ext uri="{FF2B5EF4-FFF2-40B4-BE49-F238E27FC236}">
                    <a16:creationId xmlns:a16="http://schemas.microsoft.com/office/drawing/2014/main" xmlns="" id="{C4496CEE-030E-6208-0D01-BEFEF84A314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xmlns="" id="{77E4B008-1FA2-36D6-AA71-F3B6C999F10E}"/>
                </a:ext>
              </a:extLst>
            </p:cNvPr>
            <p:cNvGrpSpPr/>
            <p:nvPr/>
          </p:nvGrpSpPr>
          <p:grpSpPr>
            <a:xfrm>
              <a:off x="6254879" y="3493382"/>
              <a:ext cx="2308834" cy="712824"/>
              <a:chOff x="5969938" y="3875212"/>
              <a:chExt cx="2308834" cy="712824"/>
            </a:xfrm>
          </p:grpSpPr>
          <p:pic>
            <p:nvPicPr>
              <p:cNvPr id="25" name="Picture 4" descr="Cute Star Clipart Png, Transparent Png - kindpng">
                <a:extLst>
                  <a:ext uri="{FF2B5EF4-FFF2-40B4-BE49-F238E27FC236}">
                    <a16:creationId xmlns:a16="http://schemas.microsoft.com/office/drawing/2014/main" xmlns="" id="{209F830B-25A6-63C0-898D-A67D5AE3C56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4" descr="Cute Star Clipart Png, Transparent Png - kindpng">
                <a:extLst>
                  <a:ext uri="{FF2B5EF4-FFF2-40B4-BE49-F238E27FC236}">
                    <a16:creationId xmlns:a16="http://schemas.microsoft.com/office/drawing/2014/main" xmlns="" id="{CC1B90C9-8EDE-0AB7-5A5C-14A54F412A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Cute Star Clipart Png, Transparent Png - kindpng">
                <a:extLst>
                  <a:ext uri="{FF2B5EF4-FFF2-40B4-BE49-F238E27FC236}">
                    <a16:creationId xmlns:a16="http://schemas.microsoft.com/office/drawing/2014/main" xmlns="" id="{3AD1929F-499D-6374-94BF-2BE810BAA2F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xmlns="" id="{09DA2F88-DB35-7D07-2AF4-233A47248CDC}"/>
                </a:ext>
              </a:extLst>
            </p:cNvPr>
            <p:cNvGrpSpPr/>
            <p:nvPr/>
          </p:nvGrpSpPr>
          <p:grpSpPr>
            <a:xfrm>
              <a:off x="7593143" y="4501754"/>
              <a:ext cx="2308834" cy="712824"/>
              <a:chOff x="5969938" y="3875212"/>
              <a:chExt cx="2308834" cy="712824"/>
            </a:xfrm>
          </p:grpSpPr>
          <p:pic>
            <p:nvPicPr>
              <p:cNvPr id="29" name="Picture 4" descr="Cute Star Clipart Png, Transparent Png - kindpng">
                <a:extLst>
                  <a:ext uri="{FF2B5EF4-FFF2-40B4-BE49-F238E27FC236}">
                    <a16:creationId xmlns:a16="http://schemas.microsoft.com/office/drawing/2014/main" xmlns="" id="{92B11E96-1470-9880-5A15-A49A1501410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69938"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4" descr="Cute Star Clipart Png, Transparent Png - kindpng">
                <a:extLst>
                  <a:ext uri="{FF2B5EF4-FFF2-40B4-BE49-F238E27FC236}">
                    <a16:creationId xmlns:a16="http://schemas.microsoft.com/office/drawing/2014/main" xmlns="" id="{EED8BBED-5C75-CABD-344A-71C212E5C4A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83783"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4" descr="Cute Star Clipart Png, Transparent Png - kindpng">
                <a:extLst>
                  <a:ext uri="{FF2B5EF4-FFF2-40B4-BE49-F238E27FC236}">
                    <a16:creationId xmlns:a16="http://schemas.microsoft.com/office/drawing/2014/main" xmlns="" id="{4A28732A-0711-12C5-4999-EC6327FF1B2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000" b="91778" l="4419" r="93605">
                            <a14:foregroundMark x1="48837" y1="7000" x2="41163" y2="14444"/>
                            <a14:foregroundMark x1="41163" y1="14444" x2="41163" y2="14444"/>
                            <a14:foregroundMark x1="10349" y1="42111" x2="10349" y2="42111"/>
                            <a14:foregroundMark x1="9884" y1="42111" x2="8605" y2="42778"/>
                            <a14:foregroundMark x1="7674" y1="44444" x2="8837" y2="48222"/>
                            <a14:foregroundMark x1="8837" y1="48222" x2="8837" y2="48222"/>
                            <a14:foregroundMark x1="4419" y1="41889" x2="4767" y2="45667"/>
                            <a14:foregroundMark x1="5930" y1="47444" x2="7674" y2="48000"/>
                            <a14:foregroundMark x1="88721" y1="32333" x2="89884" y2="32556"/>
                            <a14:foregroundMark x1="90698" y1="32778" x2="93605" y2="38778"/>
                            <a14:foregroundMark x1="93023" y1="41444" x2="89186" y2="45667"/>
                            <a14:foregroundMark x1="42442" y1="87667" x2="29884" y2="91778"/>
                            <a14:foregroundMark x1="29884" y1="91778" x2="26047" y2="9122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97629" y="3875212"/>
                <a:ext cx="681143" cy="7128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pic>
        <p:nvPicPr>
          <p:cNvPr id="33" name="Picture 32">
            <a:extLst>
              <a:ext uri="{FF2B5EF4-FFF2-40B4-BE49-F238E27FC236}">
                <a16:creationId xmlns:a16="http://schemas.microsoft.com/office/drawing/2014/main" xmlns="" id="{529862F3-32B1-D78B-B7E5-9D1681F4A522}"/>
              </a:ext>
            </a:extLst>
          </p:cNvPr>
          <p:cNvPicPr>
            <a:picLocks noChangeAspect="1"/>
          </p:cNvPicPr>
          <p:nvPr/>
        </p:nvPicPr>
        <p:blipFill>
          <a:blip r:embed="rId4"/>
          <a:stretch>
            <a:fillRect/>
          </a:stretch>
        </p:blipFill>
        <p:spPr>
          <a:xfrm>
            <a:off x="304800" y="71550"/>
            <a:ext cx="4813089" cy="1831714"/>
          </a:xfrm>
          <a:prstGeom prst="rect">
            <a:avLst/>
          </a:prstGeom>
        </p:spPr>
      </p:pic>
    </p:spTree>
    <p:extLst>
      <p:ext uri="{BB962C8B-B14F-4D97-AF65-F5344CB8AC3E}">
        <p14:creationId xmlns:p14="http://schemas.microsoft.com/office/powerpoint/2010/main" val="23801269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xmlns="" id="{181552AB-F0EA-FAB7-B6FC-3D4C1BC6D4C7}"/>
              </a:ext>
            </a:extLst>
          </p:cNvPr>
          <p:cNvSpPr txBox="1"/>
          <p:nvPr/>
        </p:nvSpPr>
        <p:spPr>
          <a:xfrm>
            <a:off x="1714500" y="457200"/>
            <a:ext cx="8763000" cy="1017586"/>
          </a:xfrm>
          <a:prstGeom prst="rect">
            <a:avLst/>
          </a:prstGeom>
          <a:solidFill>
            <a:srgbClr val="FEFBC2"/>
          </a:solidFill>
        </p:spPr>
        <p:txBody>
          <a:bodyPr vert="horz" wrap="square" lIns="0" tIns="78105" rIns="0" bIns="0" rtlCol="0">
            <a:spAutoFit/>
          </a:bodyPr>
          <a:lstStyle/>
          <a:p>
            <a:pPr marL="12700" marR="0" lvl="0" indent="0" algn="l" defTabSz="914400" rtl="0" eaLnBrk="1" fontAlgn="auto" latinLnBrk="0" hangingPunct="1">
              <a:lnSpc>
                <a:spcPct val="100000"/>
              </a:lnSpc>
              <a:spcBef>
                <a:spcPts val="615"/>
              </a:spcBef>
              <a:spcAft>
                <a:spcPts val="0"/>
              </a:spcAft>
              <a:buClrTx/>
              <a:buSzTx/>
              <a:buFontTx/>
              <a:buNone/>
              <a:tabLst/>
              <a:defRPr/>
            </a:pPr>
            <a:r>
              <a:rPr kumimoji="0" lang="vi-VN" sz="2800" b="1" i="0" u="none" strike="noStrike" kern="1200" cap="none" spc="0" normalizeH="0" baseline="0" noProof="0">
                <a:ln>
                  <a:noFill/>
                </a:ln>
                <a:solidFill>
                  <a:srgbClr val="EC008C"/>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a:ln>
                  <a:noFill/>
                </a:ln>
                <a:solidFill>
                  <a:srgbClr val="EC008C"/>
                </a:solidFill>
                <a:effectLst/>
                <a:uLnTx/>
                <a:uFillTx/>
                <a:latin typeface="Arial" panose="020B0604020202020204" pitchFamily="34" charset="0"/>
                <a:ea typeface="+mn-ea"/>
                <a:cs typeface="Arial" panose="020B0604020202020204" pitchFamily="34" charset="0"/>
              </a:rPr>
              <a:t>2</a:t>
            </a:r>
            <a:r>
              <a:rPr kumimoji="0" sz="2800" b="1" i="0" u="none" strike="noStrike" kern="1200" cap="none" spc="0" normalizeH="0" baseline="0" noProof="0" dirty="0">
                <a:ln>
                  <a:noFill/>
                </a:ln>
                <a:solidFill>
                  <a:srgbClr val="EC008C"/>
                </a:solidFill>
                <a:effectLst/>
                <a:uLnTx/>
                <a:uFillTx/>
                <a:latin typeface="Arial" panose="020B0604020202020204" pitchFamily="34" charset="0"/>
                <a:ea typeface="+mn-ea"/>
                <a:cs typeface="Arial" panose="020B0604020202020204" pitchFamily="34" charset="0"/>
              </a:rPr>
              <a:t>.</a:t>
            </a:r>
            <a:r>
              <a:rPr kumimoji="0" sz="2800" b="1" i="0" u="none" strike="noStrike" kern="1200" cap="none" spc="-45" normalizeH="0" baseline="0" noProof="0" dirty="0">
                <a:ln>
                  <a:noFill/>
                </a:ln>
                <a:solidFill>
                  <a:srgbClr val="EC008C"/>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Đọc</a:t>
            </a:r>
            <a:r>
              <a:rPr kumimoji="0" sz="28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một</a:t>
            </a:r>
            <a:r>
              <a:rPr kumimoji="0" sz="28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bài</a:t>
            </a:r>
            <a:r>
              <a:rPr kumimoji="0" sz="28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văn</a:t>
            </a:r>
            <a:r>
              <a:rPr kumimoji="0" sz="28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về</a:t>
            </a:r>
            <a:r>
              <a:rPr kumimoji="0" sz="28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thiên</a:t>
            </a:r>
            <a:r>
              <a:rPr kumimoji="0" sz="28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nhiên:</a:t>
            </a:r>
            <a:endParaRPr kumimoji="0"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92405" marR="0" lvl="0" indent="0" algn="l" defTabSz="914400" rtl="0" eaLnBrk="1" fontAlgn="auto" latinLnBrk="0" hangingPunct="1">
              <a:lnSpc>
                <a:spcPct val="100000"/>
              </a:lnSpc>
              <a:spcBef>
                <a:spcPts val="560"/>
              </a:spcBef>
              <a:spcAft>
                <a:spcPts val="0"/>
              </a:spcAft>
              <a:buClrTx/>
              <a:buSzTx/>
              <a:buFontTx/>
              <a:buNone/>
              <a:tabLst/>
              <a:defRPr/>
            </a:pPr>
            <a:r>
              <a:rPr kumimoji="0" sz="2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a:t>
            </a:r>
            <a:r>
              <a:rPr kumimoji="0" sz="28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Viết</a:t>
            </a:r>
            <a:r>
              <a:rPr kumimoji="0" sz="28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vào</a:t>
            </a:r>
            <a:r>
              <a:rPr kumimoji="0" sz="28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1"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Phiếu</a:t>
            </a:r>
            <a:r>
              <a:rPr kumimoji="0" sz="2800" b="0" i="1"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1"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đọc</a:t>
            </a:r>
            <a:r>
              <a:rPr kumimoji="0" sz="2800" b="0" i="1"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1"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sách</a:t>
            </a:r>
            <a:r>
              <a:rPr kumimoji="0" sz="2800" b="0" i="1"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những</a:t>
            </a:r>
            <a:r>
              <a:rPr kumimoji="0" sz="28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nội</a:t>
            </a:r>
            <a:r>
              <a:rPr kumimoji="0" sz="28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dung</a:t>
            </a:r>
            <a:r>
              <a:rPr kumimoji="0" sz="28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em</a:t>
            </a:r>
            <a:r>
              <a:rPr kumimoji="0" sz="28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1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thích.</a:t>
            </a:r>
            <a:endParaRPr kumimoji="0"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xmlns="" id="{3DB806CE-4433-4FD5-9108-73A27036C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96" y="1474786"/>
            <a:ext cx="10081007" cy="5410200"/>
          </a:xfrm>
          <a:prstGeom prst="rect">
            <a:avLst/>
          </a:prstGeom>
        </p:spPr>
      </p:pic>
    </p:spTree>
    <p:extLst>
      <p:ext uri="{BB962C8B-B14F-4D97-AF65-F5344CB8AC3E}">
        <p14:creationId xmlns:p14="http://schemas.microsoft.com/office/powerpoint/2010/main" val="60230904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toy&#10;&#10;Description automatically generated with medium confidence">
            <a:extLst>
              <a:ext uri="{FF2B5EF4-FFF2-40B4-BE49-F238E27FC236}">
                <a16:creationId xmlns:a16="http://schemas.microsoft.com/office/drawing/2014/main" xmlns="" id="{CE97AE2D-0263-95B7-4F28-04278F2C9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155" y="2197100"/>
            <a:ext cx="2634446" cy="3040753"/>
          </a:xfrm>
          <a:prstGeom prst="rect">
            <a:avLst/>
          </a:prstGeom>
        </p:spPr>
      </p:pic>
      <p:pic>
        <p:nvPicPr>
          <p:cNvPr id="8" name="Picture 7" descr="A close-up of a toy&#10;&#10;Description automatically generated with medium confidence">
            <a:extLst>
              <a:ext uri="{FF2B5EF4-FFF2-40B4-BE49-F238E27FC236}">
                <a16:creationId xmlns:a16="http://schemas.microsoft.com/office/drawing/2014/main" xmlns="" id="{2A6CA350-22AB-3477-E877-A43BF6D6C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69820" y="2197099"/>
            <a:ext cx="2634446" cy="3040753"/>
          </a:xfrm>
          <a:prstGeom prst="rect">
            <a:avLst/>
          </a:prstGeom>
        </p:spPr>
      </p:pic>
      <p:pic>
        <p:nvPicPr>
          <p:cNvPr id="5" name="图片 2">
            <a:extLst>
              <a:ext uri="{FF2B5EF4-FFF2-40B4-BE49-F238E27FC236}">
                <a16:creationId xmlns:a16="http://schemas.microsoft.com/office/drawing/2014/main" xmlns="" id="{96FFEB52-8DB6-F572-82C6-126D77C5A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789" y="4876800"/>
            <a:ext cx="6464421" cy="1582776"/>
          </a:xfrm>
          <a:prstGeom prst="rect">
            <a:avLst/>
          </a:prstGeom>
        </p:spPr>
      </p:pic>
      <p:sp>
        <p:nvSpPr>
          <p:cNvPr id="2" name="object 33">
            <a:extLst>
              <a:ext uri="{FF2B5EF4-FFF2-40B4-BE49-F238E27FC236}">
                <a16:creationId xmlns:a16="http://schemas.microsoft.com/office/drawing/2014/main" xmlns="" id="{181552AB-F0EA-FAB7-B6FC-3D4C1BC6D4C7}"/>
              </a:ext>
            </a:extLst>
          </p:cNvPr>
          <p:cNvSpPr txBox="1"/>
          <p:nvPr/>
        </p:nvSpPr>
        <p:spPr>
          <a:xfrm>
            <a:off x="1714499" y="749298"/>
            <a:ext cx="8763000" cy="1063753"/>
          </a:xfrm>
          <a:prstGeom prst="rect">
            <a:avLst/>
          </a:prstGeom>
          <a:solidFill>
            <a:srgbClr val="F7D1D1"/>
          </a:solidFill>
          <a:ln>
            <a:solidFill>
              <a:srgbClr val="D67274"/>
            </a:solidFill>
          </a:ln>
        </p:spPr>
        <p:txBody>
          <a:bodyPr vert="horz" wrap="square" lIns="0" tIns="78105" rIns="0" bIns="0" rtlCol="0">
            <a:spAutoFit/>
          </a:bodyPr>
          <a:lstStyle/>
          <a:p>
            <a:pPr marL="192405" marR="0" lvl="0" indent="0" algn="l" defTabSz="914400" rtl="0" eaLnBrk="1" fontAlgn="auto" latinLnBrk="0" hangingPunct="1">
              <a:lnSpc>
                <a:spcPct val="100000"/>
              </a:lnSpc>
              <a:spcBef>
                <a:spcPts val="560"/>
              </a:spcBef>
              <a:spcAft>
                <a:spcPts val="0"/>
              </a:spcAft>
              <a:buClrTx/>
              <a:buSzTx/>
              <a:buFontTx/>
              <a:buNone/>
              <a:tabLst/>
              <a:defRPr/>
            </a:pPr>
            <a:r>
              <a:rPr kumimoji="0" lang="vi-VN" sz="32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b. Chia sẻ với bạn những điều em biết thêm về cảnh thiên nhiên được nhắc đến trong bài văn.</a:t>
            </a:r>
            <a:endParaRPr kumimoji="0" lang="vi-VN" sz="3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26384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F1185AB-1904-4A05-2770-914661ACD4C6}"/>
              </a:ext>
            </a:extLst>
          </p:cNvPr>
          <p:cNvSpPr txBox="1"/>
          <p:nvPr/>
        </p:nvSpPr>
        <p:spPr>
          <a:xfrm>
            <a:off x="381001" y="1073826"/>
            <a:ext cx="11429998" cy="5293757"/>
          </a:xfrm>
          <a:prstGeom prst="rect">
            <a:avLst/>
          </a:prstGeom>
          <a:noFill/>
        </p:spPr>
        <p:txBody>
          <a:bodyPr wrap="square" rtlCol="0">
            <a:spAutoFit/>
          </a:bodyPr>
          <a:lstStyle/>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1.</a:t>
            </a: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Ngày xưa, có một năm trời hạn hán, ruộng đồng nứt nẻ, cây cối trụi trơ, chim muông khát khô.</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Cóc thấy nguy quá, bèn lên thiên đình kiện Trời. Dọc đường, gặp cua, gấu, cọp, ong, cáo. Tất cả đều xin đi theo.</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2.</a:t>
            </a: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Đến cửa Nhà Trời, chỉ thấy một cái trống to, cóc bảo:</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Anh cua bò vào chum nước này, cô ong đợi sau cánh cửa. Còn chị cáo, anh gấu, anh cọp thì nấp hai bên.</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 panose="020B0604020202020204" pitchFamily="34" charset="0"/>
                <a:ea typeface="+mn-ea"/>
                <a:cs typeface="+mn-cs"/>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7" name="Google Shape;27680;p39">
            <a:extLst>
              <a:ext uri="{FF2B5EF4-FFF2-40B4-BE49-F238E27FC236}">
                <a16:creationId xmlns:a16="http://schemas.microsoft.com/office/drawing/2014/main" xmlns="" id="{952A5A51-25B4-22A9-03E5-BC8FAAEC69F3}"/>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7898236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736CD949-E530-7CD2-2693-B7F9ED9E0A12}"/>
              </a:ext>
            </a:extLst>
          </p:cNvPr>
          <p:cNvSpPr/>
          <p:nvPr/>
        </p:nvSpPr>
        <p:spPr>
          <a:xfrm>
            <a:off x="266700" y="304800"/>
            <a:ext cx="11658600" cy="62484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F1185AB-1904-4A05-2770-914661ACD4C6}"/>
              </a:ext>
            </a:extLst>
          </p:cNvPr>
          <p:cNvSpPr txBox="1"/>
          <p:nvPr/>
        </p:nvSpPr>
        <p:spPr>
          <a:xfrm>
            <a:off x="838200" y="1228397"/>
            <a:ext cx="10698841" cy="4401205"/>
          </a:xfrm>
          <a:prstGeom prst="rect">
            <a:avLst/>
          </a:prstGeom>
          <a:noFill/>
        </p:spPr>
        <p:txBody>
          <a:bodyPr wrap="square" rtlCol="0">
            <a:spAutoFit/>
          </a:bodyPr>
          <a:lstStyle/>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3.</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Trời đành mời cóc vào. Cóc tâu:</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Muôn tâu Thượng đế! Đã lâu lắm rồi, trần gian không hề có mưa. Thượng đế cần làm mưa ngay để cứu muôn loài.</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Trời dịu giọng:</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Thôi cậu về đi. Ta sẽ cho mưa xuống!</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Lại còn dặn thêm:</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Lần sau, hễ muốn mưa, cậu chỉ cần nghiến răng báo hiệu cho ta!</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4.</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Cóc về đến trần gian thì nước đã ngập cả ruộng đồng.</a:t>
            </a:r>
          </a:p>
          <a:p>
            <a:pPr marL="0" marR="0" lvl="0" indent="347663"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Từ đó, hễ cóc nghiến răng là trời đổ mưa.</a:t>
            </a:r>
          </a:p>
        </p:txBody>
      </p:sp>
      <p:sp>
        <p:nvSpPr>
          <p:cNvPr id="6" name="TextBox 5">
            <a:extLst>
              <a:ext uri="{FF2B5EF4-FFF2-40B4-BE49-F238E27FC236}">
                <a16:creationId xmlns:a16="http://schemas.microsoft.com/office/drawing/2014/main" xmlns="" id="{70FF56C8-0471-A049-52A6-E1972E577292}"/>
              </a:ext>
            </a:extLst>
          </p:cNvPr>
          <p:cNvSpPr txBox="1"/>
          <p:nvPr/>
        </p:nvSpPr>
        <p:spPr>
          <a:xfrm>
            <a:off x="7696200" y="5629602"/>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Truyện cổ Việt Nam</a:t>
            </a:r>
          </a:p>
        </p:txBody>
      </p:sp>
      <p:sp>
        <p:nvSpPr>
          <p:cNvPr id="8" name="Google Shape;27680;p39">
            <a:extLst>
              <a:ext uri="{FF2B5EF4-FFF2-40B4-BE49-F238E27FC236}">
                <a16:creationId xmlns:a16="http://schemas.microsoft.com/office/drawing/2014/main" xmlns="" id="{20533A2F-2C62-3F75-869B-95F99F47D470}"/>
              </a:ext>
            </a:extLst>
          </p:cNvPr>
          <p:cNvSpPr txBox="1">
            <a:spLocks/>
          </p:cNvSpPr>
          <p:nvPr/>
        </p:nvSpPr>
        <p:spPr>
          <a:xfrm>
            <a:off x="4360256" y="38100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Arial" panose="020B0604020202020204" pitchFamily="34" charset="0"/>
                <a:ea typeface="+mj-ea"/>
                <a:cs typeface="+mj-cs"/>
              </a:rPr>
              <a:t>Cóc kiện trời</a:t>
            </a:r>
            <a:endPar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6509414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28948C-1D37-34D8-F267-B457102D9221}"/>
              </a:ext>
            </a:extLst>
          </p:cNvPr>
          <p:cNvPicPr>
            <a:picLocks noChangeAspect="1"/>
          </p:cNvPicPr>
          <p:nvPr/>
        </p:nvPicPr>
        <p:blipFill>
          <a:blip r:embed="rId2"/>
          <a:stretch>
            <a:fillRect/>
          </a:stretch>
        </p:blipFill>
        <p:spPr>
          <a:xfrm>
            <a:off x="3147830" y="177771"/>
            <a:ext cx="5896340" cy="1727931"/>
          </a:xfrm>
          <a:prstGeom prst="rect">
            <a:avLst/>
          </a:prstGeom>
        </p:spPr>
      </p:pic>
      <p:sp>
        <p:nvSpPr>
          <p:cNvPr id="7" name="TextBox 6">
            <a:extLst>
              <a:ext uri="{FF2B5EF4-FFF2-40B4-BE49-F238E27FC236}">
                <a16:creationId xmlns:a16="http://schemas.microsoft.com/office/drawing/2014/main" xmlns="" id="{AFCE2BF0-3A35-9484-98F5-7D31787D44A9}"/>
              </a:ext>
            </a:extLst>
          </p:cNvPr>
          <p:cNvSpPr txBox="1"/>
          <p:nvPr/>
        </p:nvSpPr>
        <p:spPr>
          <a:xfrm>
            <a:off x="2264869" y="2110663"/>
            <a:ext cx="3167133" cy="1008481"/>
          </a:xfrm>
          <a:prstGeom prst="rect">
            <a:avLst/>
          </a:prstGeom>
          <a:solidFill>
            <a:srgbClr val="EDD0C5"/>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6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hạn hán</a:t>
            </a:r>
            <a:endParaRPr kumimoji="0" lang="en-US" sz="8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13D98D68-4964-3A59-01C6-1471FBE309A0}"/>
              </a:ext>
            </a:extLst>
          </p:cNvPr>
          <p:cNvSpPr txBox="1"/>
          <p:nvPr/>
        </p:nvSpPr>
        <p:spPr>
          <a:xfrm>
            <a:off x="2264869" y="3657600"/>
            <a:ext cx="2931923" cy="1015663"/>
          </a:xfrm>
          <a:prstGeom prst="rect">
            <a:avLst/>
          </a:prstGeom>
          <a:solidFill>
            <a:srgbClr val="FFFDE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nứt nẻ</a:t>
            </a:r>
            <a:endParaRPr kumimoji="0" lang="en-US" sz="6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xmlns="" id="{A6099FD4-0991-05A5-6D0C-6ABE82630461}"/>
              </a:ext>
            </a:extLst>
          </p:cNvPr>
          <p:cNvSpPr txBox="1"/>
          <p:nvPr/>
        </p:nvSpPr>
        <p:spPr>
          <a:xfrm>
            <a:off x="2264869" y="5211719"/>
            <a:ext cx="3214922" cy="1015663"/>
          </a:xfrm>
          <a:prstGeom prst="rect">
            <a:avLst/>
          </a:prstGeom>
          <a:solidFill>
            <a:srgbClr val="EAC8E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trụi trơ</a:t>
            </a:r>
            <a:endParaRPr kumimoji="0" lang="en-US" sz="6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xmlns="" id="{BF139EFC-AAE4-EA82-0738-DAA15B74C9B6}"/>
              </a:ext>
            </a:extLst>
          </p:cNvPr>
          <p:cNvSpPr txBox="1"/>
          <p:nvPr/>
        </p:nvSpPr>
        <p:spPr>
          <a:xfrm>
            <a:off x="6671734" y="5211719"/>
            <a:ext cx="3743961" cy="1015663"/>
          </a:xfrm>
          <a:prstGeom prst="rect">
            <a:avLst/>
          </a:prstGeom>
          <a:solidFill>
            <a:srgbClr val="F6EB6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khát khô</a:t>
            </a:r>
            <a:endParaRPr kumimoji="0" lang="en-US" sz="6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xmlns="" id="{0C0868FA-5684-14F1-B228-15A4203BA00E}"/>
              </a:ext>
            </a:extLst>
          </p:cNvPr>
          <p:cNvSpPr txBox="1"/>
          <p:nvPr/>
        </p:nvSpPr>
        <p:spPr>
          <a:xfrm>
            <a:off x="6671734" y="3657600"/>
            <a:ext cx="3573223" cy="1015663"/>
          </a:xfrm>
          <a:prstGeom prst="rect">
            <a:avLst/>
          </a:prstGeom>
          <a:solidFill>
            <a:srgbClr val="FCD2B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náo động</a:t>
            </a:r>
            <a:endParaRPr kumimoji="0" lang="en-US" sz="6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xmlns="" id="{D1393F99-F4B7-2255-27C0-061197683349}"/>
              </a:ext>
            </a:extLst>
          </p:cNvPr>
          <p:cNvSpPr txBox="1"/>
          <p:nvPr/>
        </p:nvSpPr>
        <p:spPr>
          <a:xfrm>
            <a:off x="6671734" y="2110663"/>
            <a:ext cx="3167133" cy="1015663"/>
          </a:xfrm>
          <a:prstGeom prst="rect">
            <a:avLst/>
          </a:prstGeom>
          <a:solidFill>
            <a:srgbClr val="FBDCA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túi bụi</a:t>
            </a:r>
            <a:endParaRPr kumimoji="0" lang="en-US" sz="6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6157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E2A64F9-9DCC-8C80-45DE-D8E938BCF86E}"/>
              </a:ext>
            </a:extLst>
          </p:cNvPr>
          <p:cNvSpPr/>
          <p:nvPr/>
        </p:nvSpPr>
        <p:spPr>
          <a:xfrm>
            <a:off x="1066800" y="457201"/>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118CF369-7FFD-7FB8-1A90-8D511EA3ED8D}"/>
              </a:ext>
            </a:extLst>
          </p:cNvPr>
          <p:cNvSpPr txBox="1"/>
          <p:nvPr/>
        </p:nvSpPr>
        <p:spPr>
          <a:xfrm>
            <a:off x="3040741" y="5819807"/>
            <a:ext cx="6110514" cy="58099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nl-NL"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Thiên đình: Triều đình ở trên trời</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30" name="Picture 6" descr="CỔNG THIÊN ĐÌNH - YouTube">
            <a:extLst>
              <a:ext uri="{FF2B5EF4-FFF2-40B4-BE49-F238E27FC236}">
                <a16:creationId xmlns:a16="http://schemas.microsoft.com/office/drawing/2014/main" xmlns="" id="{80C6FDAB-7817-69F0-33FC-99B4CD2C1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645" y="1053015"/>
            <a:ext cx="8200707" cy="46143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90D03B8C-E818-1948-D787-82A2BFDFE970}"/>
              </a:ext>
            </a:extLst>
          </p:cNvPr>
          <p:cNvPicPr>
            <a:picLocks noChangeAspect="1"/>
          </p:cNvPicPr>
          <p:nvPr/>
        </p:nvPicPr>
        <p:blipFill>
          <a:blip r:embed="rId3"/>
          <a:stretch>
            <a:fillRect/>
          </a:stretch>
        </p:blipFill>
        <p:spPr>
          <a:xfrm>
            <a:off x="4001842" y="0"/>
            <a:ext cx="4188315" cy="1182727"/>
          </a:xfrm>
          <a:prstGeom prst="rect">
            <a:avLst/>
          </a:prstGeom>
        </p:spPr>
      </p:pic>
    </p:spTree>
    <p:extLst>
      <p:ext uri="{BB962C8B-B14F-4D97-AF65-F5344CB8AC3E}">
        <p14:creationId xmlns:p14="http://schemas.microsoft.com/office/powerpoint/2010/main" val="3115389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97D4F98-5270-0A06-D6CB-675B901C8F1E}"/>
              </a:ext>
            </a:extLst>
          </p:cNvPr>
          <p:cNvSpPr/>
          <p:nvPr/>
        </p:nvSpPr>
        <p:spPr>
          <a:xfrm>
            <a:off x="1066800" y="457201"/>
            <a:ext cx="100584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118CF369-7FFD-7FB8-1A90-8D511EA3ED8D}"/>
              </a:ext>
            </a:extLst>
          </p:cNvPr>
          <p:cNvSpPr txBox="1"/>
          <p:nvPr/>
        </p:nvSpPr>
        <p:spPr>
          <a:xfrm>
            <a:off x="3200400" y="5714296"/>
            <a:ext cx="6110514" cy="58099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Náo động: Làm ầm ĩ, ồn ào.</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90D03B8C-E818-1948-D787-82A2BFDFE970}"/>
              </a:ext>
            </a:extLst>
          </p:cNvPr>
          <p:cNvPicPr>
            <a:picLocks noChangeAspect="1"/>
          </p:cNvPicPr>
          <p:nvPr/>
        </p:nvPicPr>
        <p:blipFill>
          <a:blip r:embed="rId2"/>
          <a:stretch>
            <a:fillRect/>
          </a:stretch>
        </p:blipFill>
        <p:spPr>
          <a:xfrm>
            <a:off x="4001840" y="990"/>
            <a:ext cx="4188315" cy="1182727"/>
          </a:xfrm>
          <a:prstGeom prst="rect">
            <a:avLst/>
          </a:prstGeom>
        </p:spPr>
      </p:pic>
      <p:pic>
        <p:nvPicPr>
          <p:cNvPr id="12" name="Picture 11">
            <a:extLst>
              <a:ext uri="{FF2B5EF4-FFF2-40B4-BE49-F238E27FC236}">
                <a16:creationId xmlns:a16="http://schemas.microsoft.com/office/drawing/2014/main" xmlns="" id="{BFFBA5A4-8A2F-FFA9-2ACB-870C3E57C5FF}"/>
              </a:ext>
            </a:extLst>
          </p:cNvPr>
          <p:cNvPicPr>
            <a:picLocks noChangeAspect="1"/>
          </p:cNvPicPr>
          <p:nvPr/>
        </p:nvPicPr>
        <p:blipFill>
          <a:blip r:embed="rId3"/>
          <a:stretch>
            <a:fillRect/>
          </a:stretch>
        </p:blipFill>
        <p:spPr>
          <a:xfrm>
            <a:off x="3135912" y="1258269"/>
            <a:ext cx="5920176" cy="4341463"/>
          </a:xfrm>
          <a:prstGeom prst="rect">
            <a:avLst/>
          </a:prstGeom>
        </p:spPr>
      </p:pic>
    </p:spTree>
    <p:extLst>
      <p:ext uri="{BB962C8B-B14F-4D97-AF65-F5344CB8AC3E}">
        <p14:creationId xmlns:p14="http://schemas.microsoft.com/office/powerpoint/2010/main" val="1995479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35FB42F3-5A34-3ED4-3F76-46914A754E43}"/>
              </a:ext>
            </a:extLst>
          </p:cNvPr>
          <p:cNvSpPr/>
          <p:nvPr/>
        </p:nvSpPr>
        <p:spPr>
          <a:xfrm>
            <a:off x="533400" y="457201"/>
            <a:ext cx="11125200" cy="61722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118CF369-7FFD-7FB8-1A90-8D511EA3ED8D}"/>
              </a:ext>
            </a:extLst>
          </p:cNvPr>
          <p:cNvSpPr txBox="1"/>
          <p:nvPr/>
        </p:nvSpPr>
        <p:spPr>
          <a:xfrm>
            <a:off x="914400" y="5460814"/>
            <a:ext cx="10744200" cy="110793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Thần Sét: Vị thần thi hành lệnh của Trời theo luật thiên đình, theo quan niệm tính ngưỡng của người xưa.</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90D03B8C-E818-1948-D787-82A2BFDFE970}"/>
              </a:ext>
            </a:extLst>
          </p:cNvPr>
          <p:cNvPicPr>
            <a:picLocks noChangeAspect="1"/>
          </p:cNvPicPr>
          <p:nvPr/>
        </p:nvPicPr>
        <p:blipFill>
          <a:blip r:embed="rId2"/>
          <a:stretch>
            <a:fillRect/>
          </a:stretch>
        </p:blipFill>
        <p:spPr>
          <a:xfrm>
            <a:off x="4001840" y="990"/>
            <a:ext cx="4188315" cy="1182727"/>
          </a:xfrm>
          <a:prstGeom prst="rect">
            <a:avLst/>
          </a:prstGeom>
        </p:spPr>
      </p:pic>
      <p:pic>
        <p:nvPicPr>
          <p:cNvPr id="6" name="Picture 2" descr="Thần Sét - Thần Thoại Việt Nam - Việt Nam Overnight">
            <a:extLst>
              <a:ext uri="{FF2B5EF4-FFF2-40B4-BE49-F238E27FC236}">
                <a16:creationId xmlns:a16="http://schemas.microsoft.com/office/drawing/2014/main" xmlns="" id="{E7B6B546-91D5-6B43-0197-4445DCA87D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85"/>
          <a:stretch/>
        </p:blipFill>
        <p:spPr bwMode="auto">
          <a:xfrm>
            <a:off x="3185765" y="1173821"/>
            <a:ext cx="5820470" cy="420689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xmlns="" id="{14394942-72FC-F82B-BD35-112693285137}"/>
              </a:ext>
            </a:extLst>
          </p:cNvPr>
          <p:cNvSpPr/>
          <p:nvPr/>
        </p:nvSpPr>
        <p:spPr>
          <a:xfrm>
            <a:off x="1881011" y="1981200"/>
            <a:ext cx="2638778" cy="263877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2A2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136578"/>
      </p:ext>
    </p:extLst>
  </p:cSld>
  <p:clrMapOvr>
    <a:masterClrMapping/>
  </p:clrMapOvr>
  <p:transition>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just">
          <a:lnSpc>
            <a:spcPct val="107000"/>
          </a:lnSpc>
          <a:spcAft>
            <a:spcPts val="800"/>
          </a:spcAft>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1807</Words>
  <Application>Microsoft Office PowerPoint</Application>
  <PresentationFormat>Custom</PresentationFormat>
  <Paragraphs>111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2022-07-10T04:10:45Z</dcterms:created>
  <dcterms:modified xsi:type="dcterms:W3CDTF">2025-05-06T00:33:47Z</dcterms:modified>
  <cp:category>9Slide.vn</cp:category>
</cp:coreProperties>
</file>