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74" r:id="rId2"/>
    <p:sldId id="256" r:id="rId3"/>
    <p:sldId id="257" r:id="rId4"/>
    <p:sldId id="258" r:id="rId5"/>
    <p:sldId id="481" r:id="rId6"/>
    <p:sldId id="491" r:id="rId7"/>
    <p:sldId id="558" r:id="rId8"/>
    <p:sldId id="565" r:id="rId9"/>
    <p:sldId id="566" r:id="rId10"/>
    <p:sldId id="561" r:id="rId11"/>
    <p:sldId id="562" r:id="rId12"/>
    <p:sldId id="563" r:id="rId13"/>
    <p:sldId id="564" r:id="rId14"/>
    <p:sldId id="567" r:id="rId15"/>
    <p:sldId id="534" r:id="rId16"/>
    <p:sldId id="468" r:id="rId17"/>
    <p:sldId id="568" r:id="rId18"/>
    <p:sldId id="569" r:id="rId19"/>
    <p:sldId id="570" r:id="rId20"/>
    <p:sldId id="571" r:id="rId21"/>
    <p:sldId id="552" r:id="rId22"/>
    <p:sldId id="553" r:id="rId23"/>
    <p:sldId id="403" r:id="rId24"/>
    <p:sldId id="425" r:id="rId25"/>
    <p:sldId id="557" r:id="rId26"/>
    <p:sldId id="280" r:id="rId27"/>
    <p:sldId id="272" r:id="rId28"/>
  </p:sldIdLst>
  <p:sldSz cx="18288000" cy="10287000"/>
  <p:notesSz cx="6858000" cy="9144000"/>
  <p:embeddedFontLst>
    <p:embeddedFont>
      <p:font typeface="Abadi Extra Light" panose="020B0204020104020204" pitchFamily="34" charset="0"/>
      <p:regular r:id="rId30"/>
    </p:embeddedFont>
    <p:embeddedFont>
      <p:font typeface="ADLaM Display" panose="02010000000000000000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Fredoka One" panose="02000000000000000000" pitchFamily="2" charset="0"/>
      <p:regular r:id="rId36"/>
    </p:embeddedFont>
    <p:embeddedFont>
      <p:font typeface="Jumble" panose="02000503000000020004" pitchFamily="2" charset="0"/>
      <p:regular r:id="rId37"/>
    </p:embeddedFont>
    <p:embeddedFont>
      <p:font typeface="Modern Love" panose="04090805081005020601" pitchFamily="82" charset="0"/>
      <p:regular r:id="rId38"/>
    </p:embeddedFont>
    <p:embeddedFont>
      <p:font typeface="Nunito Sans Regular" panose="020B0604020202020204" charset="0"/>
      <p:regular r:id="rId39"/>
    </p:embeddedFont>
    <p:embeddedFont>
      <p:font typeface="Sniglet" panose="020B0604020202020204" charset="0"/>
      <p:regular r:id="rId40"/>
    </p:embeddedFont>
    <p:embeddedFont>
      <p:font typeface="Tenor Sans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FF33"/>
    <a:srgbClr val="CC6600"/>
    <a:srgbClr val="FF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50" autoAdjust="0"/>
    <p:restoredTop sz="86172" autoAdjust="0"/>
  </p:normalViewPr>
  <p:slideViewPr>
    <p:cSldViewPr>
      <p:cViewPr varScale="1">
        <p:scale>
          <a:sx n="40" d="100"/>
          <a:sy n="40" d="100"/>
        </p:scale>
        <p:origin x="223" y="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31T06:56:38.75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1 494,'6290'0,"-5611"12,-177-2,1419-6,-1061-6,3552 2,-4264 2,162 10,-6-1,-277-11,2 1,-3 0,35 2,-52-3,-6 1,2-1,5 1,-5-1,-2 1,0 0,3 0,-3-1,2 1,4 0,-9 1,6-1,2 0,-8 0,3 1,1-1,4 3,-8-4,0 1,6-1,-6 1,0-1,0 0,0 1,0-1,0 1,0-1,0 1,0-1,0 1,0-1,0 1,0-1,0 1,0-1,-6 1,6-1,0 0,0 1,0-1,-3 1,3-1,0 1,-5-1,5 0,0 1,0-1,-4 1,-47 9,36-8,-479 74,123-18,38-15,268-36,25-2,-50 9,-36 5,31-9,-178 10,-6 1,236-17,-518 41,100-16,-88 5,460-29,-517 20,378-17,-276 22,-54 3,-165-20,119-5,-283 15,285-9,-97 13,-320 5,367-31,-234 1,422 6,-259 3,566-7,1 2,-216 18,250-16,110-7,-14 1,1 0,-5 0,1 0,8 1,-34 5,38-4,17-4,0 1,0-1,0 0,0 0,0 0,0 0,0 0,0 1,0-1,0 0,0 0,0 0,0 0,4 0,-4 0,0 1,0-1,0 0,0 0,0 0,0 0,0 0,0 0,0 0,3 0,-3 0,0 1,0-1,0 0,0 0,0 0,0 0,5 0,-5 0,0 0,17 1,1 1,5-1,-8 0,25-1,762 8,30-14,-733 5,770-7,1713-8,-1331 46,-1097-24,-12-1,164 13,-136-3,11-3,280 8,505-18,-505-4,-254 2,1203-11,294-6,-1588 17,-8 0,2 1,201 9,-18 5,-273-15,-2 2,-3-1,5 0,-10 1,8 0,-3 0,0 0,-1 1,-3-1,7 1,-4 1,-2-1,2 0,-2 1,-3 0,14 4,-12-3,-1 0,4 0,-6 1,-5-1,6 1,0-1,-3 1,-3 0,0 0,2 0,-5 0,7 0,-7 11,-7-10,7-1,0 1,-8-1,5 1,-3-1,-3 1,0-1,6 0,-19 6,4-3,-2-1,2 0,1 0,-6 0,-39 9,14-3,-10-1,-4 0,1-2,-122 17,126-19,-13 0,0-2,-81 6,-125 10,184-14,-164 9,-103-8,-42 1,-612 27,865-34,-1188 21,587-5,410-9,-373 15,-486 12,-462-24,-17-16,368 0,1174 4,-134 7,-54 2,-745-8,659-4,743 1,4261 0,-3585-12,-290 2,1486 7,-1295 4,778-12,264-6,-147 18,-1769-1,5 0,-4-1,60-4,-83 4,-7 0,6 0,-1 0,-5-1,4 0,-4 1,1-1,-1 0,7-1,-3 1,-6-1,2 1,1-1,3 0,4-5,-6 2,5-1,-7 0,1 1,-6-1,5-1,-1 1,1 0,-6 0,-2-1,0 1,0-1,0 1,0 0,-8-10,-4-7,-5 1,-6 0,-24-26,-19-2,-4 0,-3 2,-130-63,177 97,-3-1,-1 0,10 0,-3-1,8 0,-2 0,4 0,-17-34,15-6,15-81,7 81,-4-257,-3 303,-3 0,-4-1,4 1,-5 0,-1 0,1 0,-2 0,-4 1,-4-1,7 1,-6 0,-27-10,18 9,3 1,-6 0,0 0,-3 1,-3 0,5 1,-10 0,5 1,-73-12,57 12,-4 0,-102-8,-122-1,82 5,-50-4,4 4,-381-3,-3287 16,2718-2,772-9,228 3,-426-21,9-14,239 15,-772-61,80 11,950 70,3 2,-140 0,161 2,-8-2,-141-11,-61-2,64 9,-328 3,526 6,2-1,0 1,-53 4,80-4,-4 0,4 0,-4 0,0 1,7-1,-8 1,5-1,-1 1,1 0,-1 0,0 1,7-1,-8 0,5 1,-7-1,-2 4,5 4,-2-1,-4 1,3 0,4 0,2 1,-3 9,-17 17,-8 10,10 1,1 1,-3 77,34 1251,19-1463,-7 25,32-89,-17 53,75-89,-55 107,-43 58,89-159,-71 119,22-98,-47 145,-5 1,10-1,-2 1,21-18,70-52,-87 75,-1 1,-2 0,2 0,4 1,-3 0,2-1,-3 2,7-1,-1 0,1 1,-1 0,6 0,-6 1,39-7,84-13,170-22,-66 12,-172 24,6 1,-2 0,144-7,254-5,153 3,-419 12,-93 3,183-11,352-27,-575 38,193-9,321-3,-183 17,-142 0,421-13,-350-5,-101 3,249-2,312 14,353-6,-611-9,259-6,-3 14,1117 10,-1632-2,-235 0,0 0,2 1,-8 1,7 0,0 1,45 6,-65-7,-7 1,4 0,-4 0,6 0,-6 1,-2 0,5 1,-2-1,-7 1,6 0,-5 0,3 0,3 1,7 6,-10-2,-3 0,4 1,-6 0,-2-1,4 1,-3 0,-9 0,14 12,-20 93,-2-80,-1 406,9-296,40 49,-2-41,-32-141,-6 0,9 0,-7 0,13 0,-6-1,20 13,31 35,-36-35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https://www.youtube.com/watch?v=pqDEwPi7vxg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again. Ask comprehension questions,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is inside the hole in the volcano? What color is lava? Where is Mauna Loa?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40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Read again and write </a:t>
            </a:r>
            <a:r>
              <a:rPr lang="en-US" sz="1800" b="1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(true) or </a:t>
            </a:r>
            <a:r>
              <a:rPr lang="en-US" sz="1800" b="1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(false).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children into pairs. Explain that together they must decide if the sentences are true or false.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first sentence on the board. Ask the children to find and point to the part of the text that talks about the color of lava.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the sentence true or false?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next to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88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read the sentences silently. 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do the exercise individually.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81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to peer-check their answers. </a:t>
            </a:r>
          </a:p>
          <a:p>
            <a:pPr marL="342900" marR="939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11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1595" marR="0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Answer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57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1595" marR="0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Answer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60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1595" marR="0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Answer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194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48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56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happens when a volcano erupts? Make a poster.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class the question and make notes on the board.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Make sure they use the new vocabulary in their answers.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9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draw a picture of a volcano erupting.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children to label the vocabulary on their poster.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75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 Warmer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Slowly draw a simple picture of a volcano (erupting) on the board.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guess what you are drawing before you finish the picture. Encourage them to call out guesses 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mountain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hill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etc.). Teach the word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volcano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77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60" marR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Talk about their posters.</a:t>
            </a:r>
          </a:p>
          <a:p>
            <a:pPr marL="60960" marR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children to talk about their posters to illustrate what floats and sinks in groups and in the front.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521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94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239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color their smiley faces depending on how well they feel and understand what they have learned in Units 4, 5, and 6, and Fluency Time 2.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401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1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*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Lead-in: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Hold up the Geography flashcards and say the words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80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48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9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74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flashcards in random order and elicit the words.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1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Listen and read. Track 155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74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the pictures and ask what they can see.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84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74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Track 155 for children to listen and follow the text.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9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4.png"/><Relationship Id="rId5" Type="http://schemas.openxmlformats.org/officeDocument/2006/relationships/image" Target="../media/image7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6.sv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6.sv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7.png"/><Relationship Id="rId5" Type="http://schemas.openxmlformats.org/officeDocument/2006/relationships/image" Target="../media/image5.png"/><Relationship Id="rId10" Type="http://schemas.openxmlformats.org/officeDocument/2006/relationships/customXml" Target="../ink/ink1.xml"/><Relationship Id="rId4" Type="http://schemas.openxmlformats.org/officeDocument/2006/relationships/audio" Target="../media/audio4.wav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5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5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26.sv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11" Type="http://schemas.openxmlformats.org/officeDocument/2006/relationships/image" Target="../media/image26.sv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9.png"/><Relationship Id="rId1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2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png"/><Relationship Id="rId5" Type="http://schemas.openxmlformats.org/officeDocument/2006/relationships/image" Target="../media/image7.png"/><Relationship Id="rId10" Type="http://schemas.openxmlformats.org/officeDocument/2006/relationships/image" Target="../media/image49.jpeg"/><Relationship Id="rId4" Type="http://schemas.openxmlformats.org/officeDocument/2006/relationships/image" Target="../media/image6.png"/><Relationship Id="rId9" Type="http://schemas.openxmlformats.org/officeDocument/2006/relationships/image" Target="../media/image48.jpeg"/><Relationship Id="rId14" Type="http://schemas.openxmlformats.org/officeDocument/2006/relationships/image" Target="../media/image5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18" Type="http://schemas.openxmlformats.org/officeDocument/2006/relationships/image" Target="../media/image3.png"/><Relationship Id="rId3" Type="http://schemas.openxmlformats.org/officeDocument/2006/relationships/image" Target="../media/image54.png"/><Relationship Id="rId21" Type="http://schemas.openxmlformats.org/officeDocument/2006/relationships/image" Target="../media/image6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67.sv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24" Type="http://schemas.openxmlformats.org/officeDocument/2006/relationships/image" Target="../media/image9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68.png"/><Relationship Id="rId10" Type="http://schemas.openxmlformats.org/officeDocument/2006/relationships/image" Target="../media/image61.svg"/><Relationship Id="rId19" Type="http://schemas.openxmlformats.org/officeDocument/2006/relationships/image" Target="../media/image4.pn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65.svg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17" Type="http://schemas.openxmlformats.org/officeDocument/2006/relationships/image" Target="../media/image4.png"/><Relationship Id="rId2" Type="http://schemas.openxmlformats.org/officeDocument/2006/relationships/image" Target="../media/image15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11" Type="http://schemas.openxmlformats.org/officeDocument/2006/relationships/image" Target="../media/image6.png"/><Relationship Id="rId5" Type="http://schemas.openxmlformats.org/officeDocument/2006/relationships/image" Target="../media/image18.svg"/><Relationship Id="rId1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22.gif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3.jpe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microsoft.com/office/2007/relationships/media" Target="../media/media1.mp3"/><Relationship Id="rId16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6.svg"/><Relationship Id="rId5" Type="http://schemas.openxmlformats.org/officeDocument/2006/relationships/image" Target="../media/image5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microsoft.com/office/2007/relationships/media" Target="../media/media1.mp3"/><Relationship Id="rId16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6.svg"/><Relationship Id="rId5" Type="http://schemas.openxmlformats.org/officeDocument/2006/relationships/image" Target="../media/image5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20317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153772" y="411995"/>
            <a:ext cx="631382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 and Say.</a:t>
            </a:r>
            <a:endParaRPr lang="en-US" sz="80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2D8234-1B90-74F3-3EF7-AC5497D403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1284">
            <a:off x="14193572" y="2125876"/>
            <a:ext cx="3635290" cy="36623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BDE91D-1366-A321-4E64-6C07099FF5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78893">
            <a:off x="1012384" y="3114847"/>
            <a:ext cx="3807858" cy="3659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4E7C1C-4274-4437-5223-8FD772157A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496281">
            <a:off x="9541952" y="1693657"/>
            <a:ext cx="3631831" cy="3381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EC31D9-6FD7-5F3B-CC66-D7345D6A2C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108"/>
          <a:stretch/>
        </p:blipFill>
        <p:spPr>
          <a:xfrm rot="21374095">
            <a:off x="5567977" y="4603524"/>
            <a:ext cx="3799245" cy="3752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262464-3A9F-EB13-C6C9-3B2FBF9B72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76390" y="6086970"/>
            <a:ext cx="3733800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504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153772" y="411995"/>
            <a:ext cx="646622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 and Say.</a:t>
            </a:r>
            <a:endParaRPr lang="en-US" sz="80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DE4E7-1A5B-5B1E-853B-1E15E63981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85433">
            <a:off x="660247" y="2818913"/>
            <a:ext cx="5232795" cy="4418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DD1577-EAEF-BE4D-1479-FA1E2EE80F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76645">
            <a:off x="6125879" y="3927997"/>
            <a:ext cx="5950568" cy="4248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2297BC-65CF-2CC3-8029-4D63DD28C2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109109">
            <a:off x="12477296" y="5372435"/>
            <a:ext cx="5547619" cy="4237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110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744584" y="1243953"/>
            <a:ext cx="387542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Point.</a:t>
            </a:r>
            <a:endParaRPr lang="en-US" sz="80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2D8C4E-FD7C-A37E-5721-918CB581DEC5}"/>
              </a:ext>
            </a:extLst>
          </p:cNvPr>
          <p:cNvSpPr/>
          <p:nvPr/>
        </p:nvSpPr>
        <p:spPr>
          <a:xfrm>
            <a:off x="892931" y="5243842"/>
            <a:ext cx="3058282" cy="156966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97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45919FE-C726-F7F0-3F5E-AF74C5FA5BC3}"/>
              </a:ext>
            </a:extLst>
          </p:cNvPr>
          <p:cNvGrpSpPr/>
          <p:nvPr/>
        </p:nvGrpSpPr>
        <p:grpSpPr>
          <a:xfrm>
            <a:off x="4876801" y="1747444"/>
            <a:ext cx="12906997" cy="8007983"/>
            <a:chOff x="3200400" y="2840626"/>
            <a:chExt cx="12190529" cy="70018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C00A65-D6F2-492E-2CCF-4EC152A1D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00400" y="2840626"/>
              <a:ext cx="12190529" cy="70018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3960BB-7687-E4EA-BEC8-22007FA2673E}"/>
                </a:ext>
              </a:extLst>
            </p:cNvPr>
            <p:cNvSpPr/>
            <p:nvPr/>
          </p:nvSpPr>
          <p:spPr>
            <a:xfrm>
              <a:off x="4032628" y="2933700"/>
              <a:ext cx="335877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56C284-1724-7508-14E1-898D47F7318B}"/>
                </a:ext>
              </a:extLst>
            </p:cNvPr>
            <p:cNvSpPr/>
            <p:nvPr/>
          </p:nvSpPr>
          <p:spPr>
            <a:xfrm>
              <a:off x="4037292" y="9208746"/>
              <a:ext cx="6478307" cy="633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Track 155">
            <a:hlinkClick r:id="" action="ppaction://media"/>
            <a:extLst>
              <a:ext uri="{FF2B5EF4-FFF2-40B4-BE49-F238E27FC236}">
                <a16:creationId xmlns:a16="http://schemas.microsoft.com/office/drawing/2014/main" id="{ACCE1159-A346-3CA7-C081-2728011DD4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41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76400" y="7178494"/>
            <a:ext cx="1798637" cy="17986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747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838200" y="699782"/>
            <a:ext cx="920942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Answer.</a:t>
            </a:r>
            <a:endParaRPr lang="en-US" sz="80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09799" y="1342541"/>
            <a:ext cx="1397084" cy="13970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A76E1A9-70C1-09A4-C851-08F6329A8966}"/>
              </a:ext>
            </a:extLst>
          </p:cNvPr>
          <p:cNvSpPr/>
          <p:nvPr/>
        </p:nvSpPr>
        <p:spPr>
          <a:xfrm>
            <a:off x="914400" y="3214107"/>
            <a:ext cx="16687800" cy="63248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8000" dirty="0">
                <a:ln w="0"/>
                <a:latin typeface="Abadi Extra Light" panose="020B0204020104020204" pitchFamily="34" charset="0"/>
                <a:ea typeface="Segoe UI Black" panose="020B0A02040204020203" pitchFamily="34" charset="0"/>
              </a:rPr>
              <a:t> What is inside the hole in the volcano?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8000" dirty="0">
                <a:ln w="0"/>
                <a:latin typeface="Abadi Extra Light" panose="020B0204020104020204" pitchFamily="34" charset="0"/>
                <a:ea typeface="Segoe UI Black" panose="020B0A02040204020203" pitchFamily="34" charset="0"/>
              </a:rPr>
              <a:t> What color is lava?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8000" dirty="0">
                <a:ln w="0"/>
                <a:latin typeface="Abadi Extra Light" panose="020B0204020104020204" pitchFamily="34" charset="0"/>
                <a:ea typeface="Segoe UI Black" panose="020B0A02040204020203" pitchFamily="34" charset="0"/>
              </a:rPr>
              <a:t> Where is Mauna Loa?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4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197150-438E-6B66-143A-5CDA4AB1FDED}"/>
              </a:ext>
            </a:extLst>
          </p:cNvPr>
          <p:cNvSpPr/>
          <p:nvPr/>
        </p:nvSpPr>
        <p:spPr>
          <a:xfrm>
            <a:off x="10047628" y="1351742"/>
            <a:ext cx="2624235" cy="14465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97</a:t>
            </a:r>
          </a:p>
        </p:txBody>
      </p:sp>
      <p:pic>
        <p:nvPicPr>
          <p:cNvPr id="2" name="Track 155">
            <a:hlinkClick r:id="" action="ppaction://media"/>
            <a:extLst>
              <a:ext uri="{FF2B5EF4-FFF2-40B4-BE49-F238E27FC236}">
                <a16:creationId xmlns:a16="http://schemas.microsoft.com/office/drawing/2014/main" id="{22B84EDB-485F-F8A6-91B7-51364677E3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41"/>
                </p14:media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009967" y="1207562"/>
            <a:ext cx="1798637" cy="17986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720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A0CB6C2A-7F3C-6828-E0B2-44FBAA0716D6}"/>
              </a:ext>
            </a:extLst>
          </p:cNvPr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51EE371-9E8F-F718-0D3F-A670C2D66926}"/>
              </a:ext>
            </a:extLst>
          </p:cNvPr>
          <p:cNvSpPr/>
          <p:nvPr/>
        </p:nvSpPr>
        <p:spPr>
          <a:xfrm>
            <a:off x="3200400" y="2677111"/>
            <a:ext cx="12262456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8000" b="1" dirty="0">
                <a:ln w="0"/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</a:t>
            </a:r>
            <a:r>
              <a:rPr lang="en-US" sz="8000" dirty="0">
                <a:ln w="0"/>
                <a:latin typeface="Abadi Extra Light" panose="020B0204020104020204" pitchFamily="34" charset="0"/>
              </a:rPr>
              <a:t>Lava is red and yellow.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C2C507CD-72AE-E53B-4C49-43BA91B7F0F6}"/>
              </a:ext>
            </a:extLst>
          </p:cNvPr>
          <p:cNvSpPr txBox="1"/>
          <p:nvPr/>
        </p:nvSpPr>
        <p:spPr>
          <a:xfrm>
            <a:off x="-609600" y="295502"/>
            <a:ext cx="16230600" cy="1964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</a:rPr>
              <a:t>Read again and Write T (true) or F (false).</a:t>
            </a:r>
            <a:endParaRPr lang="en-US" sz="88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F4B5881-4983-6CA2-8EA4-DACC1453B76A}"/>
                  </a:ext>
                </a:extLst>
              </p14:cNvPr>
              <p14:cNvContentPartPr/>
              <p14:nvPr/>
            </p14:nvContentPartPr>
            <p14:xfrm>
              <a:off x="8075682" y="2974510"/>
              <a:ext cx="5945118" cy="72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F4B5881-4983-6CA2-8EA4-DACC1453B76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85659" y="2794510"/>
                <a:ext cx="6124804" cy="108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C8CAE194-10E2-24FA-94B6-C604576FCF82}"/>
              </a:ext>
            </a:extLst>
          </p:cNvPr>
          <p:cNvGrpSpPr/>
          <p:nvPr/>
        </p:nvGrpSpPr>
        <p:grpSpPr>
          <a:xfrm>
            <a:off x="14100289" y="5771062"/>
            <a:ext cx="3061817" cy="2306786"/>
            <a:chOff x="10033185" y="6330026"/>
            <a:chExt cx="3061817" cy="2306786"/>
          </a:xfrm>
          <a:solidFill>
            <a:srgbClr val="C00000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063477D-F8CF-C47F-D28A-254DE68B37AD}"/>
                </a:ext>
              </a:extLst>
            </p:cNvPr>
            <p:cNvSpPr/>
            <p:nvPr/>
          </p:nvSpPr>
          <p:spPr>
            <a:xfrm>
              <a:off x="10033185" y="6330026"/>
              <a:ext cx="3061817" cy="2306786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8BE0DE6-C718-6BEE-2BFE-E9436BB51E99}"/>
                </a:ext>
              </a:extLst>
            </p:cNvPr>
            <p:cNvSpPr/>
            <p:nvPr/>
          </p:nvSpPr>
          <p:spPr>
            <a:xfrm>
              <a:off x="11174667" y="6698589"/>
              <a:ext cx="1042411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96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doka One" panose="02000000000000000000" pitchFamily="2" charset="0"/>
                </a:rPr>
                <a:t>F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7CC23FD-11A8-DCAA-9E89-869EAE600B9B}"/>
              </a:ext>
            </a:extLst>
          </p:cNvPr>
          <p:cNvGrpSpPr/>
          <p:nvPr/>
        </p:nvGrpSpPr>
        <p:grpSpPr>
          <a:xfrm>
            <a:off x="10080896" y="5829300"/>
            <a:ext cx="3061817" cy="2248548"/>
            <a:chOff x="2162175" y="5905500"/>
            <a:chExt cx="3348310" cy="255574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55E1F84-E22F-7893-768D-39C8564DE41D}"/>
                </a:ext>
              </a:extLst>
            </p:cNvPr>
            <p:cNvSpPr/>
            <p:nvPr/>
          </p:nvSpPr>
          <p:spPr>
            <a:xfrm>
              <a:off x="2162175" y="5905500"/>
              <a:ext cx="3348310" cy="2555741"/>
            </a:xfrm>
            <a:prstGeom prst="ellipse">
              <a:avLst/>
            </a:prstGeom>
            <a:solidFill>
              <a:srgbClr val="0070C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350564C-13AB-88B8-1DD7-F33C5D46B6FD}"/>
                </a:ext>
              </a:extLst>
            </p:cNvPr>
            <p:cNvSpPr/>
            <p:nvPr/>
          </p:nvSpPr>
          <p:spPr>
            <a:xfrm>
              <a:off x="3300123" y="6412498"/>
              <a:ext cx="1360636" cy="16441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88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doka One" panose="02000000000000000000" pitchFamily="2" charset="0"/>
                </a:rPr>
                <a:t>T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6C4C591-5227-9939-5A26-BE0738188C45}"/>
              </a:ext>
            </a:extLst>
          </p:cNvPr>
          <p:cNvSpPr/>
          <p:nvPr/>
        </p:nvSpPr>
        <p:spPr>
          <a:xfrm>
            <a:off x="15011400" y="998628"/>
            <a:ext cx="2624235" cy="14465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3C8AA-ECB4-6F7A-B40E-DF36568CCC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0200" y="4378587"/>
            <a:ext cx="7257378" cy="5426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295CFBB-4ECF-7477-64E0-64C72AB629E8}"/>
              </a:ext>
            </a:extLst>
          </p:cNvPr>
          <p:cNvSpPr/>
          <p:nvPr/>
        </p:nvSpPr>
        <p:spPr>
          <a:xfrm>
            <a:off x="1143000" y="6591299"/>
            <a:ext cx="8153400" cy="2133601"/>
          </a:xfrm>
          <a:prstGeom prst="rect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11215 0.0018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8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6177F393-C059-AA19-8B3F-3AA0A5AD8CEA}"/>
              </a:ext>
            </a:extLst>
          </p:cNvPr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-609600" y="295502"/>
            <a:ext cx="16230600" cy="1964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</a:rPr>
              <a:t>Read again and Write T (true) or F (false).</a:t>
            </a:r>
            <a:endParaRPr lang="en-US" sz="8800" b="1" dirty="0">
              <a:solidFill>
                <a:srgbClr val="C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4B7FEB-71E6-43E5-A8F1-B6D74E1A8D68}"/>
              </a:ext>
            </a:extLst>
          </p:cNvPr>
          <p:cNvGrpSpPr/>
          <p:nvPr/>
        </p:nvGrpSpPr>
        <p:grpSpPr>
          <a:xfrm>
            <a:off x="7239000" y="2531816"/>
            <a:ext cx="4348189" cy="1699868"/>
            <a:chOff x="12056721" y="-222918"/>
            <a:chExt cx="4209289" cy="4015818"/>
          </a:xfrm>
          <a:solidFill>
            <a:schemeClr val="tx1">
              <a:lumMod val="65000"/>
              <a:lumOff val="35000"/>
            </a:schemeClr>
          </a:solidFill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id="{1B3E3021-A808-0197-BFDE-541E5EBB5F15}"/>
                </a:ext>
              </a:extLst>
            </p:cNvPr>
            <p:cNvGrpSpPr/>
            <p:nvPr/>
          </p:nvGrpSpPr>
          <p:grpSpPr>
            <a:xfrm>
              <a:off x="12056721" y="-222918"/>
              <a:ext cx="4209289" cy="3890957"/>
              <a:chOff x="-782526" y="-1424149"/>
              <a:chExt cx="7484736" cy="4389975"/>
            </a:xfrm>
            <a:grpFill/>
          </p:grpSpPr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260EB465-AA9D-A3DA-3B1C-1D401A574599}"/>
                  </a:ext>
                </a:extLst>
              </p:cNvPr>
              <p:cNvSpPr/>
              <p:nvPr/>
            </p:nvSpPr>
            <p:spPr>
              <a:xfrm>
                <a:off x="-782526" y="-1424149"/>
                <a:ext cx="7484736" cy="4389975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32622002-489F-E44D-8E8A-5D786566B3E0}"/>
                </a:ext>
              </a:extLst>
            </p:cNvPr>
            <p:cNvSpPr txBox="1"/>
            <p:nvPr/>
          </p:nvSpPr>
          <p:spPr>
            <a:xfrm>
              <a:off x="12910941" y="627436"/>
              <a:ext cx="2422446" cy="31654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97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9D02CD0-B46C-902E-7D06-FD13D3CC42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4397063"/>
            <a:ext cx="12496800" cy="24857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03D803-705E-056B-D730-BB3F52ACD7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7339080"/>
            <a:ext cx="12189628" cy="24640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690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50144F15-1163-21A9-54FA-BF25D5E38EB8}"/>
              </a:ext>
            </a:extLst>
          </p:cNvPr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A2F7432-2E7A-FF09-7E1E-2F3B9FF6FB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800" y="1866900"/>
            <a:ext cx="10132183" cy="7193335"/>
          </a:xfrm>
          <a:prstGeom prst="rect">
            <a:avLst/>
          </a:prstGeom>
        </p:spPr>
      </p:pic>
      <p:pic>
        <p:nvPicPr>
          <p:cNvPr id="4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6C066D3F-7EED-350F-DFED-E460F3E86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030200" y="4914900"/>
            <a:ext cx="2969452" cy="296945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11659CA-C30D-1157-D582-78DA015701C6}"/>
              </a:ext>
            </a:extLst>
          </p:cNvPr>
          <p:cNvSpPr txBox="1"/>
          <p:nvPr/>
        </p:nvSpPr>
        <p:spPr>
          <a:xfrm>
            <a:off x="10134600" y="2515601"/>
            <a:ext cx="8259377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</a:rPr>
              <a:t>Work in Pairs</a:t>
            </a:r>
          </a:p>
        </p:txBody>
      </p:sp>
    </p:spTree>
    <p:extLst>
      <p:ext uri="{BB962C8B-B14F-4D97-AF65-F5344CB8AC3E}">
        <p14:creationId xmlns:p14="http://schemas.microsoft.com/office/powerpoint/2010/main" val="113022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A0CB6C2A-7F3C-6828-E0B2-44FBAA0716D6}"/>
              </a:ext>
            </a:extLst>
          </p:cNvPr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51EE371-9E8F-F718-0D3F-A670C2D66926}"/>
              </a:ext>
            </a:extLst>
          </p:cNvPr>
          <p:cNvSpPr/>
          <p:nvPr/>
        </p:nvSpPr>
        <p:spPr>
          <a:xfrm>
            <a:off x="3200400" y="2677111"/>
            <a:ext cx="12262456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8000" b="1" dirty="0">
                <a:ln w="0"/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</a:t>
            </a:r>
            <a:r>
              <a:rPr lang="en-US" sz="8000" dirty="0">
                <a:ln w="0"/>
                <a:latin typeface="Abadi Extra Light" panose="020B0204020104020204" pitchFamily="34" charset="0"/>
              </a:rPr>
              <a:t>It is hot inside the volcano.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C2C507CD-72AE-E53B-4C49-43BA91B7F0F6}"/>
              </a:ext>
            </a:extLst>
          </p:cNvPr>
          <p:cNvSpPr txBox="1"/>
          <p:nvPr/>
        </p:nvSpPr>
        <p:spPr>
          <a:xfrm>
            <a:off x="-609600" y="295502"/>
            <a:ext cx="16230600" cy="1964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</a:rPr>
              <a:t>Read again and Write T (true) or F (false).</a:t>
            </a:r>
            <a:endParaRPr lang="en-US" sz="8800" b="1" dirty="0">
              <a:solidFill>
                <a:srgbClr val="C0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CAE194-10E2-24FA-94B6-C604576FCF82}"/>
              </a:ext>
            </a:extLst>
          </p:cNvPr>
          <p:cNvGrpSpPr/>
          <p:nvPr/>
        </p:nvGrpSpPr>
        <p:grpSpPr>
          <a:xfrm>
            <a:off x="14100289" y="5771062"/>
            <a:ext cx="3061817" cy="2306786"/>
            <a:chOff x="10033185" y="6330026"/>
            <a:chExt cx="3061817" cy="2306786"/>
          </a:xfrm>
          <a:solidFill>
            <a:srgbClr val="C00000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063477D-F8CF-C47F-D28A-254DE68B37AD}"/>
                </a:ext>
              </a:extLst>
            </p:cNvPr>
            <p:cNvSpPr/>
            <p:nvPr/>
          </p:nvSpPr>
          <p:spPr>
            <a:xfrm>
              <a:off x="10033185" y="6330026"/>
              <a:ext cx="3061817" cy="2306786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8BE0DE6-C718-6BEE-2BFE-E9436BB51E99}"/>
                </a:ext>
              </a:extLst>
            </p:cNvPr>
            <p:cNvSpPr/>
            <p:nvPr/>
          </p:nvSpPr>
          <p:spPr>
            <a:xfrm>
              <a:off x="11174667" y="6698589"/>
              <a:ext cx="1042411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96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doka One" panose="02000000000000000000" pitchFamily="2" charset="0"/>
                </a:rPr>
                <a:t>F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7CC23FD-11A8-DCAA-9E89-869EAE600B9B}"/>
              </a:ext>
            </a:extLst>
          </p:cNvPr>
          <p:cNvGrpSpPr/>
          <p:nvPr/>
        </p:nvGrpSpPr>
        <p:grpSpPr>
          <a:xfrm>
            <a:off x="10080896" y="5829300"/>
            <a:ext cx="3061817" cy="2248548"/>
            <a:chOff x="2162175" y="5905500"/>
            <a:chExt cx="3348310" cy="255574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55E1F84-E22F-7893-768D-39C8564DE41D}"/>
                </a:ext>
              </a:extLst>
            </p:cNvPr>
            <p:cNvSpPr/>
            <p:nvPr/>
          </p:nvSpPr>
          <p:spPr>
            <a:xfrm>
              <a:off x="2162175" y="5905500"/>
              <a:ext cx="3348310" cy="2555741"/>
            </a:xfrm>
            <a:prstGeom prst="ellipse">
              <a:avLst/>
            </a:prstGeom>
            <a:solidFill>
              <a:srgbClr val="0070C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350564C-13AB-88B8-1DD7-F33C5D46B6FD}"/>
                </a:ext>
              </a:extLst>
            </p:cNvPr>
            <p:cNvSpPr/>
            <p:nvPr/>
          </p:nvSpPr>
          <p:spPr>
            <a:xfrm>
              <a:off x="3300123" y="6412498"/>
              <a:ext cx="1360636" cy="16441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88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doka One" panose="02000000000000000000" pitchFamily="2" charset="0"/>
                </a:rPr>
                <a:t>T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6C4C591-5227-9939-5A26-BE0738188C45}"/>
              </a:ext>
            </a:extLst>
          </p:cNvPr>
          <p:cNvSpPr/>
          <p:nvPr/>
        </p:nvSpPr>
        <p:spPr>
          <a:xfrm>
            <a:off x="15011400" y="998628"/>
            <a:ext cx="2624235" cy="14465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3C8AA-ECB4-6F7A-B40E-DF36568CCC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1011" y="4416687"/>
            <a:ext cx="7257378" cy="5426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295CFBB-4ECF-7477-64E0-64C72AB629E8}"/>
              </a:ext>
            </a:extLst>
          </p:cNvPr>
          <p:cNvSpPr/>
          <p:nvPr/>
        </p:nvSpPr>
        <p:spPr>
          <a:xfrm>
            <a:off x="1286213" y="7267060"/>
            <a:ext cx="8153400" cy="2306786"/>
          </a:xfrm>
          <a:prstGeom prst="rect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11215 0.0018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8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A0CB6C2A-7F3C-6828-E0B2-44FBAA0716D6}"/>
              </a:ext>
            </a:extLst>
          </p:cNvPr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51EE371-9E8F-F718-0D3F-A670C2D66926}"/>
              </a:ext>
            </a:extLst>
          </p:cNvPr>
          <p:cNvSpPr/>
          <p:nvPr/>
        </p:nvSpPr>
        <p:spPr>
          <a:xfrm>
            <a:off x="3200400" y="2677111"/>
            <a:ext cx="12262456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8000" b="1" dirty="0">
                <a:ln w="0"/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</a:t>
            </a:r>
            <a:r>
              <a:rPr lang="en-US" sz="8000" dirty="0">
                <a:ln w="0"/>
                <a:latin typeface="Abadi Extra Light" panose="020B0204020104020204" pitchFamily="34" charset="0"/>
              </a:rPr>
              <a:t>Volcanoes can’t erupt.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C2C507CD-72AE-E53B-4C49-43BA91B7F0F6}"/>
              </a:ext>
            </a:extLst>
          </p:cNvPr>
          <p:cNvSpPr txBox="1"/>
          <p:nvPr/>
        </p:nvSpPr>
        <p:spPr>
          <a:xfrm>
            <a:off x="-609600" y="295502"/>
            <a:ext cx="16230600" cy="1964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</a:rPr>
              <a:t>Read again and Write T (true) or F (false).</a:t>
            </a:r>
            <a:endParaRPr lang="en-US" sz="8800" b="1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C4C591-5227-9939-5A26-BE0738188C45}"/>
              </a:ext>
            </a:extLst>
          </p:cNvPr>
          <p:cNvSpPr/>
          <p:nvPr/>
        </p:nvSpPr>
        <p:spPr>
          <a:xfrm>
            <a:off x="15011400" y="998628"/>
            <a:ext cx="2624235" cy="14465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4BFC7-18EE-1D6A-8660-C9BCD876D9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5568" y="4434367"/>
            <a:ext cx="7097752" cy="5548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295CFBB-4ECF-7477-64E0-64C72AB629E8}"/>
              </a:ext>
            </a:extLst>
          </p:cNvPr>
          <p:cNvSpPr/>
          <p:nvPr/>
        </p:nvSpPr>
        <p:spPr>
          <a:xfrm>
            <a:off x="1511327" y="4994365"/>
            <a:ext cx="8153400" cy="1964321"/>
          </a:xfrm>
          <a:prstGeom prst="rect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0A9FB-3AE6-2AA3-B547-12667761E99A}"/>
              </a:ext>
            </a:extLst>
          </p:cNvPr>
          <p:cNvGrpSpPr/>
          <p:nvPr/>
        </p:nvGrpSpPr>
        <p:grpSpPr>
          <a:xfrm>
            <a:off x="10323492" y="5676900"/>
            <a:ext cx="3061817" cy="2248548"/>
            <a:chOff x="2162175" y="5905500"/>
            <a:chExt cx="3348310" cy="255574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D670B4B-E9B2-724D-1D22-BDCADB4DCA4E}"/>
                </a:ext>
              </a:extLst>
            </p:cNvPr>
            <p:cNvSpPr/>
            <p:nvPr/>
          </p:nvSpPr>
          <p:spPr>
            <a:xfrm>
              <a:off x="2162175" y="5905500"/>
              <a:ext cx="3348310" cy="2555741"/>
            </a:xfrm>
            <a:prstGeom prst="ellipse">
              <a:avLst/>
            </a:prstGeom>
            <a:solidFill>
              <a:srgbClr val="0070C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F1802F-3816-63E3-6022-BF293AA75331}"/>
                </a:ext>
              </a:extLst>
            </p:cNvPr>
            <p:cNvSpPr/>
            <p:nvPr/>
          </p:nvSpPr>
          <p:spPr>
            <a:xfrm>
              <a:off x="3343554" y="6354288"/>
              <a:ext cx="1273773" cy="16441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88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doka One" panose="02000000000000000000" pitchFamily="2" charset="0"/>
                </a:rPr>
                <a:t>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D1BE0C-E9B9-F021-78C1-D4000AA33DFE}"/>
              </a:ext>
            </a:extLst>
          </p:cNvPr>
          <p:cNvGrpSpPr/>
          <p:nvPr/>
        </p:nvGrpSpPr>
        <p:grpSpPr>
          <a:xfrm>
            <a:off x="14026010" y="5676900"/>
            <a:ext cx="3061817" cy="2306786"/>
            <a:chOff x="10033185" y="6330026"/>
            <a:chExt cx="3061817" cy="2306786"/>
          </a:xfrm>
          <a:solidFill>
            <a:srgbClr val="C00000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CBA179D-C490-9872-E6A5-55BA296EF6A3}"/>
                </a:ext>
              </a:extLst>
            </p:cNvPr>
            <p:cNvSpPr/>
            <p:nvPr/>
          </p:nvSpPr>
          <p:spPr>
            <a:xfrm>
              <a:off x="10033185" y="6330026"/>
              <a:ext cx="3061817" cy="2306786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721D0CE-D6E5-DB36-7508-603BB4051236}"/>
                </a:ext>
              </a:extLst>
            </p:cNvPr>
            <p:cNvSpPr/>
            <p:nvPr/>
          </p:nvSpPr>
          <p:spPr>
            <a:xfrm>
              <a:off x="11176185" y="6680438"/>
              <a:ext cx="1347211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96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doka One" panose="02000000000000000000" pitchFamily="2" charset="0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636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1.11111E-6 L -0.10426 -0.0009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7" y="-46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A0CB6C2A-7F3C-6828-E0B2-44FBAA0716D6}"/>
              </a:ext>
            </a:extLst>
          </p:cNvPr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51EE371-9E8F-F718-0D3F-A670C2D66926}"/>
              </a:ext>
            </a:extLst>
          </p:cNvPr>
          <p:cNvSpPr/>
          <p:nvPr/>
        </p:nvSpPr>
        <p:spPr>
          <a:xfrm>
            <a:off x="2286000" y="2724214"/>
            <a:ext cx="1371600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8000" b="1" dirty="0">
                <a:ln w="0"/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</a:t>
            </a:r>
            <a:r>
              <a:rPr lang="en-US" sz="8000" dirty="0">
                <a:ln w="0"/>
                <a:latin typeface="Abadi Extra Light" panose="020B0204020104020204" pitchFamily="34" charset="0"/>
              </a:rPr>
              <a:t>Mauna Loa is a little volcano.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C2C507CD-72AE-E53B-4C49-43BA91B7F0F6}"/>
              </a:ext>
            </a:extLst>
          </p:cNvPr>
          <p:cNvSpPr txBox="1"/>
          <p:nvPr/>
        </p:nvSpPr>
        <p:spPr>
          <a:xfrm>
            <a:off x="-609600" y="295502"/>
            <a:ext cx="16230600" cy="1964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</a:rPr>
              <a:t>Read again and Write T (true) or F (false).</a:t>
            </a:r>
            <a:endParaRPr lang="en-US" sz="8800" b="1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C4C591-5227-9939-5A26-BE0738188C45}"/>
              </a:ext>
            </a:extLst>
          </p:cNvPr>
          <p:cNvSpPr/>
          <p:nvPr/>
        </p:nvSpPr>
        <p:spPr>
          <a:xfrm>
            <a:off x="15011400" y="998628"/>
            <a:ext cx="2624235" cy="14465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97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0A9FB-3AE6-2AA3-B547-12667761E99A}"/>
              </a:ext>
            </a:extLst>
          </p:cNvPr>
          <p:cNvGrpSpPr/>
          <p:nvPr/>
        </p:nvGrpSpPr>
        <p:grpSpPr>
          <a:xfrm>
            <a:off x="10323492" y="5676900"/>
            <a:ext cx="3061817" cy="2248548"/>
            <a:chOff x="2162175" y="5905500"/>
            <a:chExt cx="3348310" cy="255574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D670B4B-E9B2-724D-1D22-BDCADB4DCA4E}"/>
                </a:ext>
              </a:extLst>
            </p:cNvPr>
            <p:cNvSpPr/>
            <p:nvPr/>
          </p:nvSpPr>
          <p:spPr>
            <a:xfrm>
              <a:off x="2162175" y="5905500"/>
              <a:ext cx="3348310" cy="2555741"/>
            </a:xfrm>
            <a:prstGeom prst="ellipse">
              <a:avLst/>
            </a:prstGeom>
            <a:solidFill>
              <a:srgbClr val="0070C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F1802F-3816-63E3-6022-BF293AA75331}"/>
                </a:ext>
              </a:extLst>
            </p:cNvPr>
            <p:cNvSpPr/>
            <p:nvPr/>
          </p:nvSpPr>
          <p:spPr>
            <a:xfrm>
              <a:off x="3343554" y="6354288"/>
              <a:ext cx="1273773" cy="16441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88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doka One" panose="02000000000000000000" pitchFamily="2" charset="0"/>
                </a:rPr>
                <a:t>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D1BE0C-E9B9-F021-78C1-D4000AA33DFE}"/>
              </a:ext>
            </a:extLst>
          </p:cNvPr>
          <p:cNvGrpSpPr/>
          <p:nvPr/>
        </p:nvGrpSpPr>
        <p:grpSpPr>
          <a:xfrm>
            <a:off x="14026010" y="5676900"/>
            <a:ext cx="3061817" cy="2306786"/>
            <a:chOff x="10033185" y="6330026"/>
            <a:chExt cx="3061817" cy="2306786"/>
          </a:xfrm>
          <a:solidFill>
            <a:srgbClr val="C00000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CBA179D-C490-9872-E6A5-55BA296EF6A3}"/>
                </a:ext>
              </a:extLst>
            </p:cNvPr>
            <p:cNvSpPr/>
            <p:nvPr/>
          </p:nvSpPr>
          <p:spPr>
            <a:xfrm>
              <a:off x="10033185" y="6330026"/>
              <a:ext cx="3061817" cy="2306786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721D0CE-D6E5-DB36-7508-603BB4051236}"/>
                </a:ext>
              </a:extLst>
            </p:cNvPr>
            <p:cNvSpPr/>
            <p:nvPr/>
          </p:nvSpPr>
          <p:spPr>
            <a:xfrm>
              <a:off x="11176185" y="6680438"/>
              <a:ext cx="1347211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96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doka One" panose="02000000000000000000" pitchFamily="2" charset="0"/>
                </a:rPr>
                <a:t>F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773B7D1-5BB3-79E6-16EC-1636E32E7E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872" y="4512045"/>
            <a:ext cx="9124503" cy="5116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295CFBB-4ECF-7477-64E0-64C72AB629E8}"/>
              </a:ext>
            </a:extLst>
          </p:cNvPr>
          <p:cNvSpPr/>
          <p:nvPr/>
        </p:nvSpPr>
        <p:spPr>
          <a:xfrm>
            <a:off x="890744" y="5375964"/>
            <a:ext cx="8153400" cy="2142331"/>
          </a:xfrm>
          <a:prstGeom prst="rect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1.11111E-6 L -0.10426 -0.0009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7" y="-46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57200" y="1316350"/>
            <a:ext cx="17373600" cy="839915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5350344" y="1377133"/>
            <a:ext cx="8594255" cy="1426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87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FLUENCY TIME 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542884" y="2563152"/>
            <a:ext cx="8223347" cy="1106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KG Primary Penmanship Bold"/>
              </a:rPr>
              <a:t>Lesson 2 - CLIL - GEOGRAPHY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31E9E7-318E-7522-C33B-E400053455A2}"/>
              </a:ext>
            </a:extLst>
          </p:cNvPr>
          <p:cNvGrpSpPr/>
          <p:nvPr/>
        </p:nvGrpSpPr>
        <p:grpSpPr>
          <a:xfrm>
            <a:off x="0" y="-90803"/>
            <a:ext cx="18288000" cy="2415143"/>
            <a:chOff x="-42836" y="-56804"/>
            <a:chExt cx="18288000" cy="24151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B35E3A-2677-06AD-FC58-ABDA8842A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48A1D1-A264-5B50-D02A-2F8F78A65A79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93BADEF-F171-7EE9-0A11-69B359BCC9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2" name="Picture 2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C4050C6F-29EF-9CB4-496D-53F104E9EC8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23" name="Picture 2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BE76CE9F-DB6C-57FA-704B-CBA5F1DDAB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24" name="Picture 23" descr="Text&#10;&#10;Description automatically generated">
                <a:extLst>
                  <a:ext uri="{FF2B5EF4-FFF2-40B4-BE49-F238E27FC236}">
                    <a16:creationId xmlns:a16="http://schemas.microsoft.com/office/drawing/2014/main" id="{70E438CA-4AC2-06CB-14A2-8A340F2AA4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19AB7343-C7D8-8BCA-13B4-5B8D2A562697}"/>
              </a:ext>
            </a:extLst>
          </p:cNvPr>
          <p:cNvSpPr/>
          <p:nvPr/>
        </p:nvSpPr>
        <p:spPr>
          <a:xfrm>
            <a:off x="2057400" y="3824793"/>
            <a:ext cx="6398884" cy="5755418"/>
          </a:xfrm>
          <a:custGeom>
            <a:avLst/>
            <a:gdLst/>
            <a:ahLst/>
            <a:cxnLst/>
            <a:rect l="l" t="t" r="r" b="b"/>
            <a:pathLst>
              <a:path w="4139222" h="3100654">
                <a:moveTo>
                  <a:pt x="0" y="0"/>
                </a:moveTo>
                <a:lnTo>
                  <a:pt x="4139222" y="0"/>
                </a:lnTo>
                <a:lnTo>
                  <a:pt x="4139222" y="3100654"/>
                </a:lnTo>
                <a:lnTo>
                  <a:pt x="0" y="3100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4FBC68B-5BA4-B440-DE8E-BEDAE02E2EB9}"/>
              </a:ext>
            </a:extLst>
          </p:cNvPr>
          <p:cNvSpPr/>
          <p:nvPr/>
        </p:nvSpPr>
        <p:spPr>
          <a:xfrm>
            <a:off x="9448800" y="4226792"/>
            <a:ext cx="6735586" cy="5488708"/>
          </a:xfrm>
          <a:custGeom>
            <a:avLst/>
            <a:gdLst/>
            <a:ahLst/>
            <a:cxnLst/>
            <a:rect l="l" t="t" r="r" b="b"/>
            <a:pathLst>
              <a:path w="4846124" h="4114800">
                <a:moveTo>
                  <a:pt x="0" y="0"/>
                </a:moveTo>
                <a:lnTo>
                  <a:pt x="4846124" y="0"/>
                </a:lnTo>
                <a:lnTo>
                  <a:pt x="4846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383189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5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9165" y="937829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153772" y="411995"/>
            <a:ext cx="852362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Primary Penmanship Bold"/>
              </a:rPr>
              <a:t>Listen and Answer.</a:t>
            </a:r>
            <a:endParaRPr lang="en-US" sz="80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pic>
        <p:nvPicPr>
          <p:cNvPr id="2" name="Track 155">
            <a:hlinkClick r:id="" action="ppaction://media"/>
            <a:extLst>
              <a:ext uri="{FF2B5EF4-FFF2-40B4-BE49-F238E27FC236}">
                <a16:creationId xmlns:a16="http://schemas.microsoft.com/office/drawing/2014/main" id="{5E071F46-FBB8-8615-D37C-AAEFD1BF3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21763" y="5021263"/>
            <a:ext cx="244475" cy="2444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1D46875-46A7-C009-9BE6-57C0D46C5223}"/>
              </a:ext>
            </a:extLst>
          </p:cNvPr>
          <p:cNvGrpSpPr/>
          <p:nvPr/>
        </p:nvGrpSpPr>
        <p:grpSpPr>
          <a:xfrm>
            <a:off x="4032628" y="4692525"/>
            <a:ext cx="10401863" cy="3032379"/>
            <a:chOff x="4027206" y="4734515"/>
            <a:chExt cx="10401863" cy="23622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9A0882B-245E-627C-F318-B8F8EA01CC39}"/>
                </a:ext>
              </a:extLst>
            </p:cNvPr>
            <p:cNvSpPr/>
            <p:nvPr/>
          </p:nvSpPr>
          <p:spPr>
            <a:xfrm>
              <a:off x="4027206" y="4734515"/>
              <a:ext cx="10401863" cy="236220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5E001B-F89B-3B69-DE92-42623F109828}"/>
                </a:ext>
              </a:extLst>
            </p:cNvPr>
            <p:cNvSpPr/>
            <p:nvPr/>
          </p:nvSpPr>
          <p:spPr>
            <a:xfrm>
              <a:off x="4570296" y="5103342"/>
              <a:ext cx="9406635" cy="12069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cap="none" spc="0" dirty="0">
                  <a:ln w="0"/>
                  <a:solidFill>
                    <a:srgbClr val="FFFF00"/>
                  </a:solidFill>
                  <a:latin typeface="Modern Love" panose="04090805081005020601" pitchFamily="82" charset="0"/>
                </a:rPr>
                <a:t>What happens </a:t>
              </a:r>
            </a:p>
            <a:p>
              <a:pPr algn="ctr"/>
              <a:r>
                <a:rPr lang="en-US" sz="6000" cap="none" spc="0" dirty="0">
                  <a:ln w="0"/>
                  <a:solidFill>
                    <a:srgbClr val="FFFF00"/>
                  </a:solidFill>
                  <a:latin typeface="Modern Love" panose="04090805081005020601" pitchFamily="82" charset="0"/>
                </a:rPr>
                <a:t>when the volcano erupts?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0D23975-7569-69BA-DC2C-0881085F2196}"/>
              </a:ext>
            </a:extLst>
          </p:cNvPr>
          <p:cNvSpPr/>
          <p:nvPr/>
        </p:nvSpPr>
        <p:spPr>
          <a:xfrm>
            <a:off x="516060" y="3117261"/>
            <a:ext cx="601113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There is a hole in the volcano.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7C634D-D197-217A-6F47-5230B659E1D1}"/>
              </a:ext>
            </a:extLst>
          </p:cNvPr>
          <p:cNvSpPr/>
          <p:nvPr/>
        </p:nvSpPr>
        <p:spPr>
          <a:xfrm>
            <a:off x="11429082" y="3117261"/>
            <a:ext cx="742474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There is a lava inside the hole.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A0C995-E2BE-89EE-E944-7E1042852B7F}"/>
              </a:ext>
            </a:extLst>
          </p:cNvPr>
          <p:cNvSpPr/>
          <p:nvPr/>
        </p:nvSpPr>
        <p:spPr>
          <a:xfrm>
            <a:off x="9233559" y="7943863"/>
            <a:ext cx="90645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FF00FF"/>
                </a:solidFill>
                <a:latin typeface="Modern Love" panose="04090805081005020601" pitchFamily="82" charset="0"/>
              </a:rPr>
              <a:t>The lava comes out and goes down the volcano.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52F3A8-A28C-7AF0-2744-679F0020E134}"/>
              </a:ext>
            </a:extLst>
          </p:cNvPr>
          <p:cNvSpPr/>
          <p:nvPr/>
        </p:nvSpPr>
        <p:spPr>
          <a:xfrm>
            <a:off x="228600" y="8035708"/>
            <a:ext cx="7969008" cy="14567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accent5">
                    <a:lumMod val="75000"/>
                  </a:schemeClr>
                </a:solidFill>
                <a:latin typeface="Modern Love" panose="04090805081005020601" pitchFamily="82" charset="0"/>
              </a:rPr>
              <a:t>The lava is red and yellow. It is very hot.</a:t>
            </a:r>
          </a:p>
        </p:txBody>
      </p:sp>
    </p:spTree>
    <p:extLst>
      <p:ext uri="{BB962C8B-B14F-4D97-AF65-F5344CB8AC3E}">
        <p14:creationId xmlns:p14="http://schemas.microsoft.com/office/powerpoint/2010/main" val="1468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9" grpId="0"/>
      <p:bldP spid="21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914400" y="400510"/>
            <a:ext cx="722822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Primary Penmanship Bold"/>
              </a:rPr>
              <a:t>Make a Poster.</a:t>
            </a:r>
            <a:endParaRPr lang="en-US" sz="80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ED60CBF-FF10-259D-97F0-B103BDE031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4225" y="4086280"/>
            <a:ext cx="5515030" cy="3915391"/>
          </a:xfrm>
          <a:prstGeom prst="rect">
            <a:avLst/>
          </a:prstGeom>
        </p:spPr>
      </p:pic>
      <p:pic>
        <p:nvPicPr>
          <p:cNvPr id="4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DCFA6B50-955E-CF5F-F304-516FCE0DA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619207" y="8425352"/>
            <a:ext cx="1600200" cy="1600200"/>
          </a:xfrm>
          <a:prstGeom prst="rect">
            <a:avLst/>
          </a:prstGeom>
        </p:spPr>
      </p:pic>
      <p:pic>
        <p:nvPicPr>
          <p:cNvPr id="6" name="Picture 2" descr="How to Teach Kids to Make Posters - Synonym">
            <a:extLst>
              <a:ext uri="{FF2B5EF4-FFF2-40B4-BE49-F238E27FC236}">
                <a16:creationId xmlns:a16="http://schemas.microsoft.com/office/drawing/2014/main" id="{F6346404-4F5A-023B-5290-03293D1FC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62501"/>
            <a:ext cx="9542462" cy="6362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7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400" y="1104900"/>
            <a:ext cx="17983200" cy="8991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6E1B0C91-8354-2359-24D4-E4D875B38A01}"/>
              </a:ext>
            </a:extLst>
          </p:cNvPr>
          <p:cNvSpPr txBox="1"/>
          <p:nvPr/>
        </p:nvSpPr>
        <p:spPr>
          <a:xfrm>
            <a:off x="3411423" y="942621"/>
            <a:ext cx="11201400" cy="2110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C00000"/>
                </a:solidFill>
                <a:latin typeface="Jumble" panose="02000503000000020004" pitchFamily="2" charset="0"/>
              </a:rPr>
              <a:t>LIVE ON THE STAGE</a:t>
            </a:r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6E0A78AB-4187-BF4B-8F41-ABB70FC20B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2701" y="3052814"/>
            <a:ext cx="11258844" cy="6568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46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8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400" y="1104900"/>
            <a:ext cx="17983200" cy="8991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4A221CA1-F04C-D536-2E1A-226BC2AFE8F4}"/>
              </a:ext>
            </a:extLst>
          </p:cNvPr>
          <p:cNvSpPr txBox="1"/>
          <p:nvPr/>
        </p:nvSpPr>
        <p:spPr>
          <a:xfrm>
            <a:off x="1295400" y="988239"/>
            <a:ext cx="71628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Primary Penmanship Bold"/>
              </a:rPr>
              <a:t>Look and Color. </a:t>
            </a:r>
            <a:endParaRPr lang="en-US" sz="80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5" name="Graphic 4" descr="Right pointing backhand index with solid fill">
            <a:extLst>
              <a:ext uri="{FF2B5EF4-FFF2-40B4-BE49-F238E27FC236}">
                <a16:creationId xmlns:a16="http://schemas.microsoft.com/office/drawing/2014/main" id="{8A0CB0FA-F115-F1AA-547C-560795DBED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27" y="1659797"/>
            <a:ext cx="1397084" cy="1397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F778E5-465D-7BBB-6776-F0D9A5C756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614" y="3924300"/>
            <a:ext cx="17142771" cy="3684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917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864" y="1453329"/>
            <a:ext cx="16230600" cy="8229600"/>
            <a:chOff x="0" y="0"/>
            <a:chExt cx="4274726" cy="2167467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63241" y="2014547"/>
            <a:ext cx="13181135" cy="14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8615" dirty="0">
                <a:solidFill>
                  <a:srgbClr val="C0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877764" y="4402880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7104373" y="4295490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660856" y="4295490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2636667" y="1552847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3134311" y="1216104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371600" y="8146604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B050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629400" y="8198845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B050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274312" y="8272453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B050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533B83F4-8725-7B5C-C02A-006516E12F04}"/>
              </a:ext>
            </a:extLst>
          </p:cNvPr>
          <p:cNvSpPr/>
          <p:nvPr/>
        </p:nvSpPr>
        <p:spPr>
          <a:xfrm>
            <a:off x="-381000" y="790941"/>
            <a:ext cx="18821400" cy="968655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  <a:solidFill>
            <a:schemeClr val="accent6">
              <a:lumMod val="5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chemeClr val="bg1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56411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316300" y="1231094"/>
            <a:ext cx="13198198" cy="223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2926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5AC7AB-151F-A1F5-2DD1-7BF537358D3A}"/>
              </a:ext>
            </a:extLst>
          </p:cNvPr>
          <p:cNvGrpSpPr/>
          <p:nvPr/>
        </p:nvGrpSpPr>
        <p:grpSpPr>
          <a:xfrm>
            <a:off x="-76200" y="123958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5C272F-12D1-C252-424F-BEA78D66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25B9FF-558F-0145-E670-D8D7D7073AD7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E16FBCD-4681-B963-D6A1-D49DBE3BE6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E57851F2-4D0F-2A6C-6747-20568DED54B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89D5F1B-77BA-0616-8978-C2660680409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BE4273F1-7FEB-BEEC-6BBE-6899287006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F1CF97A-21D8-95D1-9127-35AC63BD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3469271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90359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72341">
            <a:off x="198125" y="7671254"/>
            <a:ext cx="3368967" cy="2425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7EA21D-162C-833F-3802-740AC06B238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4B53F2-9E53-C115-1E51-F3C7DF5EC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6A6EEC0-5E7C-DE94-8BF4-AC92E3542CD8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E938DF7-209A-4AA2-7BFA-8C7BAAC5360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4" name="Picture 13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365F7B2-5E87-EC30-7C11-FF87F3B91C2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5" name="Picture 14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98C5770-578E-34A2-FC5E-0863F323ED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6" name="Picture 15" descr="Text&#10;&#10;Description automatically generated">
                <a:extLst>
                  <a:ext uri="{FF2B5EF4-FFF2-40B4-BE49-F238E27FC236}">
                    <a16:creationId xmlns:a16="http://schemas.microsoft.com/office/drawing/2014/main" id="{26E157C1-FC8A-E724-72AE-425FA05754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9">
            <a:extLst>
              <a:ext uri="{FF2B5EF4-FFF2-40B4-BE49-F238E27FC236}">
                <a16:creationId xmlns:a16="http://schemas.microsoft.com/office/drawing/2014/main" id="{4362F392-2F42-53C2-DD81-3E06785CB80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93F2F970-1D3E-24C2-A8FA-C443274E4A94}"/>
              </a:ext>
            </a:extLst>
          </p:cNvPr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1205E5DE-CF74-92E4-6085-FC84FC6C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E9DD5ABC-54E1-D9A3-DAD5-2D3D6EE3B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400" y="1104900"/>
            <a:ext cx="17983200" cy="8991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52939" y="961368"/>
            <a:ext cx="9664380" cy="2065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C00000"/>
                </a:solidFill>
                <a:latin typeface="KG Primary Penmanship Bold"/>
              </a:rPr>
              <a:t>GUESSING GAME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533EAD5-EBF5-F2E0-656D-5A1F07271FB9}"/>
              </a:ext>
            </a:extLst>
          </p:cNvPr>
          <p:cNvSpPr/>
          <p:nvPr/>
        </p:nvSpPr>
        <p:spPr>
          <a:xfrm>
            <a:off x="335362" y="3531473"/>
            <a:ext cx="8894687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1143000" indent="-1143000" algn="ctr">
              <a:buFont typeface="Wingdings" panose="05000000000000000000" pitchFamily="2" charset="2"/>
              <a:buChar char="Ø"/>
            </a:pPr>
            <a:r>
              <a:rPr lang="en-US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latin typeface="Modern Love" panose="04090805081005020601" pitchFamily="82" charset="0"/>
              </a:rPr>
              <a:t>What is it?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8728E616-F889-07C6-38B5-8E9403E5B9B9}"/>
              </a:ext>
            </a:extLst>
          </p:cNvPr>
          <p:cNvSpPr/>
          <p:nvPr/>
        </p:nvSpPr>
        <p:spPr>
          <a:xfrm>
            <a:off x="11002416" y="3040137"/>
            <a:ext cx="6233563" cy="5314561"/>
          </a:xfrm>
          <a:custGeom>
            <a:avLst/>
            <a:gdLst/>
            <a:ahLst/>
            <a:cxnLst/>
            <a:rect l="l" t="t" r="r" b="b"/>
            <a:pathLst>
              <a:path w="4846124" h="4114800">
                <a:moveTo>
                  <a:pt x="0" y="0"/>
                </a:moveTo>
                <a:lnTo>
                  <a:pt x="4846124" y="0"/>
                </a:lnTo>
                <a:lnTo>
                  <a:pt x="4846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F8D196-2E71-71D4-985C-99F3EB203B92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10596772" y="4398128"/>
            <a:ext cx="4429643" cy="4408156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EB6880-4E84-2CBF-83AC-1E9530895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6484" y="2859174"/>
            <a:ext cx="2353990" cy="3065437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EE135C0D-82AD-942B-F471-5EBDCA76FFB3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14429705" y="2293539"/>
            <a:ext cx="2292812" cy="2904728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62BC847-C028-0B52-C1BF-670062126CED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4600940" y="4000024"/>
            <a:ext cx="2872628" cy="311645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EA8551AC-6A14-3A32-476B-67E5F8DCF4C7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11447232" y="2234015"/>
            <a:ext cx="3139734" cy="4143686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1162F61B-4659-824C-1ED9-223FA705177F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14310196" y="5812737"/>
            <a:ext cx="2992113" cy="328964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FFD0BB9-6DB0-0EA0-528D-47086019C08B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12564147" y="4341302"/>
            <a:ext cx="2714511" cy="29044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pic>
        <p:nvPicPr>
          <p:cNvPr id="19" name="Picture 14" descr="interrogacao">
            <a:extLst>
              <a:ext uri="{FF2B5EF4-FFF2-40B4-BE49-F238E27FC236}">
                <a16:creationId xmlns:a16="http://schemas.microsoft.com/office/drawing/2014/main" id="{8804EB38-2CAC-263B-9E40-92C3998A8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617" y="5695599"/>
            <a:ext cx="2975068" cy="330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4A07CD6-3C65-48F5-DF4A-751F98195759}"/>
              </a:ext>
            </a:extLst>
          </p:cNvPr>
          <p:cNvSpPr/>
          <p:nvPr/>
        </p:nvSpPr>
        <p:spPr>
          <a:xfrm>
            <a:off x="1749244" y="5600700"/>
            <a:ext cx="6799397" cy="2215991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volcano</a:t>
            </a:r>
          </a:p>
        </p:txBody>
      </p:sp>
    </p:spTree>
    <p:extLst>
      <p:ext uri="{BB962C8B-B14F-4D97-AF65-F5344CB8AC3E}">
        <p14:creationId xmlns:p14="http://schemas.microsoft.com/office/powerpoint/2010/main" val="11483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c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383189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2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153771" y="411995"/>
            <a:ext cx="8447429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Repeat.</a:t>
            </a:r>
            <a:endParaRPr lang="en-US" sz="80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6E9259-F71C-F8BC-173A-7FEEB8BA9A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454" y="2826051"/>
            <a:ext cx="3276600" cy="3300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4FE31F-E99D-36A6-6BC7-A96DA30237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6781" y="3589849"/>
            <a:ext cx="3212580" cy="3087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40C0C2-099C-B65E-DF10-5EB583940E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7758" y="4466438"/>
            <a:ext cx="3177458" cy="2958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EAF505-D0EE-BF7E-F2F4-80541AE4C7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35079" y="5421592"/>
            <a:ext cx="3114999" cy="2950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87241F0-7474-7ADF-B31A-A8576420B2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82800" y="6793192"/>
            <a:ext cx="3114999" cy="3114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589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153771" y="411995"/>
            <a:ext cx="7533029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Point.</a:t>
            </a:r>
            <a:endParaRPr lang="en-US" sz="80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6E9259-F71C-F8BC-173A-7FEEB8BA9A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454" y="2826051"/>
            <a:ext cx="3276600" cy="3300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4FE31F-E99D-36A6-6BC7-A96DA30237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86781" y="3589849"/>
            <a:ext cx="3212580" cy="3087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40C0C2-099C-B65E-DF10-5EB583940E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67758" y="4466438"/>
            <a:ext cx="3177458" cy="2958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EAF505-D0EE-BF7E-F2F4-80541AE4C7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35079" y="5421592"/>
            <a:ext cx="3114999" cy="2950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87241F0-7474-7ADF-B31A-A8576420B2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782800" y="6793192"/>
            <a:ext cx="3114999" cy="3114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Track 154 02">
            <a:hlinkClick r:id="" action="ppaction://media"/>
            <a:extLst>
              <a:ext uri="{FF2B5EF4-FFF2-40B4-BE49-F238E27FC236}">
                <a16:creationId xmlns:a16="http://schemas.microsoft.com/office/drawing/2014/main" id="{02D34B9E-4DEB-D807-87E8-F397EE018C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51" end="17628.8437"/>
                </p14:media>
              </p:ext>
            </p:extLst>
          </p:nvPr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34800" y="953019"/>
            <a:ext cx="1524000" cy="1524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4D0E48-EBB3-0636-4339-8E5997B39D1C}"/>
              </a:ext>
            </a:extLst>
          </p:cNvPr>
          <p:cNvSpPr/>
          <p:nvPr/>
        </p:nvSpPr>
        <p:spPr>
          <a:xfrm>
            <a:off x="8686800" y="1027637"/>
            <a:ext cx="2624235" cy="14465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97</a:t>
            </a:r>
          </a:p>
        </p:txBody>
      </p:sp>
    </p:spTree>
    <p:extLst>
      <p:ext uri="{BB962C8B-B14F-4D97-AF65-F5344CB8AC3E}">
        <p14:creationId xmlns:p14="http://schemas.microsoft.com/office/powerpoint/2010/main" val="41286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153771" y="411995"/>
            <a:ext cx="8218829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Repeat.</a:t>
            </a:r>
            <a:endParaRPr lang="en-US" sz="80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6E9259-F71C-F8BC-173A-7FEEB8BA9A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454" y="2826051"/>
            <a:ext cx="3276600" cy="3300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4FE31F-E99D-36A6-6BC7-A96DA30237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86781" y="3589849"/>
            <a:ext cx="3212580" cy="3087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40C0C2-099C-B65E-DF10-5EB583940E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67758" y="4466438"/>
            <a:ext cx="3177458" cy="2958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EAF505-D0EE-BF7E-F2F4-80541AE4C7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35079" y="5421592"/>
            <a:ext cx="3114999" cy="2950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87241F0-7474-7ADF-B31A-A8576420B2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782800" y="6793192"/>
            <a:ext cx="3114999" cy="3114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Track 154 02">
            <a:hlinkClick r:id="" action="ppaction://media"/>
            <a:extLst>
              <a:ext uri="{FF2B5EF4-FFF2-40B4-BE49-F238E27FC236}">
                <a16:creationId xmlns:a16="http://schemas.microsoft.com/office/drawing/2014/main" id="{02D34B9E-4DEB-D807-87E8-F397EE018C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51" end="17628.8437"/>
                </p14:media>
              </p:ext>
            </p:extLst>
          </p:nvPr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627776" y="1021717"/>
            <a:ext cx="1524000" cy="1524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611232-D3D9-45EF-3299-EABF0012A04B}"/>
              </a:ext>
            </a:extLst>
          </p:cNvPr>
          <p:cNvSpPr/>
          <p:nvPr/>
        </p:nvSpPr>
        <p:spPr>
          <a:xfrm>
            <a:off x="9488930" y="1017414"/>
            <a:ext cx="2624235" cy="14465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97</a:t>
            </a:r>
          </a:p>
        </p:txBody>
      </p:sp>
    </p:spTree>
    <p:extLst>
      <p:ext uri="{BB962C8B-B14F-4D97-AF65-F5344CB8AC3E}">
        <p14:creationId xmlns:p14="http://schemas.microsoft.com/office/powerpoint/2010/main" val="228941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715</Words>
  <Application>Microsoft Office PowerPoint</Application>
  <PresentationFormat>Custom</PresentationFormat>
  <Paragraphs>121</Paragraphs>
  <Slides>27</Slides>
  <Notes>24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Sniglet</vt:lpstr>
      <vt:lpstr>Calibri</vt:lpstr>
      <vt:lpstr>Jumble</vt:lpstr>
      <vt:lpstr>Tenor Sans</vt:lpstr>
      <vt:lpstr>Fredoka One</vt:lpstr>
      <vt:lpstr>KG Primary Penmanship Bold</vt:lpstr>
      <vt:lpstr>ADLaM Display</vt:lpstr>
      <vt:lpstr>Modern Love</vt:lpstr>
      <vt:lpstr>Nunito Sans Regular</vt:lpstr>
      <vt:lpstr>MyriadPro-Light</vt:lpstr>
      <vt:lpstr>Arial</vt:lpstr>
      <vt:lpstr>Abadi Extra Light</vt:lpstr>
      <vt:lpstr>Wingdings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41</cp:revision>
  <dcterms:created xsi:type="dcterms:W3CDTF">2006-08-16T00:00:00Z</dcterms:created>
  <dcterms:modified xsi:type="dcterms:W3CDTF">2023-11-10T04:08:18Z</dcterms:modified>
  <dc:identifier>DAFV1pFi9-g</dc:identifier>
</cp:coreProperties>
</file>