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 id="2147483669" r:id="rId3"/>
  </p:sldMasterIdLst>
  <p:notesMasterIdLst>
    <p:notesMasterId r:id="rId20"/>
  </p:notesMasterIdLst>
  <p:sldIdLst>
    <p:sldId id="27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9144000" cy="5143500" type="screen16x9"/>
  <p:notesSz cx="6858000" cy="9144000"/>
  <p:embeddedFontLst>
    <p:embeddedFont>
      <p:font typeface="Hammersmith One" panose="020B0604020202020204" charset="0"/>
      <p:regular r:id="rId21"/>
    </p:embeddedFont>
    <p:embeddedFont>
      <p:font typeface="Hind Vadodara" panose="020B0604020202020204" charset="0"/>
      <p:regular r:id="rId22"/>
      <p:bold r:id="rId23"/>
    </p:embeddedFont>
    <p:embeddedFont>
      <p:font typeface="Bitter SemiBold" panose="020B0604020202020204" charset="-93"/>
      <p:regular r:id="rId24"/>
      <p:bold r:id="rId25"/>
      <p:italic r:id="rId26"/>
      <p:boldItalic r:id="rId27"/>
    </p:embeddedFont>
    <p:embeddedFont>
      <p:font typeface="Anton" panose="020B0604020202020204" charset="-93"/>
      <p:regular r:id="rId28"/>
    </p:embeddedFont>
    <p:embeddedFont>
      <p:font typeface="微软雅黑" panose="020B0503020204020204" pitchFamily="34" charset="-122"/>
      <p:regular r:id="rId29"/>
      <p:bold r:id="rId30"/>
    </p:embeddedFont>
    <p:embeddedFont>
      <p:font typeface="Lobster"/>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843409df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28843409df4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8843409df4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8843409df4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8843409df4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28843409df4_0_7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8843409df4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8843409df4_0_7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8843409df4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28843409df4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8843409df4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8843409df4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8843409df4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28843409df4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843409df4_0_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28843409df4_0_6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8843409df4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28843409df4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8843409df4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8843409df4_0_6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8843409df4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28843409df4_0_6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843409df4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28843409df4_0_6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8843409df4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8843409df4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8843409df4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28843409df4_0_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8843409df4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28843409df4_0_7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0"/>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29" name="Google Shape;129;p20"/>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30" name="Google Shape;130;p20"/>
          <p:cNvSpPr>
            <a:spLocks noGrp="1"/>
          </p:cNvSpPr>
          <p:nvPr>
            <p:ph type="pic" idx="2"/>
          </p:nvPr>
        </p:nvSpPr>
        <p:spPr>
          <a:xfrm rot="482857">
            <a:off x="6203410" y="2548753"/>
            <a:ext cx="2151488" cy="2310842"/>
          </a:xfrm>
          <a:prstGeom prst="rect">
            <a:avLst/>
          </a:prstGeom>
          <a:noFill/>
          <a:ln>
            <a:noFill/>
          </a:ln>
          <a:effectLst>
            <a:outerShdw blurRad="57150" dist="19050" dir="5400000" algn="bl" rotWithShape="0">
              <a:srgbClr val="000000">
                <a:alpha val="48630"/>
              </a:srgbClr>
            </a:outerShdw>
          </a:effectLst>
        </p:spPr>
      </p:sp>
      <p:sp>
        <p:nvSpPr>
          <p:cNvPr id="131" name="Google Shape;131;p2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135"/>
        <p:cNvGrpSpPr/>
        <p:nvPr/>
      </p:nvGrpSpPr>
      <p:grpSpPr>
        <a:xfrm>
          <a:off x="0" y="0"/>
          <a:ext cx="0" cy="0"/>
          <a:chOff x="0" y="0"/>
          <a:chExt cx="0" cy="0"/>
        </a:xfrm>
      </p:grpSpPr>
      <p:pic>
        <p:nvPicPr>
          <p:cNvPr id="136" name="Google Shape;136;p21"/>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7" name="Google Shape;137;p21"/>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1"/>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1"/>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1"/>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1"/>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1"/>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1"/>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21"/>
          <p:cNvGrpSpPr/>
          <p:nvPr/>
        </p:nvGrpSpPr>
        <p:grpSpPr>
          <a:xfrm rot="-3475844">
            <a:off x="8524387" y="1441254"/>
            <a:ext cx="4236721" cy="3558734"/>
            <a:chOff x="4994267" y="474834"/>
            <a:chExt cx="1531601" cy="1286505"/>
          </a:xfrm>
        </p:grpSpPr>
        <p:sp>
          <p:nvSpPr>
            <p:cNvPr id="145" name="Google Shape;145;p21"/>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1"/>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1"/>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1"/>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1"/>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1"/>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1"/>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1"/>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1"/>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1"/>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1"/>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1"/>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1"/>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1"/>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1"/>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1"/>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1"/>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1"/>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1"/>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1"/>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1"/>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1"/>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1"/>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1"/>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1"/>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1"/>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1"/>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1"/>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 name="Google Shape;173;p21"/>
          <p:cNvSpPr/>
          <p:nvPr/>
        </p:nvSpPr>
        <p:spPr>
          <a:xfrm rot="-2457118">
            <a:off x="8510215" y="3738147"/>
            <a:ext cx="898499" cy="256058"/>
          </a:xfrm>
          <a:prstGeom prst="rect">
            <a:avLst/>
          </a:prstGeom>
          <a:solidFill>
            <a:srgbClr val="FFB271">
              <a:alpha val="6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 name="Google Shape;174;p21"/>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75" name="Google Shape;175;p21"/>
          <p:cNvSpPr/>
          <p:nvPr/>
        </p:nvSpPr>
        <p:spPr>
          <a:xfrm rot="-5717172">
            <a:off x="1326952" y="1289949"/>
            <a:ext cx="898722" cy="255800"/>
          </a:xfrm>
          <a:prstGeom prst="rect">
            <a:avLst/>
          </a:pr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76"/>
        <p:cNvGrpSpPr/>
        <p:nvPr/>
      </p:nvGrpSpPr>
      <p:grpSpPr>
        <a:xfrm>
          <a:off x="0" y="0"/>
          <a:ext cx="0" cy="0"/>
          <a:chOff x="0" y="0"/>
          <a:chExt cx="0" cy="0"/>
        </a:xfrm>
      </p:grpSpPr>
      <p:pic>
        <p:nvPicPr>
          <p:cNvPr id="177" name="Google Shape;177;p2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78" name="Google Shape;178;p22"/>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2"/>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2"/>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2"/>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2" name="Google Shape;182;p22"/>
          <p:cNvGrpSpPr/>
          <p:nvPr/>
        </p:nvGrpSpPr>
        <p:grpSpPr>
          <a:xfrm rot="5047377">
            <a:off x="-3099872" y="1314044"/>
            <a:ext cx="4909715" cy="1706547"/>
            <a:chOff x="3593934" y="-1470459"/>
            <a:chExt cx="4909438" cy="1706451"/>
          </a:xfrm>
        </p:grpSpPr>
        <p:sp>
          <p:nvSpPr>
            <p:cNvPr id="183" name="Google Shape;183;p22"/>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2"/>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2"/>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2"/>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2"/>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2"/>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2"/>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2"/>
            <p:cNvSpPr/>
            <p:nvPr/>
          </p:nvSpPr>
          <p:spPr>
            <a:xfrm rot="94678">
              <a:off x="4247755"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1" name="Google Shape;191;p22"/>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2"/>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2"/>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p22"/>
          <p:cNvPicPr preferRelativeResize="0"/>
          <p:nvPr/>
        </p:nvPicPr>
        <p:blipFill rotWithShape="1">
          <a:blip r:embed="rId3">
            <a:alphaModFix/>
          </a:blip>
          <a:srcRect/>
          <a:stretch/>
        </p:blipFill>
        <p:spPr>
          <a:xfrm rot="1516699">
            <a:off x="5793370" y="2650075"/>
            <a:ext cx="2983950" cy="2386574"/>
          </a:xfrm>
          <a:prstGeom prst="rect">
            <a:avLst/>
          </a:prstGeom>
          <a:noFill/>
          <a:ln>
            <a:noFill/>
          </a:ln>
        </p:spPr>
      </p:pic>
      <p:sp>
        <p:nvSpPr>
          <p:cNvPr id="195" name="Google Shape;195;p22"/>
          <p:cNvSpPr/>
          <p:nvPr/>
        </p:nvSpPr>
        <p:spPr>
          <a:xfrm rot="-2457118">
            <a:off x="7777390" y="2538472"/>
            <a:ext cx="898499" cy="256058"/>
          </a:xfrm>
          <a:prstGeom prst="rect">
            <a:avLst/>
          </a:prstGeom>
          <a:solidFill>
            <a:srgbClr val="FFB271">
              <a:alpha val="6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125" name="Google Shape;125;p18"/>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gi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hyperlink" Target="http://drive.google.com/file/d/1F-UIg5Tvv06h7zNGD0SGFC8pTaOGHHdB/vi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gif"/><Relationship Id="rId5" Type="http://schemas.openxmlformats.org/officeDocument/2006/relationships/image" Target="../media/image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817" y="342524"/>
            <a:ext cx="7305964" cy="1569660"/>
          </a:xfrm>
          <a:prstGeom prst="rect">
            <a:avLst/>
          </a:prstGeom>
        </p:spPr>
        <p:txBody>
          <a:bodyPr wrap="square">
            <a:spAutoFit/>
          </a:bodyPr>
          <a:lstStyle/>
          <a:p>
            <a:pPr algn="ctr" defTabSz="457189"/>
            <a:r>
              <a:rPr lang="vi-VN" sz="3200" dirty="0" smtClean="0">
                <a:solidFill>
                  <a:schemeClr val="tx1"/>
                </a:solidFill>
                <a:latin typeface="思源黑体 CN"/>
              </a:rPr>
              <a:t>Thứ ba, ngày </a:t>
            </a:r>
            <a:r>
              <a:rPr lang="vi-VN" sz="3200" dirty="0" smtClean="0">
                <a:solidFill>
                  <a:schemeClr val="tx1"/>
                </a:solidFill>
                <a:latin typeface="思源黑体 CN"/>
              </a:rPr>
              <a:t>22</a:t>
            </a:r>
            <a:r>
              <a:rPr lang="vi-VN" sz="3200" dirty="0" smtClean="0">
                <a:solidFill>
                  <a:schemeClr val="tx1"/>
                </a:solidFill>
                <a:latin typeface="思源黑体 CN"/>
              </a:rPr>
              <a:t> </a:t>
            </a:r>
            <a:r>
              <a:rPr lang="vi-VN" sz="3200" dirty="0" smtClean="0">
                <a:solidFill>
                  <a:schemeClr val="tx1"/>
                </a:solidFill>
                <a:latin typeface="思源黑体 CN"/>
              </a:rPr>
              <a:t>tháng </a:t>
            </a:r>
            <a:r>
              <a:rPr lang="vi-VN" sz="3200" dirty="0" smtClean="0">
                <a:solidFill>
                  <a:schemeClr val="tx1"/>
                </a:solidFill>
                <a:latin typeface="思源黑体 CN"/>
              </a:rPr>
              <a:t>4 </a:t>
            </a:r>
            <a:r>
              <a:rPr lang="vi-VN" sz="3200" dirty="0" smtClean="0">
                <a:solidFill>
                  <a:schemeClr val="tx1"/>
                </a:solidFill>
                <a:latin typeface="思源黑体 CN"/>
              </a:rPr>
              <a:t>năm 2025</a:t>
            </a:r>
            <a:endParaRPr lang="vi-VN" sz="3200" dirty="0">
              <a:solidFill>
                <a:schemeClr val="tx1"/>
              </a:solidFill>
              <a:latin typeface="思源黑体 CN"/>
            </a:endParaRPr>
          </a:p>
          <a:p>
            <a:pPr algn="ctr" defTabSz="457189"/>
            <a:r>
              <a:rPr lang="vi-VN" sz="3200" dirty="0">
                <a:solidFill>
                  <a:schemeClr val="tx1"/>
                </a:solidFill>
                <a:latin typeface="思源黑体 CN"/>
              </a:rPr>
              <a:t>    </a:t>
            </a:r>
            <a:endParaRPr lang="en-US" sz="3200" dirty="0">
              <a:solidFill>
                <a:schemeClr val="tx1"/>
              </a:solidFill>
              <a:latin typeface="Times New Roman" panose="02020603050405020304" pitchFamily="18" charset="0"/>
              <a:ea typeface="微软雅黑"/>
              <a:cs typeface="Times New Roman" panose="02020603050405020304" pitchFamily="18" charset="0"/>
            </a:endParaRPr>
          </a:p>
          <a:p>
            <a:pPr algn="ctr"/>
            <a:endParaRPr lang="vi-VN" sz="3200" dirty="0">
              <a:solidFill>
                <a:schemeClr val="tx1"/>
              </a:solidFill>
            </a:endParaRPr>
          </a:p>
        </p:txBody>
      </p:sp>
      <p:sp>
        <p:nvSpPr>
          <p:cNvPr id="3" name="Rectangle 2"/>
          <p:cNvSpPr/>
          <p:nvPr/>
        </p:nvSpPr>
        <p:spPr>
          <a:xfrm>
            <a:off x="2013527" y="788539"/>
            <a:ext cx="4507345" cy="785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schemeClr val="tx1"/>
                </a:solidFill>
                <a:latin typeface="Times New Roman" panose="02020603050405020304" pitchFamily="18" charset="0"/>
                <a:cs typeface="Times New Roman" panose="02020603050405020304" pitchFamily="18" charset="0"/>
              </a:rPr>
              <a:t>TỰ NHIÊN VÀ XÃ HỘI</a:t>
            </a:r>
            <a:endParaRPr lang="vi-VN" sz="2800" b="1" u="sng"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86732" y="1477821"/>
            <a:ext cx="7160935" cy="583237"/>
          </a:xfrm>
          <a:prstGeom prst="rect">
            <a:avLst/>
          </a:prstGeom>
        </p:spPr>
        <p:txBody>
          <a:bodyPr wrap="none">
            <a:spAutoFit/>
          </a:bodyPr>
          <a:lstStyle/>
          <a:p>
            <a:pPr algn="ctr">
              <a:lnSpc>
                <a:spcPct val="107000"/>
              </a:lnSpc>
            </a:pP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63: Bài Trái Đất trong hệ Mặt Trời</a:t>
            </a:r>
            <a:endParaRPr lang="vi-VN" sz="3200" dirty="0">
              <a:solidFill>
                <a:srgbClr val="FF0000"/>
              </a:solidFill>
              <a:latin typeface="HP001 4 hàng"/>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4903622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1"/>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CC0000"/>
              </a:buClr>
              <a:buSzPts val="2000"/>
              <a:buFont typeface="Anton"/>
              <a:buAutoNum type="alphaLcPeriod"/>
            </a:pPr>
            <a:r>
              <a:rPr lang="vi" sz="2000" b="0" i="0" u="none" strike="noStrike" cap="none">
                <a:solidFill>
                  <a:srgbClr val="CC0000"/>
                </a:solidFill>
                <a:latin typeface="Anton"/>
                <a:ea typeface="Anton"/>
                <a:cs typeface="Anton"/>
                <a:sym typeface="Anton"/>
              </a:rPr>
              <a:t>Chuẩn bị</a:t>
            </a:r>
            <a:endParaRPr sz="2000" b="0" i="0" u="none" strike="noStrike" cap="none">
              <a:solidFill>
                <a:srgbClr val="CC0000"/>
              </a:solidFill>
              <a:latin typeface="Arial"/>
              <a:ea typeface="Arial"/>
              <a:cs typeface="Arial"/>
              <a:sym typeface="Arial"/>
            </a:endParaRPr>
          </a:p>
        </p:txBody>
      </p:sp>
      <p:pic>
        <p:nvPicPr>
          <p:cNvPr id="317" name="Google Shape;317;p31"/>
          <p:cNvPicPr preferRelativeResize="0"/>
          <p:nvPr/>
        </p:nvPicPr>
        <p:blipFill rotWithShape="1">
          <a:blip r:embed="rId3">
            <a:alphaModFix/>
          </a:blip>
          <a:srcRect l="1625" r="1615"/>
          <a:stretch/>
        </p:blipFill>
        <p:spPr>
          <a:xfrm>
            <a:off x="1509350" y="703400"/>
            <a:ext cx="6125299" cy="4065150"/>
          </a:xfrm>
          <a:prstGeom prst="rect">
            <a:avLst/>
          </a:prstGeom>
          <a:noFill/>
          <a:ln>
            <a:noFill/>
          </a:ln>
        </p:spPr>
      </p:pic>
      <p:pic>
        <p:nvPicPr>
          <p:cNvPr id="318" name="Google Shape;318;p31"/>
          <p:cNvPicPr preferRelativeResize="0"/>
          <p:nvPr/>
        </p:nvPicPr>
        <p:blipFill rotWithShape="1">
          <a:blip r:embed="rId4">
            <a:alphaModFix/>
          </a:blip>
          <a:srcRect/>
          <a:stretch/>
        </p:blipFill>
        <p:spPr>
          <a:xfrm>
            <a:off x="8448925" y="0"/>
            <a:ext cx="708006" cy="956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1000"/>
                                        <p:tgtEl>
                                          <p:spTgt spid="31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 calcmode="lin" valueType="num">
                                      <p:cBhvr additive="base">
                                        <p:cTn id="10" dur="1000"/>
                                        <p:tgtEl>
                                          <p:spTgt spid="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2"/>
          <p:cNvSpPr/>
          <p:nvPr/>
        </p:nvSpPr>
        <p:spPr>
          <a:xfrm>
            <a:off x="1022850" y="631825"/>
            <a:ext cx="7505100" cy="4253100"/>
          </a:xfrm>
          <a:prstGeom prst="roundRect">
            <a:avLst>
              <a:gd name="adj" fmla="val 16667"/>
            </a:avLst>
          </a:prstGeom>
          <a:solidFill>
            <a:srgbClr val="FEE7DE">
              <a:alpha val="552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24" name="Google Shape;324;p32"/>
          <p:cNvSpPr txBox="1"/>
          <p:nvPr/>
        </p:nvSpPr>
        <p:spPr>
          <a:xfrm>
            <a:off x="1700199" y="861360"/>
            <a:ext cx="5617500" cy="58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dk1"/>
                </a:solidFill>
                <a:latin typeface="Anton"/>
                <a:ea typeface="Anton"/>
                <a:cs typeface="Anton"/>
                <a:sym typeface="Anton"/>
              </a:rPr>
              <a:t>BƯỚC 1</a:t>
            </a:r>
            <a:endParaRPr sz="2600" b="0" i="0" u="none" strike="noStrike" cap="none">
              <a:solidFill>
                <a:schemeClr val="dk1"/>
              </a:solidFill>
              <a:latin typeface="Anton"/>
              <a:ea typeface="Anton"/>
              <a:cs typeface="Anton"/>
              <a:sym typeface="Anton"/>
            </a:endParaRPr>
          </a:p>
        </p:txBody>
      </p:sp>
      <p:sp>
        <p:nvSpPr>
          <p:cNvPr id="325" name="Google Shape;325;p32"/>
          <p:cNvSpPr txBox="1"/>
          <p:nvPr/>
        </p:nvSpPr>
        <p:spPr>
          <a:xfrm>
            <a:off x="967200" y="1348275"/>
            <a:ext cx="72096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Vẽ mô hình hình mô phỏng Mặt Trời </a:t>
            </a:r>
            <a:endParaRPr sz="20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và các hành tinh, sau đó dùng</a:t>
            </a:r>
            <a:endParaRPr sz="20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 bút mực tô đậm hình vẽ.</a:t>
            </a:r>
            <a:endParaRPr sz="2000">
              <a:solidFill>
                <a:srgbClr val="002060"/>
              </a:solidFill>
              <a:latin typeface="Bitter SemiBold"/>
              <a:ea typeface="Bitter SemiBold"/>
              <a:cs typeface="Bitter SemiBold"/>
              <a:sym typeface="Bitter SemiBold"/>
            </a:endParaRPr>
          </a:p>
        </p:txBody>
      </p:sp>
      <p:pic>
        <p:nvPicPr>
          <p:cNvPr id="326" name="Google Shape;326;p32"/>
          <p:cNvPicPr preferRelativeResize="0"/>
          <p:nvPr/>
        </p:nvPicPr>
        <p:blipFill rotWithShape="1">
          <a:blip r:embed="rId3">
            <a:alphaModFix/>
          </a:blip>
          <a:srcRect/>
          <a:stretch/>
        </p:blipFill>
        <p:spPr>
          <a:xfrm>
            <a:off x="5008800" y="1743800"/>
            <a:ext cx="3375600" cy="2994300"/>
          </a:xfrm>
          <a:prstGeom prst="roundRect">
            <a:avLst>
              <a:gd name="adj" fmla="val 28515"/>
            </a:avLst>
          </a:prstGeom>
          <a:noFill/>
          <a:ln>
            <a:noFill/>
          </a:ln>
        </p:spPr>
      </p:pic>
      <p:pic>
        <p:nvPicPr>
          <p:cNvPr id="327" name="Google Shape;327;p32"/>
          <p:cNvPicPr preferRelativeResize="0"/>
          <p:nvPr/>
        </p:nvPicPr>
        <p:blipFill rotWithShape="1">
          <a:blip r:embed="rId4">
            <a:alphaModFix/>
          </a:blip>
          <a:srcRect/>
          <a:stretch/>
        </p:blipFill>
        <p:spPr>
          <a:xfrm>
            <a:off x="8448925" y="0"/>
            <a:ext cx="708006" cy="956300"/>
          </a:xfrm>
          <a:prstGeom prst="rect">
            <a:avLst/>
          </a:prstGeom>
          <a:noFill/>
          <a:ln>
            <a:noFill/>
          </a:ln>
        </p:spPr>
      </p:pic>
      <p:sp>
        <p:nvSpPr>
          <p:cNvPr id="328" name="Google Shape;328;p32"/>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rgbClr val="CC0000"/>
                </a:solidFill>
                <a:latin typeface="Anton"/>
                <a:ea typeface="Anton"/>
                <a:cs typeface="Anton"/>
                <a:sym typeface="Anton"/>
              </a:rPr>
              <a:t>b. Gợi ý sản phẩm</a:t>
            </a:r>
            <a:endParaRPr sz="2000" b="0" i="0" u="none" strike="noStrike" cap="none">
              <a:solidFill>
                <a:srgbClr val="CC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1000"/>
                                        <p:tgtEl>
                                          <p:spTgt spid="328"/>
                                        </p:tgtEl>
                                        <p:attrNameLst>
                                          <p:attrName>ppt_x</p:attrName>
                                        </p:attrNameLst>
                                      </p:cBhvr>
                                      <p:tavLst>
                                        <p:tav tm="0">
                                          <p:val>
                                            <p:strVal val="#ppt_x-1"/>
                                          </p:val>
                                        </p:tav>
                                        <p:tav tm="100000">
                                          <p:val>
                                            <p:strVal val="#ppt_x"/>
                                          </p:val>
                                        </p:tav>
                                      </p:tavLst>
                                    </p:anim>
                                  </p:childTnLst>
                                </p:cTn>
                              </p:par>
                              <p:par>
                                <p:cTn id="8" presetID="2" presetClass="entr" presetSubtype="1"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 calcmode="lin" valueType="num">
                                      <p:cBhvr additive="base">
                                        <p:cTn id="10" dur="1000"/>
                                        <p:tgtEl>
                                          <p:spTgt spid="324"/>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anim calcmode="lin" valueType="num">
                                      <p:cBhvr additive="base">
                                        <p:cTn id="13" dur="1000"/>
                                        <p:tgtEl>
                                          <p:spTgt spid="32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326"/>
                                        </p:tgtEl>
                                        <p:attrNameLst>
                                          <p:attrName>style.visibility</p:attrName>
                                        </p:attrNameLst>
                                      </p:cBhvr>
                                      <p:to>
                                        <p:strVal val="visible"/>
                                      </p:to>
                                    </p:set>
                                    <p:anim calcmode="lin" valueType="num">
                                      <p:cBhvr additive="base">
                                        <p:cTn id="16" dur="1000"/>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p:nvPr/>
        </p:nvSpPr>
        <p:spPr>
          <a:xfrm>
            <a:off x="1062114" y="282925"/>
            <a:ext cx="7246200" cy="4602000"/>
          </a:xfrm>
          <a:prstGeom prst="roundRect">
            <a:avLst>
              <a:gd name="adj" fmla="val 16667"/>
            </a:avLst>
          </a:prstGeom>
          <a:solidFill>
            <a:srgbClr val="FEE7DE">
              <a:alpha val="552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34" name="Google Shape;334;p33"/>
          <p:cNvSpPr txBox="1"/>
          <p:nvPr/>
        </p:nvSpPr>
        <p:spPr>
          <a:xfrm>
            <a:off x="1509401" y="531290"/>
            <a:ext cx="6118500" cy="6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dk1"/>
                </a:solidFill>
                <a:latin typeface="Anton"/>
                <a:ea typeface="Anton"/>
                <a:cs typeface="Anton"/>
                <a:sym typeface="Anton"/>
              </a:rPr>
              <a:t>BƯỚC </a:t>
            </a:r>
            <a:r>
              <a:rPr lang="vi" sz="3000">
                <a:solidFill>
                  <a:schemeClr val="dk1"/>
                </a:solidFill>
                <a:latin typeface="Anton"/>
                <a:ea typeface="Anton"/>
                <a:cs typeface="Anton"/>
                <a:sym typeface="Anton"/>
              </a:rPr>
              <a:t>2</a:t>
            </a:r>
            <a:endParaRPr sz="2100" b="0" i="0" u="none" strike="noStrike" cap="none">
              <a:solidFill>
                <a:schemeClr val="dk1"/>
              </a:solidFill>
              <a:latin typeface="Anton"/>
              <a:ea typeface="Anton"/>
              <a:cs typeface="Anton"/>
              <a:sym typeface="Anton"/>
            </a:endParaRPr>
          </a:p>
        </p:txBody>
      </p:sp>
      <p:sp>
        <p:nvSpPr>
          <p:cNvPr id="335" name="Google Shape;335;p33"/>
          <p:cNvSpPr txBox="1"/>
          <p:nvPr/>
        </p:nvSpPr>
        <p:spPr>
          <a:xfrm>
            <a:off x="990225" y="1174875"/>
            <a:ext cx="6118500" cy="477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Tô màu cho mô hình Mặt Trời và các hành tinh.</a:t>
            </a:r>
            <a:endParaRPr sz="1900">
              <a:solidFill>
                <a:srgbClr val="002060"/>
              </a:solidFill>
              <a:latin typeface="Bitter SemiBold"/>
              <a:ea typeface="Bitter SemiBold"/>
              <a:cs typeface="Bitter SemiBold"/>
              <a:sym typeface="Bitter SemiBold"/>
            </a:endParaRPr>
          </a:p>
        </p:txBody>
      </p:sp>
      <p:pic>
        <p:nvPicPr>
          <p:cNvPr id="336" name="Google Shape;336;p33"/>
          <p:cNvPicPr preferRelativeResize="0"/>
          <p:nvPr/>
        </p:nvPicPr>
        <p:blipFill rotWithShape="1">
          <a:blip r:embed="rId3">
            <a:alphaModFix/>
          </a:blip>
          <a:srcRect l="1196" r="6047"/>
          <a:stretch/>
        </p:blipFill>
        <p:spPr>
          <a:xfrm>
            <a:off x="2529425" y="1657641"/>
            <a:ext cx="3846600" cy="3128100"/>
          </a:xfrm>
          <a:prstGeom prst="roundRect">
            <a:avLst>
              <a:gd name="adj" fmla="val 14007"/>
            </a:avLst>
          </a:prstGeom>
          <a:noFill/>
          <a:ln>
            <a:noFill/>
          </a:ln>
        </p:spPr>
      </p:pic>
      <p:pic>
        <p:nvPicPr>
          <p:cNvPr id="337" name="Google Shape;337;p33"/>
          <p:cNvPicPr preferRelativeResize="0"/>
          <p:nvPr/>
        </p:nvPicPr>
        <p:blipFill rotWithShape="1">
          <a:blip r:embed="rId4">
            <a:alphaModFix/>
          </a:blip>
          <a:srcRect/>
          <a:stretch/>
        </p:blipFill>
        <p:spPr>
          <a:xfrm>
            <a:off x="8448925" y="0"/>
            <a:ext cx="708006" cy="956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000"/>
                                        <p:tgtEl>
                                          <p:spTgt spid="334"/>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 calcmode="lin" valueType="num">
                                      <p:cBhvr additive="base">
                                        <p:cTn id="10" dur="1000"/>
                                        <p:tgtEl>
                                          <p:spTgt spid="335"/>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36"/>
                                        </p:tgtEl>
                                        <p:attrNameLst>
                                          <p:attrName>style.visibility</p:attrName>
                                        </p:attrNameLst>
                                      </p:cBhvr>
                                      <p:to>
                                        <p:strVal val="visible"/>
                                      </p:to>
                                    </p:set>
                                    <p:anim calcmode="lin" valueType="num">
                                      <p:cBhvr additive="base">
                                        <p:cTn id="13" dur="1000"/>
                                        <p:tgtEl>
                                          <p:spTgt spid="3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4"/>
          <p:cNvSpPr/>
          <p:nvPr/>
        </p:nvSpPr>
        <p:spPr>
          <a:xfrm>
            <a:off x="703376" y="282925"/>
            <a:ext cx="7605000" cy="4602000"/>
          </a:xfrm>
          <a:prstGeom prst="roundRect">
            <a:avLst>
              <a:gd name="adj" fmla="val 16667"/>
            </a:avLst>
          </a:prstGeom>
          <a:solidFill>
            <a:srgbClr val="FEE7DE">
              <a:alpha val="552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43" name="Google Shape;343;p34"/>
          <p:cNvSpPr txBox="1"/>
          <p:nvPr/>
        </p:nvSpPr>
        <p:spPr>
          <a:xfrm>
            <a:off x="1509401" y="531290"/>
            <a:ext cx="6118500" cy="6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dk1"/>
                </a:solidFill>
                <a:latin typeface="Anton"/>
                <a:ea typeface="Anton"/>
                <a:cs typeface="Anton"/>
                <a:sym typeface="Anton"/>
              </a:rPr>
              <a:t>BƯỚC </a:t>
            </a:r>
            <a:r>
              <a:rPr lang="vi" sz="3000">
                <a:solidFill>
                  <a:schemeClr val="dk1"/>
                </a:solidFill>
                <a:latin typeface="Anton"/>
                <a:ea typeface="Anton"/>
                <a:cs typeface="Anton"/>
                <a:sym typeface="Anton"/>
              </a:rPr>
              <a:t>3</a:t>
            </a:r>
            <a:endParaRPr sz="2100" b="0" i="0" u="none" strike="noStrike" cap="none">
              <a:solidFill>
                <a:schemeClr val="dk1"/>
              </a:solidFill>
              <a:latin typeface="Anton"/>
              <a:ea typeface="Anton"/>
              <a:cs typeface="Anton"/>
              <a:sym typeface="Anton"/>
            </a:endParaRPr>
          </a:p>
        </p:txBody>
      </p:sp>
      <p:sp>
        <p:nvSpPr>
          <p:cNvPr id="344" name="Google Shape;344;p34"/>
          <p:cNvSpPr txBox="1"/>
          <p:nvPr/>
        </p:nvSpPr>
        <p:spPr>
          <a:xfrm>
            <a:off x="703375" y="1169100"/>
            <a:ext cx="7239000" cy="477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Cắt rời mô hình Mặt Trời và các hành tinh đã tô màu.</a:t>
            </a:r>
            <a:endParaRPr sz="1900">
              <a:solidFill>
                <a:srgbClr val="002060"/>
              </a:solidFill>
              <a:latin typeface="Bitter SemiBold"/>
              <a:ea typeface="Bitter SemiBold"/>
              <a:cs typeface="Bitter SemiBold"/>
              <a:sym typeface="Bitter SemiBold"/>
            </a:endParaRPr>
          </a:p>
        </p:txBody>
      </p:sp>
      <p:pic>
        <p:nvPicPr>
          <p:cNvPr id="345" name="Google Shape;345;p34"/>
          <p:cNvPicPr preferRelativeResize="0"/>
          <p:nvPr/>
        </p:nvPicPr>
        <p:blipFill rotWithShape="1">
          <a:blip r:embed="rId3">
            <a:alphaModFix/>
          </a:blip>
          <a:srcRect l="1380" r="1371"/>
          <a:stretch/>
        </p:blipFill>
        <p:spPr>
          <a:xfrm>
            <a:off x="2743075" y="1472550"/>
            <a:ext cx="3525600" cy="3311100"/>
          </a:xfrm>
          <a:prstGeom prst="roundRect">
            <a:avLst>
              <a:gd name="adj" fmla="val 14007"/>
            </a:avLst>
          </a:prstGeom>
          <a:noFill/>
          <a:ln>
            <a:noFill/>
          </a:ln>
        </p:spPr>
      </p:pic>
      <p:pic>
        <p:nvPicPr>
          <p:cNvPr id="346" name="Google Shape;346;p34"/>
          <p:cNvPicPr preferRelativeResize="0"/>
          <p:nvPr/>
        </p:nvPicPr>
        <p:blipFill rotWithShape="1">
          <a:blip r:embed="rId4">
            <a:alphaModFix/>
          </a:blip>
          <a:srcRect/>
          <a:stretch/>
        </p:blipFill>
        <p:spPr>
          <a:xfrm>
            <a:off x="8448925" y="0"/>
            <a:ext cx="708006" cy="956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p:tgtEl>
                                          <p:spTgt spid="34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 calcmode="lin" valueType="num">
                                      <p:cBhvr additive="base">
                                        <p:cTn id="10" dur="1000"/>
                                        <p:tgtEl>
                                          <p:spTgt spid="344"/>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anim calcmode="lin" valueType="num">
                                      <p:cBhvr additive="base">
                                        <p:cTn id="13" dur="1000"/>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p:nvPr/>
        </p:nvSpPr>
        <p:spPr>
          <a:xfrm>
            <a:off x="894175" y="282925"/>
            <a:ext cx="7414200" cy="4684800"/>
          </a:xfrm>
          <a:prstGeom prst="roundRect">
            <a:avLst>
              <a:gd name="adj" fmla="val 16667"/>
            </a:avLst>
          </a:prstGeom>
          <a:solidFill>
            <a:srgbClr val="FEE7DE">
              <a:alpha val="552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52" name="Google Shape;352;p35"/>
          <p:cNvSpPr txBox="1"/>
          <p:nvPr/>
        </p:nvSpPr>
        <p:spPr>
          <a:xfrm>
            <a:off x="1351833" y="531290"/>
            <a:ext cx="6260400" cy="6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dk1"/>
                </a:solidFill>
                <a:latin typeface="Anton"/>
                <a:ea typeface="Anton"/>
                <a:cs typeface="Anton"/>
                <a:sym typeface="Anton"/>
              </a:rPr>
              <a:t>BƯỚC </a:t>
            </a:r>
            <a:r>
              <a:rPr lang="vi" sz="3000">
                <a:solidFill>
                  <a:schemeClr val="dk1"/>
                </a:solidFill>
                <a:latin typeface="Anton"/>
                <a:ea typeface="Anton"/>
                <a:cs typeface="Anton"/>
                <a:sym typeface="Anton"/>
              </a:rPr>
              <a:t>4: </a:t>
            </a:r>
            <a:r>
              <a:rPr lang="vi" sz="2500">
                <a:solidFill>
                  <a:schemeClr val="dk1"/>
                </a:solidFill>
                <a:latin typeface="Anton"/>
                <a:ea typeface="Anton"/>
                <a:cs typeface="Anton"/>
                <a:sym typeface="Anton"/>
              </a:rPr>
              <a:t>Hoàn thiện sản phẩm</a:t>
            </a:r>
            <a:endParaRPr sz="2100" b="0" i="0" u="none" strike="noStrike" cap="none">
              <a:solidFill>
                <a:schemeClr val="dk1"/>
              </a:solidFill>
              <a:latin typeface="Anton"/>
              <a:ea typeface="Anton"/>
              <a:cs typeface="Anton"/>
              <a:sym typeface="Anton"/>
            </a:endParaRPr>
          </a:p>
        </p:txBody>
      </p:sp>
      <p:sp>
        <p:nvSpPr>
          <p:cNvPr id="353" name="Google Shape;353;p35"/>
          <p:cNvSpPr txBox="1"/>
          <p:nvPr/>
        </p:nvSpPr>
        <p:spPr>
          <a:xfrm>
            <a:off x="820625" y="1174875"/>
            <a:ext cx="7487700" cy="11499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Chọn vị trí dán Mặt Trời làm tâm, vẽ các đường tròn tượng trưng cho đường di chuyển của các hành tinh, sau đó lần lượt dán các hành tinh lên các đường di chuyển phù hợp.</a:t>
            </a:r>
            <a:endParaRPr sz="1900">
              <a:solidFill>
                <a:srgbClr val="002060"/>
              </a:solidFill>
              <a:latin typeface="Bitter SemiBold"/>
              <a:ea typeface="Bitter SemiBold"/>
              <a:cs typeface="Bitter SemiBold"/>
              <a:sym typeface="Bitter SemiBold"/>
            </a:endParaRPr>
          </a:p>
        </p:txBody>
      </p:sp>
      <p:pic>
        <p:nvPicPr>
          <p:cNvPr id="354" name="Google Shape;354;p35"/>
          <p:cNvPicPr preferRelativeResize="0"/>
          <p:nvPr/>
        </p:nvPicPr>
        <p:blipFill rotWithShape="1">
          <a:blip r:embed="rId3">
            <a:alphaModFix/>
          </a:blip>
          <a:srcRect t="7813" b="7813"/>
          <a:stretch/>
        </p:blipFill>
        <p:spPr>
          <a:xfrm>
            <a:off x="2758675" y="2324775"/>
            <a:ext cx="3685200" cy="2554200"/>
          </a:xfrm>
          <a:prstGeom prst="roundRect">
            <a:avLst>
              <a:gd name="adj" fmla="val 16855"/>
            </a:avLst>
          </a:prstGeom>
          <a:noFill/>
          <a:ln>
            <a:noFill/>
          </a:ln>
        </p:spPr>
      </p:pic>
      <p:pic>
        <p:nvPicPr>
          <p:cNvPr id="355" name="Google Shape;355;p35"/>
          <p:cNvPicPr preferRelativeResize="0"/>
          <p:nvPr/>
        </p:nvPicPr>
        <p:blipFill rotWithShape="1">
          <a:blip r:embed="rId4">
            <a:alphaModFix/>
          </a:blip>
          <a:srcRect/>
          <a:stretch/>
        </p:blipFill>
        <p:spPr>
          <a:xfrm>
            <a:off x="8448925" y="0"/>
            <a:ext cx="708006" cy="956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p:tgtEl>
                                          <p:spTgt spid="35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 calcmode="lin" valueType="num">
                                      <p:cBhvr additive="base">
                                        <p:cTn id="10" dur="1000"/>
                                        <p:tgtEl>
                                          <p:spTgt spid="35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anim calcmode="lin" valueType="num">
                                      <p:cBhvr additive="base">
                                        <p:cTn id="13" dur="1000"/>
                                        <p:tgtEl>
                                          <p:spTgt spid="3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6"/>
          <p:cNvPicPr preferRelativeResize="0"/>
          <p:nvPr/>
        </p:nvPicPr>
        <p:blipFill rotWithShape="1">
          <a:blip r:embed="rId3">
            <a:alphaModFix/>
          </a:blip>
          <a:srcRect/>
          <a:stretch/>
        </p:blipFill>
        <p:spPr>
          <a:xfrm>
            <a:off x="8461850" y="5"/>
            <a:ext cx="682150" cy="956295"/>
          </a:xfrm>
          <a:prstGeom prst="rect">
            <a:avLst/>
          </a:prstGeom>
          <a:noFill/>
          <a:ln>
            <a:noFill/>
          </a:ln>
        </p:spPr>
      </p:pic>
      <p:sp>
        <p:nvSpPr>
          <p:cNvPr id="361" name="Google Shape;361;p36"/>
          <p:cNvSpPr txBox="1"/>
          <p:nvPr/>
        </p:nvSpPr>
        <p:spPr>
          <a:xfrm>
            <a:off x="518575" y="420275"/>
            <a:ext cx="6371100" cy="172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000" b="0" i="0" u="none" strike="noStrike" cap="none">
                <a:solidFill>
                  <a:srgbClr val="CC0000"/>
                </a:solidFill>
                <a:latin typeface="Anton"/>
                <a:ea typeface="Anton"/>
                <a:cs typeface="Anton"/>
                <a:sym typeface="Anton"/>
              </a:rPr>
              <a:t>c. Thử nghiệm và điều chỉnh sản phẩm</a:t>
            </a:r>
            <a:endParaRPr sz="4400" b="0" i="0" u="none" strike="noStrike" cap="none">
              <a:solidFill>
                <a:srgbClr val="CC0000"/>
              </a:solidFill>
              <a:latin typeface="Anton"/>
              <a:ea typeface="Anton"/>
              <a:cs typeface="Anton"/>
              <a:sym typeface="Anton"/>
            </a:endParaRPr>
          </a:p>
        </p:txBody>
      </p:sp>
      <p:sp>
        <p:nvSpPr>
          <p:cNvPr id="362" name="Google Shape;362;p36"/>
          <p:cNvSpPr txBox="1"/>
          <p:nvPr/>
        </p:nvSpPr>
        <p:spPr>
          <a:xfrm>
            <a:off x="560100" y="1035750"/>
            <a:ext cx="8144400" cy="7803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02060"/>
              </a:buClr>
              <a:buSzPts val="1800"/>
              <a:buFont typeface="Bitter SemiBold"/>
              <a:buChar char="-"/>
            </a:pPr>
            <a:r>
              <a:rPr lang="vi" sz="1800">
                <a:solidFill>
                  <a:srgbClr val="002060"/>
                </a:solidFill>
                <a:latin typeface="Bitter SemiBold"/>
                <a:ea typeface="Bitter SemiBold"/>
                <a:cs typeface="Bitter SemiBold"/>
                <a:sym typeface="Bitter SemiBold"/>
              </a:rPr>
              <a:t>Kiểm tra xem các hành tinh đã nằm đúng vị trí tương ứng với thứ tự các hành tinh trong hệ Mặt Trời hay chưa.</a:t>
            </a:r>
            <a:endParaRPr sz="1800" b="0" i="0" u="none" strike="noStrike" cap="none">
              <a:solidFill>
                <a:srgbClr val="002060"/>
              </a:solidFill>
              <a:latin typeface="Bitter SemiBold"/>
              <a:ea typeface="Bitter SemiBold"/>
              <a:cs typeface="Bitter SemiBold"/>
              <a:sym typeface="Bitter SemiBold"/>
            </a:endParaRPr>
          </a:p>
        </p:txBody>
      </p:sp>
      <p:pic>
        <p:nvPicPr>
          <p:cNvPr id="363" name="Google Shape;363;p36"/>
          <p:cNvPicPr preferRelativeResize="0"/>
          <p:nvPr/>
        </p:nvPicPr>
        <p:blipFill rotWithShape="1">
          <a:blip r:embed="rId4">
            <a:alphaModFix/>
          </a:blip>
          <a:srcRect/>
          <a:stretch/>
        </p:blipFill>
        <p:spPr>
          <a:xfrm>
            <a:off x="8448925" y="0"/>
            <a:ext cx="708006" cy="956300"/>
          </a:xfrm>
          <a:prstGeom prst="rect">
            <a:avLst/>
          </a:prstGeom>
          <a:noFill/>
          <a:ln>
            <a:noFill/>
          </a:ln>
        </p:spPr>
      </p:pic>
      <p:pic>
        <p:nvPicPr>
          <p:cNvPr id="364" name="Google Shape;364;p36"/>
          <p:cNvPicPr preferRelativeResize="0"/>
          <p:nvPr/>
        </p:nvPicPr>
        <p:blipFill rotWithShape="1">
          <a:blip r:embed="rId5">
            <a:alphaModFix/>
          </a:blip>
          <a:srcRect/>
          <a:stretch/>
        </p:blipFill>
        <p:spPr>
          <a:xfrm>
            <a:off x="1828500" y="1919675"/>
            <a:ext cx="5607600" cy="2948400"/>
          </a:xfrm>
          <a:prstGeom prst="roundRect">
            <a:avLst>
              <a:gd name="adj" fmla="val 16667"/>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 calcmode="lin" valueType="num">
                                      <p:cBhvr additive="base">
                                        <p:cTn id="7" dur="1000"/>
                                        <p:tgtEl>
                                          <p:spTgt spid="361"/>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62"/>
                                        </p:tgtEl>
                                        <p:attrNameLst>
                                          <p:attrName>style.visibility</p:attrName>
                                        </p:attrNameLst>
                                      </p:cBhvr>
                                      <p:to>
                                        <p:strVal val="visible"/>
                                      </p:to>
                                    </p:set>
                                    <p:anim calcmode="lin" valueType="num">
                                      <p:cBhvr additive="base">
                                        <p:cTn id="10" dur="1000"/>
                                        <p:tgtEl>
                                          <p:spTgt spid="36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64"/>
                                        </p:tgtEl>
                                        <p:attrNameLst>
                                          <p:attrName>style.visibility</p:attrName>
                                        </p:attrNameLst>
                                      </p:cBhvr>
                                      <p:to>
                                        <p:strVal val="visible"/>
                                      </p:to>
                                    </p:set>
                                    <p:anim calcmode="lin" valueType="num">
                                      <p:cBhvr additive="base">
                                        <p:cTn id="13" dur="1000"/>
                                        <p:tgtEl>
                                          <p:spTgt spid="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7"/>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1F8AD0"/>
                </a:solidFill>
                <a:latin typeface="Anton"/>
                <a:ea typeface="Anton"/>
                <a:cs typeface="Anton"/>
                <a:sym typeface="Anton"/>
              </a:rPr>
              <a:t>V. CHIA SẺ, THẢO LUẬN </a:t>
            </a:r>
            <a:endParaRPr sz="3600" b="0" i="0" u="none" strike="noStrike" cap="none">
              <a:solidFill>
                <a:srgbClr val="1F8AD0"/>
              </a:solidFill>
              <a:latin typeface="Anton"/>
              <a:ea typeface="Anton"/>
              <a:cs typeface="Anton"/>
              <a:sym typeface="Anton"/>
            </a:endParaRPr>
          </a:p>
        </p:txBody>
      </p:sp>
      <p:pic>
        <p:nvPicPr>
          <p:cNvPr id="370" name="Google Shape;370;p37"/>
          <p:cNvPicPr preferRelativeResize="0"/>
          <p:nvPr/>
        </p:nvPicPr>
        <p:blipFill rotWithShape="1">
          <a:blip r:embed="rId3">
            <a:alphaModFix/>
          </a:blip>
          <a:srcRect/>
          <a:stretch/>
        </p:blipFill>
        <p:spPr>
          <a:xfrm>
            <a:off x="757475" y="698225"/>
            <a:ext cx="612925" cy="684250"/>
          </a:xfrm>
          <a:prstGeom prst="rect">
            <a:avLst/>
          </a:prstGeom>
          <a:noFill/>
          <a:ln>
            <a:noFill/>
          </a:ln>
        </p:spPr>
      </p:pic>
      <p:pic>
        <p:nvPicPr>
          <p:cNvPr id="371" name="Google Shape;371;p37"/>
          <p:cNvPicPr preferRelativeResize="0"/>
          <p:nvPr/>
        </p:nvPicPr>
        <p:blipFill rotWithShape="1">
          <a:blip r:embed="rId4">
            <a:alphaModFix/>
          </a:blip>
          <a:srcRect/>
          <a:stretch/>
        </p:blipFill>
        <p:spPr>
          <a:xfrm>
            <a:off x="1117475" y="1543675"/>
            <a:ext cx="6909200" cy="2846150"/>
          </a:xfrm>
          <a:prstGeom prst="rect">
            <a:avLst/>
          </a:prstGeom>
          <a:noFill/>
          <a:ln>
            <a:noFill/>
          </a:ln>
        </p:spPr>
      </p:pic>
      <p:pic>
        <p:nvPicPr>
          <p:cNvPr id="372" name="Google Shape;372;p37"/>
          <p:cNvPicPr preferRelativeResize="0"/>
          <p:nvPr/>
        </p:nvPicPr>
        <p:blipFill rotWithShape="1">
          <a:blip r:embed="rId5">
            <a:alphaModFix/>
          </a:blip>
          <a:srcRect/>
          <a:stretch/>
        </p:blipFill>
        <p:spPr>
          <a:xfrm>
            <a:off x="8448925" y="0"/>
            <a:ext cx="708006" cy="95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1000"/>
                                        <p:tgtEl>
                                          <p:spTgt spid="369"/>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 calcmode="lin" valueType="num">
                                      <p:cBhvr additive="base">
                                        <p:cTn id="10" dur="1000"/>
                                        <p:tgtEl>
                                          <p:spTgt spid="371"/>
                                        </p:tgtEl>
                                        <p:attrNameLst>
                                          <p:attrName>ppt_w</p:attrName>
                                        </p:attrNameLst>
                                      </p:cBhvr>
                                      <p:tavLst>
                                        <p:tav tm="0">
                                          <p:val>
                                            <p:strVal val="0"/>
                                          </p:val>
                                        </p:tav>
                                        <p:tav tm="100000">
                                          <p:val>
                                            <p:strVal val="#ppt_w"/>
                                          </p:val>
                                        </p:tav>
                                      </p:tavLst>
                                    </p:anim>
                                    <p:anim calcmode="lin" valueType="num">
                                      <p:cBhvr additive="base">
                                        <p:cTn id="11" dur="1000"/>
                                        <p:tgtEl>
                                          <p:spTgt spid="3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6" sy="99996" flip="none" algn="tl"/>
        </a:blipFill>
        <a:effectLst/>
      </p:bgPr>
    </p:bg>
    <p:spTree>
      <p:nvGrpSpPr>
        <p:cNvPr id="1" name="Shape 199"/>
        <p:cNvGrpSpPr/>
        <p:nvPr/>
      </p:nvGrpSpPr>
      <p:grpSpPr>
        <a:xfrm>
          <a:off x="0" y="0"/>
          <a:ext cx="0" cy="0"/>
          <a:chOff x="0" y="0"/>
          <a:chExt cx="0" cy="0"/>
        </a:xfrm>
      </p:grpSpPr>
      <p:grpSp>
        <p:nvGrpSpPr>
          <p:cNvPr id="200" name="Google Shape;200;p23"/>
          <p:cNvGrpSpPr/>
          <p:nvPr/>
        </p:nvGrpSpPr>
        <p:grpSpPr>
          <a:xfrm>
            <a:off x="1200902" y="1157686"/>
            <a:ext cx="5980213" cy="3106401"/>
            <a:chOff x="1938577" y="1329300"/>
            <a:chExt cx="5497529" cy="2780772"/>
          </a:xfrm>
        </p:grpSpPr>
        <p:sp>
          <p:nvSpPr>
            <p:cNvPr id="201" name="Google Shape;201;p23"/>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3"/>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3"/>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3"/>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3"/>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3"/>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3"/>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3"/>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3"/>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3"/>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 name="Google Shape;211;p23"/>
          <p:cNvSpPr txBox="1">
            <a:spLocks noGrp="1"/>
          </p:cNvSpPr>
          <p:nvPr>
            <p:ph type="ctrTitle"/>
          </p:nvPr>
        </p:nvSpPr>
        <p:spPr>
          <a:xfrm>
            <a:off x="1485805" y="1466873"/>
            <a:ext cx="5818500" cy="14988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2600" b="0">
                <a:solidFill>
                  <a:srgbClr val="0E7600"/>
                </a:solidFill>
              </a:rPr>
              <a:t>Bài học STEM 8</a:t>
            </a:r>
            <a:r>
              <a:rPr lang="vi" sz="4100" b="0">
                <a:solidFill>
                  <a:srgbClr val="002060"/>
                </a:solidFill>
              </a:rPr>
              <a:t/>
            </a:r>
            <a:br>
              <a:rPr lang="vi" sz="4100" b="0">
                <a:solidFill>
                  <a:srgbClr val="002060"/>
                </a:solidFill>
              </a:rPr>
            </a:br>
            <a:r>
              <a:rPr lang="vi" sz="4400" b="0">
                <a:solidFill>
                  <a:srgbClr val="1F8AD0"/>
                </a:solidFill>
              </a:rPr>
              <a:t>MÔ HÌNH HỆ MẶT TRỜI</a:t>
            </a:r>
            <a:endParaRPr sz="4400" b="0">
              <a:solidFill>
                <a:srgbClr val="1F8AD0"/>
              </a:solidFill>
            </a:endParaRPr>
          </a:p>
        </p:txBody>
      </p:sp>
      <p:pic>
        <p:nvPicPr>
          <p:cNvPr id="212" name="Google Shape;212;p23"/>
          <p:cNvPicPr preferRelativeResize="0">
            <a:picLocks noGrp="1"/>
          </p:cNvPicPr>
          <p:nvPr>
            <p:ph type="pic" idx="2"/>
          </p:nvPr>
        </p:nvPicPr>
        <p:blipFill rotWithShape="1">
          <a:blip r:embed="rId4">
            <a:alphaModFix/>
          </a:blip>
          <a:srcRect l="11288" r="11288"/>
          <a:stretch/>
        </p:blipFill>
        <p:spPr>
          <a:xfrm rot="483195">
            <a:off x="6278811" y="2697701"/>
            <a:ext cx="1929427" cy="1869097"/>
          </a:xfrm>
          <a:prstGeom prst="ellipse">
            <a:avLst/>
          </a:prstGeom>
          <a:noFill/>
          <a:ln>
            <a:noFill/>
          </a:ln>
          <a:effectLst>
            <a:outerShdw blurRad="57150" dist="19050" dir="5400000" algn="bl" rotWithShape="0">
              <a:srgbClr val="000000">
                <a:alpha val="48630"/>
              </a:srgbClr>
            </a:outerShdw>
          </a:effectLst>
        </p:spPr>
      </p:pic>
      <p:sp>
        <p:nvSpPr>
          <p:cNvPr id="213" name="Google Shape;213;p23"/>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3"/>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3"/>
          <p:cNvSpPr/>
          <p:nvPr/>
        </p:nvSpPr>
        <p:spPr>
          <a:xfrm>
            <a:off x="6791679" y="9050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3"/>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3"/>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3"/>
          <p:cNvSpPr txBox="1">
            <a:spLocks noGrp="1"/>
          </p:cNvSpPr>
          <p:nvPr>
            <p:ph type="subTitle" idx="1"/>
          </p:nvPr>
        </p:nvSpPr>
        <p:spPr>
          <a:xfrm>
            <a:off x="1974998" y="3119121"/>
            <a:ext cx="2349900" cy="69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Giảng viên:</a:t>
            </a:r>
            <a:endParaRPr>
              <a:solidFill>
                <a:srgbClr val="0E7600"/>
              </a:solidFill>
              <a:latin typeface="Lobster"/>
              <a:ea typeface="Lobster"/>
              <a:cs typeface="Lobster"/>
              <a:sym typeface="Lobster"/>
            </a:endParaRPr>
          </a:p>
          <a:p>
            <a:pPr marL="0" lvl="0" indent="0" algn="l" rtl="0">
              <a:lnSpc>
                <a:spcPct val="115000"/>
              </a:lnSpc>
              <a:spcBef>
                <a:spcPts val="0"/>
              </a:spcBef>
              <a:spcAft>
                <a:spcPts val="0"/>
              </a:spcAft>
              <a:buSzPts val="3000"/>
              <a:buNone/>
            </a:pPr>
            <a:r>
              <a:rPr lang="vi">
                <a:solidFill>
                  <a:srgbClr val="0E7600"/>
                </a:solidFill>
                <a:latin typeface="Lobster"/>
                <a:ea typeface="Lobster"/>
                <a:cs typeface="Lobster"/>
                <a:sym typeface="Lobster"/>
              </a:rPr>
              <a:t>Ngày giảng:</a:t>
            </a:r>
            <a:endParaRPr>
              <a:solidFill>
                <a:srgbClr val="0E7600"/>
              </a:solidFill>
              <a:latin typeface="Lobster"/>
              <a:ea typeface="Lobster"/>
              <a:cs typeface="Lobster"/>
              <a:sym typeface="Lobster"/>
            </a:endParaRPr>
          </a:p>
        </p:txBody>
      </p:sp>
      <p:sp>
        <p:nvSpPr>
          <p:cNvPr id="219" name="Google Shape;219;p23"/>
          <p:cNvSpPr/>
          <p:nvPr/>
        </p:nvSpPr>
        <p:spPr>
          <a:xfrm rot="-461876">
            <a:off x="4276238" y="933614"/>
            <a:ext cx="1220600" cy="299411"/>
          </a:xfrm>
          <a:prstGeom prst="rect">
            <a:avLst/>
          </a:prstGeom>
          <a:solidFill>
            <a:srgbClr val="FF7500">
              <a:alpha val="8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3"/>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3"/>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3"/>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3"/>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3"/>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3"/>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23"/>
          <p:cNvPicPr preferRelativeResize="0"/>
          <p:nvPr/>
        </p:nvPicPr>
        <p:blipFill rotWithShape="1">
          <a:blip r:embed="rId5">
            <a:alphaModFix/>
          </a:blip>
          <a:srcRect/>
          <a:stretch/>
        </p:blipFill>
        <p:spPr>
          <a:xfrm>
            <a:off x="1200900" y="853225"/>
            <a:ext cx="708006" cy="956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4"/>
          <p:cNvSpPr txBox="1"/>
          <p:nvPr/>
        </p:nvSpPr>
        <p:spPr>
          <a:xfrm>
            <a:off x="7231125" y="4845275"/>
            <a:ext cx="5024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vi" sz="800" b="0" i="0" u="none" strike="noStrike" cap="none">
                <a:solidFill>
                  <a:schemeClr val="accent6"/>
                </a:solidFill>
                <a:latin typeface="Bitter SemiBold"/>
                <a:ea typeface="Bitter SemiBold"/>
                <a:cs typeface="Bitter SemiBold"/>
                <a:sym typeface="Bitter SemiBold"/>
              </a:rPr>
              <a:t>nguồn video: BBC</a:t>
            </a:r>
            <a:endParaRPr sz="800" b="0" i="0" u="none" strike="noStrike" cap="none">
              <a:solidFill>
                <a:schemeClr val="accent6"/>
              </a:solidFill>
              <a:latin typeface="Bitter SemiBold"/>
              <a:ea typeface="Bitter SemiBold"/>
              <a:cs typeface="Bitter SemiBold"/>
              <a:sym typeface="Bitter SemiBold"/>
            </a:endParaRPr>
          </a:p>
        </p:txBody>
      </p:sp>
      <p:pic>
        <p:nvPicPr>
          <p:cNvPr id="232" name="Google Shape;232;p24"/>
          <p:cNvPicPr preferRelativeResize="0"/>
          <p:nvPr/>
        </p:nvPicPr>
        <p:blipFill rotWithShape="1">
          <a:blip r:embed="rId3">
            <a:alphaModFix/>
          </a:blip>
          <a:srcRect/>
          <a:stretch/>
        </p:blipFill>
        <p:spPr>
          <a:xfrm>
            <a:off x="460950" y="556100"/>
            <a:ext cx="554550" cy="400200"/>
          </a:xfrm>
          <a:prstGeom prst="rect">
            <a:avLst/>
          </a:prstGeom>
          <a:noFill/>
          <a:ln>
            <a:noFill/>
          </a:ln>
        </p:spPr>
      </p:pic>
      <p:sp>
        <p:nvSpPr>
          <p:cNvPr id="233" name="Google Shape;233;p24"/>
          <p:cNvSpPr txBox="1"/>
          <p:nvPr/>
        </p:nvSpPr>
        <p:spPr>
          <a:xfrm>
            <a:off x="972475" y="4329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1F8AD0"/>
              </a:buClr>
              <a:buSzPts val="3000"/>
              <a:buFont typeface="Anton"/>
              <a:buAutoNum type="romanUcPeriod"/>
            </a:pPr>
            <a:r>
              <a:rPr lang="vi" sz="3000" b="0" i="0" u="none" strike="noStrike" cap="none">
                <a:solidFill>
                  <a:srgbClr val="1F8AD0"/>
                </a:solidFill>
                <a:latin typeface="Anton"/>
                <a:ea typeface="Anton"/>
                <a:cs typeface="Anton"/>
                <a:sym typeface="Anton"/>
              </a:rPr>
              <a:t>KHỞI ĐỘNG</a:t>
            </a:r>
            <a:endParaRPr sz="3000" b="0" i="0" u="none" strike="noStrike" cap="none">
              <a:solidFill>
                <a:srgbClr val="1F8AD0"/>
              </a:solidFill>
              <a:latin typeface="Anton"/>
              <a:ea typeface="Anton"/>
              <a:cs typeface="Anton"/>
              <a:sym typeface="Anton"/>
            </a:endParaRPr>
          </a:p>
        </p:txBody>
      </p:sp>
      <p:sp>
        <p:nvSpPr>
          <p:cNvPr id="234" name="Google Shape;234;p24"/>
          <p:cNvSpPr txBox="1"/>
          <p:nvPr/>
        </p:nvSpPr>
        <p:spPr>
          <a:xfrm>
            <a:off x="6081350" y="4799075"/>
            <a:ext cx="290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
                <a:latin typeface="Hind Vadodara"/>
                <a:ea typeface="Hind Vadodara"/>
                <a:cs typeface="Hind Vadodara"/>
                <a:sym typeface="Hind Vadodara"/>
              </a:rPr>
              <a:t>nguồn video: Peakaboo English</a:t>
            </a:r>
            <a:endParaRPr>
              <a:latin typeface="Hind Vadodara"/>
              <a:ea typeface="Hind Vadodara"/>
              <a:cs typeface="Hind Vadodara"/>
              <a:sym typeface="Hind Vadodara"/>
            </a:endParaRPr>
          </a:p>
        </p:txBody>
      </p:sp>
      <p:pic>
        <p:nvPicPr>
          <p:cNvPr id="235" name="Google Shape;235;p24" title="35.mov">
            <a:hlinkClick r:id="rId4"/>
          </p:cNvPr>
          <p:cNvPicPr preferRelativeResize="0"/>
          <p:nvPr/>
        </p:nvPicPr>
        <p:blipFill>
          <a:blip r:embed="rId5">
            <a:alphaModFix/>
          </a:blip>
          <a:stretch>
            <a:fillRect/>
          </a:stretch>
        </p:blipFill>
        <p:spPr>
          <a:xfrm>
            <a:off x="1383325" y="1179875"/>
            <a:ext cx="6377353" cy="35649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sp>
        <p:nvSpPr>
          <p:cNvPr id="240" name="Google Shape;240;p25"/>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p25"/>
          <p:cNvPicPr preferRelativeResize="0"/>
          <p:nvPr/>
        </p:nvPicPr>
        <p:blipFill rotWithShape="1">
          <a:blip r:embed="rId3">
            <a:alphaModFix/>
          </a:blip>
          <a:srcRect/>
          <a:stretch/>
        </p:blipFill>
        <p:spPr>
          <a:xfrm>
            <a:off x="460950" y="556100"/>
            <a:ext cx="554550" cy="400200"/>
          </a:xfrm>
          <a:prstGeom prst="rect">
            <a:avLst/>
          </a:prstGeom>
          <a:noFill/>
          <a:ln>
            <a:noFill/>
          </a:ln>
        </p:spPr>
      </p:pic>
      <p:sp>
        <p:nvSpPr>
          <p:cNvPr id="242" name="Google Shape;242;p25"/>
          <p:cNvSpPr txBox="1"/>
          <p:nvPr/>
        </p:nvSpPr>
        <p:spPr>
          <a:xfrm>
            <a:off x="460950" y="1669825"/>
            <a:ext cx="8331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vi" sz="2000">
                <a:solidFill>
                  <a:srgbClr val="002060"/>
                </a:solidFill>
                <a:latin typeface="Bitter SemiBold"/>
                <a:ea typeface="Bitter SemiBold"/>
                <a:cs typeface="Bitter SemiBold"/>
                <a:sym typeface="Bitter SemiBold"/>
              </a:rPr>
              <a:t>2.   </a:t>
            </a:r>
            <a:r>
              <a:rPr lang="vi" sz="2000" b="0" i="0" u="none" strike="noStrike" cap="none">
                <a:solidFill>
                  <a:srgbClr val="002060"/>
                </a:solidFill>
                <a:latin typeface="Bitter SemiBold"/>
                <a:ea typeface="Bitter SemiBold"/>
                <a:cs typeface="Bitter SemiBold"/>
                <a:sym typeface="Bitter SemiBold"/>
              </a:rPr>
              <a:t>Em có thể chế tạo một </a:t>
            </a:r>
            <a:r>
              <a:rPr lang="vi" sz="2000">
                <a:solidFill>
                  <a:srgbClr val="002060"/>
                </a:solidFill>
                <a:latin typeface="Bitter SemiBold"/>
                <a:ea typeface="Bitter SemiBold"/>
                <a:cs typeface="Bitter SemiBold"/>
                <a:sym typeface="Bitter SemiBold"/>
              </a:rPr>
              <a:t>mô hình hệ Mặt Trời được không?</a:t>
            </a:r>
            <a:endParaRPr sz="2000" b="0" i="0" u="none" strike="noStrike" cap="none">
              <a:solidFill>
                <a:srgbClr val="002060"/>
              </a:solidFill>
              <a:latin typeface="Bitter SemiBold"/>
              <a:ea typeface="Bitter SemiBold"/>
              <a:cs typeface="Bitter SemiBold"/>
              <a:sym typeface="Bitter SemiBold"/>
            </a:endParaRPr>
          </a:p>
        </p:txBody>
      </p:sp>
      <p:sp>
        <p:nvSpPr>
          <p:cNvPr id="243" name="Google Shape;243;p25"/>
          <p:cNvSpPr txBox="1"/>
          <p:nvPr/>
        </p:nvSpPr>
        <p:spPr>
          <a:xfrm>
            <a:off x="972475" y="4329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1F8AD0"/>
              </a:buClr>
              <a:buSzPts val="3000"/>
              <a:buFont typeface="Anton"/>
              <a:buAutoNum type="romanUcPeriod"/>
            </a:pPr>
            <a:r>
              <a:rPr lang="vi" sz="3000" b="0" i="0" u="none" strike="noStrike" cap="none">
                <a:solidFill>
                  <a:srgbClr val="1F8AD0"/>
                </a:solidFill>
                <a:latin typeface="Anton"/>
                <a:ea typeface="Anton"/>
                <a:cs typeface="Anton"/>
                <a:sym typeface="Anton"/>
              </a:rPr>
              <a:t>KHỞI ĐỘNG</a:t>
            </a:r>
            <a:endParaRPr sz="3000" b="0" i="0" u="none" strike="noStrike" cap="none">
              <a:solidFill>
                <a:srgbClr val="1F8AD0"/>
              </a:solidFill>
              <a:latin typeface="Anton"/>
              <a:ea typeface="Anton"/>
              <a:cs typeface="Anton"/>
              <a:sym typeface="Anton"/>
            </a:endParaRPr>
          </a:p>
        </p:txBody>
      </p:sp>
      <p:pic>
        <p:nvPicPr>
          <p:cNvPr id="244" name="Google Shape;244;p25"/>
          <p:cNvPicPr preferRelativeResize="0"/>
          <p:nvPr/>
        </p:nvPicPr>
        <p:blipFill rotWithShape="1">
          <a:blip r:embed="rId4">
            <a:alphaModFix/>
          </a:blip>
          <a:srcRect t="89" b="99"/>
          <a:stretch/>
        </p:blipFill>
        <p:spPr>
          <a:xfrm>
            <a:off x="2189750" y="2215800"/>
            <a:ext cx="4562700" cy="2562000"/>
          </a:xfrm>
          <a:prstGeom prst="roundRect">
            <a:avLst>
              <a:gd name="adj" fmla="val 16667"/>
            </a:avLst>
          </a:prstGeom>
          <a:noFill/>
          <a:ln>
            <a:noFill/>
          </a:ln>
        </p:spPr>
      </p:pic>
      <p:pic>
        <p:nvPicPr>
          <p:cNvPr id="245" name="Google Shape;245;p25"/>
          <p:cNvPicPr preferRelativeResize="0"/>
          <p:nvPr/>
        </p:nvPicPr>
        <p:blipFill rotWithShape="1">
          <a:blip r:embed="rId5">
            <a:alphaModFix/>
          </a:blip>
          <a:srcRect/>
          <a:stretch/>
        </p:blipFill>
        <p:spPr>
          <a:xfrm>
            <a:off x="8448925" y="0"/>
            <a:ext cx="708006" cy="956300"/>
          </a:xfrm>
          <a:prstGeom prst="rect">
            <a:avLst/>
          </a:prstGeom>
          <a:noFill/>
          <a:ln>
            <a:noFill/>
          </a:ln>
        </p:spPr>
      </p:pic>
      <p:sp>
        <p:nvSpPr>
          <p:cNvPr id="246" name="Google Shape;246;p25"/>
          <p:cNvSpPr txBox="1"/>
          <p:nvPr/>
        </p:nvSpPr>
        <p:spPr>
          <a:xfrm>
            <a:off x="406500" y="956300"/>
            <a:ext cx="8331000" cy="8004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2060"/>
              </a:buClr>
              <a:buSzPts val="2000"/>
              <a:buFont typeface="Bitter SemiBold"/>
              <a:buAutoNum type="arabicPeriod"/>
            </a:pPr>
            <a:r>
              <a:rPr lang="vi" sz="2000">
                <a:solidFill>
                  <a:srgbClr val="002060"/>
                </a:solidFill>
                <a:latin typeface="Bitter SemiBold"/>
                <a:ea typeface="Bitter SemiBold"/>
                <a:cs typeface="Bitter SemiBold"/>
                <a:sym typeface="Bitter SemiBold"/>
              </a:rPr>
              <a:t>Quan sát hình dưới đây, em hãy xác định vị trí của Mặt Trời, cho biết có bao nhiêu hành tinh trong hệ Mặt Trời.</a:t>
            </a:r>
            <a:endParaRPr sz="2000">
              <a:solidFill>
                <a:srgbClr val="002060"/>
              </a:solidFill>
              <a:latin typeface="Bitter SemiBold"/>
              <a:ea typeface="Bitter SemiBold"/>
              <a:cs typeface="Bitter SemiBold"/>
              <a:sym typeface="Bitter SemiBo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p:tgtEl>
                                          <p:spTgt spid="24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 calcmode="lin" valueType="num">
                                      <p:cBhvr additive="base">
                                        <p:cTn id="10" dur="1000"/>
                                        <p:tgtEl>
                                          <p:spTgt spid="246"/>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anim calcmode="lin" valueType="num">
                                      <p:cBhvr additive="base">
                                        <p:cTn id="13" dur="1000"/>
                                        <p:tgtEl>
                                          <p:spTgt spid="24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42"/>
                                        </p:tgtEl>
                                        <p:attrNameLst>
                                          <p:attrName>style.visibility</p:attrName>
                                        </p:attrNameLst>
                                      </p:cBhvr>
                                      <p:to>
                                        <p:strVal val="visible"/>
                                      </p:to>
                                    </p:set>
                                    <p:anim calcmode="lin" valueType="num">
                                      <p:cBhvr additive="base">
                                        <p:cTn id="18" dur="1000"/>
                                        <p:tgtEl>
                                          <p:spTgt spid="2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6"/>
          <p:cNvPicPr preferRelativeResize="0"/>
          <p:nvPr/>
        </p:nvPicPr>
        <p:blipFill rotWithShape="1">
          <a:blip r:embed="rId3">
            <a:alphaModFix/>
          </a:blip>
          <a:srcRect l="2207" r="2217"/>
          <a:stretch/>
        </p:blipFill>
        <p:spPr>
          <a:xfrm>
            <a:off x="5918550" y="1055200"/>
            <a:ext cx="2610000" cy="3786173"/>
          </a:xfrm>
          <a:prstGeom prst="rect">
            <a:avLst/>
          </a:prstGeom>
          <a:noFill/>
          <a:ln>
            <a:noFill/>
          </a:ln>
        </p:spPr>
      </p:pic>
      <p:sp>
        <p:nvSpPr>
          <p:cNvPr id="252" name="Google Shape;252;p26"/>
          <p:cNvSpPr txBox="1"/>
          <p:nvPr/>
        </p:nvSpPr>
        <p:spPr>
          <a:xfrm>
            <a:off x="10418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1F8AD0"/>
                </a:solidFill>
                <a:latin typeface="Anton"/>
                <a:ea typeface="Anton"/>
                <a:cs typeface="Anton"/>
                <a:sym typeface="Anton"/>
              </a:rPr>
              <a:t>KHÁM PHÁ</a:t>
            </a:r>
            <a:endParaRPr sz="3500" b="0" i="0" u="none" strike="noStrike" cap="none">
              <a:solidFill>
                <a:srgbClr val="1F8AD0"/>
              </a:solidFill>
              <a:latin typeface="Anton"/>
              <a:ea typeface="Anton"/>
              <a:cs typeface="Anton"/>
              <a:sym typeface="Anton"/>
            </a:endParaRPr>
          </a:p>
        </p:txBody>
      </p:sp>
      <p:sp>
        <p:nvSpPr>
          <p:cNvPr id="253" name="Google Shape;253;p26"/>
          <p:cNvSpPr txBox="1"/>
          <p:nvPr/>
        </p:nvSpPr>
        <p:spPr>
          <a:xfrm>
            <a:off x="528450" y="1135125"/>
            <a:ext cx="5390100" cy="2124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02060"/>
              </a:buClr>
              <a:buSzPts val="2000"/>
              <a:buFont typeface="Bitter SemiBold"/>
              <a:buAutoNum type="arabicPeriod"/>
            </a:pPr>
            <a:r>
              <a:rPr lang="vi" sz="2000" b="0" i="0" u="none" strike="noStrike" cap="none">
                <a:solidFill>
                  <a:srgbClr val="002060"/>
                </a:solidFill>
                <a:latin typeface="Bitter SemiBold"/>
                <a:ea typeface="Bitter SemiBold"/>
                <a:cs typeface="Bitter SemiBold"/>
                <a:sym typeface="Bitter SemiBold"/>
              </a:rPr>
              <a:t>Chia </a:t>
            </a:r>
            <a:r>
              <a:rPr lang="vi" sz="2000">
                <a:solidFill>
                  <a:srgbClr val="002060"/>
                </a:solidFill>
                <a:latin typeface="Bitter SemiBold"/>
                <a:ea typeface="Bitter SemiBold"/>
                <a:cs typeface="Bitter SemiBold"/>
                <a:sym typeface="Bitter SemiBold"/>
              </a:rPr>
              <a:t>mỗi nhóm 6 </a:t>
            </a:r>
            <a:r>
              <a:rPr lang="vi" sz="2000" b="0" i="0" u="none" strike="noStrike" cap="none">
                <a:solidFill>
                  <a:srgbClr val="002060"/>
                </a:solidFill>
                <a:latin typeface="Bitter SemiBold"/>
                <a:ea typeface="Bitter SemiBold"/>
                <a:cs typeface="Bitter SemiBold"/>
                <a:sym typeface="Bitter SemiBold"/>
              </a:rPr>
              <a:t>thành viên.</a:t>
            </a:r>
            <a:endParaRPr sz="2000" b="0" i="0" u="none" strike="noStrike" cap="none">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AutoNum type="arabicPeriod"/>
            </a:pPr>
            <a:r>
              <a:rPr lang="vi" sz="2000" b="0" i="0" u="none" strike="noStrike" cap="none">
                <a:solidFill>
                  <a:srgbClr val="002060"/>
                </a:solidFill>
                <a:latin typeface="Bitter SemiBold"/>
                <a:ea typeface="Bitter SemiBold"/>
                <a:cs typeface="Bitter SemiBold"/>
                <a:sym typeface="Bitter SemiBold"/>
              </a:rPr>
              <a:t>Mỗi nhóm sẽ được giáo viên phát một</a:t>
            </a:r>
            <a:endParaRPr sz="2000" b="0" i="0" u="none" strike="noStrike" cap="none">
              <a:solidFill>
                <a:srgbClr val="002060"/>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a:buNone/>
            </a:pPr>
            <a:r>
              <a:rPr lang="vi" sz="2000" b="0" i="0" u="none" strike="noStrike" cap="none">
                <a:solidFill>
                  <a:srgbClr val="002060"/>
                </a:solidFill>
                <a:latin typeface="Bitter SemiBold"/>
                <a:ea typeface="Bitter SemiBold"/>
                <a:cs typeface="Bitter SemiBold"/>
                <a:sym typeface="Bitter SemiBold"/>
              </a:rPr>
              <a:t> Phiếu học tập 1: Thu thập thông tin.</a:t>
            </a:r>
            <a:endParaRPr sz="2000" b="0" i="0" u="none" strike="noStrike" cap="none">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3.      </a:t>
            </a:r>
            <a:r>
              <a:rPr lang="vi" sz="2000" b="0" i="0" u="none" strike="noStrike" cap="none">
                <a:solidFill>
                  <a:srgbClr val="002060"/>
                </a:solidFill>
                <a:latin typeface="Bitter SemiBold"/>
                <a:ea typeface="Bitter SemiBold"/>
                <a:cs typeface="Bitter SemiBold"/>
                <a:sym typeface="Bitter SemiBold"/>
              </a:rPr>
              <a:t>Các thành viên trong nhóm sẽ cùng nhau điền câu trả lời vào phiếu.</a:t>
            </a:r>
            <a:endParaRPr sz="2000" b="0" i="0" u="none" strike="noStrike" cap="none">
              <a:solidFill>
                <a:srgbClr val="002060"/>
              </a:solidFill>
              <a:latin typeface="Bitter SemiBold"/>
              <a:ea typeface="Bitter SemiBold"/>
              <a:cs typeface="Bitter SemiBold"/>
              <a:sym typeface="Bitter SemiBold"/>
            </a:endParaRPr>
          </a:p>
        </p:txBody>
      </p:sp>
      <p:pic>
        <p:nvPicPr>
          <p:cNvPr id="254" name="Google Shape;254;p26"/>
          <p:cNvPicPr preferRelativeResize="0"/>
          <p:nvPr/>
        </p:nvPicPr>
        <p:blipFill rotWithShape="1">
          <a:blip r:embed="rId4">
            <a:alphaModFix/>
          </a:blip>
          <a:srcRect/>
          <a:stretch/>
        </p:blipFill>
        <p:spPr>
          <a:xfrm>
            <a:off x="528450" y="331900"/>
            <a:ext cx="613850" cy="583150"/>
          </a:xfrm>
          <a:prstGeom prst="rect">
            <a:avLst/>
          </a:prstGeom>
          <a:noFill/>
          <a:ln>
            <a:noFill/>
          </a:ln>
        </p:spPr>
      </p:pic>
      <p:pic>
        <p:nvPicPr>
          <p:cNvPr id="255" name="Google Shape;255;p26"/>
          <p:cNvPicPr preferRelativeResize="0"/>
          <p:nvPr/>
        </p:nvPicPr>
        <p:blipFill rotWithShape="1">
          <a:blip r:embed="rId5">
            <a:alphaModFix/>
          </a:blip>
          <a:srcRect/>
          <a:stretch/>
        </p:blipFill>
        <p:spPr>
          <a:xfrm>
            <a:off x="8448925" y="0"/>
            <a:ext cx="708006" cy="95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1000"/>
                                        <p:tgtEl>
                                          <p:spTgt spid="25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 calcmode="lin" valueType="num">
                                      <p:cBhvr additive="base">
                                        <p:cTn id="10" dur="1000"/>
                                        <p:tgtEl>
                                          <p:spTgt spid="253"/>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anim calcmode="lin" valueType="num">
                                      <p:cBhvr additive="base">
                                        <p:cTn id="13" dur="1000"/>
                                        <p:tgtEl>
                                          <p:spTgt spid="2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7"/>
          <p:cNvSpPr txBox="1"/>
          <p:nvPr/>
        </p:nvSpPr>
        <p:spPr>
          <a:xfrm>
            <a:off x="10418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vi" sz="3500" b="0" i="0" u="none" strike="noStrike" cap="none">
                <a:solidFill>
                  <a:srgbClr val="1F8AD0"/>
                </a:solidFill>
                <a:latin typeface="Anton"/>
                <a:ea typeface="Anton"/>
                <a:cs typeface="Anton"/>
                <a:sym typeface="Anton"/>
              </a:rPr>
              <a:t>KHÁM PHÁ</a:t>
            </a:r>
            <a:endParaRPr sz="3500" b="0" i="0" u="none" strike="noStrike" cap="none">
              <a:solidFill>
                <a:srgbClr val="1F8AD0"/>
              </a:solidFill>
              <a:latin typeface="Anton"/>
              <a:ea typeface="Anton"/>
              <a:cs typeface="Anton"/>
              <a:sym typeface="Anton"/>
            </a:endParaRPr>
          </a:p>
        </p:txBody>
      </p:sp>
      <p:sp>
        <p:nvSpPr>
          <p:cNvPr id="261" name="Google Shape;261;p27"/>
          <p:cNvSpPr txBox="1"/>
          <p:nvPr/>
        </p:nvSpPr>
        <p:spPr>
          <a:xfrm>
            <a:off x="512100" y="1055200"/>
            <a:ext cx="79368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1.    Em hãy nêu tên và thứ tự sắp xếp của các hành tinh trong </a:t>
            </a:r>
            <a:endParaRPr sz="20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hệ Mặt Trời (tính từ Mặt Trời đi ra). </a:t>
            </a:r>
            <a:endParaRPr sz="20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Các hành tinh trong hệ Mặt Trời được chia làm mấy loại?</a:t>
            </a:r>
            <a:endParaRPr sz="2000" b="0" i="0" u="none" strike="noStrike" cap="none">
              <a:solidFill>
                <a:srgbClr val="002060"/>
              </a:solidFill>
              <a:latin typeface="Bitter SemiBold"/>
              <a:ea typeface="Bitter SemiBold"/>
              <a:cs typeface="Bitter SemiBold"/>
              <a:sym typeface="Bitter SemiBold"/>
            </a:endParaRPr>
          </a:p>
        </p:txBody>
      </p:sp>
      <p:pic>
        <p:nvPicPr>
          <p:cNvPr id="262" name="Google Shape;262;p27"/>
          <p:cNvPicPr preferRelativeResize="0"/>
          <p:nvPr/>
        </p:nvPicPr>
        <p:blipFill rotWithShape="1">
          <a:blip r:embed="rId3">
            <a:alphaModFix/>
          </a:blip>
          <a:srcRect/>
          <a:stretch/>
        </p:blipFill>
        <p:spPr>
          <a:xfrm>
            <a:off x="528450" y="331900"/>
            <a:ext cx="613850" cy="583150"/>
          </a:xfrm>
          <a:prstGeom prst="rect">
            <a:avLst/>
          </a:prstGeom>
          <a:noFill/>
          <a:ln>
            <a:noFill/>
          </a:ln>
        </p:spPr>
      </p:pic>
      <p:pic>
        <p:nvPicPr>
          <p:cNvPr id="263" name="Google Shape;263;p27"/>
          <p:cNvPicPr preferRelativeResize="0"/>
          <p:nvPr/>
        </p:nvPicPr>
        <p:blipFill rotWithShape="1">
          <a:blip r:embed="rId4">
            <a:alphaModFix/>
          </a:blip>
          <a:srcRect/>
          <a:stretch/>
        </p:blipFill>
        <p:spPr>
          <a:xfrm>
            <a:off x="8448925" y="0"/>
            <a:ext cx="708006" cy="956300"/>
          </a:xfrm>
          <a:prstGeom prst="rect">
            <a:avLst/>
          </a:prstGeom>
          <a:noFill/>
          <a:ln>
            <a:noFill/>
          </a:ln>
        </p:spPr>
      </p:pic>
      <p:sp>
        <p:nvSpPr>
          <p:cNvPr id="264" name="Google Shape;264;p27"/>
          <p:cNvSpPr txBox="1"/>
          <p:nvPr/>
        </p:nvSpPr>
        <p:spPr>
          <a:xfrm>
            <a:off x="512100" y="2148450"/>
            <a:ext cx="79368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2. Các hành tinh trong hệ Mặt Trời đứng yên hay quay xung quanh Mặt Trời? </a:t>
            </a:r>
            <a:endParaRPr sz="2000" b="0" i="0" u="none" strike="noStrike" cap="none">
              <a:solidFill>
                <a:srgbClr val="002060"/>
              </a:solidFill>
              <a:latin typeface="Bitter SemiBold"/>
              <a:ea typeface="Bitter SemiBold"/>
              <a:cs typeface="Bitter SemiBold"/>
              <a:sym typeface="Bitter SemiBold"/>
            </a:endParaRPr>
          </a:p>
        </p:txBody>
      </p:sp>
      <p:sp>
        <p:nvSpPr>
          <p:cNvPr id="265" name="Google Shape;265;p27"/>
          <p:cNvSpPr txBox="1"/>
          <p:nvPr/>
        </p:nvSpPr>
        <p:spPr>
          <a:xfrm>
            <a:off x="512100" y="2847775"/>
            <a:ext cx="7936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3. Các hành tinh có tự quay quanh mình nó không?</a:t>
            </a:r>
            <a:endParaRPr sz="2000" b="0" i="0" u="none" strike="noStrike" cap="none">
              <a:solidFill>
                <a:srgbClr val="002060"/>
              </a:solidFill>
              <a:latin typeface="Bitter SemiBold"/>
              <a:ea typeface="Bitter SemiBold"/>
              <a:cs typeface="Bitter SemiBold"/>
              <a:sym typeface="Bitter SemiBold"/>
            </a:endParaRPr>
          </a:p>
        </p:txBody>
      </p:sp>
      <p:sp>
        <p:nvSpPr>
          <p:cNvPr id="266" name="Google Shape;266;p27"/>
          <p:cNvSpPr txBox="1"/>
          <p:nvPr/>
        </p:nvSpPr>
        <p:spPr>
          <a:xfrm>
            <a:off x="512100" y="3256550"/>
            <a:ext cx="7936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4. Em hãy kể tên các cách phân loại rác mà em biết. </a:t>
            </a:r>
            <a:endParaRPr sz="2000" b="0" i="0" u="none" strike="noStrike" cap="none">
              <a:solidFill>
                <a:srgbClr val="002060"/>
              </a:solidFill>
              <a:latin typeface="Bitter SemiBold"/>
              <a:ea typeface="Bitter SemiBold"/>
              <a:cs typeface="Bitter SemiBold"/>
              <a:sym typeface="Bitter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1000"/>
                                        <p:tgtEl>
                                          <p:spTgt spid="26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 calcmode="lin" valueType="num">
                                      <p:cBhvr additive="base">
                                        <p:cTn id="10" dur="1000"/>
                                        <p:tgtEl>
                                          <p:spTgt spid="261"/>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 calcmode="lin" valueType="num">
                                      <p:cBhvr additive="base">
                                        <p:cTn id="15" dur="1000"/>
                                        <p:tgtEl>
                                          <p:spTgt spid="264"/>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65"/>
                                        </p:tgtEl>
                                        <p:attrNameLst>
                                          <p:attrName>style.visibility</p:attrName>
                                        </p:attrNameLst>
                                      </p:cBhvr>
                                      <p:to>
                                        <p:strVal val="visible"/>
                                      </p:to>
                                    </p:set>
                                    <p:anim calcmode="lin" valueType="num">
                                      <p:cBhvr additive="base">
                                        <p:cTn id="20" dur="1000"/>
                                        <p:tgtEl>
                                          <p:spTgt spid="265"/>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6"/>
                                        </p:tgtEl>
                                        <p:attrNameLst>
                                          <p:attrName>style.visibility</p:attrName>
                                        </p:attrNameLst>
                                      </p:cBhvr>
                                      <p:to>
                                        <p:strVal val="visible"/>
                                      </p:to>
                                    </p:set>
                                    <p:anim calcmode="lin" valueType="num">
                                      <p:cBhvr additive="base">
                                        <p:cTn id="25" dur="1000"/>
                                        <p:tgtEl>
                                          <p:spTgt spid="2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8"/>
          <p:cNvSpPr txBox="1"/>
          <p:nvPr/>
        </p:nvSpPr>
        <p:spPr>
          <a:xfrm>
            <a:off x="1094528" y="548900"/>
            <a:ext cx="7735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vi" sz="3000" b="0" i="0" u="none" strike="noStrike" cap="none">
                <a:solidFill>
                  <a:srgbClr val="1F8AD0"/>
                </a:solidFill>
                <a:latin typeface="Anton"/>
                <a:ea typeface="Anton"/>
                <a:cs typeface="Anton"/>
                <a:sym typeface="Anton"/>
              </a:rPr>
              <a:t>Đề xuất và lựa chọn giải pháp</a:t>
            </a:r>
            <a:endParaRPr sz="3000" b="0" i="0" u="none" strike="noStrike" cap="none">
              <a:solidFill>
                <a:srgbClr val="1F8AD0"/>
              </a:solidFill>
              <a:latin typeface="Anton"/>
              <a:ea typeface="Anton"/>
              <a:cs typeface="Anton"/>
              <a:sym typeface="Anton"/>
            </a:endParaRPr>
          </a:p>
        </p:txBody>
      </p:sp>
      <p:sp>
        <p:nvSpPr>
          <p:cNvPr id="272" name="Google Shape;272;p28"/>
          <p:cNvSpPr/>
          <p:nvPr/>
        </p:nvSpPr>
        <p:spPr>
          <a:xfrm>
            <a:off x="292429" y="42488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8"/>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 name="Google Shape;274;p28"/>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275" name="Google Shape;275;p28"/>
          <p:cNvPicPr preferRelativeResize="0"/>
          <p:nvPr/>
        </p:nvPicPr>
        <p:blipFill rotWithShape="1">
          <a:blip r:embed="rId4">
            <a:alphaModFix/>
          </a:blip>
          <a:srcRect l="377" r="377"/>
          <a:stretch/>
        </p:blipFill>
        <p:spPr>
          <a:xfrm>
            <a:off x="6041013" y="1103000"/>
            <a:ext cx="2596376" cy="3635852"/>
          </a:xfrm>
          <a:prstGeom prst="rect">
            <a:avLst/>
          </a:prstGeom>
          <a:noFill/>
          <a:ln>
            <a:noFill/>
          </a:ln>
        </p:spPr>
      </p:pic>
      <p:sp>
        <p:nvSpPr>
          <p:cNvPr id="276" name="Google Shape;276;p28"/>
          <p:cNvSpPr txBox="1"/>
          <p:nvPr/>
        </p:nvSpPr>
        <p:spPr>
          <a:xfrm>
            <a:off x="514050" y="1288725"/>
            <a:ext cx="5567700" cy="226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AutoNum type="arabicPeriod"/>
            </a:pPr>
            <a:r>
              <a:rPr lang="vi" sz="2000" b="0" i="0" u="none" strike="noStrike" cap="none">
                <a:solidFill>
                  <a:srgbClr val="002060"/>
                </a:solidFill>
                <a:latin typeface="Bitter SemiBold"/>
                <a:ea typeface="Bitter SemiBold"/>
                <a:cs typeface="Bitter SemiBold"/>
                <a:sym typeface="Bitter SemiBold"/>
              </a:rPr>
              <a:t>Mỗi nhóm sẽ được giáo viên phát một Phiếu học tập 2: Bản thiết kế. </a:t>
            </a:r>
            <a:endParaRPr sz="2000" b="0" i="0" u="none" strike="noStrike" cap="none">
              <a:solidFill>
                <a:srgbClr val="002060"/>
              </a:solidFill>
              <a:latin typeface="Bitter SemiBold"/>
              <a:ea typeface="Bitter SemiBold"/>
              <a:cs typeface="Bitter SemiBold"/>
              <a:sym typeface="Bitter SemiBold"/>
            </a:endParaRPr>
          </a:p>
          <a:p>
            <a:pPr marL="9144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vi" sz="2000">
                <a:solidFill>
                  <a:srgbClr val="002060"/>
                </a:solidFill>
                <a:latin typeface="Bitter SemiBold"/>
                <a:ea typeface="Bitter SemiBold"/>
                <a:cs typeface="Bitter SemiBold"/>
                <a:sym typeface="Bitter SemiBold"/>
              </a:rPr>
              <a:t>2.     </a:t>
            </a:r>
            <a:r>
              <a:rPr lang="vi" sz="2000" b="0" i="0" u="none" strike="noStrike" cap="none">
                <a:solidFill>
                  <a:srgbClr val="002060"/>
                </a:solidFill>
                <a:latin typeface="Bitter SemiBold"/>
                <a:ea typeface="Bitter SemiBold"/>
                <a:cs typeface="Bitter SemiBold"/>
                <a:sym typeface="Bitter SemiBold"/>
              </a:rPr>
              <a:t>Các thành viên trong nhóm cùng nhau lên ý tưởng sản phẩm, sau đó phác hoạ lên phiếu.</a:t>
            </a:r>
            <a:endParaRPr sz="2000" b="0" i="0" u="none" strike="noStrike" cap="none">
              <a:solidFill>
                <a:srgbClr val="002060"/>
              </a:solidFill>
              <a:latin typeface="Bitter SemiBold"/>
              <a:ea typeface="Bitter SemiBold"/>
              <a:cs typeface="Bitter SemiBold"/>
              <a:sym typeface="Bitter SemiBold"/>
            </a:endParaRPr>
          </a:p>
        </p:txBody>
      </p:sp>
      <p:pic>
        <p:nvPicPr>
          <p:cNvPr id="277" name="Google Shape;277;p28"/>
          <p:cNvPicPr preferRelativeResize="0"/>
          <p:nvPr/>
        </p:nvPicPr>
        <p:blipFill rotWithShape="1">
          <a:blip r:embed="rId5">
            <a:alphaModFix/>
          </a:blip>
          <a:srcRect/>
          <a:stretch/>
        </p:blipFill>
        <p:spPr>
          <a:xfrm>
            <a:off x="8448925" y="0"/>
            <a:ext cx="708006" cy="956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1000"/>
                                        <p:tgtEl>
                                          <p:spTgt spid="27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75"/>
                                        </p:tgtEl>
                                        <p:attrNameLst>
                                          <p:attrName>style.visibility</p:attrName>
                                        </p:attrNameLst>
                                      </p:cBhvr>
                                      <p:to>
                                        <p:strVal val="visible"/>
                                      </p:to>
                                    </p:set>
                                    <p:anim calcmode="lin" valueType="num">
                                      <p:cBhvr additive="base">
                                        <p:cTn id="10" dur="1000"/>
                                        <p:tgtEl>
                                          <p:spTgt spid="275"/>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anim calcmode="lin" valueType="num">
                                      <p:cBhvr additive="base">
                                        <p:cTn id="13" dur="10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9"/>
          <p:cNvPicPr preferRelativeResize="0"/>
          <p:nvPr/>
        </p:nvPicPr>
        <p:blipFill rotWithShape="1">
          <a:blip r:embed="rId3">
            <a:alphaModFix/>
          </a:blip>
          <a:srcRect l="524" r="534"/>
          <a:stretch/>
        </p:blipFill>
        <p:spPr>
          <a:xfrm>
            <a:off x="6082200" y="974150"/>
            <a:ext cx="2596375" cy="3658299"/>
          </a:xfrm>
          <a:prstGeom prst="rect">
            <a:avLst/>
          </a:prstGeom>
          <a:noFill/>
          <a:ln>
            <a:noFill/>
          </a:ln>
        </p:spPr>
      </p:pic>
      <p:sp>
        <p:nvSpPr>
          <p:cNvPr id="283" name="Google Shape;283;p29"/>
          <p:cNvSpPr txBox="1"/>
          <p:nvPr/>
        </p:nvSpPr>
        <p:spPr>
          <a:xfrm>
            <a:off x="267600" y="1297900"/>
            <a:ext cx="5954400" cy="2692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022A7A"/>
              </a:buClr>
              <a:buSzPts val="1800"/>
              <a:buFont typeface="Bitter SemiBold"/>
              <a:buAutoNum type="arabicPeriod"/>
            </a:pPr>
            <a:r>
              <a:rPr lang="vi" sz="1800">
                <a:solidFill>
                  <a:srgbClr val="022A7A"/>
                </a:solidFill>
                <a:latin typeface="Bitter SemiBold"/>
                <a:ea typeface="Bitter SemiBold"/>
                <a:cs typeface="Bitter SemiBold"/>
                <a:sym typeface="Bitter SemiBold"/>
              </a:rPr>
              <a:t> Mỗi nhóm sẽ được giáo viên phát một </a:t>
            </a:r>
            <a:endParaRPr sz="1800">
              <a:solidFill>
                <a:srgbClr val="022A7A"/>
              </a:solidFill>
              <a:latin typeface="Bitter SemiBold"/>
              <a:ea typeface="Bitter SemiBold"/>
              <a:cs typeface="Bitter SemiBold"/>
              <a:sym typeface="Bitter SemiBold"/>
            </a:endParaRPr>
          </a:p>
          <a:p>
            <a:pPr marL="45720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Phiếu học tập 3: Phân công nhiệm vụ.</a:t>
            </a:r>
            <a:endParaRPr sz="1800">
              <a:solidFill>
                <a:srgbClr val="022A7A"/>
              </a:solidFill>
              <a:latin typeface="Bitter SemiBold"/>
              <a:ea typeface="Bitter SemiBold"/>
              <a:cs typeface="Bitter SemiBold"/>
              <a:sym typeface="Bitter SemiBold"/>
            </a:endParaRPr>
          </a:p>
          <a:p>
            <a:pPr marL="457200" lvl="0" indent="0" algn="l" rtl="0">
              <a:lnSpc>
                <a:spcPct val="115000"/>
              </a:lnSpc>
              <a:spcBef>
                <a:spcPts val="0"/>
              </a:spcBef>
              <a:spcAft>
                <a:spcPts val="0"/>
              </a:spcAft>
              <a:buNone/>
            </a:pPr>
            <a:endParaRPr sz="1800">
              <a:solidFill>
                <a:srgbClr val="022A7A"/>
              </a:solidFill>
              <a:latin typeface="Bitter SemiBold"/>
              <a:ea typeface="Bitter SemiBold"/>
              <a:cs typeface="Bitter SemiBold"/>
              <a:sym typeface="Bitter SemiBold"/>
            </a:endParaRPr>
          </a:p>
          <a:p>
            <a:pPr marL="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2.        Các em hãy chọn 1 thành viên  làm trưởng nhóm.</a:t>
            </a:r>
            <a:endParaRPr sz="1800">
              <a:solidFill>
                <a:srgbClr val="022A7A"/>
              </a:solidFill>
              <a:latin typeface="Bitter SemiBold"/>
              <a:ea typeface="Bitter SemiBold"/>
              <a:cs typeface="Bitter SemiBold"/>
              <a:sym typeface="Bitter SemiBold"/>
            </a:endParaRPr>
          </a:p>
          <a:p>
            <a:pPr marL="457200" lvl="0" indent="0" algn="l" rtl="0">
              <a:lnSpc>
                <a:spcPct val="115000"/>
              </a:lnSpc>
              <a:spcBef>
                <a:spcPts val="0"/>
              </a:spcBef>
              <a:spcAft>
                <a:spcPts val="0"/>
              </a:spcAft>
              <a:buNone/>
            </a:pPr>
            <a:endParaRPr sz="1800">
              <a:solidFill>
                <a:srgbClr val="022A7A"/>
              </a:solidFill>
              <a:latin typeface="Bitter SemiBold"/>
              <a:ea typeface="Bitter SemiBold"/>
              <a:cs typeface="Bitter SemiBold"/>
              <a:sym typeface="Bitter SemiBold"/>
            </a:endParaRPr>
          </a:p>
          <a:p>
            <a:pPr marL="0" lvl="0" indent="0" algn="l" rtl="0">
              <a:lnSpc>
                <a:spcPct val="115000"/>
              </a:lnSpc>
              <a:spcBef>
                <a:spcPts val="0"/>
              </a:spcBef>
              <a:spcAft>
                <a:spcPts val="0"/>
              </a:spcAft>
              <a:buNone/>
            </a:pPr>
            <a:r>
              <a:rPr lang="vi" sz="1800">
                <a:solidFill>
                  <a:srgbClr val="022A7A"/>
                </a:solidFill>
                <a:latin typeface="Bitter SemiBold"/>
                <a:ea typeface="Bitter SemiBold"/>
                <a:cs typeface="Bitter SemiBold"/>
                <a:sym typeface="Bitter SemiBold"/>
              </a:rPr>
              <a:t> 3.        Trưởng nhóm sẽ phân công nhiệm vụ cho mỗi thành viên, sau đó điền thông tin của thành viên trong nhóm vào phiếu. </a:t>
            </a:r>
            <a:endParaRPr sz="1800">
              <a:solidFill>
                <a:srgbClr val="002060"/>
              </a:solidFill>
              <a:latin typeface="Bitter SemiBold"/>
              <a:ea typeface="Bitter SemiBold"/>
              <a:cs typeface="Bitter SemiBold"/>
              <a:sym typeface="Bitter SemiBold"/>
            </a:endParaRPr>
          </a:p>
        </p:txBody>
      </p:sp>
      <p:sp>
        <p:nvSpPr>
          <p:cNvPr id="284" name="Google Shape;284;p29"/>
          <p:cNvSpPr txBox="1"/>
          <p:nvPr/>
        </p:nvSpPr>
        <p:spPr>
          <a:xfrm>
            <a:off x="1094528" y="548900"/>
            <a:ext cx="7735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vi" sz="3000" b="0" i="0" u="none" strike="noStrike" cap="none">
                <a:solidFill>
                  <a:srgbClr val="1F8AD0"/>
                </a:solidFill>
                <a:latin typeface="Anton"/>
                <a:ea typeface="Anton"/>
                <a:cs typeface="Anton"/>
                <a:sym typeface="Anton"/>
              </a:rPr>
              <a:t>Đề xuất và lựa chọn giải pháp</a:t>
            </a:r>
            <a:endParaRPr sz="3000" b="0" i="0" u="none" strike="noStrike" cap="none">
              <a:solidFill>
                <a:srgbClr val="1F8AD0"/>
              </a:solidFill>
              <a:latin typeface="Anton"/>
              <a:ea typeface="Anton"/>
              <a:cs typeface="Anton"/>
              <a:sym typeface="Anton"/>
            </a:endParaRPr>
          </a:p>
        </p:txBody>
      </p:sp>
      <p:pic>
        <p:nvPicPr>
          <p:cNvPr id="285" name="Google Shape;285;p29"/>
          <p:cNvPicPr preferRelativeResize="0"/>
          <p:nvPr/>
        </p:nvPicPr>
        <p:blipFill rotWithShape="1">
          <a:blip r:embed="rId4">
            <a:alphaModFix/>
          </a:blip>
          <a:srcRect/>
          <a:stretch/>
        </p:blipFill>
        <p:spPr>
          <a:xfrm>
            <a:off x="697675" y="330500"/>
            <a:ext cx="478550" cy="625800"/>
          </a:xfrm>
          <a:prstGeom prst="rect">
            <a:avLst/>
          </a:prstGeom>
          <a:noFill/>
          <a:ln>
            <a:noFill/>
          </a:ln>
        </p:spPr>
      </p:pic>
      <p:pic>
        <p:nvPicPr>
          <p:cNvPr id="286" name="Google Shape;286;p29"/>
          <p:cNvPicPr preferRelativeResize="0"/>
          <p:nvPr/>
        </p:nvPicPr>
        <p:blipFill rotWithShape="1">
          <a:blip r:embed="rId5">
            <a:alphaModFix/>
          </a:blip>
          <a:srcRect/>
          <a:stretch/>
        </p:blipFill>
        <p:spPr>
          <a:xfrm>
            <a:off x="8448925" y="0"/>
            <a:ext cx="708006" cy="95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1000"/>
                                        <p:tgtEl>
                                          <p:spTgt spid="284"/>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1000"/>
                                        <p:tgtEl>
                                          <p:spTgt spid="28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anim calcmode="lin" valueType="num">
                                      <p:cBhvr additive="base">
                                        <p:cTn id="13" dur="1000"/>
                                        <p:tgtEl>
                                          <p:spTgt spid="2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5" name="Google Shape;295;p30"/>
          <p:cNvGrpSpPr/>
          <p:nvPr/>
        </p:nvGrpSpPr>
        <p:grpSpPr>
          <a:xfrm rot="-9962244">
            <a:off x="708623" y="4878309"/>
            <a:ext cx="2996742" cy="814567"/>
            <a:chOff x="4891325" y="3281650"/>
            <a:chExt cx="2996599" cy="814528"/>
          </a:xfrm>
        </p:grpSpPr>
        <p:sp>
          <p:nvSpPr>
            <p:cNvPr id="296" name="Google Shape;296;p30"/>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0"/>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30"/>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30"/>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 name="Google Shape;300;p30"/>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301" name="Google Shape;301;p30"/>
          <p:cNvGrpSpPr/>
          <p:nvPr/>
        </p:nvGrpSpPr>
        <p:grpSpPr>
          <a:xfrm>
            <a:off x="6492623" y="319464"/>
            <a:ext cx="825227" cy="825227"/>
            <a:chOff x="6947475" y="357350"/>
            <a:chExt cx="697454" cy="697454"/>
          </a:xfrm>
        </p:grpSpPr>
        <p:sp>
          <p:nvSpPr>
            <p:cNvPr id="302" name="Google Shape;302;p30"/>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30"/>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4" name="Google Shape;304;p30"/>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30"/>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30"/>
          <p:cNvSpPr/>
          <p:nvPr/>
        </p:nvSpPr>
        <p:spPr>
          <a:xfrm rot="7623672">
            <a:off x="8196566" y="1656338"/>
            <a:ext cx="898505" cy="255961"/>
          </a:xfrm>
          <a:prstGeom prst="rect">
            <a:avLst/>
          </a:prstGeom>
          <a:solidFill>
            <a:srgbClr val="FFB271">
              <a:alpha val="6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30"/>
          <p:cNvPicPr preferRelativeResize="0"/>
          <p:nvPr/>
        </p:nvPicPr>
        <p:blipFill rotWithShape="1">
          <a:blip r:embed="rId3">
            <a:alphaModFix/>
          </a:blip>
          <a:srcRect/>
          <a:stretch/>
        </p:blipFill>
        <p:spPr>
          <a:xfrm>
            <a:off x="8461850" y="5"/>
            <a:ext cx="682150" cy="956295"/>
          </a:xfrm>
          <a:prstGeom prst="rect">
            <a:avLst/>
          </a:prstGeom>
          <a:noFill/>
          <a:ln>
            <a:noFill/>
          </a:ln>
        </p:spPr>
      </p:pic>
      <p:sp>
        <p:nvSpPr>
          <p:cNvPr id="308" name="Google Shape;308;p30"/>
          <p:cNvSpPr txBox="1"/>
          <p:nvPr/>
        </p:nvSpPr>
        <p:spPr>
          <a:xfrm>
            <a:off x="538675" y="1348625"/>
            <a:ext cx="69495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1F8AD0"/>
                </a:solidFill>
                <a:latin typeface="Anton"/>
                <a:ea typeface="Anton"/>
                <a:cs typeface="Anton"/>
                <a:sym typeface="Anton"/>
              </a:rPr>
              <a:t>IV. CHẾ TẠO, THỬ NGHIỆM</a:t>
            </a:r>
            <a:endParaRPr sz="5000" b="0" i="0" u="none" strike="noStrike" cap="none">
              <a:solidFill>
                <a:srgbClr val="1F8AD0"/>
              </a:solidFill>
              <a:latin typeface="Anton"/>
              <a:ea typeface="Anton"/>
              <a:cs typeface="Anton"/>
              <a:sym typeface="Anton"/>
            </a:endParaRPr>
          </a:p>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1F8AD0"/>
                </a:solidFill>
                <a:latin typeface="Anton"/>
                <a:ea typeface="Anton"/>
                <a:cs typeface="Anton"/>
                <a:sym typeface="Anton"/>
              </a:rPr>
              <a:t>và ĐIỀU CHỈNH</a:t>
            </a:r>
            <a:endParaRPr sz="5000" b="0" i="0" u="none" strike="noStrike" cap="none">
              <a:solidFill>
                <a:srgbClr val="1F8AD0"/>
              </a:solidFill>
              <a:latin typeface="Anton"/>
              <a:ea typeface="Anton"/>
              <a:cs typeface="Anton"/>
              <a:sym typeface="Anton"/>
            </a:endParaRPr>
          </a:p>
        </p:txBody>
      </p:sp>
      <p:pic>
        <p:nvPicPr>
          <p:cNvPr id="309" name="Google Shape;309;p30"/>
          <p:cNvPicPr preferRelativeResize="0"/>
          <p:nvPr/>
        </p:nvPicPr>
        <p:blipFill rotWithShape="1">
          <a:blip r:embed="rId4">
            <a:alphaModFix/>
          </a:blip>
          <a:srcRect/>
          <a:stretch/>
        </p:blipFill>
        <p:spPr>
          <a:xfrm>
            <a:off x="289500" y="731000"/>
            <a:ext cx="627438" cy="615600"/>
          </a:xfrm>
          <a:prstGeom prst="rect">
            <a:avLst/>
          </a:prstGeom>
          <a:noFill/>
          <a:ln>
            <a:noFill/>
          </a:ln>
        </p:spPr>
      </p:pic>
      <p:pic>
        <p:nvPicPr>
          <p:cNvPr id="310" name="Google Shape;310;p30"/>
          <p:cNvPicPr preferRelativeResize="0"/>
          <p:nvPr/>
        </p:nvPicPr>
        <p:blipFill rotWithShape="1">
          <a:blip r:embed="rId5">
            <a:alphaModFix/>
          </a:blip>
          <a:srcRect/>
          <a:stretch/>
        </p:blipFill>
        <p:spPr>
          <a:xfrm>
            <a:off x="8448925" y="0"/>
            <a:ext cx="708006" cy="956300"/>
          </a:xfrm>
          <a:prstGeom prst="rect">
            <a:avLst/>
          </a:prstGeom>
          <a:noFill/>
          <a:ln>
            <a:noFill/>
          </a:ln>
        </p:spPr>
      </p:pic>
      <p:pic>
        <p:nvPicPr>
          <p:cNvPr id="311" name="Google Shape;311;p30"/>
          <p:cNvPicPr preferRelativeResize="0"/>
          <p:nvPr/>
        </p:nvPicPr>
        <p:blipFill rotWithShape="1">
          <a:blip r:embed="rId6">
            <a:alphaModFix/>
          </a:blip>
          <a:srcRect l="-40" t="9224" r="39" b="7973"/>
          <a:stretch/>
        </p:blipFill>
        <p:spPr>
          <a:xfrm>
            <a:off x="4463400" y="2346000"/>
            <a:ext cx="4038000" cy="2508000"/>
          </a:xfrm>
          <a:prstGeom prst="ellipse">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 calcmode="lin" valueType="num">
                                      <p:cBhvr additive="base">
                                        <p:cTn id="10" dur="1000"/>
                                        <p:tgtEl>
                                          <p:spTgt spid="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502</Words>
  <Application>Microsoft Office PowerPoint</Application>
  <PresentationFormat>On-screen Show (16:9)</PresentationFormat>
  <Paragraphs>53</Paragraphs>
  <Slides>16</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HP001 4 hàng</vt:lpstr>
      <vt:lpstr>Hammersmith One</vt:lpstr>
      <vt:lpstr>Arial</vt:lpstr>
      <vt:lpstr>Hind Vadodara</vt:lpstr>
      <vt:lpstr>Times New Roman</vt:lpstr>
      <vt:lpstr>思源黑体 CN</vt:lpstr>
      <vt:lpstr>Bitter SemiBold</vt:lpstr>
      <vt:lpstr>Anton</vt:lpstr>
      <vt:lpstr>微软雅黑</vt:lpstr>
      <vt:lpstr>Lobster</vt:lpstr>
      <vt:lpstr>Simple Light</vt:lpstr>
      <vt:lpstr>Hindi Language Academy by Slidesgo</vt:lpstr>
      <vt:lpstr>Hindi Language Academy by Slidesgo</vt:lpstr>
      <vt:lpstr>PowerPoint Presentation</vt:lpstr>
      <vt:lpstr>Bài học STEM 8 MÔ HÌNH HỆ MẶT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8 MÔ HÌNH HỆ MẶT TRỜI</dc:title>
  <dc:creator>MyPC</dc:creator>
  <cp:lastModifiedBy>MyPC</cp:lastModifiedBy>
  <cp:revision>4</cp:revision>
  <dcterms:modified xsi:type="dcterms:W3CDTF">2025-04-24T14:34:32Z</dcterms:modified>
</cp:coreProperties>
</file>