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0"/>
  </p:notesMasterIdLst>
  <p:sldIdLst>
    <p:sldId id="306" r:id="rId3"/>
    <p:sldId id="338" r:id="rId4"/>
    <p:sldId id="11690" r:id="rId5"/>
    <p:sldId id="330" r:id="rId6"/>
    <p:sldId id="326" r:id="rId7"/>
    <p:sldId id="11691" r:id="rId8"/>
    <p:sldId id="331" r:id="rId9"/>
    <p:sldId id="11692" r:id="rId10"/>
    <p:sldId id="11693" r:id="rId11"/>
    <p:sldId id="11694" r:id="rId12"/>
    <p:sldId id="11696" r:id="rId13"/>
    <p:sldId id="332" r:id="rId14"/>
    <p:sldId id="11695" r:id="rId15"/>
    <p:sldId id="11697" r:id="rId16"/>
    <p:sldId id="333" r:id="rId17"/>
    <p:sldId id="11698" r:id="rId18"/>
    <p:sldId id="334" r:id="rId19"/>
    <p:sldId id="11699" r:id="rId20"/>
    <p:sldId id="11700" r:id="rId21"/>
    <p:sldId id="11701" r:id="rId22"/>
    <p:sldId id="335" r:id="rId23"/>
    <p:sldId id="11702" r:id="rId24"/>
    <p:sldId id="11703" r:id="rId25"/>
    <p:sldId id="11704" r:id="rId26"/>
    <p:sldId id="336" r:id="rId27"/>
    <p:sldId id="337" r:id="rId28"/>
    <p:sldId id="31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E3"/>
    <a:srgbClr val="F4E4B3"/>
    <a:srgbClr val="FBF6BB"/>
    <a:srgbClr val="F486C5"/>
    <a:srgbClr val="70E9D7"/>
    <a:srgbClr val="F6DFEB"/>
    <a:srgbClr val="E4BAD4"/>
    <a:srgbClr val="94DAFF"/>
    <a:srgbClr val="FE7968"/>
    <a:srgbClr val="EB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0" autoAdjust="0"/>
    <p:restoredTop sz="84600" autoAdjust="0"/>
  </p:normalViewPr>
  <p:slideViewPr>
    <p:cSldViewPr snapToGrid="0" showGuides="1">
      <p:cViewPr varScale="1">
        <p:scale>
          <a:sx n="110" d="100"/>
          <a:sy n="110" d="100"/>
        </p:scale>
        <p:origin x="762" y="420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chuyến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bus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8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bơi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3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0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trại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4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906B2-AF3B-4AD7-A412-B67AF56347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8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7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0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946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0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8BC5-3B2E-F11B-E36C-BECA347E083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FAB228-D873-7F89-8536-34C958613B2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05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E7FB5033-84F2-2165-A314-5007E8A583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3ADB7B00-2A03-69A9-DD50-9C4431CD9B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4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sp>
        <p:nvSpPr>
          <p:cNvPr id="9" name="文本框 43">
            <a:extLst>
              <a:ext uri="{FF2B5EF4-FFF2-40B4-BE49-F238E27FC236}">
                <a16:creationId xmlns:a16="http://schemas.microsoft.com/office/drawing/2014/main" id="{0BE91D9F-F394-D44F-C883-5CDB0537687B}"/>
              </a:ext>
            </a:extLst>
          </p:cNvPr>
          <p:cNvSpPr txBox="1"/>
          <p:nvPr/>
        </p:nvSpPr>
        <p:spPr>
          <a:xfrm>
            <a:off x="4588403" y="583819"/>
            <a:ext cx="2553375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Bài</a:t>
            </a:r>
            <a:r>
              <a:rPr kumimoji="0" lang="en-US" altLang="zh-CN" sz="4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89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14" name="文本框 43">
            <a:extLst>
              <a:ext uri="{FF2B5EF4-FFF2-40B4-BE49-F238E27FC236}">
                <a16:creationId xmlns:a16="http://schemas.microsoft.com/office/drawing/2014/main" id="{53E4E72F-9D46-909F-CBD4-116354CA3223}"/>
              </a:ext>
            </a:extLst>
          </p:cNvPr>
          <p:cNvSpPr txBox="1"/>
          <p:nvPr/>
        </p:nvSpPr>
        <p:spPr>
          <a:xfrm>
            <a:off x="1428149" y="1463785"/>
            <a:ext cx="9335699" cy="3361813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ÔN TẬP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altLang="zh-CN" sz="8800">
                <a:solidFill>
                  <a:srgbClr val="EC9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SỐ THẬP PHÂN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C9B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19" y="4480158"/>
            <a:ext cx="3963715" cy="2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F0993-CD8A-ED06-416D-A6D47364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DEEFB7-B6E3-9677-FA63-4D1A6ACB6BCE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51A11002-2397-B318-CF26-29D5BD93E31F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95B2DF9-7B73-9092-6EC1-526854B0A93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3F88E8-95F7-3547-D802-892E8511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35027" r="8632" b="27668"/>
          <a:stretch/>
        </p:blipFill>
        <p:spPr>
          <a:xfrm>
            <a:off x="1275387" y="485657"/>
            <a:ext cx="9983163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C0AAE-7E41-FEC2-E892-8E75EA883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49534" r="76459" b="30602"/>
          <a:stretch/>
        </p:blipFill>
        <p:spPr>
          <a:xfrm>
            <a:off x="102703" y="2543058"/>
            <a:ext cx="2924760" cy="1209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9F6EE-C7A6-F2B2-CF61-4DCD9E63076A}"/>
              </a:ext>
            </a:extLst>
          </p:cNvPr>
          <p:cNvSpPr txBox="1"/>
          <p:nvPr/>
        </p:nvSpPr>
        <p:spPr>
          <a:xfrm>
            <a:off x="3198913" y="2892565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5,28 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55C3D-F5EC-0709-6766-C25775662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t="49174" r="61726" b="30962"/>
          <a:stretch/>
        </p:blipFill>
        <p:spPr>
          <a:xfrm>
            <a:off x="6123673" y="2543057"/>
            <a:ext cx="1524481" cy="12097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F26C7B-9DED-5B5F-BDBE-86574ADDE986}"/>
              </a:ext>
            </a:extLst>
          </p:cNvPr>
          <p:cNvSpPr txBox="1"/>
          <p:nvPr/>
        </p:nvSpPr>
        <p:spPr>
          <a:xfrm>
            <a:off x="7757503" y="2918223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1,5 dm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48586-8C5A-8226-0EBF-D7E28FE7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52024" r="49861" b="30193"/>
          <a:stretch/>
        </p:blipFill>
        <p:spPr>
          <a:xfrm>
            <a:off x="944641" y="4311910"/>
            <a:ext cx="1265159" cy="1083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DBA60D-1A4F-3E1B-4EB7-F42DAA961582}"/>
              </a:ext>
            </a:extLst>
          </p:cNvPr>
          <p:cNvSpPr txBox="1"/>
          <p:nvPr/>
        </p:nvSpPr>
        <p:spPr>
          <a:xfrm>
            <a:off x="2462684" y="4530304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0,75 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21027E-6A33-36F0-18D2-DA19E78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4" t="50617" r="32663" b="29519"/>
          <a:stretch/>
        </p:blipFill>
        <p:spPr>
          <a:xfrm>
            <a:off x="6096000" y="4311909"/>
            <a:ext cx="1661503" cy="12097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E3B45-20EC-45EE-D484-4E1E61DB69EA}"/>
              </a:ext>
            </a:extLst>
          </p:cNvPr>
          <p:cNvSpPr txBox="1"/>
          <p:nvPr/>
        </p:nvSpPr>
        <p:spPr>
          <a:xfrm>
            <a:off x="7830314" y="4648976"/>
            <a:ext cx="292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 </a:t>
            </a:r>
            <a:r>
              <a:rPr lang="en-US" sz="4000">
                <a:solidFill>
                  <a:srgbClr val="FF0000"/>
                </a:solidFill>
              </a:rPr>
              <a:t>1,6 km</a:t>
            </a:r>
          </a:p>
        </p:txBody>
      </p:sp>
    </p:spTree>
    <p:extLst>
      <p:ext uri="{BB962C8B-B14F-4D97-AF65-F5344CB8AC3E}">
        <p14:creationId xmlns:p14="http://schemas.microsoft.com/office/powerpoint/2010/main" val="29338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6E34-2F6C-0211-0192-B2A4A89D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074BFD-1A3E-2BA3-2BE7-1B88A87D2F32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D65A94E-25AB-6B84-2A7D-8B44C238E891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8F6BC508-F32A-5AEA-CC95-CAB574FC8C7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660C51-D6DC-06ED-5FCD-29C94F69B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2"/>
          <a:stretch/>
        </p:blipFill>
        <p:spPr>
          <a:xfrm>
            <a:off x="944641" y="635608"/>
            <a:ext cx="1081391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B4249-45B9-2D79-D2A6-A8ECC22B2115}"/>
                  </a:ext>
                </a:extLst>
              </p:cNvPr>
              <p:cNvSpPr txBox="1"/>
              <p:nvPr/>
            </p:nvSpPr>
            <p:spPr>
              <a:xfrm>
                <a:off x="944641" y="2219768"/>
                <a:ext cx="4211537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0,6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kg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8B4249-45B9-2D79-D2A6-A8ECC22B2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41" y="2219768"/>
                <a:ext cx="4211537" cy="966675"/>
              </a:xfrm>
              <a:prstGeom prst="rect">
                <a:avLst/>
              </a:prstGeom>
              <a:blipFill>
                <a:blip r:embed="rId4"/>
                <a:stretch>
                  <a:fillRect l="-521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54D2A1-03F7-9264-0D51-6A99F03C8356}"/>
                  </a:ext>
                </a:extLst>
              </p:cNvPr>
              <p:cNvSpPr txBox="1"/>
              <p:nvPr/>
            </p:nvSpPr>
            <p:spPr>
              <a:xfrm>
                <a:off x="944641" y="4139871"/>
                <a:ext cx="4211537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0,55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54D2A1-03F7-9264-0D51-6A99F03C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41" y="4139871"/>
                <a:ext cx="4211537" cy="975460"/>
              </a:xfrm>
              <a:prstGeom prst="rect">
                <a:avLst/>
              </a:prstGeom>
              <a:blipFill>
                <a:blip r:embed="rId5"/>
                <a:stretch>
                  <a:fillRect l="-521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331AC3-A6A5-07E4-3CCA-6A7199458774}"/>
                  </a:ext>
                </a:extLst>
              </p:cNvPr>
              <p:cNvSpPr txBox="1"/>
              <p:nvPr/>
            </p:nvSpPr>
            <p:spPr>
              <a:xfrm>
                <a:off x="5949971" y="2248786"/>
                <a:ext cx="529738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2,04 giờ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giờ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331AC3-A6A5-07E4-3CCA-6A7199458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71" y="2248786"/>
                <a:ext cx="5297388" cy="966675"/>
              </a:xfrm>
              <a:prstGeom prst="rect">
                <a:avLst/>
              </a:prstGeom>
              <a:blipFill>
                <a:blip r:embed="rId6"/>
                <a:stretch>
                  <a:fillRect l="-4028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B77BA-D1F7-9EAC-ED1D-2DB694310F6C}"/>
                  </a:ext>
                </a:extLst>
              </p:cNvPr>
              <p:cNvSpPr txBox="1"/>
              <p:nvPr/>
            </p:nvSpPr>
            <p:spPr>
              <a:xfrm>
                <a:off x="5886450" y="4139871"/>
                <a:ext cx="60579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</a:rPr>
                  <a:t>16,807 phút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16807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FF0000"/>
                    </a:solidFill>
                  </a:rPr>
                  <a:t> phút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9B77BA-D1F7-9EAC-ED1D-2DB69431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4139871"/>
                <a:ext cx="6057900" cy="966675"/>
              </a:xfrm>
              <a:prstGeom prst="rect">
                <a:avLst/>
              </a:prstGeom>
              <a:blipFill>
                <a:blip r:embed="rId7"/>
                <a:stretch>
                  <a:fillRect l="-362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27" y="599440"/>
            <a:ext cx="2298649" cy="1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1.48148E-6 L 0.06146 0.125 C 0.06146 0.18102 0.11341 0.25 0.15573 0.25 L 0.25 0.25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58BE6-95E0-19B6-3071-6847A898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4941AD-389E-B3F9-D3D9-1518DC084CB5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278906F0-197A-BF5E-B1C8-2728D45E9C9F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B2ABE414-E71D-6CD1-902A-DC1DDE98466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637FFE-EBE8-22E7-FADE-0C025C17E553}"/>
              </a:ext>
            </a:extLst>
          </p:cNvPr>
          <p:cNvSpPr txBox="1"/>
          <p:nvPr/>
        </p:nvSpPr>
        <p:spPr>
          <a:xfrm>
            <a:off x="1084362" y="481721"/>
            <a:ext cx="10517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>
                <a:solidFill>
                  <a:prstClr val="black"/>
                </a:solidFill>
              </a:rPr>
              <a:t>Đọc số thập phân, nêu phần nguyên, phần thập phân và cho biết </a:t>
            </a:r>
            <a:r>
              <a:rPr lang="vi-VN" sz="4000">
                <a:solidFill>
                  <a:prstClr val="black"/>
                </a:solidFill>
              </a:rPr>
              <a:t>mỗi chữ số của các số đó thuộc hàng nào.</a:t>
            </a:r>
            <a:endParaRPr lang="en-US" sz="4000">
              <a:solidFill>
                <a:prstClr val="black"/>
              </a:solidFill>
            </a:endParaRPr>
          </a:p>
          <a:p>
            <a:pPr lvl="0" algn="just"/>
            <a:r>
              <a:rPr lang="en-US" sz="4000">
                <a:solidFill>
                  <a:prstClr val="black"/>
                </a:solidFill>
              </a:rPr>
              <a:t>	5,8;  0,91;  38,124;  7,063.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2116-5BFF-205F-88A0-D4147646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D25F6-9803-2BA5-EE39-EC640020D2B3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9B2F1D00-470F-9990-8039-14BB59E06EB4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38A93FB6-60DF-5CF1-F079-1C046AC35196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B3F697-26C4-6519-0E93-24135E332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59" y="546404"/>
            <a:ext cx="9419329" cy="5765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D6A79-6D28-4D84-893F-11638D355ACD}"/>
              </a:ext>
            </a:extLst>
          </p:cNvPr>
          <p:cNvSpPr txBox="1"/>
          <p:nvPr/>
        </p:nvSpPr>
        <p:spPr>
          <a:xfrm>
            <a:off x="1828800" y="3238500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6E96-7521-FA94-A516-45F1D2880ABE}"/>
              </a:ext>
            </a:extLst>
          </p:cNvPr>
          <p:cNvSpPr txBox="1"/>
          <p:nvPr/>
        </p:nvSpPr>
        <p:spPr>
          <a:xfrm>
            <a:off x="4762500" y="3238500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0C94C-FE39-9497-3FB6-D8F0D0E352C1}"/>
              </a:ext>
            </a:extLst>
          </p:cNvPr>
          <p:cNvSpPr txBox="1"/>
          <p:nvPr/>
        </p:nvSpPr>
        <p:spPr>
          <a:xfrm>
            <a:off x="6286500" y="3190875"/>
            <a:ext cx="64770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BF278-75F7-7F80-E186-D8349E0B7ED4}"/>
              </a:ext>
            </a:extLst>
          </p:cNvPr>
          <p:cNvSpPr txBox="1"/>
          <p:nvPr/>
        </p:nvSpPr>
        <p:spPr>
          <a:xfrm>
            <a:off x="1543312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0799D-658E-A20C-D083-39B356FAC494}"/>
              </a:ext>
            </a:extLst>
          </p:cNvPr>
          <p:cNvSpPr txBox="1"/>
          <p:nvPr/>
        </p:nvSpPr>
        <p:spPr>
          <a:xfrm>
            <a:off x="476250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AC80E-8D3F-E10D-D3F8-F5CDD40121A5}"/>
              </a:ext>
            </a:extLst>
          </p:cNvPr>
          <p:cNvSpPr txBox="1"/>
          <p:nvPr/>
        </p:nvSpPr>
        <p:spPr>
          <a:xfrm>
            <a:off x="634365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6DC8B-29B5-DC8C-3CEE-AA93131EBAAD}"/>
              </a:ext>
            </a:extLst>
          </p:cNvPr>
          <p:cNvSpPr txBox="1"/>
          <p:nvPr/>
        </p:nvSpPr>
        <p:spPr>
          <a:xfrm>
            <a:off x="7924800" y="4010025"/>
            <a:ext cx="9331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99EE4-8850-C3FF-AE88-CB16F51084E1}"/>
              </a:ext>
            </a:extLst>
          </p:cNvPr>
          <p:cNvSpPr txBox="1"/>
          <p:nvPr/>
        </p:nvSpPr>
        <p:spPr>
          <a:xfrm>
            <a:off x="1543312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B15B3-5A42-9D0B-ECB4-9C9E45C69EBE}"/>
              </a:ext>
            </a:extLst>
          </p:cNvPr>
          <p:cNvSpPr txBox="1"/>
          <p:nvPr/>
        </p:nvSpPr>
        <p:spPr>
          <a:xfrm>
            <a:off x="2980953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19868-0990-5455-9B24-94AD39757226}"/>
              </a:ext>
            </a:extLst>
          </p:cNvPr>
          <p:cNvSpPr txBox="1"/>
          <p:nvPr/>
        </p:nvSpPr>
        <p:spPr>
          <a:xfrm>
            <a:off x="4667250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B6A87E-B0AB-CA51-7F13-A8793D84B4A7}"/>
              </a:ext>
            </a:extLst>
          </p:cNvPr>
          <p:cNvSpPr txBox="1"/>
          <p:nvPr/>
        </p:nvSpPr>
        <p:spPr>
          <a:xfrm>
            <a:off x="6162544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E39F21-7A18-AB91-FAE9-8CC252F9E557}"/>
              </a:ext>
            </a:extLst>
          </p:cNvPr>
          <p:cNvSpPr txBox="1"/>
          <p:nvPr/>
        </p:nvSpPr>
        <p:spPr>
          <a:xfrm>
            <a:off x="7772400" y="4781550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B2FA7-106F-F868-256A-6658B4B92958}"/>
              </a:ext>
            </a:extLst>
          </p:cNvPr>
          <p:cNvSpPr txBox="1"/>
          <p:nvPr/>
        </p:nvSpPr>
        <p:spPr>
          <a:xfrm>
            <a:off x="9244209" y="4752975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1A6B8-5781-972D-6FB4-E9722A381EE8}"/>
              </a:ext>
            </a:extLst>
          </p:cNvPr>
          <p:cNvSpPr txBox="1"/>
          <p:nvPr/>
        </p:nvSpPr>
        <p:spPr>
          <a:xfrm>
            <a:off x="1448062" y="5546573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5F9208-AD6D-4644-8EF5-A37B1A8AD881}"/>
              </a:ext>
            </a:extLst>
          </p:cNvPr>
          <p:cNvSpPr txBox="1"/>
          <p:nvPr/>
        </p:nvSpPr>
        <p:spPr>
          <a:xfrm>
            <a:off x="4581394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028D2F-3C3D-8864-B961-F5DEBB5CB3F1}"/>
              </a:ext>
            </a:extLst>
          </p:cNvPr>
          <p:cNvSpPr txBox="1"/>
          <p:nvPr/>
        </p:nvSpPr>
        <p:spPr>
          <a:xfrm>
            <a:off x="6096000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40FAD-99C4-F5D4-7070-CD1199AAAFE0}"/>
              </a:ext>
            </a:extLst>
          </p:cNvPr>
          <p:cNvSpPr txBox="1"/>
          <p:nvPr/>
        </p:nvSpPr>
        <p:spPr>
          <a:xfrm>
            <a:off x="7666970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E90C21-791A-555F-18A8-1FF00F3C913B}"/>
              </a:ext>
            </a:extLst>
          </p:cNvPr>
          <p:cNvSpPr txBox="1"/>
          <p:nvPr/>
        </p:nvSpPr>
        <p:spPr>
          <a:xfrm>
            <a:off x="9244209" y="5533569"/>
            <a:ext cx="1123688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9279">
            <a:off x="6988346" y="2274603"/>
            <a:ext cx="2298649" cy="1249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1ABC2-6BC4-8A7E-1081-FFA029365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90" y="4901093"/>
            <a:ext cx="2298649" cy="12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8047 0.0715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DD42-5533-1691-9F16-7DA23E7B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9D8D40-C5ED-C710-C920-2D179DF02EDC}"/>
              </a:ext>
            </a:extLst>
          </p:cNvPr>
          <p:cNvGrpSpPr/>
          <p:nvPr/>
        </p:nvGrpSpPr>
        <p:grpSpPr>
          <a:xfrm>
            <a:off x="662251" y="374653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7F037DC6-4DB8-2383-98AB-05AAEAD03308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CF9538C1-DF69-B543-3703-32238219152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388F25-5C7F-3AEC-4C37-970ECCA90042}"/>
              </a:ext>
            </a:extLst>
          </p:cNvPr>
          <p:cNvSpPr txBox="1"/>
          <p:nvPr/>
        </p:nvSpPr>
        <p:spPr>
          <a:xfrm>
            <a:off x="1674913" y="463546"/>
            <a:ext cx="105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Viết số thập phân có: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FFC9F-C35A-4A09-D3A5-1274732C70C3}"/>
              </a:ext>
            </a:extLst>
          </p:cNvPr>
          <p:cNvSpPr txBox="1"/>
          <p:nvPr/>
        </p:nvSpPr>
        <p:spPr>
          <a:xfrm>
            <a:off x="944641" y="1529471"/>
            <a:ext cx="10517087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đơn vị, 4 phần mười.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>
                <a:solidFill>
                  <a:srgbClr val="FF0000"/>
                </a:solidFill>
                <a:latin typeface="Arial"/>
              </a:rPr>
              <a:t>b) </a:t>
            </a:r>
            <a:r>
              <a:rPr lang="vi-VN" sz="4400">
                <a:solidFill>
                  <a:prstClr val="black"/>
                </a:solidFill>
                <a:latin typeface="Arial"/>
              </a:rPr>
              <a:t>69 đơn vị, 22 phần trăm. </a:t>
            </a:r>
            <a:endParaRPr lang="en-US" sz="4400">
              <a:solidFill>
                <a:prstClr val="black"/>
              </a:solidFill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70 đơn vị, 304 phần nghìn.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4400">
                <a:solidFill>
                  <a:srgbClr val="FF0000"/>
                </a:solidFill>
                <a:latin typeface="Arial"/>
              </a:rPr>
              <a:t>d) </a:t>
            </a:r>
            <a:r>
              <a:rPr lang="vi-VN" sz="4400">
                <a:solidFill>
                  <a:prstClr val="black"/>
                </a:solidFill>
                <a:latin typeface="Arial"/>
              </a:rPr>
              <a:t>18 phần nghìn.</a:t>
            </a:r>
            <a:endParaRPr lang="en-US" sz="4400">
              <a:solidFill>
                <a:prstClr val="black"/>
              </a:solidFill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28C58-928F-A332-04EA-5438EF396076}"/>
              </a:ext>
            </a:extLst>
          </p:cNvPr>
          <p:cNvSpPr txBox="1"/>
          <p:nvPr/>
        </p:nvSpPr>
        <p:spPr>
          <a:xfrm>
            <a:off x="7428013" y="1816096"/>
            <a:ext cx="186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5,4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9431C-5A6B-0425-1275-FC3F62B237C3}"/>
              </a:ext>
            </a:extLst>
          </p:cNvPr>
          <p:cNvSpPr txBox="1"/>
          <p:nvPr/>
        </p:nvSpPr>
        <p:spPr>
          <a:xfrm>
            <a:off x="8037613" y="2810414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69,22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863B6-4722-FBDC-5EBD-45D92161AEE2}"/>
              </a:ext>
            </a:extLst>
          </p:cNvPr>
          <p:cNvSpPr txBox="1"/>
          <p:nvPr/>
        </p:nvSpPr>
        <p:spPr>
          <a:xfrm>
            <a:off x="8400306" y="3804732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70,304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45E6D-7B23-02F2-66A0-160CF39C283A}"/>
              </a:ext>
            </a:extLst>
          </p:cNvPr>
          <p:cNvSpPr txBox="1"/>
          <p:nvPr/>
        </p:nvSpPr>
        <p:spPr>
          <a:xfrm>
            <a:off x="5409456" y="4804962"/>
            <a:ext cx="342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>
                <a:solidFill>
                  <a:srgbClr val="FF0000"/>
                </a:solidFill>
                <a:sym typeface="Wingdings" panose="05000000000000000000" pitchFamily="2" charset="2"/>
              </a:rPr>
              <a:t> 0,018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14CB49-37F4-1B26-7C91-F5B020F01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1" y="5278120"/>
            <a:ext cx="2234739" cy="1255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5AC55-14C0-6E5E-B56D-81E1AEBB2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1" y="3693160"/>
            <a:ext cx="2234739" cy="12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0664 -0.2106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4505 -0.0416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7745-7D16-D61B-400C-DDD319D3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4981FD-2316-2AB6-52F7-166FDAA581C5}"/>
              </a:ext>
            </a:extLst>
          </p:cNvPr>
          <p:cNvGrpSpPr/>
          <p:nvPr/>
        </p:nvGrpSpPr>
        <p:grpSpPr>
          <a:xfrm>
            <a:off x="662251" y="374653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F4BC65D-573A-BC39-ED4F-EB93D1911309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0EF4E467-AE3F-4107-E580-B7A29CBE0F6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02D379-5C8C-BE40-67D5-72547B39EFCC}"/>
              </a:ext>
            </a:extLst>
          </p:cNvPr>
          <p:cNvSpPr txBox="1"/>
          <p:nvPr/>
        </p:nvSpPr>
        <p:spPr>
          <a:xfrm>
            <a:off x="837456" y="1130296"/>
            <a:ext cx="10517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Viết các số thập phân dưới dạng gọn hơn.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0,40;  7,120;  9,5060;  80,0300.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Làm cho phần thập phân của các số sau có số chữ số bằng nhau.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5,05;  0,861;  94,2;  3.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C6D3-F141-CC80-D718-00C6D67F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B509D0-5D1A-2686-46AB-87F71D401341}"/>
              </a:ext>
            </a:extLst>
          </p:cNvPr>
          <p:cNvGrpSpPr/>
          <p:nvPr/>
        </p:nvGrpSpPr>
        <p:grpSpPr>
          <a:xfrm>
            <a:off x="0" y="0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BEDC672B-2415-9A42-E82D-A8CBFB44D158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F70372-BD03-8385-2551-27681C9D0BB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C8EF16-33FC-A6CC-1F3C-ED704B67D523}"/>
              </a:ext>
            </a:extLst>
          </p:cNvPr>
          <p:cNvSpPr txBox="1"/>
          <p:nvPr/>
        </p:nvSpPr>
        <p:spPr>
          <a:xfrm>
            <a:off x="495300" y="1130296"/>
            <a:ext cx="11391900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Viết các số thập phân dưới dạng gọn hơn.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0,40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0,4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7,120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7,12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9,5060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9,506</a:t>
            </a:r>
          </a:p>
          <a:p>
            <a:pPr lvl="7" algn="just">
              <a:lnSpc>
                <a:spcPct val="150000"/>
              </a:lnSpc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80,0300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80,03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4D5E5-4C9E-44DD-3D8C-D4D820CD3278}"/>
              </a:ext>
            </a:extLst>
          </p:cNvPr>
          <p:cNvSpPr/>
          <p:nvPr/>
        </p:nvSpPr>
        <p:spPr>
          <a:xfrm>
            <a:off x="4972050" y="207645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499B7-D317-0CE7-F170-19B3FAD07D04}"/>
              </a:ext>
            </a:extLst>
          </p:cNvPr>
          <p:cNvSpPr/>
          <p:nvPr/>
        </p:nvSpPr>
        <p:spPr>
          <a:xfrm>
            <a:off x="5334000" y="30861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19C9B-257F-2A94-CA82-AFA905B234CD}"/>
              </a:ext>
            </a:extLst>
          </p:cNvPr>
          <p:cNvSpPr/>
          <p:nvPr/>
        </p:nvSpPr>
        <p:spPr>
          <a:xfrm>
            <a:off x="5676900" y="4118602"/>
            <a:ext cx="1866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8CEB43-DF04-438C-F3DB-533399C93772}"/>
              </a:ext>
            </a:extLst>
          </p:cNvPr>
          <p:cNvSpPr/>
          <p:nvPr/>
        </p:nvSpPr>
        <p:spPr>
          <a:xfrm>
            <a:off x="5924550" y="5064756"/>
            <a:ext cx="1866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>
            <a:extLst>
              <a:ext uri="{FF2B5EF4-FFF2-40B4-BE49-F238E27FC236}">
                <a16:creationId xmlns:a16="http://schemas.microsoft.com/office/drawing/2014/main" id="{37A40389-4E9C-905C-018B-82B7B646BEB4}"/>
              </a:ext>
            </a:extLst>
          </p:cNvPr>
          <p:cNvSpPr txBox="1"/>
          <p:nvPr/>
        </p:nvSpPr>
        <p:spPr>
          <a:xfrm>
            <a:off x="4196080" y="437375"/>
            <a:ext cx="3799840" cy="830961"/>
          </a:xfrm>
          <a:prstGeom prst="roundRect">
            <a:avLst>
              <a:gd name="adj" fmla="val 500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Yêu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cầu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863CB-4312-0449-3348-C1EBFC8B60B3}"/>
              </a:ext>
            </a:extLst>
          </p:cNvPr>
          <p:cNvSpPr txBox="1"/>
          <p:nvPr/>
        </p:nvSpPr>
        <p:spPr>
          <a:xfrm>
            <a:off x="650240" y="1268336"/>
            <a:ext cx="10891520" cy="469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 Củng cố một số kĩ năng liên quan đến: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Lập số, đọc, viết số thập phân, cấu tạo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Viết các số đo độ dài, khối lượng, dung tích, thời gian dưới dạng số thập phân và phân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Viết số thập phân thành tỉ số phần trăm và ngược lại.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So sánh, sắp thứ tự các số thập phân.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	+ Làm tròn số thập phân. 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Vận dụng để giải quyết vấn đề đơn giản liên quan đến phân số thập phân, số thập phân, tỉ số phần trăm và biểu đồ. </a:t>
            </a:r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C284-FBC2-0657-11E1-A7280F95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577728-82BE-DF5B-9C69-FF71A2CC5DF1}"/>
              </a:ext>
            </a:extLst>
          </p:cNvPr>
          <p:cNvGrpSpPr/>
          <p:nvPr/>
        </p:nvGrpSpPr>
        <p:grpSpPr>
          <a:xfrm>
            <a:off x="0" y="0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4B1FB9E6-27A3-7B4B-F345-79B472F5D97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DDF90703-AEBD-9A73-043E-7EAA1821AEE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71024C-8117-1E6E-3B4B-640C7FD2F61A}"/>
              </a:ext>
            </a:extLst>
          </p:cNvPr>
          <p:cNvSpPr txBox="1"/>
          <p:nvPr/>
        </p:nvSpPr>
        <p:spPr>
          <a:xfrm>
            <a:off x="1028700" y="737141"/>
            <a:ext cx="9753600" cy="538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Làm cho phần thập phân của các số sau có số chữ số bằng nhau.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5,05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5,050 </a:t>
            </a: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0,861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0,861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94,2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94,200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7" algn="just">
              <a:lnSpc>
                <a:spcPct val="150000"/>
              </a:lnSpc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21494-7397-3A02-0B4F-31F78EB84C40}"/>
              </a:ext>
            </a:extLst>
          </p:cNvPr>
          <p:cNvSpPr/>
          <p:nvPr/>
        </p:nvSpPr>
        <p:spPr>
          <a:xfrm>
            <a:off x="5543550" y="2343150"/>
            <a:ext cx="196215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4CC19-818F-30E4-57D1-35C27DB83C64}"/>
              </a:ext>
            </a:extLst>
          </p:cNvPr>
          <p:cNvSpPr/>
          <p:nvPr/>
        </p:nvSpPr>
        <p:spPr>
          <a:xfrm>
            <a:off x="5905500" y="3429000"/>
            <a:ext cx="196215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E1A752-5E94-0E59-F82F-C6A388C07318}"/>
              </a:ext>
            </a:extLst>
          </p:cNvPr>
          <p:cNvSpPr/>
          <p:nvPr/>
        </p:nvSpPr>
        <p:spPr>
          <a:xfrm>
            <a:off x="5543550" y="4432029"/>
            <a:ext cx="23241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B82B6-5214-FBCD-5277-401D816235D1}"/>
              </a:ext>
            </a:extLst>
          </p:cNvPr>
          <p:cNvSpPr/>
          <p:nvPr/>
        </p:nvSpPr>
        <p:spPr>
          <a:xfrm>
            <a:off x="4743450" y="5323663"/>
            <a:ext cx="23241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E144F-0A44-F3B3-D2D4-76A86A5B8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51" y="3429000"/>
            <a:ext cx="2234739" cy="1255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BA189-4554-CCF8-F110-44BDF97EC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871">
            <a:off x="3028651" y="3420316"/>
            <a:ext cx="2234739" cy="1255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61A81-815B-7052-A288-00DB45C34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25" y="5450380"/>
            <a:ext cx="2298649" cy="1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8333 0.011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273 L 0.00833 0.15671 C 0.00833 0.22129 -0.00325 0.30092 -0.01263 0.30092 L -0.03346 0.30092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6FF1-F5E4-AD83-E988-F618022D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662171-B8E9-E5BB-8643-D49DDC7C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6" y="313358"/>
            <a:ext cx="9550974" cy="59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20C3-9CFF-5D0E-36E5-CB22D288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284D42-C2C6-9B8A-97CC-D9BE8B67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5187" r="-2593" b="26365"/>
          <a:stretch/>
        </p:blipFill>
        <p:spPr>
          <a:xfrm>
            <a:off x="781050" y="457200"/>
            <a:ext cx="10629900" cy="4165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18976-018E-26F2-01C1-BFA4FA0ADCA5}"/>
              </a:ext>
            </a:extLst>
          </p:cNvPr>
          <p:cNvSpPr txBox="1"/>
          <p:nvPr/>
        </p:nvSpPr>
        <p:spPr>
          <a:xfrm>
            <a:off x="781050" y="4667250"/>
            <a:ext cx="1102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Hình 1: Chia thành 1 phần, tô màu 1 phần.</a:t>
            </a:r>
          </a:p>
          <a:p>
            <a:r>
              <a:rPr lang="en-US" sz="2400"/>
              <a:t>Hình 2: Chia thành 2 phần bằng nhau (gấp đôi số phần Hình 1), tô màu 1 phần.</a:t>
            </a:r>
          </a:p>
          <a:p>
            <a:r>
              <a:rPr lang="en-US" sz="2400"/>
              <a:t>Hình 3: Chia thành 4 phần bằng nhau (gấp đôi số phần Hình 2), tô màu 1 phần.</a:t>
            </a:r>
          </a:p>
          <a:p>
            <a:r>
              <a:rPr lang="en-US" sz="2400"/>
              <a:t>Hình 4: Chia thành 8 phần bằng nhau (gấp đôi số phần Hình 3), tô màu 1 phần</a:t>
            </a:r>
          </a:p>
        </p:txBody>
      </p:sp>
    </p:spTree>
    <p:extLst>
      <p:ext uri="{BB962C8B-B14F-4D97-AF65-F5344CB8AC3E}">
        <p14:creationId xmlns:p14="http://schemas.microsoft.com/office/powerpoint/2010/main" val="1966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8AAD-434C-5741-F3D3-539C4552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BC88C7-3A02-9884-7FB8-F202A31F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15187" r="-2593" b="26365"/>
          <a:stretch/>
        </p:blipFill>
        <p:spPr>
          <a:xfrm>
            <a:off x="781050" y="457200"/>
            <a:ext cx="10629900" cy="416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B4931E-63B2-5C1A-80F2-9B75545936BD}"/>
                  </a:ext>
                </a:extLst>
              </p:cNvPr>
              <p:cNvSpPr txBox="1"/>
              <p:nvPr/>
            </p:nvSpPr>
            <p:spPr>
              <a:xfrm>
                <a:off x="2457450" y="4800600"/>
                <a:ext cx="8953500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=</a:t>
                </a:r>
                <a:r>
                  <a:rPr lang="en-US" sz="540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= 0,125</a:t>
                </a:r>
                <a:r>
                  <a:rPr kumimoji="0" lang="en-US" sz="44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= 12,5%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B4931E-63B2-5C1A-80F2-9B755459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4800600"/>
                <a:ext cx="8953500" cy="1284519"/>
              </a:xfrm>
              <a:prstGeom prst="rect">
                <a:avLst/>
              </a:prstGeom>
              <a:blipFill>
                <a:blip r:embed="rId3"/>
                <a:stretch>
                  <a:fillRect l="-408" t="-476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4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AE144F-0A44-F3B3-D2D4-76A86A5B8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51" y="5602731"/>
            <a:ext cx="2234739" cy="12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-0.07801 C -4.16667E-6 -0.11296 -0.04804 -0.15578 -0.08684 -0.15578 L -0.17343 -0.15578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-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99924-8CC6-3CAF-858A-19FA75F9A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" y="0"/>
            <a:ext cx="1234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7538B-D7B0-B328-B541-6F9E690E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43" y="2790630"/>
            <a:ext cx="5324271" cy="3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9200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89408"/>
            <a:ext cx="2977656" cy="1671472"/>
          </a:xfrm>
          <a:prstGeom prst="rect">
            <a:avLst/>
          </a:prstGeom>
        </p:spPr>
      </p:pic>
      <p:pic>
        <p:nvPicPr>
          <p:cNvPr id="2" name="41">
            <a:hlinkClick r:id="" action="ppaction://media"/>
            <a:extLst>
              <a:ext uri="{FF2B5EF4-FFF2-40B4-BE49-F238E27FC236}">
                <a16:creationId xmlns:a16="http://schemas.microsoft.com/office/drawing/2014/main" id="{B5DA6D7D-AEC4-DE06-DD94-70DA5EEAD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19250" y="1903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6D1D0C-A9BC-18F6-B085-D14C19151E65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FFE84476-7D9A-1112-358A-7524A8EA5012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7B8DE5E4-F006-BD0E-1FC9-BC7BFBA5B89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F3F5F9-2A4C-2504-5159-1B3D2AB373B1}"/>
              </a:ext>
            </a:extLst>
          </p:cNvPr>
          <p:cNvSpPr txBox="1"/>
          <p:nvPr/>
        </p:nvSpPr>
        <p:spPr>
          <a:xfrm>
            <a:off x="1138478" y="358611"/>
            <a:ext cx="1021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Tìm phân số thập phân, hỗn số có chứa phân số thập phân và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số thập phân phù hợp với phần đã tô màu của mỗi hình.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B45B6-6064-456D-A4FD-40A2330A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89" y="1928271"/>
            <a:ext cx="8958221" cy="42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2FA0-D889-0AF4-64D5-BD500E988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FEC2D1-4317-55DA-CBF4-CACE0BA9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" y="569314"/>
            <a:ext cx="11965215" cy="571937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810078-7169-7C7C-3BA6-EF2440D70629}"/>
              </a:ext>
            </a:extLst>
          </p:cNvPr>
          <p:cNvCxnSpPr>
            <a:cxnSpLocks/>
          </p:cNvCxnSpPr>
          <p:nvPr/>
        </p:nvCxnSpPr>
        <p:spPr>
          <a:xfrm>
            <a:off x="1238250" y="3086100"/>
            <a:ext cx="8096250" cy="5715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27EFBC-AEB4-5EE1-1B45-5A32E6B6671F}"/>
              </a:ext>
            </a:extLst>
          </p:cNvPr>
          <p:cNvCxnSpPr>
            <a:cxnSpLocks/>
          </p:cNvCxnSpPr>
          <p:nvPr/>
        </p:nvCxnSpPr>
        <p:spPr>
          <a:xfrm>
            <a:off x="3868965" y="3086100"/>
            <a:ext cx="1530803" cy="571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FEF2A-5912-A254-FB6B-822727495AB4}"/>
              </a:ext>
            </a:extLst>
          </p:cNvPr>
          <p:cNvCxnSpPr>
            <a:cxnSpLocks/>
          </p:cNvCxnSpPr>
          <p:nvPr/>
        </p:nvCxnSpPr>
        <p:spPr>
          <a:xfrm>
            <a:off x="6601732" y="3143250"/>
            <a:ext cx="765401" cy="5143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FA9D9-4DE9-3544-7BBD-7ABB758098BC}"/>
              </a:ext>
            </a:extLst>
          </p:cNvPr>
          <p:cNvCxnSpPr>
            <a:cxnSpLocks/>
          </p:cNvCxnSpPr>
          <p:nvPr/>
        </p:nvCxnSpPr>
        <p:spPr>
          <a:xfrm flipH="1">
            <a:off x="3065160" y="3114675"/>
            <a:ext cx="7315389" cy="5429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E3E12B-BC7A-E212-852D-C3A7060896D9}"/>
              </a:ext>
            </a:extLst>
          </p:cNvPr>
          <p:cNvCxnSpPr>
            <a:cxnSpLocks/>
          </p:cNvCxnSpPr>
          <p:nvPr/>
        </p:nvCxnSpPr>
        <p:spPr>
          <a:xfrm>
            <a:off x="3240793" y="4687393"/>
            <a:ext cx="4126340" cy="5715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9F42E7-B73F-7636-8603-6DD31937062F}"/>
              </a:ext>
            </a:extLst>
          </p:cNvPr>
          <p:cNvCxnSpPr>
            <a:cxnSpLocks/>
          </p:cNvCxnSpPr>
          <p:nvPr/>
        </p:nvCxnSpPr>
        <p:spPr>
          <a:xfrm>
            <a:off x="5286375" y="4745363"/>
            <a:ext cx="4048125" cy="513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9164F-5AC3-6D38-91DD-B65F9EE011D8}"/>
              </a:ext>
            </a:extLst>
          </p:cNvPr>
          <p:cNvCxnSpPr>
            <a:cxnSpLocks/>
          </p:cNvCxnSpPr>
          <p:nvPr/>
        </p:nvCxnSpPr>
        <p:spPr>
          <a:xfrm flipH="1">
            <a:off x="3148082" y="4661141"/>
            <a:ext cx="3955414" cy="5397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4C4062-2BD5-A703-033D-EDE44C5E4D15}"/>
              </a:ext>
            </a:extLst>
          </p:cNvPr>
          <p:cNvCxnSpPr>
            <a:cxnSpLocks/>
          </p:cNvCxnSpPr>
          <p:nvPr/>
        </p:nvCxnSpPr>
        <p:spPr>
          <a:xfrm flipH="1">
            <a:off x="5480141" y="4719111"/>
            <a:ext cx="4035788" cy="5080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09C0-C256-3DFD-BF1B-3C338059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16"/>
            <a:ext cx="12110720" cy="7090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5DEA8-8C5B-4CB7-9C9B-3F71E719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768476"/>
            <a:ext cx="2124216" cy="1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44375 -0.000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C415-D19A-E806-74C8-1D417908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CEB89-964E-18A2-7F4F-DC71B8F7FF57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1935CC07-4F2D-334D-802B-02C02A1ECEBA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FF6F26ED-62BF-CB28-B707-F8E99CB7004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08438F-687C-8C03-D088-A761DCC1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" y="771407"/>
            <a:ext cx="10813910" cy="55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0D49B-EEF7-11CB-16A5-228AD56C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1A41BB-EDAA-C1BE-B6DC-C3AB3E50C5F1}"/>
              </a:ext>
            </a:extLst>
          </p:cNvPr>
          <p:cNvGrpSpPr/>
          <p:nvPr/>
        </p:nvGrpSpPr>
        <p:grpSpPr>
          <a:xfrm>
            <a:off x="102703" y="127778"/>
            <a:ext cx="844221" cy="1015663"/>
            <a:chOff x="1091806" y="753023"/>
            <a:chExt cx="844221" cy="1015663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C3DA5BCE-912B-9503-F332-C7D5E6D829F0}"/>
                </a:ext>
              </a:extLst>
            </p:cNvPr>
            <p:cNvSpPr/>
            <p:nvPr/>
          </p:nvSpPr>
          <p:spPr>
            <a:xfrm>
              <a:off x="1091806" y="838743"/>
              <a:ext cx="844221" cy="84422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PA-文本框 54">
              <a:extLst>
                <a:ext uri="{FF2B5EF4-FFF2-40B4-BE49-F238E27FC236}">
                  <a16:creationId xmlns:a16="http://schemas.microsoft.com/office/drawing/2014/main" id="{06D77030-CAC3-0B91-60C3-C66C4FEE24E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91806" y="753023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595E41-7111-E821-BA72-84B524242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4"/>
          <a:stretch/>
        </p:blipFill>
        <p:spPr>
          <a:xfrm>
            <a:off x="1275387" y="485657"/>
            <a:ext cx="10813910" cy="1914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ECEF2F-FDEE-6659-586F-3C042C170C58}"/>
                  </a:ext>
                </a:extLst>
              </p:cNvPr>
              <p:cNvSpPr txBox="1"/>
              <p:nvPr/>
            </p:nvSpPr>
            <p:spPr>
              <a:xfrm>
                <a:off x="2095500" y="2400300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ECEF2F-FDEE-6659-586F-3C042C17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400300"/>
                <a:ext cx="3562350" cy="1403782"/>
              </a:xfrm>
              <a:prstGeom prst="rect">
                <a:avLst/>
              </a:prstGeom>
              <a:blipFill>
                <a:blip r:embed="rId4"/>
                <a:stretch>
                  <a:fillRect l="-1370"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28CC2-4E63-47E1-3CA6-4A0570572F0F}"/>
                  </a:ext>
                </a:extLst>
              </p:cNvPr>
              <p:cNvSpPr txBox="1"/>
              <p:nvPr/>
            </p:nvSpPr>
            <p:spPr>
              <a:xfrm>
                <a:off x="6477963" y="2419350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028CC2-4E63-47E1-3CA6-4A0570572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63" y="2419350"/>
                <a:ext cx="3562350" cy="1403782"/>
              </a:xfrm>
              <a:prstGeom prst="rect">
                <a:avLst/>
              </a:prstGeom>
              <a:blipFill>
                <a:blip r:embed="rId5"/>
                <a:stretch>
                  <a:fillRect t="-870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357AA-9F38-0BB0-706D-8DB65307C3FB}"/>
                  </a:ext>
                </a:extLst>
              </p:cNvPr>
              <p:cNvSpPr txBox="1"/>
              <p:nvPr/>
            </p:nvSpPr>
            <p:spPr>
              <a:xfrm>
                <a:off x="2095500" y="4314943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1357AA-9F38-0BB0-706D-8DB65307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314943"/>
                <a:ext cx="3562350" cy="1403782"/>
              </a:xfrm>
              <a:prstGeom prst="rect">
                <a:avLst/>
              </a:prstGeom>
              <a:blipFill>
                <a:blip r:embed="rId6"/>
                <a:stretch>
                  <a:fillRect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133F9-7889-2BA8-0629-A2C4A0416A50}"/>
                  </a:ext>
                </a:extLst>
              </p:cNvPr>
              <p:cNvSpPr txBox="1"/>
              <p:nvPr/>
            </p:nvSpPr>
            <p:spPr>
              <a:xfrm>
                <a:off x="6534152" y="4314943"/>
                <a:ext cx="356235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600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133F9-7889-2BA8-0629-A2C4A041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2" y="4314943"/>
                <a:ext cx="3562350" cy="1403782"/>
              </a:xfrm>
              <a:prstGeom prst="rect">
                <a:avLst/>
              </a:prstGeom>
              <a:blipFill>
                <a:blip r:embed="rId7"/>
                <a:stretch>
                  <a:fillRect t="-1739" r="-907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1854</TotalTime>
  <Words>553</Words>
  <Application>Microsoft Office PowerPoint</Application>
  <PresentationFormat>Widescreen</PresentationFormat>
  <Paragraphs>77</Paragraphs>
  <Slides>27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#9Slide07 HoneyCream</vt:lpstr>
      <vt:lpstr>Arial</vt:lpstr>
      <vt:lpstr>Calibri</vt:lpstr>
      <vt:lpstr>Cambria</vt:lpstr>
      <vt:lpstr>Cambria Math</vt:lpstr>
      <vt:lpstr>SVN-Cookies</vt:lpstr>
      <vt:lpstr>Vogue-ExtraBold</vt:lpstr>
      <vt:lpstr>Wingdings</vt:lpstr>
      <vt:lpstr>思源黑体</vt:lpstr>
      <vt:lpstr>方正卡通简体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22</cp:revision>
  <dcterms:created xsi:type="dcterms:W3CDTF">2021-10-11T07:18:00Z</dcterms:created>
  <dcterms:modified xsi:type="dcterms:W3CDTF">2025-04-16T14:35:28Z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