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  <p:sldMasterId id="2147483673" r:id="rId3"/>
    <p:sldMasterId id="2147483674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452c776693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452c776693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452c776693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2452c776693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52c776693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2452c776693_0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452c776693_0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2452c776693_0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52c776693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452c776693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52c776693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2452c776693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52c776693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452c776693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52c776693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452c776693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452c776693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2452c776693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52c776693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452c776693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52c77669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2452c77669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52c776693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2452c776693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356" y="2548745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5" y="1441251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79" y="373809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8" y="1290016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3" y="1314045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3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1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454" y="253841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3" name="Google Shape;203;p25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204" name="Google Shape;204;p2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26"/>
          <p:cNvGrpSpPr/>
          <p:nvPr/>
        </p:nvGrpSpPr>
        <p:grpSpPr>
          <a:xfrm rot="-3475844">
            <a:off x="8524385" y="1441257"/>
            <a:ext cx="4236721" cy="3558734"/>
            <a:chOff x="4994267" y="474834"/>
            <a:chExt cx="1531601" cy="1286505"/>
          </a:xfrm>
        </p:grpSpPr>
        <p:sp>
          <p:nvSpPr>
            <p:cNvPr id="218" name="Google Shape;218;p2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7"/>
          <p:cNvGrpSpPr/>
          <p:nvPr/>
        </p:nvGrpSpPr>
        <p:grpSpPr>
          <a:xfrm rot="5047377">
            <a:off x="-3099872" y="1314045"/>
            <a:ext cx="4909715" cy="1706547"/>
            <a:chOff x="3593934" y="-1470459"/>
            <a:chExt cx="4909438" cy="1706451"/>
          </a:xfrm>
        </p:grpSpPr>
        <p:sp>
          <p:nvSpPr>
            <p:cNvPr id="256" name="Google Shape;256;p2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2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2.pn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200904" y="1176843"/>
            <a:ext cx="5980213" cy="3177032"/>
            <a:chOff x="1938577" y="1329300"/>
            <a:chExt cx="549752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 txBox="1">
            <a:spLocks noGrp="1"/>
          </p:cNvSpPr>
          <p:nvPr>
            <p:ph type="ctrTitle"/>
          </p:nvPr>
        </p:nvSpPr>
        <p:spPr>
          <a:xfrm>
            <a:off x="1781425" y="1473488"/>
            <a:ext cx="53997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000" b="0" dirty="0">
                <a:solidFill>
                  <a:srgbClr val="0E7600"/>
                </a:solidFill>
              </a:rPr>
              <a:t>Bài học STEM 2</a:t>
            </a:r>
            <a:br>
              <a:rPr lang="vi" sz="4500" b="0" dirty="0">
                <a:solidFill>
                  <a:srgbClr val="002060"/>
                </a:solidFill>
              </a:rPr>
            </a:br>
            <a:r>
              <a:rPr lang="vi" sz="4900" b="0" dirty="0">
                <a:solidFill>
                  <a:srgbClr val="002060"/>
                </a:solidFill>
              </a:rPr>
              <a:t>HỘP BÚT ĐA NĂNG</a:t>
            </a:r>
            <a:endParaRPr sz="4900" b="0" dirty="0"/>
          </a:p>
        </p:txBody>
      </p:sp>
      <p:pic>
        <p:nvPicPr>
          <p:cNvPr id="285" name="Google Shape;285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5022" t="1456" r="14725" b="1446"/>
          <a:stretch/>
        </p:blipFill>
        <p:spPr>
          <a:xfrm rot="482728">
            <a:off x="7007782" y="2684327"/>
            <a:ext cx="1740141" cy="18689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pic>
      <p:sp>
        <p:nvSpPr>
          <p:cNvPr id="286" name="Google Shape;286;p2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 rot="-461876">
            <a:off x="4276144" y="933626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 rot="2402074">
            <a:off x="7970168" y="236595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900" y="853225"/>
            <a:ext cx="719088" cy="9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F3B760B-A4BD-4126-A047-0CFA35AC5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/>
          <p:nvPr/>
        </p:nvSpPr>
        <p:spPr>
          <a:xfrm>
            <a:off x="777300" y="282450"/>
            <a:ext cx="3239100" cy="4578600"/>
          </a:xfrm>
          <a:prstGeom prst="roundRect">
            <a:avLst>
              <a:gd name="adj" fmla="val 16667"/>
            </a:avLst>
          </a:prstGeom>
          <a:solidFill>
            <a:srgbClr val="437BEA">
              <a:alpha val="254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4473375" y="282450"/>
            <a:ext cx="3720900" cy="4578600"/>
          </a:xfrm>
          <a:prstGeom prst="roundRect">
            <a:avLst>
              <a:gd name="adj" fmla="val 16667"/>
            </a:avLst>
          </a:prstGeom>
          <a:solidFill>
            <a:srgbClr val="437BEA">
              <a:alpha val="254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1066452" y="534372"/>
            <a:ext cx="36216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3 </a:t>
            </a:r>
            <a:endParaRPr sz="3000" b="0" i="0" u="none" strike="noStrike" cap="non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21" name="Google Shape;42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7"/>
          <p:cNvSpPr txBox="1"/>
          <p:nvPr/>
        </p:nvSpPr>
        <p:spPr>
          <a:xfrm>
            <a:off x="888450" y="1228025"/>
            <a:ext cx="301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lang="vi" sz="15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lấy phần đáy của các chai nhựa.</a:t>
            </a:r>
            <a:endParaRPr sz="15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4862350" y="534375"/>
            <a:ext cx="350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4: </a:t>
            </a:r>
            <a:r>
              <a:rPr lang="vi" sz="2700" b="0" i="0" u="none" strike="noStrike" cap="non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Hoàn thiện</a:t>
            </a:r>
            <a:endParaRPr sz="2700" b="0" i="0" u="none" strike="noStrike" cap="non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24" name="Google Shape;424;p37"/>
          <p:cNvSpPr txBox="1"/>
          <p:nvPr/>
        </p:nvSpPr>
        <p:spPr>
          <a:xfrm>
            <a:off x="4572000" y="1228025"/>
            <a:ext cx="35061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lang="vi" sz="14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giấy màu bọc trang trí cho các lọ. Sau đó dán cố định các lọ vào phần đế tròn.</a:t>
            </a:r>
            <a:endParaRPr sz="14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lang="vi" sz="14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hoạ tiết trang trí lọ.</a:t>
            </a:r>
            <a:endParaRPr sz="14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25" name="Google Shape;42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0738" y="2189100"/>
            <a:ext cx="2352225" cy="2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7713" y="2509450"/>
            <a:ext cx="2352225" cy="21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"/>
          <p:cNvSpPr txBox="1"/>
          <p:nvPr/>
        </p:nvSpPr>
        <p:spPr>
          <a:xfrm>
            <a:off x="632650" y="524300"/>
            <a:ext cx="637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0C3C9A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33" name="Google Shape;43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8"/>
          <p:cNvSpPr txBox="1"/>
          <p:nvPr/>
        </p:nvSpPr>
        <p:spPr>
          <a:xfrm>
            <a:off x="632650" y="978750"/>
            <a:ext cx="53205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độ chắc chắn của hộp đựng bút bằng cách đặt bút, kéo,..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kiểm tra độ cao của lọ đựng bút đã phù hợp chưa.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35" name="Google Shape;43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6850" y="1104875"/>
            <a:ext cx="2915950" cy="34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9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CHIA SẺ, THẢO LUẬN </a:t>
            </a:r>
            <a:endParaRPr sz="36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44" name="Google Shape;44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800" y="1657776"/>
            <a:ext cx="8068401" cy="25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 txBox="1"/>
          <p:nvPr/>
        </p:nvSpPr>
        <p:spPr>
          <a:xfrm>
            <a:off x="460950" y="1156950"/>
            <a:ext cx="8331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dụng cụ học tập dưới đây đã được sắp xếp gọn gàng chưa?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suy nghĩ gì nếu dụng cụ học tập không được sắp xếp gọn gàng?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460950" y="2109000"/>
            <a:ext cx="60540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thể chế tạo một chiếc hộp để  chứa 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vi" sz="17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dụng cụ học tập khác nhau hay không?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 rotWithShape="1">
          <a:blip r:embed="rId5">
            <a:alphaModFix/>
          </a:blip>
          <a:srcRect r="3213" b="3698"/>
          <a:stretch/>
        </p:blipFill>
        <p:spPr>
          <a:xfrm>
            <a:off x="5775325" y="2393775"/>
            <a:ext cx="3016675" cy="24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8825" y="2874300"/>
            <a:ext cx="2562849" cy="192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/>
        </p:nvSpPr>
        <p:spPr>
          <a:xfrm>
            <a:off x="10418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876" y="1015425"/>
            <a:ext cx="5794354" cy="35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 txBox="1"/>
          <p:nvPr/>
        </p:nvSpPr>
        <p:spPr>
          <a:xfrm>
            <a:off x="119572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28" name="Google Shape;32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350" y="37315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5">
            <a:alphaModFix/>
          </a:blip>
          <a:srcRect l="3341" r="3331"/>
          <a:stretch/>
        </p:blipFill>
        <p:spPr>
          <a:xfrm>
            <a:off x="986800" y="3156872"/>
            <a:ext cx="1430238" cy="138652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 txBox="1"/>
          <p:nvPr/>
        </p:nvSpPr>
        <p:spPr>
          <a:xfrm>
            <a:off x="382650" y="997700"/>
            <a:ext cx="48855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Nhận biết dạng khối của các hình dưới.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137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Kể tên một số vật có dạng khối tương tự.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Hộp bút để bàn có dạng khối gì?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1" name="Google Shape;33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3144" y="3133975"/>
            <a:ext cx="1311957" cy="138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5500" y="3195034"/>
            <a:ext cx="1050238" cy="121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89265" y="3156872"/>
            <a:ext cx="1089168" cy="126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74850" y="1118800"/>
            <a:ext cx="1509745" cy="1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 rotWithShape="1">
          <a:blip r:embed="rId10">
            <a:alphaModFix/>
          </a:blip>
          <a:srcRect t="14190" b="17814"/>
          <a:stretch/>
        </p:blipFill>
        <p:spPr>
          <a:xfrm>
            <a:off x="6649735" y="1118800"/>
            <a:ext cx="2200589" cy="18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2" name="Google Shape;342;p32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2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955900" y="1288725"/>
            <a:ext cx="51258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20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6" name="Google Shape;346;p32"/>
          <p:cNvPicPr preferRelativeResize="0"/>
          <p:nvPr/>
        </p:nvPicPr>
        <p:blipFill rotWithShape="1">
          <a:blip r:embed="rId4">
            <a:alphaModFix/>
          </a:blip>
          <a:srcRect l="367" r="377"/>
          <a:stretch/>
        </p:blipFill>
        <p:spPr>
          <a:xfrm>
            <a:off x="3835304" y="1178921"/>
            <a:ext cx="5125800" cy="353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18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</a:t>
            </a:r>
            <a:r>
              <a:rPr lang="vi" sz="18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3" name="Google Shape;353;p33"/>
          <p:cNvSpPr txBox="1"/>
          <p:nvPr/>
        </p:nvSpPr>
        <p:spPr>
          <a:xfrm>
            <a:off x="1094528" y="548900"/>
            <a:ext cx="773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3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3829" y="956300"/>
            <a:ext cx="5848521" cy="404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34"/>
          <p:cNvGrpSpPr/>
          <p:nvPr/>
        </p:nvGrpSpPr>
        <p:grpSpPr>
          <a:xfrm rot="-9962244">
            <a:off x="708627" y="4878309"/>
            <a:ext cx="2996742" cy="814567"/>
            <a:chOff x="4891325" y="3281650"/>
            <a:chExt cx="2996599" cy="814528"/>
          </a:xfrm>
        </p:grpSpPr>
        <p:sp>
          <p:nvSpPr>
            <p:cNvPr id="366" name="Google Shape;366;p34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34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71" name="Google Shape;371;p34"/>
          <p:cNvGrpSpPr/>
          <p:nvPr/>
        </p:nvGrpSpPr>
        <p:grpSpPr>
          <a:xfrm>
            <a:off x="6492611" y="319464"/>
            <a:ext cx="825227" cy="825227"/>
            <a:chOff x="6947475" y="357350"/>
            <a:chExt cx="697454" cy="697454"/>
          </a:xfrm>
        </p:grpSpPr>
        <p:sp>
          <p:nvSpPr>
            <p:cNvPr id="372" name="Google Shape;372;p34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34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4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4"/>
          <p:cNvSpPr/>
          <p:nvPr/>
        </p:nvSpPr>
        <p:spPr>
          <a:xfrm rot="7623672">
            <a:off x="8196612" y="165627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 txBox="1"/>
          <p:nvPr/>
        </p:nvSpPr>
        <p:spPr>
          <a:xfrm>
            <a:off x="538675" y="1348625"/>
            <a:ext cx="54105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0E7600"/>
                </a:solidFill>
                <a:latin typeface="Anton"/>
                <a:ea typeface="Anton"/>
                <a:cs typeface="Anton"/>
                <a:sym typeface="Anton"/>
              </a:rPr>
              <a:t>CHẾ TẠO, THỬ NGHIỆM và ĐIỀU CHỈNH</a:t>
            </a:r>
            <a:endParaRPr sz="5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79" name="Google Shape;37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6625" y="2079403"/>
            <a:ext cx="2465599" cy="24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C9A"/>
              </a:buClr>
              <a:buSzPts val="2400"/>
              <a:buFont typeface="Anton"/>
              <a:buAutoNum type="alphaLcPeriod"/>
            </a:pPr>
            <a:r>
              <a:rPr lang="vi" sz="2400" b="0" i="0" u="none" strike="noStrike" cap="non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400" b="0" i="0" u="none" strike="noStrike" cap="none">
              <a:solidFill>
                <a:srgbClr val="0C3C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150" y="1382050"/>
            <a:ext cx="1400750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1925" y="1382051"/>
            <a:ext cx="1187554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7500" y="1367214"/>
            <a:ext cx="1187550" cy="157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0675" y="1367213"/>
            <a:ext cx="1350518" cy="15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3300" y="3000625"/>
            <a:ext cx="1400750" cy="16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3150" y="3000624"/>
            <a:ext cx="1400750" cy="134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10675" y="2991525"/>
            <a:ext cx="1664566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22813" y="3000625"/>
            <a:ext cx="2029107" cy="16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/>
          <p:nvPr/>
        </p:nvSpPr>
        <p:spPr>
          <a:xfrm>
            <a:off x="777300" y="788275"/>
            <a:ext cx="3029100" cy="4072800"/>
          </a:xfrm>
          <a:prstGeom prst="roundRect">
            <a:avLst>
              <a:gd name="adj" fmla="val 16667"/>
            </a:avLst>
          </a:prstGeom>
          <a:solidFill>
            <a:srgbClr val="437BEA">
              <a:alpha val="254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2" name="Google Shape;402;p36"/>
          <p:cNvSpPr/>
          <p:nvPr/>
        </p:nvSpPr>
        <p:spPr>
          <a:xfrm>
            <a:off x="4234045" y="400450"/>
            <a:ext cx="3480000" cy="4460700"/>
          </a:xfrm>
          <a:prstGeom prst="roundRect">
            <a:avLst>
              <a:gd name="adj" fmla="val 16667"/>
            </a:avLst>
          </a:prstGeom>
          <a:solidFill>
            <a:srgbClr val="437BEA">
              <a:alpha val="254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3" name="Google Shape;403;p36"/>
          <p:cNvSpPr txBox="1"/>
          <p:nvPr/>
        </p:nvSpPr>
        <p:spPr>
          <a:xfrm>
            <a:off x="1047729" y="1012366"/>
            <a:ext cx="3387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sz="3000" b="0" i="0" u="none" strike="noStrike" cap="none">
              <a:solidFill>
                <a:srgbClr val="674EA7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6"/>
          <p:cNvSpPr txBox="1"/>
          <p:nvPr/>
        </p:nvSpPr>
        <p:spPr>
          <a:xfrm>
            <a:off x="881253" y="1629386"/>
            <a:ext cx="28212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lang="vi" sz="15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hình tròn bằng cách áp đĩa giấy lên tấm bìa các tông.</a:t>
            </a:r>
            <a:endParaRPr sz="15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Bitter SemiBold"/>
              <a:buChar char="-"/>
            </a:pPr>
            <a:r>
              <a:rPr lang="vi" sz="15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Cắt rời hình tròn.</a:t>
            </a:r>
            <a:endParaRPr sz="15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4855845" y="646321"/>
            <a:ext cx="327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674EA7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07" name="Google Shape;40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7627" y="3311586"/>
            <a:ext cx="2347193" cy="137383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6"/>
          <p:cNvSpPr txBox="1"/>
          <p:nvPr/>
        </p:nvSpPr>
        <p:spPr>
          <a:xfrm>
            <a:off x="4326284" y="1321655"/>
            <a:ext cx="30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lang="vi" sz="14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Bôi keo quanh mép bìa tròn.</a:t>
            </a:r>
            <a:endParaRPr sz="14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09" name="Google Shape;409;p36"/>
          <p:cNvPicPr preferRelativeResize="0"/>
          <p:nvPr/>
        </p:nvPicPr>
        <p:blipFill rotWithShape="1">
          <a:blip r:embed="rId5">
            <a:alphaModFix/>
          </a:blip>
          <a:srcRect l="2130" r="1026"/>
          <a:stretch/>
        </p:blipFill>
        <p:spPr>
          <a:xfrm>
            <a:off x="1123725" y="3052275"/>
            <a:ext cx="2347175" cy="16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6"/>
          <p:cNvSpPr txBox="1"/>
          <p:nvPr/>
        </p:nvSpPr>
        <p:spPr>
          <a:xfrm>
            <a:off x="4185225" y="2915076"/>
            <a:ext cx="348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Bitter SemiBold"/>
              <a:buChar char="-"/>
            </a:pPr>
            <a:r>
              <a:rPr lang="vi" sz="14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Sau đó dán ống hút xung quanh viền.</a:t>
            </a:r>
            <a:endParaRPr sz="14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11" name="Google Shape;41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7627" y="1757037"/>
            <a:ext cx="2156566" cy="115141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6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C3C9A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0C3C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4900" y="0"/>
            <a:ext cx="719088" cy="9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398</Words>
  <Application>Microsoft Office PowerPoint</Application>
  <PresentationFormat>On-screen Show (16:9)</PresentationFormat>
  <Paragraphs>48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Anton</vt:lpstr>
      <vt:lpstr>Arial</vt:lpstr>
      <vt:lpstr>Bitter SemiBold</vt:lpstr>
      <vt:lpstr>Hammersmith One</vt:lpstr>
      <vt:lpstr>Hind Vadodara</vt:lpstr>
      <vt:lpstr>Simple Light</vt:lpstr>
      <vt:lpstr>Hindi Language Academy by Slidesgo</vt:lpstr>
      <vt:lpstr>Hindi Language Academy by Slidesgo</vt:lpstr>
      <vt:lpstr>Hindi Language Academy by Slidesgo</vt:lpstr>
      <vt:lpstr>Bài học STEM 2 HỘP BÚT ĐA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2 HỘP BÚT ĐA NĂNG</dc:title>
  <cp:lastModifiedBy>Huyen</cp:lastModifiedBy>
  <cp:revision>3</cp:revision>
  <dcterms:modified xsi:type="dcterms:W3CDTF">2025-03-21T16:17:42Z</dcterms:modified>
</cp:coreProperties>
</file>